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71" r:id="rId11"/>
    <p:sldId id="272" r:id="rId12"/>
    <p:sldId id="273" r:id="rId13"/>
    <p:sldId id="274" r:id="rId14"/>
    <p:sldId id="275" r:id="rId15"/>
    <p:sldId id="276" r:id="rId16"/>
    <p:sldId id="296" r:id="rId17"/>
    <p:sldId id="297" r:id="rId18"/>
    <p:sldId id="302" r:id="rId19"/>
    <p:sldId id="300" r:id="rId20"/>
    <p:sldId id="298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9"/>
  </p:normalViewPr>
  <p:slideViewPr>
    <p:cSldViewPr>
      <p:cViewPr varScale="1">
        <p:scale>
          <a:sx n="109" d="100"/>
          <a:sy n="109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3E5E53-FC2B-4CD4-BA3E-90E558F8D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614BD-4295-4F7D-A728-487458DA94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AB1760-B39A-4129-BF4E-DFB08BAB910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6669EF-2708-45BB-A72B-24EDC5E0F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27F172-5BA2-469E-A65F-9264045F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6F38-DB62-4028-BD7E-D7AC01A80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9579-9CB1-4893-8EA9-C55379736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266586-4D13-4F5A-A375-2F13C4CF8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EEDD-96EF-47B9-8B72-CE7AFE0B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824E-3977-4E2F-AA86-A8193D739BD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F621-E2A4-46FE-BCA6-8059523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6952-EE7D-44FA-89DD-148A43E7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733D-B6D2-476C-8626-744B449A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33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4C1C-3371-49E7-AEE2-2EBF564B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F606-82EC-41EF-8548-D768B64D4091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4DA7-FEFE-48F5-B14B-C8702358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058F-8B87-4E63-8DBF-58398AD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CF2A7-9718-4762-B405-8BEC0B7B5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E84D-2797-4EE4-B690-2BD14B4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8EA5-DE05-4A53-93FC-B3E465A7561F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FCAB-ABD9-4BE1-BD2E-769C7A84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5061-E761-46FE-A3EF-B289553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E56A2-815C-4B6D-82FB-29E616FB8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1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AB97-9137-4A89-A27B-9B947AF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9249-40F3-41EA-83FC-B4AF22C8E8C9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6F0D-C551-4EE9-AFA7-7680406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086-46E5-4326-91E1-DFDEF1A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98C25-5018-4B45-A65F-A989E96E0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7D5B-57AD-4049-8C82-CCFCB70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1A7B-37F9-4A56-92CC-901A23A0046D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2DB7-77A7-4A86-ACF0-67CD5712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02F1-1E5D-4E1B-B6FC-AF3F200A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406FB-F6A6-491F-82B9-54875E4A8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6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B9BAE7-3453-4898-B2C7-53302EDC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E4DAB-55A3-4B32-B5E1-08BBA709053E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B7D29-B4C3-423D-8BD6-704DB347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E6BE07-6FDC-4257-AED8-7400854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0007C-B342-465C-A97E-C8861EEEB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36473CB-A2A3-43BE-9E20-A4B00D89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8B33-0F7A-4E6E-9619-6F8E2D15392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2E6CC9-2C53-44E2-BD48-3A565FE0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78B552-9510-40EC-A25A-EC4BD13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E8558-7485-40FC-9FB9-05F904577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C2B5B1-3CD9-4A4A-A5BC-62F61F64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EFD8-F38B-4F86-823E-6D1291E8620A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AC0AAD-4622-4EE4-AE6F-F022367B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9053C5-7526-4A08-AB69-B6484BFD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CB467-106C-446A-B283-2FE8DB608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EBC338-A00D-469F-9008-EE1B376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09DF-5DB7-48E8-BB2A-20095AD9A767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97B230-AAFE-4A67-83E8-D1A98F6F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3604B6-C5E2-4CD2-8090-14BE69ED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4032D-F135-4490-9B82-D68E8FBD2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7CA49A-7019-4337-9331-AD4C3BAC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33FC6-088E-4779-B3DD-72A34102B6E4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A77E47-D71C-4EA7-B50A-611B12C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6780F5-79A5-4AF7-96FD-7DAD7BFE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8BA16-6A13-4ED6-8145-BEADDF50A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16DEAE-C2FD-4069-9528-38643501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4CA0-1126-45ED-BABA-A5483D9F89D8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378A3C-ECC6-4564-96AF-79701C6D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1C8DE-920F-4E1A-B892-812E1F13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DCBBB-7BF8-4B1A-82C7-5710C40F5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E7A1B8-DC23-414C-916A-5825A5B023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164379-3006-414F-A4BB-A4FD6263C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C1E-A59F-4198-82B6-829C6234A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6DCE4D-4BD3-4D09-B98A-CAF555BFE12C}" type="datetimeFigureOut">
              <a:rPr lang="en-US"/>
              <a:pPr>
                <a:defRPr/>
              </a:pPr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4E23-8C15-4041-851E-215849FE4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FA38-8CAB-435D-9B90-DBCD908B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F83B3B3-2064-4403-9879-E6163FBBD1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4F0E7258-205E-416B-852C-CFA4524F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002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Fuzzy Logic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 err="1"/>
              <a:t>Inferensi</a:t>
            </a:r>
            <a:r>
              <a:rPr lang="en-US" altLang="en-US" dirty="0"/>
              <a:t> dan </a:t>
            </a:r>
            <a:r>
              <a:rPr lang="en-US" altLang="en-US" dirty="0" err="1"/>
              <a:t>Defuzzifikasi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31C578-7B6D-4100-91C2-D9A581A8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CONTOH KASUS 1 (TSUKAMOTO, MAMDANI, SUGENO)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B7756F7-A7D2-4973-9DBC-67F2A63EA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Menentukan nilai kelayakan mahasiswa untuk mendapatkan beasiswa berdasarkan nilai IPK dan gaji orang tua.</a:t>
            </a:r>
          </a:p>
          <a:p>
            <a:pPr eaLnBrk="1" hangingPunct="1"/>
            <a:r>
              <a:rPr lang="en-US" altLang="en-US"/>
              <a:t>Variabel linguistik </a:t>
            </a:r>
          </a:p>
          <a:p>
            <a:pPr lvl="1" eaLnBrk="1" hangingPunct="1"/>
            <a:r>
              <a:rPr lang="en-US" altLang="en-US"/>
              <a:t>Input / kondisi : nilai IPK, gaji ortu </a:t>
            </a:r>
          </a:p>
          <a:p>
            <a:pPr lvl="1" eaLnBrk="1" hangingPunct="1"/>
            <a:r>
              <a:rPr lang="en-US" altLang="en-US"/>
              <a:t>Output / kesimpulan : nilai kelayakan </a:t>
            </a:r>
          </a:p>
          <a:p>
            <a:pPr lvl="1" eaLnBrk="1" hangingPunct="1"/>
            <a:r>
              <a:rPr lang="en-US" altLang="en-US"/>
              <a:t>Tahap : fuzzifikasi (mengubah himpunan tegas menjadi himpunan fuzzy ), inferensi (proses mengambil kesimpulan), defuzzifikasi (mengubah himpunan fuzzy menjadi himpunan tegas 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E9E2FB8-E069-4A56-B393-9164B9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FUZZIFIKASI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ADFC68C-4428-4A97-B082-3E4DF6E2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IPK (BURUK, CUKUP, BAGUS 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CDF302-1B8E-4F2C-AAC4-3D28F83F66B4}"/>
              </a:ext>
            </a:extLst>
          </p:cNvPr>
          <p:cNvCxnSpPr/>
          <p:nvPr/>
        </p:nvCxnSpPr>
        <p:spPr>
          <a:xfrm flipV="1">
            <a:off x="2590800" y="2514600"/>
            <a:ext cx="0" cy="2667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70A28-85E5-4EC8-87EE-18F828C972AA}"/>
              </a:ext>
            </a:extLst>
          </p:cNvPr>
          <p:cNvCxnSpPr/>
          <p:nvPr/>
        </p:nvCxnSpPr>
        <p:spPr>
          <a:xfrm>
            <a:off x="2590800" y="5181600"/>
            <a:ext cx="7391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Rectangle 9">
            <a:extLst>
              <a:ext uri="{FF2B5EF4-FFF2-40B4-BE49-F238E27FC236}">
                <a16:creationId xmlns:a16="http://schemas.microsoft.com/office/drawing/2014/main" id="{03805FA7-39F3-4899-9497-C110012F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9" y="51816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</a:t>
            </a:r>
          </a:p>
        </p:txBody>
      </p:sp>
      <p:sp>
        <p:nvSpPr>
          <p:cNvPr id="34823" name="Rectangle 10">
            <a:extLst>
              <a:ext uri="{FF2B5EF4-FFF2-40B4-BE49-F238E27FC236}">
                <a16:creationId xmlns:a16="http://schemas.microsoft.com/office/drawing/2014/main" id="{10B988EB-6338-4418-9689-9B28DE1C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1" y="2971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2F759-151E-4551-8472-6A2986FD1AC1}"/>
              </a:ext>
            </a:extLst>
          </p:cNvPr>
          <p:cNvCxnSpPr>
            <a:stCxn id="34823" idx="3"/>
          </p:cNvCxnSpPr>
          <p:nvPr/>
        </p:nvCxnSpPr>
        <p:spPr>
          <a:xfrm>
            <a:off x="2555876" y="3155950"/>
            <a:ext cx="102552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46DF6-6766-4D4B-ABE0-11B16CB9B82E}"/>
              </a:ext>
            </a:extLst>
          </p:cNvPr>
          <p:cNvCxnSpPr/>
          <p:nvPr/>
        </p:nvCxnSpPr>
        <p:spPr>
          <a:xfrm>
            <a:off x="3581400" y="3155950"/>
            <a:ext cx="1905000" cy="20256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Rectangle 16">
            <a:extLst>
              <a:ext uri="{FF2B5EF4-FFF2-40B4-BE49-F238E27FC236}">
                <a16:creationId xmlns:a16="http://schemas.microsoft.com/office/drawing/2014/main" id="{670D3F86-DC89-4079-B534-44A9FDD2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601914"/>
            <a:ext cx="849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BURUK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60B05-A4FA-40AC-A1B3-3E5732061CF9}"/>
              </a:ext>
            </a:extLst>
          </p:cNvPr>
          <p:cNvCxnSpPr/>
          <p:nvPr/>
        </p:nvCxnSpPr>
        <p:spPr>
          <a:xfrm flipH="1">
            <a:off x="3581400" y="3155950"/>
            <a:ext cx="1905000" cy="20256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29C9E-C845-4051-973F-6A2DE6840F3B}"/>
              </a:ext>
            </a:extLst>
          </p:cNvPr>
          <p:cNvCxnSpPr/>
          <p:nvPr/>
        </p:nvCxnSpPr>
        <p:spPr>
          <a:xfrm>
            <a:off x="5486400" y="3155950"/>
            <a:ext cx="1905000" cy="20256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9" name="Rectangle 27">
            <a:extLst>
              <a:ext uri="{FF2B5EF4-FFF2-40B4-BE49-F238E27FC236}">
                <a16:creationId xmlns:a16="http://schemas.microsoft.com/office/drawing/2014/main" id="{6DA83D9A-F994-4CE3-A011-8197E9A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2544764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CUKUP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B182A7-9C21-4648-A49D-4CABDB3F25CC}"/>
              </a:ext>
            </a:extLst>
          </p:cNvPr>
          <p:cNvCxnSpPr/>
          <p:nvPr/>
        </p:nvCxnSpPr>
        <p:spPr>
          <a:xfrm flipH="1">
            <a:off x="5486400" y="3155950"/>
            <a:ext cx="1905000" cy="2025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D5EF1C-DFB9-41EB-B42C-F9DD7DCBA307}"/>
              </a:ext>
            </a:extLst>
          </p:cNvPr>
          <p:cNvCxnSpPr/>
          <p:nvPr/>
        </p:nvCxnSpPr>
        <p:spPr>
          <a:xfrm flipH="1">
            <a:off x="7391400" y="315595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2" name="Rectangle 39">
            <a:extLst>
              <a:ext uri="{FF2B5EF4-FFF2-40B4-BE49-F238E27FC236}">
                <a16:creationId xmlns:a16="http://schemas.microsoft.com/office/drawing/2014/main" id="{EE609C52-F2D1-4F23-AAA1-55A7153E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4635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BAGUS </a:t>
            </a:r>
          </a:p>
        </p:txBody>
      </p:sp>
      <p:sp>
        <p:nvSpPr>
          <p:cNvPr id="34833" name="Rectangle 40">
            <a:extLst>
              <a:ext uri="{FF2B5EF4-FFF2-40B4-BE49-F238E27FC236}">
                <a16:creationId xmlns:a16="http://schemas.microsoft.com/office/drawing/2014/main" id="{7AEAFFD7-4062-441A-91D8-F500AAF0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4" y="51816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2</a:t>
            </a:r>
          </a:p>
        </p:txBody>
      </p:sp>
      <p:sp>
        <p:nvSpPr>
          <p:cNvPr id="34834" name="Rectangle 41">
            <a:extLst>
              <a:ext uri="{FF2B5EF4-FFF2-40B4-BE49-F238E27FC236}">
                <a16:creationId xmlns:a16="http://schemas.microsoft.com/office/drawing/2014/main" id="{AB78C873-6363-4E9B-8749-A22131C7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218114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2.75</a:t>
            </a:r>
          </a:p>
        </p:txBody>
      </p:sp>
      <p:sp>
        <p:nvSpPr>
          <p:cNvPr id="34835" name="Rectangle 44">
            <a:extLst>
              <a:ext uri="{FF2B5EF4-FFF2-40B4-BE49-F238E27FC236}">
                <a16:creationId xmlns:a16="http://schemas.microsoft.com/office/drawing/2014/main" id="{198607CD-B604-43C0-B761-A4B50A23F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18114"/>
            <a:ext cx="59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3.25</a:t>
            </a:r>
          </a:p>
        </p:txBody>
      </p:sp>
      <p:sp>
        <p:nvSpPr>
          <p:cNvPr id="34836" name="Rectangle 47">
            <a:extLst>
              <a:ext uri="{FF2B5EF4-FFF2-40B4-BE49-F238E27FC236}">
                <a16:creationId xmlns:a16="http://schemas.microsoft.com/office/drawing/2014/main" id="{3FBF249E-D39C-4D8F-A85B-DF193845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6" y="5943600"/>
            <a:ext cx="508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Joni IPKnya 3, uCUKUP[3] =   0.5     , uBAGUS[3] = 0.5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4CA43BF-8FB9-4250-A306-28FAC57B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FUZZIFIKASI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364D789-96AF-4E68-A006-5E16D428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58432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Gaji Ortu (Kecil, Sedang, Besar, Sangat Besar)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8EAC79-D7BC-4BE3-B60A-09CE73257726}"/>
              </a:ext>
            </a:extLst>
          </p:cNvPr>
          <p:cNvCxnSpPr/>
          <p:nvPr/>
        </p:nvCxnSpPr>
        <p:spPr>
          <a:xfrm flipV="1">
            <a:off x="2590800" y="2514600"/>
            <a:ext cx="0" cy="2667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B53C7-256E-4166-A09D-449B3284C05E}"/>
              </a:ext>
            </a:extLst>
          </p:cNvPr>
          <p:cNvCxnSpPr/>
          <p:nvPr/>
        </p:nvCxnSpPr>
        <p:spPr>
          <a:xfrm>
            <a:off x="2590800" y="5181600"/>
            <a:ext cx="7391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6" name="Rectangle 5">
            <a:extLst>
              <a:ext uri="{FF2B5EF4-FFF2-40B4-BE49-F238E27FC236}">
                <a16:creationId xmlns:a16="http://schemas.microsoft.com/office/drawing/2014/main" id="{420CF321-6992-41DF-A85C-280A731E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9" y="51816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E7F8916C-71C0-443A-99DA-DB27338E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1" y="2971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EA8D4-13D1-432C-BECC-9BC2998FCC04}"/>
              </a:ext>
            </a:extLst>
          </p:cNvPr>
          <p:cNvCxnSpPr>
            <a:stCxn id="35847" idx="3"/>
          </p:cNvCxnSpPr>
          <p:nvPr/>
        </p:nvCxnSpPr>
        <p:spPr>
          <a:xfrm>
            <a:off x="2555876" y="3155950"/>
            <a:ext cx="102552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Rectangle 19">
            <a:extLst>
              <a:ext uri="{FF2B5EF4-FFF2-40B4-BE49-F238E27FC236}">
                <a16:creationId xmlns:a16="http://schemas.microsoft.com/office/drawing/2014/main" id="{123D8443-2DB8-45AF-8BB4-37660936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6" y="2773364"/>
            <a:ext cx="61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Kecil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1B9B4-277C-45D7-AC9E-DD89E170D84C}"/>
              </a:ext>
            </a:extLst>
          </p:cNvPr>
          <p:cNvCxnSpPr/>
          <p:nvPr/>
        </p:nvCxnSpPr>
        <p:spPr>
          <a:xfrm>
            <a:off x="3581400" y="3155950"/>
            <a:ext cx="1219200" cy="20256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32011C-43AF-4980-A7E9-5A3C1A03F3E3}"/>
              </a:ext>
            </a:extLst>
          </p:cNvPr>
          <p:cNvCxnSpPr/>
          <p:nvPr/>
        </p:nvCxnSpPr>
        <p:spPr>
          <a:xfrm flipH="1">
            <a:off x="3581400" y="3143250"/>
            <a:ext cx="1066800" cy="20383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4CE5B-7464-4AB5-8FFA-F9861682CBFE}"/>
              </a:ext>
            </a:extLst>
          </p:cNvPr>
          <p:cNvCxnSpPr/>
          <p:nvPr/>
        </p:nvCxnSpPr>
        <p:spPr>
          <a:xfrm flipH="1">
            <a:off x="4648200" y="3155950"/>
            <a:ext cx="64770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942647-97EA-4756-A6EF-CCBD7F08F195}"/>
              </a:ext>
            </a:extLst>
          </p:cNvPr>
          <p:cNvCxnSpPr/>
          <p:nvPr/>
        </p:nvCxnSpPr>
        <p:spPr>
          <a:xfrm flipH="1" flipV="1">
            <a:off x="5295900" y="3155950"/>
            <a:ext cx="990600" cy="20256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4" name="Rectangle 33">
            <a:extLst>
              <a:ext uri="{FF2B5EF4-FFF2-40B4-BE49-F238E27FC236}">
                <a16:creationId xmlns:a16="http://schemas.microsoft.com/office/drawing/2014/main" id="{6310A4BA-26E3-433F-8427-B0C2B855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741613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Sedang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94C77D-7FA4-494B-9763-11139429E15A}"/>
              </a:ext>
            </a:extLst>
          </p:cNvPr>
          <p:cNvCxnSpPr/>
          <p:nvPr/>
        </p:nvCxnSpPr>
        <p:spPr>
          <a:xfrm flipH="1">
            <a:off x="5219700" y="3143250"/>
            <a:ext cx="1066800" cy="203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0C4A7-1731-4B9A-9B83-C27A9A34C5F1}"/>
              </a:ext>
            </a:extLst>
          </p:cNvPr>
          <p:cNvCxnSpPr/>
          <p:nvPr/>
        </p:nvCxnSpPr>
        <p:spPr>
          <a:xfrm flipH="1">
            <a:off x="6286500" y="3155950"/>
            <a:ext cx="64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06F542-5A2F-49E6-B875-65A175425CD8}"/>
              </a:ext>
            </a:extLst>
          </p:cNvPr>
          <p:cNvCxnSpPr/>
          <p:nvPr/>
        </p:nvCxnSpPr>
        <p:spPr>
          <a:xfrm flipH="1" flipV="1">
            <a:off x="6934200" y="3155950"/>
            <a:ext cx="990600" cy="2025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Rectangle 37">
            <a:extLst>
              <a:ext uri="{FF2B5EF4-FFF2-40B4-BE49-F238E27FC236}">
                <a16:creationId xmlns:a16="http://schemas.microsoft.com/office/drawing/2014/main" id="{C2729A55-69A8-40FA-B87C-9B10DCC7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741613"/>
            <a:ext cx="704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Besar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3C8AD0-B4B6-40F8-B08B-D8EB504D2D40}"/>
              </a:ext>
            </a:extLst>
          </p:cNvPr>
          <p:cNvCxnSpPr/>
          <p:nvPr/>
        </p:nvCxnSpPr>
        <p:spPr>
          <a:xfrm flipH="1">
            <a:off x="6858000" y="3128963"/>
            <a:ext cx="1066800" cy="20383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17AE19-00A8-4BCC-A7CF-AA65D4AC0D7F}"/>
              </a:ext>
            </a:extLst>
          </p:cNvPr>
          <p:cNvCxnSpPr/>
          <p:nvPr/>
        </p:nvCxnSpPr>
        <p:spPr>
          <a:xfrm flipH="1">
            <a:off x="7924800" y="3143250"/>
            <a:ext cx="6477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1" name="Rectangle 40">
            <a:extLst>
              <a:ext uri="{FF2B5EF4-FFF2-40B4-BE49-F238E27FC236}">
                <a16:creationId xmlns:a16="http://schemas.microsoft.com/office/drawing/2014/main" id="{C2DA393A-81A8-47C8-97B6-CA208E9A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2759075"/>
            <a:ext cx="138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Sangat Besar</a:t>
            </a:r>
          </a:p>
        </p:txBody>
      </p:sp>
      <p:sp>
        <p:nvSpPr>
          <p:cNvPr id="35862" name="Rectangle 41">
            <a:extLst>
              <a:ext uri="{FF2B5EF4-FFF2-40B4-BE49-F238E27FC236}">
                <a16:creationId xmlns:a16="http://schemas.microsoft.com/office/drawing/2014/main" id="{C123C733-AE61-4D6C-873A-9436817F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9" y="5334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sp>
        <p:nvSpPr>
          <p:cNvPr id="35863" name="Rectangle 42">
            <a:extLst>
              <a:ext uri="{FF2B5EF4-FFF2-40B4-BE49-F238E27FC236}">
                <a16:creationId xmlns:a16="http://schemas.microsoft.com/office/drawing/2014/main" id="{B82CEE78-F161-4219-8191-FE1A795A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6" y="53657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3</a:t>
            </a:r>
          </a:p>
        </p:txBody>
      </p:sp>
      <p:sp>
        <p:nvSpPr>
          <p:cNvPr id="35864" name="Rectangle 43">
            <a:extLst>
              <a:ext uri="{FF2B5EF4-FFF2-40B4-BE49-F238E27FC236}">
                <a16:creationId xmlns:a16="http://schemas.microsoft.com/office/drawing/2014/main" id="{20DA648A-F547-4F9D-AE99-87037853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53657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4</a:t>
            </a:r>
          </a:p>
        </p:txBody>
      </p:sp>
      <p:sp>
        <p:nvSpPr>
          <p:cNvPr id="35865" name="Rectangle 44">
            <a:extLst>
              <a:ext uri="{FF2B5EF4-FFF2-40B4-BE49-F238E27FC236}">
                <a16:creationId xmlns:a16="http://schemas.microsoft.com/office/drawing/2014/main" id="{0F188772-6DFE-492C-9AB5-F4FBA0D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9" y="536575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6</a:t>
            </a:r>
          </a:p>
        </p:txBody>
      </p:sp>
      <p:sp>
        <p:nvSpPr>
          <p:cNvPr id="35866" name="Rectangle 45">
            <a:extLst>
              <a:ext uri="{FF2B5EF4-FFF2-40B4-BE49-F238E27FC236}">
                <a16:creationId xmlns:a16="http://schemas.microsoft.com/office/drawing/2014/main" id="{2264BABD-FD9E-4929-8943-DA39EDC2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5380039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7</a:t>
            </a:r>
          </a:p>
        </p:txBody>
      </p:sp>
      <p:sp>
        <p:nvSpPr>
          <p:cNvPr id="35867" name="Rectangle 46">
            <a:extLst>
              <a:ext uri="{FF2B5EF4-FFF2-40B4-BE49-F238E27FC236}">
                <a16:creationId xmlns:a16="http://schemas.microsoft.com/office/drawing/2014/main" id="{36C6F6E3-F93A-49E1-BDE2-C2BAE6E6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365750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12</a:t>
            </a:r>
          </a:p>
        </p:txBody>
      </p:sp>
      <p:sp>
        <p:nvSpPr>
          <p:cNvPr id="35868" name="Rectangle 47">
            <a:extLst>
              <a:ext uri="{FF2B5EF4-FFF2-40B4-BE49-F238E27FC236}">
                <a16:creationId xmlns:a16="http://schemas.microsoft.com/office/drawing/2014/main" id="{E9DF8AE9-2CB4-458E-BA76-B48EA2F51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325" y="5324475"/>
            <a:ext cx="1487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Dalam juta rp</a:t>
            </a:r>
          </a:p>
        </p:txBody>
      </p:sp>
      <p:sp>
        <p:nvSpPr>
          <p:cNvPr id="35869" name="Rectangle 48">
            <a:extLst>
              <a:ext uri="{FF2B5EF4-FFF2-40B4-BE49-F238E27FC236}">
                <a16:creationId xmlns:a16="http://schemas.microsoft.com/office/drawing/2014/main" id="{F6A228D4-C675-4059-A87A-56C2D811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6" y="5867400"/>
            <a:ext cx="682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Joni gaji ortunya adalah 10jt,  uBESAR [10] = 0.4     , uSBESAR [10] = 0.6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745C5D4-B529-49BE-84D4-47DA01EA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FUZZIFIKASI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EDAC059-9FFD-4AFE-8650-4D631DFB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58432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Nilai Kelayakan (Rendah, Tinggi)</a:t>
            </a: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20FD6F74-A070-4A10-9A21-F316970B23A4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2514600"/>
            <a:ext cx="7727950" cy="3221038"/>
            <a:chOff x="729735" y="2514600"/>
            <a:chExt cx="7728465" cy="32209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DD72ABC-5169-456B-A2CF-D60F9393FC3F}"/>
                </a:ext>
              </a:extLst>
            </p:cNvPr>
            <p:cNvCxnSpPr/>
            <p:nvPr/>
          </p:nvCxnSpPr>
          <p:spPr>
            <a:xfrm flipV="1">
              <a:off x="1066307" y="2514600"/>
              <a:ext cx="0" cy="26669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60C127-1773-4124-9971-2E6624EF6760}"/>
                </a:ext>
              </a:extLst>
            </p:cNvPr>
            <p:cNvCxnSpPr/>
            <p:nvPr/>
          </p:nvCxnSpPr>
          <p:spPr>
            <a:xfrm>
              <a:off x="1066307" y="5181567"/>
              <a:ext cx="739189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1" name="Rectangle 5">
              <a:extLst>
                <a:ext uri="{FF2B5EF4-FFF2-40B4-BE49-F238E27FC236}">
                  <a16:creationId xmlns:a16="http://schemas.microsoft.com/office/drawing/2014/main" id="{7FC0551C-2007-452E-9A45-7018BCDA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42" y="5181600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36872" name="Rectangle 6">
              <a:extLst>
                <a:ext uri="{FF2B5EF4-FFF2-40B4-BE49-F238E27FC236}">
                  <a16:creationId xmlns:a16="http://schemas.microsoft.com/office/drawing/2014/main" id="{ED5C0053-57CA-4C7B-BCB0-C7C64720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35" y="2971800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B47A5DC-1C60-4607-BC72-653FB65C18FB}"/>
                </a:ext>
              </a:extLst>
            </p:cNvPr>
            <p:cNvCxnSpPr>
              <a:stCxn id="36872" idx="3"/>
            </p:cNvCxnSpPr>
            <p:nvPr/>
          </p:nvCxnSpPr>
          <p:spPr>
            <a:xfrm>
              <a:off x="1031380" y="3155942"/>
              <a:ext cx="102559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4" name="Rectangle 19">
              <a:extLst>
                <a:ext uri="{FF2B5EF4-FFF2-40B4-BE49-F238E27FC236}">
                  <a16:creationId xmlns:a16="http://schemas.microsoft.com/office/drawing/2014/main" id="{3FDAB410-5F2A-4C55-8356-AAB5CD21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549" y="2773463"/>
              <a:ext cx="8971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Rendah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8A347A-2763-435A-B823-D596E8492063}"/>
                </a:ext>
              </a:extLst>
            </p:cNvPr>
            <p:cNvCxnSpPr/>
            <p:nvPr/>
          </p:nvCxnSpPr>
          <p:spPr>
            <a:xfrm>
              <a:off x="2056973" y="3155942"/>
              <a:ext cx="1219281" cy="202562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A449D3-85DA-40B8-A0BE-68A218B4C9D1}"/>
                </a:ext>
              </a:extLst>
            </p:cNvPr>
            <p:cNvCxnSpPr/>
            <p:nvPr/>
          </p:nvCxnSpPr>
          <p:spPr>
            <a:xfrm flipH="1">
              <a:off x="2056973" y="3143242"/>
              <a:ext cx="1066871" cy="203832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1678CB-B932-49ED-9E3A-4BACA52D7944}"/>
                </a:ext>
              </a:extLst>
            </p:cNvPr>
            <p:cNvCxnSpPr/>
            <p:nvPr/>
          </p:nvCxnSpPr>
          <p:spPr>
            <a:xfrm flipH="1">
              <a:off x="3123845" y="3155942"/>
              <a:ext cx="647743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8" name="Rectangle 33">
              <a:extLst>
                <a:ext uri="{FF2B5EF4-FFF2-40B4-BE49-F238E27FC236}">
                  <a16:creationId xmlns:a16="http://schemas.microsoft.com/office/drawing/2014/main" id="{DD828673-9D4F-4503-BBD2-A14492DB2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475" y="2741197"/>
              <a:ext cx="744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Tinggi</a:t>
              </a:r>
            </a:p>
          </p:txBody>
        </p:sp>
        <p:sp>
          <p:nvSpPr>
            <p:cNvPr id="36879" name="Rectangle 41">
              <a:extLst>
                <a:ext uri="{FF2B5EF4-FFF2-40B4-BE49-F238E27FC236}">
                  <a16:creationId xmlns:a16="http://schemas.microsoft.com/office/drawing/2014/main" id="{ECC52CD7-C3FF-4135-A4AF-5433A723F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57" y="5334000"/>
              <a:ext cx="4187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50</a:t>
              </a:r>
            </a:p>
          </p:txBody>
        </p:sp>
        <p:sp>
          <p:nvSpPr>
            <p:cNvPr id="36880" name="Rectangle 42">
              <a:extLst>
                <a:ext uri="{FF2B5EF4-FFF2-40B4-BE49-F238E27FC236}">
                  <a16:creationId xmlns:a16="http://schemas.microsoft.com/office/drawing/2014/main" id="{D269B767-DC4C-4409-B411-EFEAB4127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475" y="5366266"/>
              <a:ext cx="4187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80</a:t>
              </a:r>
            </a:p>
          </p:txBody>
        </p:sp>
        <p:sp>
          <p:nvSpPr>
            <p:cNvPr id="36881" name="Rectangle 43">
              <a:extLst>
                <a:ext uri="{FF2B5EF4-FFF2-40B4-BE49-F238E27FC236}">
                  <a16:creationId xmlns:a16="http://schemas.microsoft.com/office/drawing/2014/main" id="{4E7AFBB4-7505-4588-9496-1D05CAE5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624" y="5324702"/>
              <a:ext cx="535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100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39A89B4-DF7B-417C-85B6-657414A3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INFERENSI (MODEL TSUKAMOTO)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E795E-BCC1-4551-8C62-AFF409377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KECIL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SEDANG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BESAR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SANGAT BESAR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BURUK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CUKUP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BAGUS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23" name="Rectangle 4">
            <a:extLst>
              <a:ext uri="{FF2B5EF4-FFF2-40B4-BE49-F238E27FC236}">
                <a16:creationId xmlns:a16="http://schemas.microsoft.com/office/drawing/2014/main" id="{0A4A2212-4692-4558-9490-56CBE56D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ATURAN</a:t>
            </a:r>
          </a:p>
        </p:txBody>
      </p:sp>
      <p:sp>
        <p:nvSpPr>
          <p:cNvPr id="37924" name="Rectangle 5">
            <a:extLst>
              <a:ext uri="{FF2B5EF4-FFF2-40B4-BE49-F238E27FC236}">
                <a16:creationId xmlns:a16="http://schemas.microsoft.com/office/drawing/2014/main" id="{E1B31C73-BF7D-44C6-997C-100BE0D0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64374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(</a:t>
            </a:r>
            <a:r>
              <a:rPr lang="en-US" altLang="en-US" sz="2000" dirty="0" err="1"/>
              <a:t>Keterangan</a:t>
            </a:r>
            <a:r>
              <a:rPr lang="en-US" altLang="en-US" sz="2000" dirty="0"/>
              <a:t> :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operator </a:t>
            </a:r>
            <a:r>
              <a:rPr lang="en-US" altLang="en-US" sz="2000" dirty="0" err="1"/>
              <a:t>logikanya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alpha </a:t>
            </a:r>
            <a:r>
              <a:rPr lang="en-US" altLang="en-US" sz="2000" dirty="0" err="1"/>
              <a:t>predikat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diambil</a:t>
            </a:r>
            <a:r>
              <a:rPr lang="en-US" altLang="en-US" sz="2000" dirty="0"/>
              <a:t> yang minimum, 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IPK CUKUP </a:t>
            </a:r>
            <a:r>
              <a:rPr lang="en-US" altLang="en-US" sz="2000" dirty="0" err="1"/>
              <a:t>nilainya</a:t>
            </a:r>
            <a:r>
              <a:rPr lang="en-US" altLang="en-US" sz="2000" dirty="0"/>
              <a:t> 0.5 dan GAJI ORTU 0.4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diambil</a:t>
            </a:r>
            <a:r>
              <a:rPr lang="en-US" altLang="en-US" sz="2000" dirty="0"/>
              <a:t> yang paling </a:t>
            </a:r>
            <a:r>
              <a:rPr lang="en-US" altLang="en-US" sz="2000" dirty="0" err="1"/>
              <a:t>kecil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 0.4 )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IF IPK CUKUP (0.5) AND GAJI ORTU BESAR (0.4) THEN NILAI KELAYAKAN RENDAH (0.4), a(alpha </a:t>
            </a:r>
            <a:r>
              <a:rPr lang="en-US" altLang="en-US" sz="2000" dirty="0" err="1"/>
              <a:t>predikat</a:t>
            </a:r>
            <a:r>
              <a:rPr lang="en-US" altLang="en-US" sz="2000" dirty="0"/>
              <a:t>)1 = 0.4 </a:t>
            </a:r>
          </a:p>
          <a:p>
            <a:pPr eaLnBrk="1" hangingPunct="1"/>
            <a:r>
              <a:rPr lang="en-US" altLang="en-US" sz="2000" dirty="0"/>
              <a:t>IF IPK CUKUP (0.5) AND GAJI ORTU SANGAT BESAR (0.6)THEN NILAI KELAYAKAN RENDAH (0.5), a2 = 0.5</a:t>
            </a:r>
          </a:p>
          <a:p>
            <a:pPr eaLnBrk="1" hangingPunct="1"/>
            <a:r>
              <a:rPr lang="en-US" altLang="en-US" sz="2000" dirty="0"/>
              <a:t>IF IPK BAGUS (0.5) AND GAJI ORTU BESAR (0.4) THEN NILAI KELAYAKAN TINGGI (0.4), a3 = 0.4</a:t>
            </a:r>
          </a:p>
          <a:p>
            <a:pPr eaLnBrk="1" hangingPunct="1"/>
            <a:r>
              <a:rPr lang="en-US" altLang="en-US" sz="2000" dirty="0"/>
              <a:t>IF IPK BAGUS (0.5) AND GAJI ORTU SANGAT BESAR (0.6) THEN NILAI KELAYAKAN RENDAH (0.5), a4 = 0.5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B9A71BD4-086B-4BC5-967B-C2BC66C5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DEFUZZIFIKASI (MODEL TSUKAMOTO)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32F47481-9770-4F4B-AA95-EBCE1557FA2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316038"/>
            <a:ext cx="6705600" cy="2644789"/>
            <a:chOff x="729735" y="2514600"/>
            <a:chExt cx="7728465" cy="331452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4A938E-899F-43CF-8377-BB889EBB81CE}"/>
                </a:ext>
              </a:extLst>
            </p:cNvPr>
            <p:cNvCxnSpPr/>
            <p:nvPr/>
          </p:nvCxnSpPr>
          <p:spPr>
            <a:xfrm flipV="1">
              <a:off x="1066392" y="2514600"/>
              <a:ext cx="0" cy="26679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79C6151-DE16-4BE7-9CA2-45192E09A6EF}"/>
                </a:ext>
              </a:extLst>
            </p:cNvPr>
            <p:cNvCxnSpPr/>
            <p:nvPr/>
          </p:nvCxnSpPr>
          <p:spPr>
            <a:xfrm>
              <a:off x="1066392" y="5182517"/>
              <a:ext cx="73918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19" name="Rectangle 6">
              <a:extLst>
                <a:ext uri="{FF2B5EF4-FFF2-40B4-BE49-F238E27FC236}">
                  <a16:creationId xmlns:a16="http://schemas.microsoft.com/office/drawing/2014/main" id="{4ABCCF79-FC54-4322-B30A-A99F8B6C2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42" y="5181600"/>
              <a:ext cx="347705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38920" name="Rectangle 7">
              <a:extLst>
                <a:ext uri="{FF2B5EF4-FFF2-40B4-BE49-F238E27FC236}">
                  <a16:creationId xmlns:a16="http://schemas.microsoft.com/office/drawing/2014/main" id="{2B463C17-B543-45B7-BB4E-E592348C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35" y="2971800"/>
              <a:ext cx="347705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A0794E-67FD-4D40-898B-5667F5D410B9}"/>
                </a:ext>
              </a:extLst>
            </p:cNvPr>
            <p:cNvCxnSpPr>
              <a:stCxn id="38920" idx="3"/>
            </p:cNvCxnSpPr>
            <p:nvPr/>
          </p:nvCxnSpPr>
          <p:spPr>
            <a:xfrm flipV="1">
              <a:off x="1077440" y="3157207"/>
              <a:ext cx="980625" cy="4602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2" name="Rectangle 9">
              <a:extLst>
                <a:ext uri="{FF2B5EF4-FFF2-40B4-BE49-F238E27FC236}">
                  <a16:creationId xmlns:a16="http://schemas.microsoft.com/office/drawing/2014/main" id="{EA9A6550-C995-4044-A25D-4C018719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549" y="2773463"/>
              <a:ext cx="1034022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Rendah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1B693B-CD71-4ED1-9B28-171FDB441533}"/>
                </a:ext>
              </a:extLst>
            </p:cNvPr>
            <p:cNvCxnSpPr/>
            <p:nvPr/>
          </p:nvCxnSpPr>
          <p:spPr>
            <a:xfrm>
              <a:off x="2058065" y="3157207"/>
              <a:ext cx="1218551" cy="20253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F81DEC-9202-4A71-902C-1A6068950666}"/>
                </a:ext>
              </a:extLst>
            </p:cNvPr>
            <p:cNvCxnSpPr/>
            <p:nvPr/>
          </p:nvCxnSpPr>
          <p:spPr>
            <a:xfrm flipH="1">
              <a:off x="2058065" y="3143282"/>
              <a:ext cx="1066690" cy="2039236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C64EC8-D370-4B67-BA8F-B9D111E65DC8}"/>
                </a:ext>
              </a:extLst>
            </p:cNvPr>
            <p:cNvCxnSpPr/>
            <p:nvPr/>
          </p:nvCxnSpPr>
          <p:spPr>
            <a:xfrm flipH="1">
              <a:off x="3124755" y="3157207"/>
              <a:ext cx="647698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6" name="Rectangle 13">
              <a:extLst>
                <a:ext uri="{FF2B5EF4-FFF2-40B4-BE49-F238E27FC236}">
                  <a16:creationId xmlns:a16="http://schemas.microsoft.com/office/drawing/2014/main" id="{E8E69DB3-A34D-4DD6-9C22-DF4C0FD4E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475" y="2741197"/>
              <a:ext cx="858212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Tinggi</a:t>
              </a:r>
            </a:p>
          </p:txBody>
        </p:sp>
        <p:sp>
          <p:nvSpPr>
            <p:cNvPr id="38927" name="Rectangle 14">
              <a:extLst>
                <a:ext uri="{FF2B5EF4-FFF2-40B4-BE49-F238E27FC236}">
                  <a16:creationId xmlns:a16="http://schemas.microsoft.com/office/drawing/2014/main" id="{F665910B-3322-4EA5-A9EF-8EB6D38EF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557" y="5334000"/>
              <a:ext cx="482573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50</a:t>
              </a:r>
            </a:p>
          </p:txBody>
        </p:sp>
        <p:sp>
          <p:nvSpPr>
            <p:cNvPr id="38928" name="Rectangle 15">
              <a:extLst>
                <a:ext uri="{FF2B5EF4-FFF2-40B4-BE49-F238E27FC236}">
                  <a16:creationId xmlns:a16="http://schemas.microsoft.com/office/drawing/2014/main" id="{8F0CE416-F431-499E-B6A4-2D308661D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475" y="5366266"/>
              <a:ext cx="482573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80</a:t>
              </a:r>
            </a:p>
          </p:txBody>
        </p:sp>
        <p:sp>
          <p:nvSpPr>
            <p:cNvPr id="38929" name="Rectangle 16">
              <a:extLst>
                <a:ext uri="{FF2B5EF4-FFF2-40B4-BE49-F238E27FC236}">
                  <a16:creationId xmlns:a16="http://schemas.microsoft.com/office/drawing/2014/main" id="{8CC74D9D-28CE-443B-88B4-6049D671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624" y="5324703"/>
              <a:ext cx="617443" cy="46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100</a:t>
              </a:r>
            </a:p>
          </p:txBody>
        </p:sp>
      </p:grpSp>
      <p:sp>
        <p:nvSpPr>
          <p:cNvPr id="38916" name="Rectangle 17">
            <a:extLst>
              <a:ext uri="{FF2B5EF4-FFF2-40B4-BE49-F238E27FC236}">
                <a16:creationId xmlns:a16="http://schemas.microsoft.com/office/drawing/2014/main" id="{3ED21173-A402-4091-AB0F-ED593E6B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14801"/>
            <a:ext cx="6491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a1 =  0.4 (</a:t>
            </a:r>
            <a:r>
              <a:rPr lang="en-US" altLang="en-US" dirty="0" err="1"/>
              <a:t>rendah</a:t>
            </a:r>
            <a:r>
              <a:rPr lang="en-US" altLang="en-US" dirty="0"/>
              <a:t>) -&gt; (80-x1)/(80-50) = 0.4, </a:t>
            </a:r>
            <a:r>
              <a:rPr lang="en-US" altLang="en-US" dirty="0" err="1"/>
              <a:t>maka</a:t>
            </a:r>
            <a:r>
              <a:rPr lang="en-US" altLang="en-US" dirty="0"/>
              <a:t> x1 = 68</a:t>
            </a:r>
          </a:p>
          <a:p>
            <a:pPr eaLnBrk="1" hangingPunct="1"/>
            <a:r>
              <a:rPr lang="en-US" altLang="en-US" dirty="0"/>
              <a:t>a2 = 0.5 (</a:t>
            </a:r>
            <a:r>
              <a:rPr lang="en-US" altLang="en-US" dirty="0" err="1"/>
              <a:t>rendah</a:t>
            </a:r>
            <a:r>
              <a:rPr lang="en-US" altLang="en-US" dirty="0"/>
              <a:t>) -&gt; (80-x2)/(80-50) = 0.5, </a:t>
            </a:r>
            <a:r>
              <a:rPr lang="en-US" altLang="en-US" dirty="0" err="1"/>
              <a:t>maka</a:t>
            </a:r>
            <a:r>
              <a:rPr lang="en-US" altLang="en-US" dirty="0"/>
              <a:t> x2 = 65</a:t>
            </a:r>
          </a:p>
          <a:p>
            <a:pPr eaLnBrk="1" hangingPunct="1"/>
            <a:r>
              <a:rPr lang="en-US" altLang="en-US" dirty="0"/>
              <a:t>a3 = 0.4 (</a:t>
            </a:r>
            <a:r>
              <a:rPr lang="en-US" altLang="en-US" dirty="0" err="1"/>
              <a:t>tinggi</a:t>
            </a:r>
            <a:r>
              <a:rPr lang="en-US" altLang="en-US" dirty="0"/>
              <a:t>) -&gt;  (x3 – 50)/(80-50)  = 0.4, </a:t>
            </a:r>
            <a:r>
              <a:rPr lang="en-US" altLang="en-US" dirty="0" err="1"/>
              <a:t>maka</a:t>
            </a:r>
            <a:r>
              <a:rPr lang="en-US" altLang="en-US" dirty="0"/>
              <a:t> x3 = 62</a:t>
            </a:r>
          </a:p>
          <a:p>
            <a:pPr eaLnBrk="1" hangingPunct="1"/>
            <a:r>
              <a:rPr lang="en-US" altLang="en-US" dirty="0"/>
              <a:t>a4 = 0.5 (</a:t>
            </a:r>
            <a:r>
              <a:rPr lang="en-US" altLang="en-US" dirty="0" err="1"/>
              <a:t>rendah</a:t>
            </a:r>
            <a:r>
              <a:rPr lang="en-US" altLang="en-US" dirty="0"/>
              <a:t>) -&gt; (80-x2)/(80-50) = 0.5, </a:t>
            </a:r>
            <a:r>
              <a:rPr lang="en-US" altLang="en-US" dirty="0" err="1"/>
              <a:t>maka</a:t>
            </a:r>
            <a:r>
              <a:rPr lang="en-US" altLang="en-US" dirty="0"/>
              <a:t> x2 = 65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(a1*x1) + (a2*x2) + (a3*x3) + (a4*x4)</a:t>
            </a:r>
          </a:p>
          <a:p>
            <a:pPr eaLnBrk="1" hangingPunct="1"/>
            <a:r>
              <a:rPr lang="en-US" altLang="en-US" dirty="0"/>
              <a:t>-------------------------------------------------   = </a:t>
            </a:r>
            <a:r>
              <a:rPr lang="en-US" altLang="en-US" b="1" u="sng" dirty="0"/>
              <a:t>65</a:t>
            </a:r>
          </a:p>
          <a:p>
            <a:pPr eaLnBrk="1" hangingPunct="1"/>
            <a:r>
              <a:rPr lang="en-US" altLang="en-US" dirty="0"/>
              <a:t>                   a1+a2+a3+a4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19F8DA7-F7DB-4049-8D51-6F4C8845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INFERENSI (MODEL MAMDANI)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DA8301-2CEE-4E81-BE41-EF0E14FE7E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KECIL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SEDANG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BESAR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SANGAT BESAR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BURUK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CUKUP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BAGUS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TINGGI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RENDAH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71" name="Rectangle 4">
            <a:extLst>
              <a:ext uri="{FF2B5EF4-FFF2-40B4-BE49-F238E27FC236}">
                <a16:creationId xmlns:a16="http://schemas.microsoft.com/office/drawing/2014/main" id="{35AE152D-E57F-4956-9229-54AE2A94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ATURAN</a:t>
            </a:r>
          </a:p>
        </p:txBody>
      </p:sp>
      <p:sp>
        <p:nvSpPr>
          <p:cNvPr id="39972" name="Rectangle 5">
            <a:extLst>
              <a:ext uri="{FF2B5EF4-FFF2-40B4-BE49-F238E27FC236}">
                <a16:creationId xmlns:a16="http://schemas.microsoft.com/office/drawing/2014/main" id="{9EC6CF4A-044B-4F7B-A81F-DD799B47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24200"/>
            <a:ext cx="8305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IF IPK CUKUP (0.5) AND GAJI ORTU BESAR (0.4) THEN NILAI KELAYAKAN RENDAH (0.4)</a:t>
            </a:r>
          </a:p>
          <a:p>
            <a:pPr eaLnBrk="1" hangingPunct="1"/>
            <a:r>
              <a:rPr lang="en-US" altLang="en-US" sz="2000"/>
              <a:t>IF IPK CUKUP (0.5) AND GAJI ORTU SANGAT BESAR (0.6)THEN NILAI KELAYAKAN RENDAH (0.5)</a:t>
            </a:r>
          </a:p>
          <a:p>
            <a:pPr eaLnBrk="1" hangingPunct="1"/>
            <a:r>
              <a:rPr lang="en-US" altLang="en-US" sz="2000"/>
              <a:t>IF IPK BAGUS (0.5) AND GAJI ORTU BESAR (0.4) THEN NILAI KELAYAKAN TINGGI (0.4)</a:t>
            </a:r>
          </a:p>
          <a:p>
            <a:pPr eaLnBrk="1" hangingPunct="1"/>
            <a:r>
              <a:rPr lang="en-US" altLang="en-US" sz="2000"/>
              <a:t>IF IPK BAGUS (0.5) AND GAJI ORTU SANGAT BESAR (0.6) THEN NILAI KELAYAKAN RENDAH (0.5) 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NK = TINGGI (0.4)</a:t>
            </a:r>
          </a:p>
          <a:p>
            <a:pPr eaLnBrk="1" hangingPunct="1"/>
            <a:r>
              <a:rPr lang="en-US" altLang="en-US" sz="2000"/>
              <a:t>NK = RENDAH (0.4) V RENDAH (0.5) V RENDAH (0.5) = MAX(0.4:0.5:0.5) = RENDAH (0.5)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D42ABE4-E3E2-4540-A9F1-DD4820F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DEFUZZIFIKASI (MODEL MAMDANI)</a:t>
            </a:r>
          </a:p>
        </p:txBody>
      </p:sp>
      <p:grpSp>
        <p:nvGrpSpPr>
          <p:cNvPr id="40963" name="Group 9">
            <a:extLst>
              <a:ext uri="{FF2B5EF4-FFF2-40B4-BE49-F238E27FC236}">
                <a16:creationId xmlns:a16="http://schemas.microsoft.com/office/drawing/2014/main" id="{827DF8D5-946B-4D4A-B2A8-69CCB0EF1C8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184401"/>
            <a:ext cx="4465638" cy="2952588"/>
            <a:chOff x="152400" y="1316038"/>
            <a:chExt cx="4191000" cy="26007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2243E5-38EC-4EBA-AE63-C9A727DC9712}"/>
                </a:ext>
              </a:extLst>
            </p:cNvPr>
            <p:cNvCxnSpPr/>
            <p:nvPr/>
          </p:nvCxnSpPr>
          <p:spPr bwMode="auto">
            <a:xfrm flipV="1">
              <a:off x="672365" y="1316038"/>
              <a:ext cx="0" cy="21282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239362-ACCB-472B-8C99-34460DF06CBB}"/>
                </a:ext>
              </a:extLst>
            </p:cNvPr>
            <p:cNvCxnSpPr/>
            <p:nvPr/>
          </p:nvCxnSpPr>
          <p:spPr bwMode="auto">
            <a:xfrm>
              <a:off x="672365" y="3444322"/>
              <a:ext cx="36710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1" name="Rectangle 6">
              <a:extLst>
                <a:ext uri="{FF2B5EF4-FFF2-40B4-BE49-F238E27FC236}">
                  <a16:creationId xmlns:a16="http://schemas.microsoft.com/office/drawing/2014/main" id="{5B0BDC09-5AEF-4493-90D9-F129C874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12" y="3444143"/>
              <a:ext cx="283132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40992" name="Rectangle 7">
              <a:extLst>
                <a:ext uri="{FF2B5EF4-FFF2-40B4-BE49-F238E27FC236}">
                  <a16:creationId xmlns:a16="http://schemas.microsoft.com/office/drawing/2014/main" id="{68515E47-17E9-4CDA-A450-AA78741C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680856"/>
              <a:ext cx="283132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72678-F3D6-4C1C-B8FD-9F1E58C1FAEA}"/>
                </a:ext>
              </a:extLst>
            </p:cNvPr>
            <p:cNvCxnSpPr>
              <a:stCxn id="40992" idx="3"/>
            </p:cNvCxnSpPr>
            <p:nvPr/>
          </p:nvCxnSpPr>
          <p:spPr bwMode="auto">
            <a:xfrm flipV="1">
              <a:off x="664132" y="1829232"/>
              <a:ext cx="869376" cy="1428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4" name="Rectangle 9">
              <a:extLst>
                <a:ext uri="{FF2B5EF4-FFF2-40B4-BE49-F238E27FC236}">
                  <a16:creationId xmlns:a16="http://schemas.microsoft.com/office/drawing/2014/main" id="{5A2A6418-F84D-4D64-B602-457133B2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002" y="1522595"/>
              <a:ext cx="841993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Rendah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1591DE-26DF-406F-8653-DF831B3E869B}"/>
                </a:ext>
              </a:extLst>
            </p:cNvPr>
            <p:cNvCxnSpPr/>
            <p:nvPr/>
          </p:nvCxnSpPr>
          <p:spPr bwMode="auto">
            <a:xfrm>
              <a:off x="1533508" y="1829232"/>
              <a:ext cx="1057806" cy="161509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EB5E53-A2E6-4D45-BF04-6112CC6B5614}"/>
                </a:ext>
              </a:extLst>
            </p:cNvPr>
            <p:cNvCxnSpPr/>
            <p:nvPr/>
          </p:nvCxnSpPr>
          <p:spPr bwMode="auto">
            <a:xfrm flipH="1">
              <a:off x="1533508" y="1818045"/>
              <a:ext cx="925208" cy="162627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C7B84D-2D40-4E52-876D-D11506F4CFAC}"/>
                </a:ext>
              </a:extLst>
            </p:cNvPr>
            <p:cNvCxnSpPr/>
            <p:nvPr/>
          </p:nvCxnSpPr>
          <p:spPr bwMode="auto">
            <a:xfrm flipH="1">
              <a:off x="2458716" y="1829232"/>
              <a:ext cx="56168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8" name="Rectangle 13">
              <a:extLst>
                <a:ext uri="{FF2B5EF4-FFF2-40B4-BE49-F238E27FC236}">
                  <a16:creationId xmlns:a16="http://schemas.microsoft.com/office/drawing/2014/main" id="{0BCB475F-24D9-4394-8208-568FAAD4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486" y="1496849"/>
              <a:ext cx="698832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Tinggi</a:t>
              </a:r>
            </a:p>
          </p:txBody>
        </p:sp>
        <p:sp>
          <p:nvSpPr>
            <p:cNvPr id="40999" name="Rectangle 14">
              <a:extLst>
                <a:ext uri="{FF2B5EF4-FFF2-40B4-BE49-F238E27FC236}">
                  <a16:creationId xmlns:a16="http://schemas.microsoft.com/office/drawing/2014/main" id="{BB2485AD-EBE5-4577-A79A-F389C23C7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069" y="3565749"/>
              <a:ext cx="392954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50</a:t>
              </a:r>
            </a:p>
          </p:txBody>
        </p:sp>
        <p:sp>
          <p:nvSpPr>
            <p:cNvPr id="41000" name="Rectangle 15">
              <a:extLst>
                <a:ext uri="{FF2B5EF4-FFF2-40B4-BE49-F238E27FC236}">
                  <a16:creationId xmlns:a16="http://schemas.microsoft.com/office/drawing/2014/main" id="{AE5584A7-4CF8-4F5C-94B3-58FC284C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486" y="3591495"/>
              <a:ext cx="392954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80</a:t>
              </a:r>
            </a:p>
          </p:txBody>
        </p:sp>
        <p:sp>
          <p:nvSpPr>
            <p:cNvPr id="41001" name="Rectangle 16">
              <a:extLst>
                <a:ext uri="{FF2B5EF4-FFF2-40B4-BE49-F238E27FC236}">
                  <a16:creationId xmlns:a16="http://schemas.microsoft.com/office/drawing/2014/main" id="{2318B036-5EBC-4825-9641-E6DD9F82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603" y="3558330"/>
              <a:ext cx="502777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100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16982C1-00ED-4751-B24F-AEBFC229E567}"/>
                </a:ext>
              </a:extLst>
            </p:cNvPr>
            <p:cNvCxnSpPr/>
            <p:nvPr/>
          </p:nvCxnSpPr>
          <p:spPr>
            <a:xfrm>
              <a:off x="672365" y="2591331"/>
              <a:ext cx="13900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503867-1490-4A59-93E5-7C6E8C3D90AA}"/>
                </a:ext>
              </a:extLst>
            </p:cNvPr>
            <p:cNvCxnSpPr/>
            <p:nvPr/>
          </p:nvCxnSpPr>
          <p:spPr>
            <a:xfrm>
              <a:off x="1877667" y="2743751"/>
              <a:ext cx="114272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04" name="Rectangle 6">
              <a:extLst>
                <a:ext uri="{FF2B5EF4-FFF2-40B4-BE49-F238E27FC236}">
                  <a16:creationId xmlns:a16="http://schemas.microsoft.com/office/drawing/2014/main" id="{AAB30E2B-C8B5-47A9-9566-C0C296F9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362200"/>
              <a:ext cx="450121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0.5</a:t>
              </a:r>
            </a:p>
          </p:txBody>
        </p:sp>
        <p:sp>
          <p:nvSpPr>
            <p:cNvPr id="41005" name="Rectangle 6">
              <a:extLst>
                <a:ext uri="{FF2B5EF4-FFF2-40B4-BE49-F238E27FC236}">
                  <a16:creationId xmlns:a16="http://schemas.microsoft.com/office/drawing/2014/main" id="{0D063567-FAA0-4A3E-91B2-4EFA7AC5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602468"/>
              <a:ext cx="450121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0.4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442739-F142-4C08-88EE-D1C652CE7016}"/>
                </a:ext>
              </a:extLst>
            </p:cNvPr>
            <p:cNvCxnSpPr/>
            <p:nvPr/>
          </p:nvCxnSpPr>
          <p:spPr>
            <a:xfrm>
              <a:off x="642567" y="2743751"/>
              <a:ext cx="123510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EA74BC-225C-452F-B333-6AA5F87C66D9}"/>
              </a:ext>
            </a:extLst>
          </p:cNvPr>
          <p:cNvCxnSpPr/>
          <p:nvPr/>
        </p:nvCxnSpPr>
        <p:spPr bwMode="auto">
          <a:xfrm flipV="1">
            <a:off x="2092325" y="1157289"/>
            <a:ext cx="0" cy="20542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36CFFC-B62C-4B21-9EB4-F61D3E816A16}"/>
              </a:ext>
            </a:extLst>
          </p:cNvPr>
          <p:cNvCxnSpPr/>
          <p:nvPr/>
        </p:nvCxnSpPr>
        <p:spPr bwMode="auto">
          <a:xfrm>
            <a:off x="2092326" y="3211513"/>
            <a:ext cx="347027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6" name="Rectangle 6">
            <a:extLst>
              <a:ext uri="{FF2B5EF4-FFF2-40B4-BE49-F238E27FC236}">
                <a16:creationId xmlns:a16="http://schemas.microsoft.com/office/drawing/2014/main" id="{96E6C220-8B47-45EF-BC01-74A36F71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3211513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C5BC13EF-03EC-454E-A881-CE7CB14A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1509713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A900AB-BBA1-4352-A95D-C7910489F0AC}"/>
              </a:ext>
            </a:extLst>
          </p:cNvPr>
          <p:cNvCxnSpPr>
            <a:stCxn id="40967" idx="3"/>
          </p:cNvCxnSpPr>
          <p:nvPr/>
        </p:nvCxnSpPr>
        <p:spPr bwMode="auto">
          <a:xfrm flipV="1">
            <a:off x="2117786" y="1652588"/>
            <a:ext cx="788928" cy="417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Rectangle 9">
            <a:extLst>
              <a:ext uri="{FF2B5EF4-FFF2-40B4-BE49-F238E27FC236}">
                <a16:creationId xmlns:a16="http://schemas.microsoft.com/office/drawing/2014/main" id="{17E491AB-8928-4F55-9F16-E21E147B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1355725"/>
            <a:ext cx="1382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Rendah (0.5)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2DADB3-27D6-421D-8F5B-AE439300C0F0}"/>
              </a:ext>
            </a:extLst>
          </p:cNvPr>
          <p:cNvCxnSpPr/>
          <p:nvPr/>
        </p:nvCxnSpPr>
        <p:spPr bwMode="auto">
          <a:xfrm>
            <a:off x="2906714" y="1652589"/>
            <a:ext cx="998537" cy="15589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1" name="Rectangle 14">
            <a:extLst>
              <a:ext uri="{FF2B5EF4-FFF2-40B4-BE49-F238E27FC236}">
                <a16:creationId xmlns:a16="http://schemas.microsoft.com/office/drawing/2014/main" id="{0750F05C-B1C4-434C-967C-97BE093A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33289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50</a:t>
            </a:r>
          </a:p>
        </p:txBody>
      </p:sp>
      <p:sp>
        <p:nvSpPr>
          <p:cNvPr id="40972" name="Rectangle 15">
            <a:extLst>
              <a:ext uri="{FF2B5EF4-FFF2-40B4-BE49-F238E27FC236}">
                <a16:creationId xmlns:a16="http://schemas.microsoft.com/office/drawing/2014/main" id="{AE37E8A4-0D03-4D17-A7C4-3FE5E910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35438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80</a:t>
            </a:r>
          </a:p>
        </p:txBody>
      </p:sp>
      <p:sp>
        <p:nvSpPr>
          <p:cNvPr id="40973" name="Rectangle 16">
            <a:extLst>
              <a:ext uri="{FF2B5EF4-FFF2-40B4-BE49-F238E27FC236}">
                <a16:creationId xmlns:a16="http://schemas.microsoft.com/office/drawing/2014/main" id="{9172A665-AC90-4D1A-951F-7628ECB7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9" y="3321050"/>
            <a:ext cx="535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100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F1893B-62B5-4D33-828E-D9D2C3FF90AC}"/>
              </a:ext>
            </a:extLst>
          </p:cNvPr>
          <p:cNvCxnSpPr/>
          <p:nvPr/>
        </p:nvCxnSpPr>
        <p:spPr>
          <a:xfrm>
            <a:off x="2092326" y="2387600"/>
            <a:ext cx="13128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5" name="Rectangle 6">
            <a:extLst>
              <a:ext uri="{FF2B5EF4-FFF2-40B4-BE49-F238E27FC236}">
                <a16:creationId xmlns:a16="http://schemas.microsoft.com/office/drawing/2014/main" id="{348447D9-79A0-4CCF-BF3C-82962609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1" y="2166939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0.5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3CE95F-D4B3-4543-8ADC-60290B9568AD}"/>
              </a:ext>
            </a:extLst>
          </p:cNvPr>
          <p:cNvCxnSpPr/>
          <p:nvPr/>
        </p:nvCxnSpPr>
        <p:spPr bwMode="auto">
          <a:xfrm flipV="1">
            <a:off x="2200275" y="3817938"/>
            <a:ext cx="0" cy="20558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51C8BC-AF7C-458A-8823-0932E92E583A}"/>
              </a:ext>
            </a:extLst>
          </p:cNvPr>
          <p:cNvCxnSpPr/>
          <p:nvPr/>
        </p:nvCxnSpPr>
        <p:spPr bwMode="auto">
          <a:xfrm>
            <a:off x="2200276" y="5873750"/>
            <a:ext cx="347027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8" name="Rectangle 6">
            <a:extLst>
              <a:ext uri="{FF2B5EF4-FFF2-40B4-BE49-F238E27FC236}">
                <a16:creationId xmlns:a16="http://schemas.microsoft.com/office/drawing/2014/main" id="{2539EEB3-EF26-4C93-B8E6-A1EB4991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5873751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</a:t>
            </a:r>
          </a:p>
        </p:txBody>
      </p:sp>
      <p:sp>
        <p:nvSpPr>
          <p:cNvPr id="40979" name="Rectangle 7">
            <a:extLst>
              <a:ext uri="{FF2B5EF4-FFF2-40B4-BE49-F238E27FC236}">
                <a16:creationId xmlns:a16="http://schemas.microsoft.com/office/drawing/2014/main" id="{B3E1D988-F10A-4141-B266-DEA34FB6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4170363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3B4D7C-A9B8-46CA-AE90-CFC2606E9653}"/>
              </a:ext>
            </a:extLst>
          </p:cNvPr>
          <p:cNvCxnSpPr/>
          <p:nvPr/>
        </p:nvCxnSpPr>
        <p:spPr bwMode="auto">
          <a:xfrm flipH="1">
            <a:off x="3014663" y="4303714"/>
            <a:ext cx="874712" cy="157003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2302AF-382D-49F0-9A1A-B719821BFFC4}"/>
              </a:ext>
            </a:extLst>
          </p:cNvPr>
          <p:cNvCxnSpPr/>
          <p:nvPr/>
        </p:nvCxnSpPr>
        <p:spPr bwMode="auto">
          <a:xfrm flipH="1">
            <a:off x="3889376" y="4313238"/>
            <a:ext cx="531813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2" name="Rectangle 13">
            <a:extLst>
              <a:ext uri="{FF2B5EF4-FFF2-40B4-BE49-F238E27FC236}">
                <a16:creationId xmlns:a16="http://schemas.microsoft.com/office/drawing/2014/main" id="{05731FC0-4DC9-45C2-9D47-7F22A600E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3992564"/>
            <a:ext cx="1231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Tinggi (0.4)</a:t>
            </a:r>
          </a:p>
        </p:txBody>
      </p:sp>
      <p:sp>
        <p:nvSpPr>
          <p:cNvPr id="40983" name="Rectangle 14">
            <a:extLst>
              <a:ext uri="{FF2B5EF4-FFF2-40B4-BE49-F238E27FC236}">
                <a16:creationId xmlns:a16="http://schemas.microsoft.com/office/drawing/2014/main" id="{02F7744B-A3CF-4D7B-8E15-6961B1FA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5991226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50</a:t>
            </a:r>
          </a:p>
        </p:txBody>
      </p:sp>
      <p:sp>
        <p:nvSpPr>
          <p:cNvPr id="40984" name="Rectangle 15">
            <a:extLst>
              <a:ext uri="{FF2B5EF4-FFF2-40B4-BE49-F238E27FC236}">
                <a16:creationId xmlns:a16="http://schemas.microsoft.com/office/drawing/2014/main" id="{9CE1365D-C788-4BB8-89C5-AA789FFF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6015038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80</a:t>
            </a:r>
          </a:p>
        </p:txBody>
      </p:sp>
      <p:sp>
        <p:nvSpPr>
          <p:cNvPr id="40985" name="Rectangle 16">
            <a:extLst>
              <a:ext uri="{FF2B5EF4-FFF2-40B4-BE49-F238E27FC236}">
                <a16:creationId xmlns:a16="http://schemas.microsoft.com/office/drawing/2014/main" id="{F4165799-778C-4E8B-B093-5A4E4E1E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983288"/>
            <a:ext cx="535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100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41AE4C-9EC4-467D-A4F1-C10364B3245A}"/>
              </a:ext>
            </a:extLst>
          </p:cNvPr>
          <p:cNvCxnSpPr/>
          <p:nvPr/>
        </p:nvCxnSpPr>
        <p:spPr>
          <a:xfrm>
            <a:off x="3340100" y="5195888"/>
            <a:ext cx="10810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7" name="Rectangle 6">
            <a:extLst>
              <a:ext uri="{FF2B5EF4-FFF2-40B4-BE49-F238E27FC236}">
                <a16:creationId xmlns:a16="http://schemas.microsoft.com/office/drawing/2014/main" id="{327B5CD1-8C57-42DB-AF7E-B4036C68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1" y="5060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0.4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AF34F4-587C-4398-8BA5-68D7718AEE72}"/>
              </a:ext>
            </a:extLst>
          </p:cNvPr>
          <p:cNvCxnSpPr/>
          <p:nvPr/>
        </p:nvCxnSpPr>
        <p:spPr>
          <a:xfrm>
            <a:off x="2171700" y="5195888"/>
            <a:ext cx="1168400" cy="0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D170DAD-47F5-4EE4-88A0-2DE9A12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DEFUZZIFIKASI (MODEL MAMDANI)</a:t>
            </a:r>
            <a:endParaRPr lang="id-ID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B80E-F564-4441-96D6-22F6AFB01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41" t="-113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>
              <a:buFont typeface="Arial" charset="0"/>
              <a:buChar char="•"/>
              <a:defRPr/>
            </a:pPr>
            <a:r>
              <a:rPr lang="id-ID" dirty="0">
                <a:noFill/>
              </a:rPr>
              <a:t> </a:t>
            </a:r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3E8D9702-66F2-4B14-A61C-A066A178E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9" y="5640388"/>
            <a:ext cx="797083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Dimana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y 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adalah nilai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crisp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 dan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µ</a:t>
            </a:r>
            <a:r>
              <a:rPr lang="en-US" altLang="en-US" sz="2400" i="1" baseline="-250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R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(y)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 adalah derajat keanggotaan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y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.</a:t>
            </a:r>
          </a:p>
          <a:p>
            <a:pPr eaLnBrk="1" hangingPunct="1"/>
            <a:endParaRPr lang="en-US" altLang="en-US" sz="2400">
              <a:latin typeface="Constantia" panose="02030602050306030303" pitchFamily="18" charset="0"/>
              <a:ea typeface="Lucida Sans Unicode" panose="020B0602030504020204" pitchFamily="34" charset="0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F8ACCE5-91AA-4839-AC5F-6CE5B090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DEFUZZIFIKASI (MODEL MAMDANI)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5173-D612-46AB-8561-3DEF0F39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02125"/>
            <a:ext cx="9144000" cy="182403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 err="1"/>
              <a:t>Misal</a:t>
            </a:r>
            <a:r>
              <a:rPr lang="en-US" sz="2400" dirty="0"/>
              <a:t> :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9 </a:t>
            </a:r>
            <a:r>
              <a:rPr lang="en-US" sz="2400" dirty="0" err="1"/>
              <a:t>titik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di area </a:t>
            </a:r>
            <a:r>
              <a:rPr lang="en-US" sz="2400" dirty="0" err="1"/>
              <a:t>kuning</a:t>
            </a:r>
            <a:r>
              <a:rPr lang="en-US" sz="2400" dirty="0"/>
              <a:t> (10,20,30,40,50,60,80,100).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(10+20+30+40+50)*0.5 + (80+85+90+95+100)*0.4</a:t>
            </a:r>
          </a:p>
          <a:p>
            <a:pPr marL="0" indent="0">
              <a:buNone/>
              <a:defRPr/>
            </a:pPr>
            <a:r>
              <a:rPr lang="en-US" sz="2400" dirty="0"/>
              <a:t>     -------------------------------------------------------------------   = </a:t>
            </a:r>
            <a:r>
              <a:rPr lang="en-US" sz="2400" b="1" u="sng" dirty="0"/>
              <a:t>56.7</a:t>
            </a:r>
          </a:p>
          <a:p>
            <a:pPr marL="0" indent="0">
              <a:buNone/>
              <a:defRPr/>
            </a:pPr>
            <a:r>
              <a:rPr lang="en-US" sz="2400" dirty="0"/>
              <a:t>                      (5*0.5) + (5*0.4)</a:t>
            </a:r>
          </a:p>
        </p:txBody>
      </p:sp>
      <p:grpSp>
        <p:nvGrpSpPr>
          <p:cNvPr id="43012" name="Group 3">
            <a:extLst>
              <a:ext uri="{FF2B5EF4-FFF2-40B4-BE49-F238E27FC236}">
                <a16:creationId xmlns:a16="http://schemas.microsoft.com/office/drawing/2014/main" id="{3E62B113-2800-4C9D-85A5-4846EB67E8C5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1331914"/>
            <a:ext cx="7505700" cy="2935287"/>
            <a:chOff x="152400" y="1316038"/>
            <a:chExt cx="4191000" cy="258525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614954-F174-4840-B136-A58AFE3B65C5}"/>
                </a:ext>
              </a:extLst>
            </p:cNvPr>
            <p:cNvCxnSpPr/>
            <p:nvPr/>
          </p:nvCxnSpPr>
          <p:spPr bwMode="auto">
            <a:xfrm flipV="1">
              <a:off x="672729" y="1316038"/>
              <a:ext cx="0" cy="21294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E1F6782-E89E-43CA-9F4E-E698430D27FB}"/>
                </a:ext>
              </a:extLst>
            </p:cNvPr>
            <p:cNvCxnSpPr/>
            <p:nvPr/>
          </p:nvCxnSpPr>
          <p:spPr bwMode="auto">
            <a:xfrm>
              <a:off x="672729" y="3445485"/>
              <a:ext cx="367067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1" name="Rectangle 6">
              <a:extLst>
                <a:ext uri="{FF2B5EF4-FFF2-40B4-BE49-F238E27FC236}">
                  <a16:creationId xmlns:a16="http://schemas.microsoft.com/office/drawing/2014/main" id="{3D5ECC99-60B7-4647-A85F-6F8BD5EDF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12" y="3444143"/>
              <a:ext cx="168454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43022" name="Rectangle 7">
              <a:extLst>
                <a:ext uri="{FF2B5EF4-FFF2-40B4-BE49-F238E27FC236}">
                  <a16:creationId xmlns:a16="http://schemas.microsoft.com/office/drawing/2014/main" id="{1CBFACCA-1AEF-4088-BC89-430A204E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680856"/>
              <a:ext cx="168454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DAC68-D511-47CC-A7B5-E771906B3348}"/>
                </a:ext>
              </a:extLst>
            </p:cNvPr>
            <p:cNvCxnSpPr>
              <a:stCxn id="43022" idx="3"/>
            </p:cNvCxnSpPr>
            <p:nvPr/>
          </p:nvCxnSpPr>
          <p:spPr bwMode="auto">
            <a:xfrm flipV="1">
              <a:off x="549454" y="1829174"/>
              <a:ext cx="983991" cy="1432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4" name="Rectangle 9">
              <a:extLst>
                <a:ext uri="{FF2B5EF4-FFF2-40B4-BE49-F238E27FC236}">
                  <a16:creationId xmlns:a16="http://schemas.microsoft.com/office/drawing/2014/main" id="{EA59D514-A342-4E3E-AC8D-95DB1C73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002" y="1522595"/>
              <a:ext cx="500957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Rendah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98ED05-F700-45E1-AAB5-EBD614FA9347}"/>
                </a:ext>
              </a:extLst>
            </p:cNvPr>
            <p:cNvCxnSpPr/>
            <p:nvPr/>
          </p:nvCxnSpPr>
          <p:spPr bwMode="auto">
            <a:xfrm>
              <a:off x="1533444" y="1829174"/>
              <a:ext cx="1057500" cy="161631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9C91FB-C781-4088-AE6B-55FB4220EF6E}"/>
                </a:ext>
              </a:extLst>
            </p:cNvPr>
            <p:cNvCxnSpPr/>
            <p:nvPr/>
          </p:nvCxnSpPr>
          <p:spPr bwMode="auto">
            <a:xfrm flipH="1">
              <a:off x="1533444" y="1817989"/>
              <a:ext cx="925424" cy="1627496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13520E-2485-45D1-8195-40172D97F2DA}"/>
                </a:ext>
              </a:extLst>
            </p:cNvPr>
            <p:cNvCxnSpPr/>
            <p:nvPr/>
          </p:nvCxnSpPr>
          <p:spPr bwMode="auto">
            <a:xfrm flipH="1">
              <a:off x="2458868" y="1829174"/>
              <a:ext cx="561991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8" name="Rectangle 13">
              <a:extLst>
                <a:ext uri="{FF2B5EF4-FFF2-40B4-BE49-F238E27FC236}">
                  <a16:creationId xmlns:a16="http://schemas.microsoft.com/office/drawing/2014/main" id="{DCE874C9-BFB2-4042-A556-19476C8ED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486" y="1496849"/>
              <a:ext cx="415782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Tinggi</a:t>
              </a:r>
            </a:p>
          </p:txBody>
        </p:sp>
        <p:sp>
          <p:nvSpPr>
            <p:cNvPr id="43029" name="Rectangle 14">
              <a:extLst>
                <a:ext uri="{FF2B5EF4-FFF2-40B4-BE49-F238E27FC236}">
                  <a16:creationId xmlns:a16="http://schemas.microsoft.com/office/drawing/2014/main" id="{920AA9FF-B676-4A7E-B8D5-26554D2E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069" y="3565749"/>
              <a:ext cx="233794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50</a:t>
              </a:r>
            </a:p>
          </p:txBody>
        </p:sp>
        <p:sp>
          <p:nvSpPr>
            <p:cNvPr id="43030" name="Rectangle 15">
              <a:extLst>
                <a:ext uri="{FF2B5EF4-FFF2-40B4-BE49-F238E27FC236}">
                  <a16:creationId xmlns:a16="http://schemas.microsoft.com/office/drawing/2014/main" id="{B3763FEC-CB8E-4916-9720-60966958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986" y="3575970"/>
              <a:ext cx="939866" cy="32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80 85 90 95 100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344A9E-BEBC-446C-9135-638AA6F4F8A0}"/>
                </a:ext>
              </a:extLst>
            </p:cNvPr>
            <p:cNvCxnSpPr/>
            <p:nvPr/>
          </p:nvCxnSpPr>
          <p:spPr>
            <a:xfrm>
              <a:off x="672729" y="2591190"/>
              <a:ext cx="13890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13CF6E-4709-4493-8914-B105E96571A8}"/>
                </a:ext>
              </a:extLst>
            </p:cNvPr>
            <p:cNvCxnSpPr/>
            <p:nvPr/>
          </p:nvCxnSpPr>
          <p:spPr>
            <a:xfrm>
              <a:off x="1877376" y="2743592"/>
              <a:ext cx="114348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33" name="Rectangle 6">
              <a:extLst>
                <a:ext uri="{FF2B5EF4-FFF2-40B4-BE49-F238E27FC236}">
                  <a16:creationId xmlns:a16="http://schemas.microsoft.com/office/drawing/2014/main" id="{0E05E340-6B43-4958-8F43-698D7AC06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362200"/>
              <a:ext cx="267807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0.5</a:t>
              </a:r>
            </a:p>
          </p:txBody>
        </p:sp>
        <p:sp>
          <p:nvSpPr>
            <p:cNvPr id="43034" name="Rectangle 6">
              <a:extLst>
                <a:ext uri="{FF2B5EF4-FFF2-40B4-BE49-F238E27FC236}">
                  <a16:creationId xmlns:a16="http://schemas.microsoft.com/office/drawing/2014/main" id="{2DB4B2F8-D61C-4B8E-AF06-B54D3B0D9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602468"/>
              <a:ext cx="267807" cy="325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0.4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8C647-FF4C-43B0-BB26-83CD9284EB7D}"/>
                </a:ext>
              </a:extLst>
            </p:cNvPr>
            <p:cNvCxnSpPr/>
            <p:nvPr/>
          </p:nvCxnSpPr>
          <p:spPr>
            <a:xfrm>
              <a:off x="642591" y="2743592"/>
              <a:ext cx="1234785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A6503B8F-7889-421F-A331-0EE6B79711AE}"/>
              </a:ext>
            </a:extLst>
          </p:cNvPr>
          <p:cNvSpPr/>
          <p:nvPr/>
        </p:nvSpPr>
        <p:spPr>
          <a:xfrm>
            <a:off x="3124200" y="2792414"/>
            <a:ext cx="2895600" cy="955675"/>
          </a:xfrm>
          <a:prstGeom prst="snip1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5D68DE-5899-4EA5-99D2-4B3C5B2A06B5}"/>
              </a:ext>
            </a:extLst>
          </p:cNvPr>
          <p:cNvSpPr/>
          <p:nvPr/>
        </p:nvSpPr>
        <p:spPr>
          <a:xfrm>
            <a:off x="5715001" y="2952750"/>
            <a:ext cx="1598613" cy="795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5" name="Rectangle 25">
            <a:extLst>
              <a:ext uri="{FF2B5EF4-FFF2-40B4-BE49-F238E27FC236}">
                <a16:creationId xmlns:a16="http://schemas.microsoft.com/office/drawing/2014/main" id="{1A3846DB-3FAA-46D1-945E-36212CF9E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10000"/>
            <a:ext cx="41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10</a:t>
            </a:r>
          </a:p>
        </p:txBody>
      </p:sp>
      <p:sp>
        <p:nvSpPr>
          <p:cNvPr id="43016" name="Rectangle 26">
            <a:extLst>
              <a:ext uri="{FF2B5EF4-FFF2-40B4-BE49-F238E27FC236}">
                <a16:creationId xmlns:a16="http://schemas.microsoft.com/office/drawing/2014/main" id="{5BCB455D-3A99-44C1-ABA4-AD50A73F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21114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20</a:t>
            </a:r>
          </a:p>
        </p:txBody>
      </p:sp>
      <p:sp>
        <p:nvSpPr>
          <p:cNvPr id="43017" name="Rectangle 27">
            <a:extLst>
              <a:ext uri="{FF2B5EF4-FFF2-40B4-BE49-F238E27FC236}">
                <a16:creationId xmlns:a16="http://schemas.microsoft.com/office/drawing/2014/main" id="{88CE4A35-99B5-4B71-BC69-2EE60AA6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3821114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30</a:t>
            </a:r>
          </a:p>
        </p:txBody>
      </p:sp>
      <p:sp>
        <p:nvSpPr>
          <p:cNvPr id="43018" name="Rectangle 28">
            <a:extLst>
              <a:ext uri="{FF2B5EF4-FFF2-40B4-BE49-F238E27FC236}">
                <a16:creationId xmlns:a16="http://schemas.microsoft.com/office/drawing/2014/main" id="{E43DA979-9C9D-46A3-8ACC-33430E9A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3821114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063CD25-C2AC-4FCF-AA0E-B2FE60F4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Inferensi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FDDD0ED-9F2B-476E-8BF1-9E9D007A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Inferensi adalah proses pengambilan kesimpulan.</a:t>
            </a:r>
          </a:p>
          <a:p>
            <a:r>
              <a:rPr lang="en-US" altLang="en-US"/>
              <a:t>Harus ada rules / aturan, yang umumnya dapat dituliskan sebagai berikut :</a:t>
            </a:r>
          </a:p>
          <a:p>
            <a:pPr lvl="1"/>
            <a:r>
              <a:rPr lang="en-US" altLang="en-US"/>
              <a:t>IF antecedent (kondisi) THEN consequent (kesimpulan)</a:t>
            </a:r>
          </a:p>
          <a:p>
            <a:r>
              <a:rPr lang="en-US" altLang="en-US"/>
              <a:t>Proses inferensi memperhitungkan semua rules yang ada.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6C09B9-9887-4731-B4E5-DA54EA76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INFERENSI (MODEL SUGENO)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73951-852C-4EF8-B17A-5218318C53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185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KECIL 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SEDANG 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BESAR 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SANGAT BESAR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r>
                        <a:rPr lang="en-US" sz="1800" dirty="0"/>
                        <a:t>BURUK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r>
                        <a:rPr lang="en-US" sz="1800" dirty="0"/>
                        <a:t>CUKUP 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50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50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r>
                        <a:rPr lang="en-US" sz="1800" dirty="0"/>
                        <a:t>BAGUS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80</a:t>
                      </a:r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50</a:t>
                      </a:r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endParaRPr lang="en-US" sz="1800" b="1" u="sng" dirty="0"/>
                    </a:p>
                  </a:txBody>
                  <a:tcPr marT="45680" marB="45680"/>
                </a:tc>
                <a:tc>
                  <a:txBody>
                    <a:bodyPr/>
                    <a:lstStyle/>
                    <a:p>
                      <a:endParaRPr lang="en-US" sz="1800" b="1" u="sng" dirty="0"/>
                    </a:p>
                  </a:txBody>
                  <a:tcPr marT="45680" marB="456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73" name="Rectangle 4">
            <a:extLst>
              <a:ext uri="{FF2B5EF4-FFF2-40B4-BE49-F238E27FC236}">
                <a16:creationId xmlns:a16="http://schemas.microsoft.com/office/drawing/2014/main" id="{D04DEA32-3CE3-497E-B566-654A2C47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550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ATURAN (bagian kesimpulan berupa fungsi atau konstan)</a:t>
            </a:r>
          </a:p>
        </p:txBody>
      </p:sp>
      <p:sp>
        <p:nvSpPr>
          <p:cNvPr id="44074" name="Rectangle 5">
            <a:extLst>
              <a:ext uri="{FF2B5EF4-FFF2-40B4-BE49-F238E27FC236}">
                <a16:creationId xmlns:a16="http://schemas.microsoft.com/office/drawing/2014/main" id="{75DA5A45-303A-4AF3-8C89-6C316B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8305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IF IPK CUKUP (0.5) AND GAJI ORTU BESAR (0.4) THEN NILAI KELAYAKAN=50, a1 = 0.4 </a:t>
            </a:r>
          </a:p>
          <a:p>
            <a:pPr eaLnBrk="1" hangingPunct="1"/>
            <a:r>
              <a:rPr lang="en-US" altLang="en-US" sz="2000"/>
              <a:t>IF IPK CUKUP (0.5) AND GAJI ORTU SANGAT BESAR (0.6)THEN NILAI KELAYAKAN=50, a2 = 0.5</a:t>
            </a:r>
          </a:p>
          <a:p>
            <a:pPr eaLnBrk="1" hangingPunct="1"/>
            <a:r>
              <a:rPr lang="en-US" altLang="en-US" sz="2000"/>
              <a:t>IF IPK BAGUS (0.5) AND GAJI ORTU BESAR (0.4) THEN NILAI KELAYAKAN=80, a3 = 0.4</a:t>
            </a:r>
          </a:p>
          <a:p>
            <a:pPr eaLnBrk="1" hangingPunct="1"/>
            <a:r>
              <a:rPr lang="en-US" altLang="en-US" sz="2000"/>
              <a:t>IF IPK BAGUS (0.5) AND GAJI ORTU SANGAT BESAR (0.6) THEN NILAI KELAYAKAN=50, a4 = 0.5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3409AEF-CAF5-44F1-8DF2-98704808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DEFUZZIFIKASI (MODEL SUGENO)</a:t>
            </a:r>
          </a:p>
        </p:txBody>
      </p:sp>
      <p:sp>
        <p:nvSpPr>
          <p:cNvPr id="45059" name="Rectangle 17">
            <a:extLst>
              <a:ext uri="{FF2B5EF4-FFF2-40B4-BE49-F238E27FC236}">
                <a16:creationId xmlns:a16="http://schemas.microsoft.com/office/drawing/2014/main" id="{10B3218A-6147-4A98-AC11-4103D0C7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57413"/>
            <a:ext cx="7543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a1*z1 + a2*z2 + a3*z3 + a4*z4</a:t>
            </a:r>
          </a:p>
          <a:p>
            <a:pPr eaLnBrk="1" hangingPunct="1"/>
            <a:r>
              <a:rPr lang="en-US" altLang="en-US" sz="2400"/>
              <a:t>-------------------------------------------- </a:t>
            </a:r>
          </a:p>
          <a:p>
            <a:pPr eaLnBrk="1" hangingPunct="1"/>
            <a:r>
              <a:rPr lang="en-US" altLang="en-US" sz="2400"/>
              <a:t>             a1+a2+a3+a4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(0.4*50) + (0.5*50) + (0.4*80) + (0.5*50)</a:t>
            </a:r>
          </a:p>
          <a:p>
            <a:pPr eaLnBrk="1" hangingPunct="1"/>
            <a:r>
              <a:rPr lang="en-US" altLang="en-US" sz="2400"/>
              <a:t>--------------------------------------------------------      = </a:t>
            </a:r>
            <a:r>
              <a:rPr lang="en-US" altLang="en-US" sz="2400" b="1" u="sng"/>
              <a:t>56.7</a:t>
            </a:r>
          </a:p>
          <a:p>
            <a:pPr eaLnBrk="1" hangingPunct="1"/>
            <a:r>
              <a:rPr lang="en-US" altLang="en-US" sz="2400"/>
              <a:t>                   0.4+0.5+0.4+0.5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9E20D86-45C0-4466-89B8-671C4D72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 (Mamdani)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A8454C8-A1CB-4B2B-93DA-479003FA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 b="1" i="1"/>
              <a:t>Sprinkler control system</a:t>
            </a:r>
          </a:p>
          <a:p>
            <a:pPr lvl="1" eaLnBrk="1"/>
            <a:r>
              <a:rPr lang="en-US" altLang="en-US"/>
              <a:t>Misalkan kita ingin membangun sistem untuk mengontrol alat penyiram air. </a:t>
            </a:r>
            <a:r>
              <a:rPr lang="en-US" altLang="en-US" i="1"/>
              <a:t>Input</a:t>
            </a:r>
            <a:r>
              <a:rPr lang="en-US" altLang="en-US"/>
              <a:t> untuk sistem tersebut: ‘Suhu udara (dalam °C) dan ‘Kelembapan tanah (dalam %)’. Sedangkan </a:t>
            </a:r>
            <a:r>
              <a:rPr lang="en-US" altLang="en-US" i="1"/>
              <a:t>output</a:t>
            </a:r>
            <a:r>
              <a:rPr lang="en-US" altLang="en-US"/>
              <a:t> yang diinginkan adalah durasi penyiraman (dalam satuan menit). Misalkan, nilai </a:t>
            </a:r>
            <a:r>
              <a:rPr lang="en-US" altLang="en-US" i="1"/>
              <a:t>crisp</a:t>
            </a:r>
            <a:r>
              <a:rPr lang="en-US" altLang="en-US"/>
              <a:t> yang diterima oleh sensor suhu adalah 37 °C dan nilai </a:t>
            </a:r>
            <a:r>
              <a:rPr lang="en-US" altLang="en-US" i="1"/>
              <a:t>crisp </a:t>
            </a:r>
            <a:r>
              <a:rPr lang="en-US" altLang="en-US"/>
              <a:t>yang diterima sensor kelembapan adalah 12 %. Berapa lama durasi penyiraman yang harus dilakukan?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79EE739-19CB-4F29-944A-8B1B97A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860222A-95E7-4DC7-A73F-5F51A04D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33475"/>
            <a:ext cx="8229600" cy="4922838"/>
          </a:xfrm>
        </p:spPr>
        <p:txBody>
          <a:bodyPr/>
          <a:lstStyle/>
          <a:p>
            <a:pPr eaLnBrk="1"/>
            <a:r>
              <a:rPr lang="en-US" altLang="en-US" b="1"/>
              <a:t>Proses </a:t>
            </a:r>
            <a:r>
              <a:rPr lang="en-US" altLang="en-US" b="1" i="1"/>
              <a:t>fuzzification</a:t>
            </a:r>
          </a:p>
          <a:p>
            <a:pPr lvl="1" eaLnBrk="1"/>
            <a:r>
              <a:rPr lang="en-US" altLang="en-US"/>
              <a:t>Menggunakan fungsi keanggotaan </a:t>
            </a:r>
            <a:r>
              <a:rPr lang="en-US" altLang="en-US" i="1"/>
              <a:t>Trapesium</a:t>
            </a:r>
            <a:r>
              <a:rPr lang="en-US" altLang="en-US"/>
              <a:t> dengan 5 variabel linguistik: </a:t>
            </a:r>
            <a:r>
              <a:rPr lang="en-US" altLang="en-US" i="1"/>
              <a:t>Cold, Cool, Normal, Warm, </a:t>
            </a:r>
            <a:r>
              <a:rPr lang="en-US" altLang="en-US"/>
              <a:t>dan </a:t>
            </a:r>
            <a:r>
              <a:rPr lang="en-US" altLang="en-US" i="1"/>
              <a:t>Hot</a:t>
            </a:r>
            <a:r>
              <a:rPr lang="en-US" altLang="en-US"/>
              <a:t>.</a:t>
            </a:r>
          </a:p>
          <a:p>
            <a:pPr lvl="1" eaLnBrk="1"/>
            <a:r>
              <a:rPr lang="en-US" altLang="en-US"/>
              <a:t>Maka </a:t>
            </a:r>
            <a:r>
              <a:rPr lang="en-US" altLang="en-US" i="1"/>
              <a:t>crisp input </a:t>
            </a:r>
            <a:r>
              <a:rPr lang="en-US" altLang="en-US"/>
              <a:t>suhu 37 °C dikonversi ke nilai </a:t>
            </a:r>
            <a:r>
              <a:rPr lang="en-US" altLang="en-US" i="1"/>
              <a:t>fuzzy </a:t>
            </a:r>
            <a:r>
              <a:rPr lang="en-US" altLang="en-US"/>
              <a:t>dengan cara:</a:t>
            </a:r>
          </a:p>
          <a:p>
            <a:pPr lvl="2" eaLnBrk="1"/>
            <a:r>
              <a:rPr lang="en-US" altLang="en-US"/>
              <a:t>Suhu 37 °C berada di nilai linguistik Warm dan Hot.</a:t>
            </a:r>
          </a:p>
          <a:p>
            <a:pPr lvl="2" eaLnBrk="1"/>
            <a:r>
              <a:rPr lang="en-US" altLang="en-US"/>
              <a:t>Semantik atau derajat keanggotaan untuk Warm dihitung menggunakan rumus:</a:t>
            </a:r>
          </a:p>
          <a:p>
            <a:pPr lvl="3" eaLnBrk="1"/>
            <a:r>
              <a:rPr lang="en-US" altLang="en-US" i="1"/>
              <a:t>-(x-d)/(d-c), c &lt; x </a:t>
            </a:r>
            <a:r>
              <a:rPr lang="en-US" altLang="en-US" i="1" u="sng"/>
              <a:t>&lt; </a:t>
            </a:r>
            <a:r>
              <a:rPr lang="en-US" altLang="en-US" i="1"/>
              <a:t>d, </a:t>
            </a:r>
            <a:r>
              <a:rPr lang="en-US" altLang="en-US"/>
              <a:t>dimana c = 36 dan d = 39</a:t>
            </a:r>
            <a:endParaRPr lang="en-US" altLang="en-US" i="1"/>
          </a:p>
          <a:p>
            <a:pPr lvl="2" eaLnBrk="1"/>
            <a:r>
              <a:rPr lang="en-US" altLang="en-US"/>
              <a:t>Derajat keanggotaan untuk Hot dihitung menggunakan rumus:</a:t>
            </a:r>
          </a:p>
          <a:p>
            <a:pPr lvl="3" eaLnBrk="1"/>
            <a:r>
              <a:rPr lang="en-US" altLang="en-US" i="1"/>
              <a:t>-(x-a)/(b-a), a &lt; x &lt; b, </a:t>
            </a:r>
            <a:r>
              <a:rPr lang="en-US" altLang="en-US"/>
              <a:t>dimana a = 36 dan b = 39</a:t>
            </a:r>
            <a:endParaRPr lang="en-US" altLang="en-US" i="1"/>
          </a:p>
          <a:p>
            <a:pPr lvl="3" eaLnBrk="1"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AFC531D-ABC2-401E-9C95-950D9B3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367D22E-FD1C-45FE-8CD3-F683E0CC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922837"/>
          </a:xfrm>
        </p:spPr>
        <p:txBody>
          <a:bodyPr/>
          <a:lstStyle/>
          <a:p>
            <a:pPr eaLnBrk="1"/>
            <a:r>
              <a:rPr lang="en-US" altLang="en-US"/>
              <a:t>Fungsi keanggotaan trapesium untuk Suhu Udara</a:t>
            </a:r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lvl="1" eaLnBrk="1"/>
            <a:endParaRPr lang="en-US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4465C5-BA33-4619-8829-37E61320EC53}"/>
              </a:ext>
            </a:extLst>
          </p:cNvPr>
          <p:cNvCxnSpPr/>
          <p:nvPr/>
        </p:nvCxnSpPr>
        <p:spPr bwMode="auto">
          <a:xfrm flipH="1" flipV="1">
            <a:off x="2725738" y="3170238"/>
            <a:ext cx="19050" cy="2347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944B54-D1B2-4DF6-A4D2-7CB1BAA2D7A8}"/>
              </a:ext>
            </a:extLst>
          </p:cNvPr>
          <p:cNvCxnSpPr/>
          <p:nvPr/>
        </p:nvCxnSpPr>
        <p:spPr bwMode="auto">
          <a:xfrm>
            <a:off x="2754313" y="5502275"/>
            <a:ext cx="693261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450561-FAAE-4C11-9D96-A223A36A5C4F}"/>
              </a:ext>
            </a:extLst>
          </p:cNvPr>
          <p:cNvCxnSpPr/>
          <p:nvPr/>
        </p:nvCxnSpPr>
        <p:spPr>
          <a:xfrm>
            <a:off x="2725739" y="3622675"/>
            <a:ext cx="6492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B3BAF-A91B-44F4-ADE1-EC043D580D4E}"/>
              </a:ext>
            </a:extLst>
          </p:cNvPr>
          <p:cNvCxnSpPr/>
          <p:nvPr/>
        </p:nvCxnSpPr>
        <p:spPr>
          <a:xfrm rot="16200000" flipH="1">
            <a:off x="2726532" y="4271169"/>
            <a:ext cx="1879600" cy="58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0E320-A232-44DF-A42D-8206CA55C8B3}"/>
              </a:ext>
            </a:extLst>
          </p:cNvPr>
          <p:cNvCxnSpPr/>
          <p:nvPr/>
        </p:nvCxnSpPr>
        <p:spPr>
          <a:xfrm rot="5400000" flipH="1" flipV="1">
            <a:off x="2693988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28BDE8-0E18-4450-B516-F9E86E1473CE}"/>
              </a:ext>
            </a:extLst>
          </p:cNvPr>
          <p:cNvCxnSpPr/>
          <p:nvPr/>
        </p:nvCxnSpPr>
        <p:spPr>
          <a:xfrm>
            <a:off x="3892550" y="3622675"/>
            <a:ext cx="9080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28B430-506A-4A4A-BA41-D64DFF1FE07D}"/>
              </a:ext>
            </a:extLst>
          </p:cNvPr>
          <p:cNvCxnSpPr/>
          <p:nvPr/>
        </p:nvCxnSpPr>
        <p:spPr>
          <a:xfrm rot="16200000" flipH="1">
            <a:off x="4119563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6B9D9A-25EC-488D-B3A0-2E6D4CBFB51A}"/>
              </a:ext>
            </a:extLst>
          </p:cNvPr>
          <p:cNvCxnSpPr/>
          <p:nvPr/>
        </p:nvCxnSpPr>
        <p:spPr>
          <a:xfrm rot="5400000" flipH="1" flipV="1">
            <a:off x="4119563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2BB824-FEF5-4184-A956-DF6FA8F1203A}"/>
              </a:ext>
            </a:extLst>
          </p:cNvPr>
          <p:cNvCxnSpPr/>
          <p:nvPr/>
        </p:nvCxnSpPr>
        <p:spPr>
          <a:xfrm>
            <a:off x="5318125" y="3622675"/>
            <a:ext cx="9080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97A78E-48B8-4B1E-8972-EE6A6D3AAB41}"/>
              </a:ext>
            </a:extLst>
          </p:cNvPr>
          <p:cNvCxnSpPr/>
          <p:nvPr/>
        </p:nvCxnSpPr>
        <p:spPr>
          <a:xfrm rot="16200000" flipH="1">
            <a:off x="5545138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38FFD9-DD0A-415A-A007-F66D3A154096}"/>
              </a:ext>
            </a:extLst>
          </p:cNvPr>
          <p:cNvCxnSpPr/>
          <p:nvPr/>
        </p:nvCxnSpPr>
        <p:spPr>
          <a:xfrm rot="5400000" flipH="1" flipV="1">
            <a:off x="5545138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2A37D-9963-4A89-A731-86F931864BBC}"/>
              </a:ext>
            </a:extLst>
          </p:cNvPr>
          <p:cNvCxnSpPr/>
          <p:nvPr/>
        </p:nvCxnSpPr>
        <p:spPr>
          <a:xfrm>
            <a:off x="6743700" y="3622675"/>
            <a:ext cx="9080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F8E8-FF13-48FF-AC2E-11C49A3497BA}"/>
              </a:ext>
            </a:extLst>
          </p:cNvPr>
          <p:cNvCxnSpPr/>
          <p:nvPr/>
        </p:nvCxnSpPr>
        <p:spPr>
          <a:xfrm rot="16200000" flipH="1">
            <a:off x="6970713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EDE689-4558-43C8-A806-5BF14BA42C7F}"/>
              </a:ext>
            </a:extLst>
          </p:cNvPr>
          <p:cNvCxnSpPr/>
          <p:nvPr/>
        </p:nvCxnSpPr>
        <p:spPr>
          <a:xfrm>
            <a:off x="8169275" y="3622675"/>
            <a:ext cx="647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4A0467-1440-486D-9E95-797089FFA08E}"/>
              </a:ext>
            </a:extLst>
          </p:cNvPr>
          <p:cNvCxnSpPr/>
          <p:nvPr/>
        </p:nvCxnSpPr>
        <p:spPr>
          <a:xfrm rot="5400000">
            <a:off x="6970713" y="4303713"/>
            <a:ext cx="1879600" cy="51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A732E-5C91-4856-94C5-96A25E0AB5C3}"/>
              </a:ext>
            </a:extLst>
          </p:cNvPr>
          <p:cNvCxnSpPr/>
          <p:nvPr/>
        </p:nvCxnSpPr>
        <p:spPr>
          <a:xfrm>
            <a:off x="2725738" y="4206875"/>
            <a:ext cx="5054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4D082-0728-4004-9293-919ED835734B}"/>
              </a:ext>
            </a:extLst>
          </p:cNvPr>
          <p:cNvCxnSpPr/>
          <p:nvPr/>
        </p:nvCxnSpPr>
        <p:spPr>
          <a:xfrm>
            <a:off x="2725738" y="4918075"/>
            <a:ext cx="5054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37E44D-D28E-4B52-B438-7DD3F576D725}"/>
              </a:ext>
            </a:extLst>
          </p:cNvPr>
          <p:cNvCxnSpPr/>
          <p:nvPr/>
        </p:nvCxnSpPr>
        <p:spPr>
          <a:xfrm rot="5400000">
            <a:off x="7133432" y="4855370"/>
            <a:ext cx="1295400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8BA2F74-5756-4627-9919-430F776E41E8}"/>
              </a:ext>
            </a:extLst>
          </p:cNvPr>
          <p:cNvSpPr txBox="1"/>
          <p:nvPr/>
        </p:nvSpPr>
        <p:spPr>
          <a:xfrm>
            <a:off x="2725739" y="3298825"/>
            <a:ext cx="712787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Cold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21C66B-8D72-4A43-9917-4BD3DD3F0DD2}"/>
              </a:ext>
            </a:extLst>
          </p:cNvPr>
          <p:cNvSpPr txBox="1"/>
          <p:nvPr/>
        </p:nvSpPr>
        <p:spPr>
          <a:xfrm>
            <a:off x="4087814" y="3298825"/>
            <a:ext cx="712787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Cool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CD1BE-C82F-4CE4-9BD0-7815D7F91510}"/>
              </a:ext>
            </a:extLst>
          </p:cNvPr>
          <p:cNvSpPr txBox="1"/>
          <p:nvPr/>
        </p:nvSpPr>
        <p:spPr>
          <a:xfrm>
            <a:off x="5383214" y="3306763"/>
            <a:ext cx="1036637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Normal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DA5F0-88FA-44E6-81BD-2DF5D025D2BA}"/>
              </a:ext>
            </a:extLst>
          </p:cNvPr>
          <p:cNvSpPr txBox="1"/>
          <p:nvPr/>
        </p:nvSpPr>
        <p:spPr>
          <a:xfrm>
            <a:off x="6808789" y="3306763"/>
            <a:ext cx="1036637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Warm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9B2E6C-5029-46C5-913E-9789D0B77D2F}"/>
              </a:ext>
            </a:extLst>
          </p:cNvPr>
          <p:cNvSpPr txBox="1"/>
          <p:nvPr/>
        </p:nvSpPr>
        <p:spPr>
          <a:xfrm>
            <a:off x="8234364" y="3298825"/>
            <a:ext cx="712787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Hot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2092CF-199C-4E57-BF54-FB68D1F4D981}"/>
              </a:ext>
            </a:extLst>
          </p:cNvPr>
          <p:cNvSpPr txBox="1"/>
          <p:nvPr/>
        </p:nvSpPr>
        <p:spPr>
          <a:xfrm>
            <a:off x="2401889" y="336391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64D880-0C45-4D16-A3B6-7A16FBFBECE5}"/>
              </a:ext>
            </a:extLst>
          </p:cNvPr>
          <p:cNvSpPr txBox="1"/>
          <p:nvPr/>
        </p:nvSpPr>
        <p:spPr>
          <a:xfrm>
            <a:off x="2143125" y="3952876"/>
            <a:ext cx="7127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2/3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552BB6-E0BB-4618-A373-3103B02A8F1F}"/>
              </a:ext>
            </a:extLst>
          </p:cNvPr>
          <p:cNvSpPr txBox="1"/>
          <p:nvPr/>
        </p:nvSpPr>
        <p:spPr>
          <a:xfrm>
            <a:off x="2208213" y="4660900"/>
            <a:ext cx="582612" cy="852488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89C76B-8BA6-4786-9AA8-31BFB60EBA52}"/>
              </a:ext>
            </a:extLst>
          </p:cNvPr>
          <p:cNvSpPr txBox="1"/>
          <p:nvPr/>
        </p:nvSpPr>
        <p:spPr>
          <a:xfrm>
            <a:off x="2401889" y="5438776"/>
            <a:ext cx="649287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-10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245E5D-8951-4CAF-A208-54D39C6E87BD}"/>
              </a:ext>
            </a:extLst>
          </p:cNvPr>
          <p:cNvSpPr txBox="1"/>
          <p:nvPr/>
        </p:nvSpPr>
        <p:spPr>
          <a:xfrm>
            <a:off x="3179763" y="5443538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B6FFA7-0641-4475-BF67-D6924D248766}"/>
              </a:ext>
            </a:extLst>
          </p:cNvPr>
          <p:cNvSpPr txBox="1"/>
          <p:nvPr/>
        </p:nvSpPr>
        <p:spPr>
          <a:xfrm>
            <a:off x="3827464" y="5443538"/>
            <a:ext cx="649287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DB4AA9-F8EC-451D-93B4-3F30B5541C59}"/>
              </a:ext>
            </a:extLst>
          </p:cNvPr>
          <p:cNvSpPr txBox="1"/>
          <p:nvPr/>
        </p:nvSpPr>
        <p:spPr>
          <a:xfrm>
            <a:off x="4605338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040BEA-5EBC-424B-B805-47B4E9049F06}"/>
              </a:ext>
            </a:extLst>
          </p:cNvPr>
          <p:cNvSpPr txBox="1"/>
          <p:nvPr/>
        </p:nvSpPr>
        <p:spPr>
          <a:xfrm>
            <a:off x="5124450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EAEADA-9A42-46C1-909F-7192B2B6D9E2}"/>
              </a:ext>
            </a:extLst>
          </p:cNvPr>
          <p:cNvSpPr txBox="1"/>
          <p:nvPr/>
        </p:nvSpPr>
        <p:spPr>
          <a:xfrm>
            <a:off x="5965825" y="5508626"/>
            <a:ext cx="6492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A62FA3-DB35-404D-91D2-09EB4CE60797}"/>
              </a:ext>
            </a:extLst>
          </p:cNvPr>
          <p:cNvSpPr txBox="1"/>
          <p:nvPr/>
        </p:nvSpPr>
        <p:spPr>
          <a:xfrm>
            <a:off x="6484938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B4802-FD86-42EF-8B5A-8B1CF63EDB57}"/>
              </a:ext>
            </a:extLst>
          </p:cNvPr>
          <p:cNvSpPr txBox="1"/>
          <p:nvPr/>
        </p:nvSpPr>
        <p:spPr>
          <a:xfrm>
            <a:off x="7391400" y="5502276"/>
            <a:ext cx="6492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36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232190-864A-4DBE-BE4A-63AC85DC200E}"/>
              </a:ext>
            </a:extLst>
          </p:cNvPr>
          <p:cNvSpPr txBox="1"/>
          <p:nvPr/>
        </p:nvSpPr>
        <p:spPr>
          <a:xfrm>
            <a:off x="79756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39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EEABE-F002-41D3-91CA-1A22DE79CFC7}"/>
              </a:ext>
            </a:extLst>
          </p:cNvPr>
          <p:cNvSpPr txBox="1"/>
          <p:nvPr/>
        </p:nvSpPr>
        <p:spPr>
          <a:xfrm>
            <a:off x="86233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50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9736A6-E8C5-4FBD-8D9B-A0E37B0D4B24}"/>
              </a:ext>
            </a:extLst>
          </p:cNvPr>
          <p:cNvSpPr txBox="1"/>
          <p:nvPr/>
        </p:nvSpPr>
        <p:spPr>
          <a:xfrm>
            <a:off x="2532064" y="272256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48169" name="TextBox 60">
            <a:extLst>
              <a:ext uri="{FF2B5EF4-FFF2-40B4-BE49-F238E27FC236}">
                <a16:creationId xmlns:a16="http://schemas.microsoft.com/office/drawing/2014/main" id="{A0B66119-E787-42D1-ADF1-4BFD92458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6975" y="4989513"/>
            <a:ext cx="172085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500">
                <a:ea typeface="Arial Unicode MS" pitchFamily="34" charset="-128"/>
              </a:rPr>
              <a:t>Suhu (°C)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6DBEA45-68F4-4022-ADDE-BBC218ED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225ACA9-E375-4EB4-B000-E50B548B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/>
            <a:r>
              <a:rPr lang="en-US" altLang="en-US"/>
              <a:t>Menggunakan fungsi keanggotaan </a:t>
            </a:r>
            <a:r>
              <a:rPr lang="en-US" altLang="en-US" i="1"/>
              <a:t>Trapesium</a:t>
            </a:r>
            <a:r>
              <a:rPr lang="en-US" altLang="en-US"/>
              <a:t> untuk Kelembapan Tanah.</a:t>
            </a:r>
          </a:p>
          <a:p>
            <a:pPr lvl="1" eaLnBrk="1"/>
            <a:r>
              <a:rPr lang="en-US" altLang="en-US"/>
              <a:t>Maka, </a:t>
            </a:r>
            <a:r>
              <a:rPr lang="en-US" altLang="en-US" i="1"/>
              <a:t>crisp input </a:t>
            </a:r>
            <a:r>
              <a:rPr lang="en-US" altLang="en-US"/>
              <a:t>Kelembapan 12% dikonversi menjadi nilai </a:t>
            </a:r>
            <a:r>
              <a:rPr lang="en-US" altLang="en-US" i="1"/>
              <a:t>fuzzy </a:t>
            </a:r>
            <a:r>
              <a:rPr lang="en-US" altLang="en-US"/>
              <a:t>dengan cara</a:t>
            </a:r>
            <a:r>
              <a:rPr lang="en-US" altLang="en-US" i="1"/>
              <a:t>:</a:t>
            </a:r>
            <a:endParaRPr lang="en-US" altLang="en-US"/>
          </a:p>
          <a:p>
            <a:pPr lvl="2" eaLnBrk="1"/>
            <a:r>
              <a:rPr lang="en-US" altLang="en-US"/>
              <a:t>Kelembapan 12% berada pada nilai linguistik Dry dan Moist.</a:t>
            </a:r>
          </a:p>
          <a:p>
            <a:pPr lvl="2" eaLnBrk="1"/>
            <a:r>
              <a:rPr lang="en-US" altLang="en-US"/>
              <a:t>Semantik atau derajat keanggotaan Dry dihitung dengan rumus:</a:t>
            </a:r>
          </a:p>
          <a:p>
            <a:pPr lvl="3" eaLnBrk="1"/>
            <a:r>
              <a:rPr lang="en-US" altLang="en-US" i="1"/>
              <a:t>-(x-d)/(d-c), c &lt; x </a:t>
            </a:r>
            <a:r>
              <a:rPr lang="en-US" altLang="en-US" i="1" u="sng"/>
              <a:t>&lt; </a:t>
            </a:r>
            <a:r>
              <a:rPr lang="en-US" altLang="en-US" i="1"/>
              <a:t>d, </a:t>
            </a:r>
            <a:r>
              <a:rPr lang="en-US" altLang="en-US"/>
              <a:t>dimana c = 10 dan d = 20</a:t>
            </a:r>
          </a:p>
          <a:p>
            <a:pPr lvl="2" eaLnBrk="1"/>
            <a:r>
              <a:rPr lang="en-US" altLang="en-US"/>
              <a:t>Derajat keanggotaan untuk Moist dihitung dengan rumus:</a:t>
            </a:r>
          </a:p>
          <a:p>
            <a:pPr lvl="3" eaLnBrk="1"/>
            <a:r>
              <a:rPr lang="en-US" altLang="en-US" i="1"/>
              <a:t>-(x-a)/(b-a), a &lt; x &lt; b, </a:t>
            </a:r>
            <a:r>
              <a:rPr lang="en-US" altLang="en-US"/>
              <a:t>dimana a = 10 dan b = 20</a:t>
            </a:r>
            <a:endParaRPr lang="en-US" altLang="en-US" i="1"/>
          </a:p>
          <a:p>
            <a:pPr lvl="3" eaLnBrk="1"/>
            <a:endParaRPr lang="en-US" altLang="en-US"/>
          </a:p>
          <a:p>
            <a:pPr lvl="2" eaLnBrk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2625F69-8BD5-42D9-9D52-DCB7413B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B16843A-526A-4940-BDF1-9DE4EBB2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Fungsi keanggotaan trapesium untuk Kelembapan Tanah.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DA770C-8B24-4685-8A53-048A9AA1F1A5}"/>
              </a:ext>
            </a:extLst>
          </p:cNvPr>
          <p:cNvCxnSpPr/>
          <p:nvPr/>
        </p:nvCxnSpPr>
        <p:spPr bwMode="auto">
          <a:xfrm flipH="1" flipV="1">
            <a:off x="2725738" y="3170238"/>
            <a:ext cx="19050" cy="2347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E28553-9126-4614-8622-86252D105541}"/>
              </a:ext>
            </a:extLst>
          </p:cNvPr>
          <p:cNvCxnSpPr/>
          <p:nvPr/>
        </p:nvCxnSpPr>
        <p:spPr bwMode="auto">
          <a:xfrm>
            <a:off x="2754313" y="5502275"/>
            <a:ext cx="693261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2BC32-A4B7-4363-8B36-0A4219F635CA}"/>
              </a:ext>
            </a:extLst>
          </p:cNvPr>
          <p:cNvCxnSpPr/>
          <p:nvPr/>
        </p:nvCxnSpPr>
        <p:spPr>
          <a:xfrm rot="16200000" flipH="1">
            <a:off x="3276601" y="4173538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DE0C9-F2A7-464A-B11C-52A06C520883}"/>
              </a:ext>
            </a:extLst>
          </p:cNvPr>
          <p:cNvCxnSpPr/>
          <p:nvPr/>
        </p:nvCxnSpPr>
        <p:spPr>
          <a:xfrm rot="5400000" flipH="1" flipV="1">
            <a:off x="3277394" y="4109244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52B40C-0323-476A-AD0F-72B8A1ECBA33}"/>
              </a:ext>
            </a:extLst>
          </p:cNvPr>
          <p:cNvCxnSpPr/>
          <p:nvPr/>
        </p:nvCxnSpPr>
        <p:spPr>
          <a:xfrm>
            <a:off x="4670426" y="3622675"/>
            <a:ext cx="18145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688A2-208F-4199-8F9F-3DB9ECA47E6D}"/>
              </a:ext>
            </a:extLst>
          </p:cNvPr>
          <p:cNvCxnSpPr/>
          <p:nvPr/>
        </p:nvCxnSpPr>
        <p:spPr>
          <a:xfrm rot="16200000" flipH="1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15565-025F-4E88-AF1D-179EFD1B2ACB}"/>
              </a:ext>
            </a:extLst>
          </p:cNvPr>
          <p:cNvCxnSpPr/>
          <p:nvPr/>
        </p:nvCxnSpPr>
        <p:spPr>
          <a:xfrm>
            <a:off x="7327900" y="3622675"/>
            <a:ext cx="10366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6F9A4-40CF-43D3-9683-CD31F354D20A}"/>
              </a:ext>
            </a:extLst>
          </p:cNvPr>
          <p:cNvCxnSpPr/>
          <p:nvPr/>
        </p:nvCxnSpPr>
        <p:spPr>
          <a:xfrm rot="5400000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415C42-E47D-4DCA-AB38-84A587435B79}"/>
              </a:ext>
            </a:extLst>
          </p:cNvPr>
          <p:cNvCxnSpPr/>
          <p:nvPr/>
        </p:nvCxnSpPr>
        <p:spPr>
          <a:xfrm>
            <a:off x="2725738" y="4011613"/>
            <a:ext cx="12319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7929D3-B485-4B32-80DE-0254E43E0A7A}"/>
              </a:ext>
            </a:extLst>
          </p:cNvPr>
          <p:cNvCxnSpPr/>
          <p:nvPr/>
        </p:nvCxnSpPr>
        <p:spPr>
          <a:xfrm>
            <a:off x="2725738" y="5111750"/>
            <a:ext cx="12319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D0F15B-71E0-4DBE-9EE3-84FBD7871099}"/>
              </a:ext>
            </a:extLst>
          </p:cNvPr>
          <p:cNvCxnSpPr/>
          <p:nvPr/>
        </p:nvCxnSpPr>
        <p:spPr>
          <a:xfrm rot="5400000">
            <a:off x="3213101" y="4757739"/>
            <a:ext cx="1490663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3237EF-89F5-4323-9B33-1721F15A5451}"/>
              </a:ext>
            </a:extLst>
          </p:cNvPr>
          <p:cNvSpPr txBox="1"/>
          <p:nvPr/>
        </p:nvSpPr>
        <p:spPr>
          <a:xfrm>
            <a:off x="3051175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Dry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E8ED9-F25D-44BA-9414-EC1A7C7D8EF2}"/>
              </a:ext>
            </a:extLst>
          </p:cNvPr>
          <p:cNvSpPr txBox="1"/>
          <p:nvPr/>
        </p:nvSpPr>
        <p:spPr>
          <a:xfrm>
            <a:off x="5253039" y="3298825"/>
            <a:ext cx="712787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Moist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F94D1-D0FA-419B-8A84-18346BF91B41}"/>
              </a:ext>
            </a:extLst>
          </p:cNvPr>
          <p:cNvSpPr txBox="1"/>
          <p:nvPr/>
        </p:nvSpPr>
        <p:spPr>
          <a:xfrm>
            <a:off x="2401889" y="336391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9B32D-3B90-4AD8-A422-82332CF6BA1C}"/>
              </a:ext>
            </a:extLst>
          </p:cNvPr>
          <p:cNvSpPr txBox="1"/>
          <p:nvPr/>
        </p:nvSpPr>
        <p:spPr>
          <a:xfrm>
            <a:off x="2143125" y="3752851"/>
            <a:ext cx="7127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4/5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E74836-6DC2-46CC-A727-BFF78577DCBF}"/>
              </a:ext>
            </a:extLst>
          </p:cNvPr>
          <p:cNvSpPr txBox="1"/>
          <p:nvPr/>
        </p:nvSpPr>
        <p:spPr>
          <a:xfrm>
            <a:off x="2143126" y="4730751"/>
            <a:ext cx="582613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6AA9C-BEC1-4A98-B895-421A379E1605}"/>
              </a:ext>
            </a:extLst>
          </p:cNvPr>
          <p:cNvSpPr txBox="1"/>
          <p:nvPr/>
        </p:nvSpPr>
        <p:spPr>
          <a:xfrm>
            <a:off x="259715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F49713-70AA-4DC1-BCC6-C86DB6AF7D97}"/>
              </a:ext>
            </a:extLst>
          </p:cNvPr>
          <p:cNvSpPr txBox="1"/>
          <p:nvPr/>
        </p:nvSpPr>
        <p:spPr>
          <a:xfrm>
            <a:off x="35687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D66B7B-7699-430E-ADCE-136DC4D4735A}"/>
              </a:ext>
            </a:extLst>
          </p:cNvPr>
          <p:cNvSpPr txBox="1"/>
          <p:nvPr/>
        </p:nvSpPr>
        <p:spPr>
          <a:xfrm>
            <a:off x="4411663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50F086-D7C4-45B7-80B7-0D22865838C8}"/>
              </a:ext>
            </a:extLst>
          </p:cNvPr>
          <p:cNvSpPr txBox="1"/>
          <p:nvPr/>
        </p:nvSpPr>
        <p:spPr>
          <a:xfrm>
            <a:off x="6226175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AB069A-47BC-4B99-9380-08DBAC1D016A}"/>
              </a:ext>
            </a:extLst>
          </p:cNvPr>
          <p:cNvSpPr txBox="1"/>
          <p:nvPr/>
        </p:nvSpPr>
        <p:spPr>
          <a:xfrm>
            <a:off x="7132638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E8C695-8FBE-49B0-8803-F92B7DE9EE53}"/>
              </a:ext>
            </a:extLst>
          </p:cNvPr>
          <p:cNvSpPr txBox="1"/>
          <p:nvPr/>
        </p:nvSpPr>
        <p:spPr>
          <a:xfrm>
            <a:off x="8169275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70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1A9E93-3AAE-4B21-9F4C-E97F69A50D7A}"/>
              </a:ext>
            </a:extLst>
          </p:cNvPr>
          <p:cNvCxnSpPr/>
          <p:nvPr/>
        </p:nvCxnSpPr>
        <p:spPr>
          <a:xfrm>
            <a:off x="2725739" y="3622675"/>
            <a:ext cx="11017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EBB7EC-3B23-40BA-8812-EE64EF7D2D95}"/>
              </a:ext>
            </a:extLst>
          </p:cNvPr>
          <p:cNvSpPr txBox="1"/>
          <p:nvPr/>
        </p:nvSpPr>
        <p:spPr>
          <a:xfrm>
            <a:off x="7586664" y="3298825"/>
            <a:ext cx="712787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Wet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B69FF6-806D-47E9-8F67-C19EF9DD8F61}"/>
              </a:ext>
            </a:extLst>
          </p:cNvPr>
          <p:cNvSpPr txBox="1"/>
          <p:nvPr/>
        </p:nvSpPr>
        <p:spPr>
          <a:xfrm>
            <a:off x="2532064" y="272256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2CB11C-728A-4183-880E-3E375CE9E863}"/>
              </a:ext>
            </a:extLst>
          </p:cNvPr>
          <p:cNvSpPr txBox="1"/>
          <p:nvPr/>
        </p:nvSpPr>
        <p:spPr>
          <a:xfrm>
            <a:off x="8234364" y="4989513"/>
            <a:ext cx="265747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Kelembapan</a:t>
            </a:r>
            <a:r>
              <a:rPr lang="en-US" sz="2500" dirty="0">
                <a:latin typeface="+mn-lt"/>
                <a:cs typeface="+mn-cs"/>
              </a:rPr>
              <a:t> (%)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CB8F7D3-D333-45C3-ADBA-770855E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F954689-78FC-41A4-9934-13E062C6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Jadi, proses </a:t>
            </a:r>
            <a:r>
              <a:rPr lang="en-US" altLang="en-US" i="1"/>
              <a:t>fuzzification </a:t>
            </a:r>
            <a:r>
              <a:rPr lang="en-US" altLang="en-US"/>
              <a:t>menghasilkan empat </a:t>
            </a:r>
            <a:r>
              <a:rPr lang="en-US" altLang="en-US" i="1"/>
              <a:t>fuzzy input: </a:t>
            </a:r>
          </a:p>
          <a:p>
            <a:pPr lvl="1" eaLnBrk="1"/>
            <a:r>
              <a:rPr lang="en-US" altLang="en-US"/>
              <a:t>Suhu Udara = Warm (2/3) dan Hot (1/3).</a:t>
            </a:r>
          </a:p>
          <a:p>
            <a:pPr lvl="1" eaLnBrk="1"/>
            <a:r>
              <a:rPr lang="en-US" altLang="en-US"/>
              <a:t>Kelembapan Tanah = Dry (4/5) dan Moist (1/5).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3C9DD4F-B0FD-472A-A4D6-48FC7017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FEA3194-8657-4376-960C-DF057812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 b="1"/>
              <a:t>Proses </a:t>
            </a:r>
            <a:r>
              <a:rPr lang="en-US" altLang="en-US" b="1" i="1"/>
              <a:t>inferensi</a:t>
            </a:r>
          </a:p>
          <a:p>
            <a:pPr lvl="1" eaLnBrk="1"/>
            <a:r>
              <a:rPr lang="en-US" altLang="en-US"/>
              <a:t>Terdapat berbagai macam cara dalam menentukan aturan </a:t>
            </a:r>
            <a:r>
              <a:rPr lang="en-US" altLang="en-US" i="1"/>
              <a:t>fuzzy.</a:t>
            </a:r>
            <a:endParaRPr lang="en-US" altLang="en-US"/>
          </a:p>
          <a:p>
            <a:pPr lvl="1" eaLnBrk="1"/>
            <a:r>
              <a:rPr lang="en-US" altLang="en-US"/>
              <a:t>Misalkan, untuk Durasi Penyiraman kita menggunakan fungsi keanggotaan Trapesium dengan tiga nilai linguistik:</a:t>
            </a:r>
          </a:p>
          <a:p>
            <a:pPr lvl="2" eaLnBrk="1"/>
            <a:r>
              <a:rPr lang="en-US" altLang="en-US" i="1"/>
              <a:t>Short</a:t>
            </a:r>
          </a:p>
          <a:p>
            <a:pPr lvl="2" eaLnBrk="1"/>
            <a:r>
              <a:rPr lang="en-US" altLang="en-US" i="1"/>
              <a:t>Medium</a:t>
            </a:r>
          </a:p>
          <a:p>
            <a:pPr lvl="2" eaLnBrk="1"/>
            <a:r>
              <a:rPr lang="en-US" altLang="en-US" i="1"/>
              <a:t>Long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5375D32-4090-4516-8249-8F6612F4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19B8715-3C6D-4A55-82C0-8E7F75F8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Fungsi keanggotaan trapesium untuk Durasi Penyiraman.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1DA7AA-8F7B-4F1C-A723-DDD031BF5ED1}"/>
              </a:ext>
            </a:extLst>
          </p:cNvPr>
          <p:cNvCxnSpPr/>
          <p:nvPr/>
        </p:nvCxnSpPr>
        <p:spPr bwMode="auto">
          <a:xfrm flipH="1" flipV="1">
            <a:off x="2725738" y="3170238"/>
            <a:ext cx="19050" cy="2347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3E3DD-CF48-4871-BF85-16DAF430EC0F}"/>
              </a:ext>
            </a:extLst>
          </p:cNvPr>
          <p:cNvCxnSpPr/>
          <p:nvPr/>
        </p:nvCxnSpPr>
        <p:spPr bwMode="auto">
          <a:xfrm>
            <a:off x="2754313" y="5502275"/>
            <a:ext cx="6451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E82DCA-54DE-43CA-9C10-9D07298D7CAC}"/>
              </a:ext>
            </a:extLst>
          </p:cNvPr>
          <p:cNvCxnSpPr/>
          <p:nvPr/>
        </p:nvCxnSpPr>
        <p:spPr>
          <a:xfrm rot="16200000" flipH="1">
            <a:off x="3276601" y="4173538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A3F19-312C-475E-93DD-569934916DA8}"/>
              </a:ext>
            </a:extLst>
          </p:cNvPr>
          <p:cNvCxnSpPr/>
          <p:nvPr/>
        </p:nvCxnSpPr>
        <p:spPr>
          <a:xfrm rot="5400000" flipH="1" flipV="1">
            <a:off x="3277394" y="4109244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D1F8CA-D90C-4479-B1E4-8655FF380F9B}"/>
              </a:ext>
            </a:extLst>
          </p:cNvPr>
          <p:cNvCxnSpPr/>
          <p:nvPr/>
        </p:nvCxnSpPr>
        <p:spPr>
          <a:xfrm>
            <a:off x="4670426" y="3622675"/>
            <a:ext cx="18145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A2166-D2BD-4B75-B08A-5AA8076F5775}"/>
              </a:ext>
            </a:extLst>
          </p:cNvPr>
          <p:cNvCxnSpPr/>
          <p:nvPr/>
        </p:nvCxnSpPr>
        <p:spPr>
          <a:xfrm rot="16200000" flipH="1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417769-CC6B-407D-B24D-99CA044414C2}"/>
              </a:ext>
            </a:extLst>
          </p:cNvPr>
          <p:cNvCxnSpPr/>
          <p:nvPr/>
        </p:nvCxnSpPr>
        <p:spPr>
          <a:xfrm>
            <a:off x="7327900" y="3622675"/>
            <a:ext cx="10366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75E1E3-5C0A-4B3B-9513-8F6664298C4C}"/>
              </a:ext>
            </a:extLst>
          </p:cNvPr>
          <p:cNvCxnSpPr/>
          <p:nvPr/>
        </p:nvCxnSpPr>
        <p:spPr>
          <a:xfrm rot="5400000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241B2F-6AFE-42D1-B434-B8638ABDB844}"/>
              </a:ext>
            </a:extLst>
          </p:cNvPr>
          <p:cNvSpPr txBox="1"/>
          <p:nvPr/>
        </p:nvSpPr>
        <p:spPr>
          <a:xfrm>
            <a:off x="2921000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Short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6536C-B978-4EB1-B581-B554A25DD058}"/>
              </a:ext>
            </a:extLst>
          </p:cNvPr>
          <p:cNvSpPr txBox="1"/>
          <p:nvPr/>
        </p:nvSpPr>
        <p:spPr>
          <a:xfrm>
            <a:off x="5124450" y="3298825"/>
            <a:ext cx="971550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189FA-0F47-4001-85E0-B802105463D3}"/>
              </a:ext>
            </a:extLst>
          </p:cNvPr>
          <p:cNvSpPr txBox="1"/>
          <p:nvPr/>
        </p:nvSpPr>
        <p:spPr>
          <a:xfrm>
            <a:off x="2401889" y="336391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B904D-9317-4B01-BEBF-9D82BC7E35F8}"/>
              </a:ext>
            </a:extLst>
          </p:cNvPr>
          <p:cNvSpPr txBox="1"/>
          <p:nvPr/>
        </p:nvSpPr>
        <p:spPr>
          <a:xfrm>
            <a:off x="259715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3B80B-69C2-4B32-8AF7-D84BDB437508}"/>
              </a:ext>
            </a:extLst>
          </p:cNvPr>
          <p:cNvSpPr txBox="1"/>
          <p:nvPr/>
        </p:nvSpPr>
        <p:spPr>
          <a:xfrm>
            <a:off x="35687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B8006-3A07-41CB-97B7-2E4A2B6233E5}"/>
              </a:ext>
            </a:extLst>
          </p:cNvPr>
          <p:cNvSpPr txBox="1"/>
          <p:nvPr/>
        </p:nvSpPr>
        <p:spPr>
          <a:xfrm>
            <a:off x="4411663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B1965-75F4-4782-899C-B3CADCD3AF85}"/>
              </a:ext>
            </a:extLst>
          </p:cNvPr>
          <p:cNvSpPr txBox="1"/>
          <p:nvPr/>
        </p:nvSpPr>
        <p:spPr>
          <a:xfrm>
            <a:off x="6226175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BB2E19-C642-49B1-9BAF-C3300C01B951}"/>
              </a:ext>
            </a:extLst>
          </p:cNvPr>
          <p:cNvSpPr txBox="1"/>
          <p:nvPr/>
        </p:nvSpPr>
        <p:spPr>
          <a:xfrm>
            <a:off x="7132638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F6D46-B2A6-426F-9335-0E366D1328D0}"/>
              </a:ext>
            </a:extLst>
          </p:cNvPr>
          <p:cNvSpPr txBox="1"/>
          <p:nvPr/>
        </p:nvSpPr>
        <p:spPr>
          <a:xfrm>
            <a:off x="8169275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90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CF4BF5-8E76-40F4-A31D-879AFC871A93}"/>
              </a:ext>
            </a:extLst>
          </p:cNvPr>
          <p:cNvCxnSpPr/>
          <p:nvPr/>
        </p:nvCxnSpPr>
        <p:spPr>
          <a:xfrm>
            <a:off x="2725739" y="3622675"/>
            <a:ext cx="11017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03857D-B5ED-4476-8096-CF03938D0EB0}"/>
              </a:ext>
            </a:extLst>
          </p:cNvPr>
          <p:cNvSpPr txBox="1"/>
          <p:nvPr/>
        </p:nvSpPr>
        <p:spPr>
          <a:xfrm>
            <a:off x="7521575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Long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D2072-0EC5-4D00-8361-2F59C1921707}"/>
              </a:ext>
            </a:extLst>
          </p:cNvPr>
          <p:cNvSpPr txBox="1"/>
          <p:nvPr/>
        </p:nvSpPr>
        <p:spPr>
          <a:xfrm>
            <a:off x="2532064" y="272256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B5956-EB87-484B-B749-1541FE8AA439}"/>
              </a:ext>
            </a:extLst>
          </p:cNvPr>
          <p:cNvSpPr txBox="1"/>
          <p:nvPr/>
        </p:nvSpPr>
        <p:spPr>
          <a:xfrm>
            <a:off x="9271000" y="4989514"/>
            <a:ext cx="1296988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Durasi</a:t>
            </a:r>
            <a:r>
              <a:rPr lang="en-US" sz="2500" dirty="0">
                <a:latin typeface="+mn-lt"/>
                <a:cs typeface="+mn-cs"/>
              </a:rPr>
              <a:t> (</a:t>
            </a:r>
            <a:r>
              <a:rPr lang="en-US" sz="2500" dirty="0" err="1">
                <a:latin typeface="+mn-lt"/>
                <a:cs typeface="+mn-cs"/>
              </a:rPr>
              <a:t>menit</a:t>
            </a:r>
            <a:r>
              <a:rPr lang="en-US" sz="2500" dirty="0">
                <a:latin typeface="+mn-lt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796140D-BFD8-4FD0-BF0B-DC72875B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Aturan Fuzzy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9D49310-4B3E-49B0-A3EC-A6FC4F89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Model Tsukamoto </a:t>
            </a:r>
          </a:p>
          <a:p>
            <a:pPr lvl="1"/>
            <a:r>
              <a:rPr lang="en-US" altLang="en-US"/>
              <a:t>IF x is A AND y is B THEN z is C</a:t>
            </a:r>
          </a:p>
          <a:p>
            <a:pPr lvl="1"/>
            <a:r>
              <a:rPr lang="en-US" altLang="en-US"/>
              <a:t>Defuzzifikasi menggunakan weighted average</a:t>
            </a:r>
          </a:p>
          <a:p>
            <a:r>
              <a:rPr lang="en-US" altLang="en-US"/>
              <a:t>Model Mamdani </a:t>
            </a:r>
          </a:p>
          <a:p>
            <a:pPr lvl="1"/>
            <a:r>
              <a:rPr lang="en-US" altLang="en-US"/>
              <a:t>IF x is A AND y is B THEN z is C (sama dengan Tsukamoto)</a:t>
            </a:r>
          </a:p>
          <a:p>
            <a:pPr lvl="1"/>
            <a:r>
              <a:rPr lang="en-US" altLang="en-US"/>
              <a:t>Defuzzifikasi menggunakan centroid</a:t>
            </a:r>
          </a:p>
          <a:p>
            <a:r>
              <a:rPr lang="en-US" altLang="en-US"/>
              <a:t>Model Sugeno</a:t>
            </a:r>
          </a:p>
          <a:p>
            <a:pPr lvl="1"/>
            <a:r>
              <a:rPr lang="en-US" altLang="en-US"/>
              <a:t>IF x is A AND y is B THEN z= f(x,y)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F9DAC48-81E8-4245-BAC3-E68D9638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5DD1C5-D898-4D2C-9FF5-0FC8FD140E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32063" y="3186113"/>
          <a:ext cx="7388226" cy="1344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5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Cold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Cool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Warm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Hot</a:t>
                      </a:r>
                    </a:p>
                  </a:txBody>
                  <a:tcPr marL="82939" marR="82939" marT="41443" marB="414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Dry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Moist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Long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marL="82939" marR="82939" marT="41443" marB="4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Short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Short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Short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Short</a:t>
                      </a:r>
                    </a:p>
                  </a:txBody>
                  <a:tcPr marL="82939" marR="82939" marT="41443" marB="4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Short</a:t>
                      </a:r>
                    </a:p>
                  </a:txBody>
                  <a:tcPr marL="82939" marR="82939" marT="41443" marB="4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2996ED-1424-49DB-839D-EC7E6F94E050}"/>
              </a:ext>
            </a:extLst>
          </p:cNvPr>
          <p:cNvSpPr txBox="1"/>
          <p:nvPr/>
        </p:nvSpPr>
        <p:spPr>
          <a:xfrm>
            <a:off x="5448300" y="2722563"/>
            <a:ext cx="3175000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  <a:cs typeface="+mn-cs"/>
              </a:rPr>
              <a:t>Antecendent</a:t>
            </a:r>
            <a:r>
              <a:rPr lang="en-US" dirty="0">
                <a:latin typeface="+mn-lt"/>
                <a:cs typeface="+mn-cs"/>
              </a:rPr>
              <a:t> 1 (</a:t>
            </a:r>
            <a:r>
              <a:rPr lang="en-US" dirty="0" err="1">
                <a:latin typeface="+mn-lt"/>
                <a:cs typeface="+mn-cs"/>
              </a:rPr>
              <a:t>Suhu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Udara</a:t>
            </a:r>
            <a:r>
              <a:rPr lang="en-US" dirty="0">
                <a:latin typeface="+mn-lt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89FEC-9736-4932-9834-674647D2A1E9}"/>
              </a:ext>
            </a:extLst>
          </p:cNvPr>
          <p:cNvSpPr txBox="1"/>
          <p:nvPr/>
        </p:nvSpPr>
        <p:spPr>
          <a:xfrm rot="-5400000">
            <a:off x="1350169" y="3393282"/>
            <a:ext cx="1490663" cy="91440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  <a:cs typeface="+mn-cs"/>
              </a:rPr>
              <a:t>Antecendent</a:t>
            </a:r>
            <a:r>
              <a:rPr lang="en-US" dirty="0">
                <a:latin typeface="+mn-lt"/>
                <a:cs typeface="+mn-cs"/>
              </a:rPr>
              <a:t> 2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Kelembapan</a:t>
            </a:r>
            <a:r>
              <a:rPr lang="en-US" dirty="0">
                <a:latin typeface="+mn-lt"/>
                <a:cs typeface="+mn-cs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F4E17-C927-47FD-A363-84A9CAB6DCEF}"/>
              </a:ext>
            </a:extLst>
          </p:cNvPr>
          <p:cNvSpPr txBox="1">
            <a:spLocks/>
          </p:cNvSpPr>
          <p:nvPr/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273604" indent="-273604" defTabSz="829452" eaLnBrk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err="1">
                <a:latin typeface="+mn-lt"/>
                <a:cs typeface="+mn-cs"/>
              </a:rPr>
              <a:t>Aturan</a:t>
            </a:r>
            <a:r>
              <a:rPr lang="en-US" sz="2600" dirty="0">
                <a:latin typeface="+mn-lt"/>
                <a:cs typeface="+mn-cs"/>
              </a:rPr>
              <a:t> </a:t>
            </a:r>
            <a:r>
              <a:rPr lang="en-US" sz="2600" i="1" dirty="0">
                <a:latin typeface="+mn-lt"/>
                <a:cs typeface="+mn-cs"/>
              </a:rPr>
              <a:t>fuzzy </a:t>
            </a:r>
            <a:r>
              <a:rPr lang="en-US" sz="2600" dirty="0" err="1">
                <a:latin typeface="+mn-lt"/>
                <a:cs typeface="+mn-cs"/>
              </a:rPr>
              <a:t>untuk</a:t>
            </a:r>
            <a:r>
              <a:rPr lang="en-US" sz="2600" dirty="0">
                <a:latin typeface="+mn-lt"/>
                <a:cs typeface="+mn-cs"/>
              </a:rPr>
              <a:t> </a:t>
            </a:r>
            <a:r>
              <a:rPr lang="en-US" sz="2600" dirty="0" err="1">
                <a:latin typeface="+mn-lt"/>
                <a:cs typeface="+mn-cs"/>
              </a:rPr>
              <a:t>masalah</a:t>
            </a:r>
            <a:r>
              <a:rPr lang="en-US" sz="2600" dirty="0">
                <a:latin typeface="+mn-lt"/>
                <a:cs typeface="+mn-cs"/>
              </a:rPr>
              <a:t> </a:t>
            </a:r>
            <a:r>
              <a:rPr lang="en-US" sz="2600" i="1" dirty="0">
                <a:latin typeface="+mn-lt"/>
                <a:cs typeface="+mn-cs"/>
              </a:rPr>
              <a:t>Sprinkler control system.</a:t>
            </a:r>
            <a:endParaRPr lang="en-US" sz="26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F85DCEB-EF1C-4726-A0A4-688C5FAF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CF776A0-2393-46FD-932A-8AC425C3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Dengan definisi aturan </a:t>
            </a:r>
            <a:r>
              <a:rPr lang="en-US" altLang="en-US" i="1"/>
              <a:t>fuzzy </a:t>
            </a:r>
            <a:r>
              <a:rPr lang="en-US" altLang="en-US"/>
              <a:t>pada tabel di atas, kita mempunyai 3 x 5 aturan </a:t>
            </a:r>
            <a:r>
              <a:rPr lang="en-US" altLang="en-US" i="1"/>
              <a:t>fuzzy</a:t>
            </a:r>
            <a:r>
              <a:rPr lang="en-US" altLang="en-US"/>
              <a:t>, yaitu:</a:t>
            </a:r>
          </a:p>
          <a:p>
            <a:pPr lvl="2" eaLnBrk="1"/>
            <a:r>
              <a:rPr lang="en-US" altLang="en-US"/>
              <a:t>IF </a:t>
            </a:r>
            <a:r>
              <a:rPr lang="en-US" altLang="en-US" i="1"/>
              <a:t>Suhu = Cold </a:t>
            </a:r>
            <a:r>
              <a:rPr lang="en-US" altLang="en-US"/>
              <a:t>AND </a:t>
            </a:r>
            <a:r>
              <a:rPr lang="en-US" altLang="en-US" i="1"/>
              <a:t>Kelembapan = Dry </a:t>
            </a:r>
            <a:r>
              <a:rPr lang="en-US" altLang="en-US"/>
              <a:t>THEN </a:t>
            </a:r>
            <a:r>
              <a:rPr lang="en-US" altLang="en-US" i="1"/>
              <a:t>Durasi = Long</a:t>
            </a:r>
          </a:p>
          <a:p>
            <a:pPr lvl="2" eaLnBrk="1"/>
            <a:endParaRPr lang="en-US" altLang="en-US" i="1"/>
          </a:p>
          <a:p>
            <a:pPr lvl="2" algn="ctr" eaLnBrk="1">
              <a:buFont typeface="Wingdings 2" panose="05020102010507070707" pitchFamily="18" charset="2"/>
              <a:buNone/>
            </a:pPr>
            <a:r>
              <a:rPr lang="en-US" altLang="en-US" i="1"/>
              <a:t>.</a:t>
            </a:r>
          </a:p>
          <a:p>
            <a:pPr lvl="2" algn="ctr" eaLnBrk="1">
              <a:buFont typeface="Wingdings 2" panose="05020102010507070707" pitchFamily="18" charset="2"/>
              <a:buNone/>
            </a:pPr>
            <a:r>
              <a:rPr lang="en-US" altLang="en-US" i="1"/>
              <a:t>.</a:t>
            </a:r>
          </a:p>
          <a:p>
            <a:pPr lvl="2" eaLnBrk="1"/>
            <a:endParaRPr lang="en-US" altLang="en-US" i="1"/>
          </a:p>
          <a:p>
            <a:pPr lvl="2" eaLnBrk="1"/>
            <a:r>
              <a:rPr lang="en-US" altLang="en-US"/>
              <a:t>IF </a:t>
            </a:r>
            <a:r>
              <a:rPr lang="en-US" altLang="en-US" i="1"/>
              <a:t>Suhu = Hot </a:t>
            </a:r>
            <a:r>
              <a:rPr lang="en-US" altLang="en-US"/>
              <a:t>AND </a:t>
            </a:r>
            <a:r>
              <a:rPr lang="en-US" altLang="en-US" i="1"/>
              <a:t>Kelembapan = Wet </a:t>
            </a:r>
            <a:r>
              <a:rPr lang="en-US" altLang="en-US"/>
              <a:t>THEN </a:t>
            </a:r>
            <a:r>
              <a:rPr lang="en-US" altLang="en-US" i="1"/>
              <a:t>Durasi = Short</a:t>
            </a:r>
          </a:p>
          <a:p>
            <a:pPr lvl="2" eaLnBrk="1">
              <a:buFont typeface="Wingdings 2" panose="05020102010507070707" pitchFamily="18" charset="2"/>
              <a:buNone/>
            </a:pPr>
            <a:endParaRPr lang="en-US" altLang="en-US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E995E72-BC96-462B-891B-35F8649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D8561FD3-F5BE-4C4A-A146-6CB39F94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051" y="1493838"/>
            <a:ext cx="8023225" cy="3746500"/>
          </a:xfrm>
        </p:spPr>
        <p:txBody>
          <a:bodyPr/>
          <a:lstStyle/>
          <a:p>
            <a:pPr eaLnBrk="1"/>
            <a:r>
              <a:rPr lang="en-US" altLang="en-US" b="1" dirty="0"/>
              <a:t>Proses </a:t>
            </a:r>
            <a:r>
              <a:rPr lang="en-US" altLang="en-US" b="1" i="1" dirty="0" err="1"/>
              <a:t>inferensi</a:t>
            </a:r>
            <a:r>
              <a:rPr lang="en-US" altLang="en-US" b="1" dirty="0"/>
              <a:t> </a:t>
            </a:r>
            <a:r>
              <a:rPr lang="en-US" altLang="en-US" b="1" dirty="0" err="1"/>
              <a:t>menggunakan</a:t>
            </a:r>
            <a:r>
              <a:rPr lang="en-US" altLang="en-US" b="1" dirty="0"/>
              <a:t> Model Mamdani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561DB-2539-40EE-8D47-389C4261A955}"/>
              </a:ext>
            </a:extLst>
          </p:cNvPr>
          <p:cNvCxnSpPr/>
          <p:nvPr/>
        </p:nvCxnSpPr>
        <p:spPr bwMode="auto">
          <a:xfrm flipH="1" flipV="1">
            <a:off x="4190207" y="3433762"/>
            <a:ext cx="17463" cy="23479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19C18-0068-406D-8E9C-CDCA65C32E5C}"/>
              </a:ext>
            </a:extLst>
          </p:cNvPr>
          <p:cNvCxnSpPr/>
          <p:nvPr/>
        </p:nvCxnSpPr>
        <p:spPr bwMode="auto">
          <a:xfrm>
            <a:off x="4217194" y="5765800"/>
            <a:ext cx="3757612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DFBED8-419B-407B-A839-80740654A9B4}"/>
              </a:ext>
            </a:extLst>
          </p:cNvPr>
          <p:cNvCxnSpPr/>
          <p:nvPr/>
        </p:nvCxnSpPr>
        <p:spPr>
          <a:xfrm rot="5400000" flipH="1" flipV="1">
            <a:off x="4184650" y="4372768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E6E488-2AD1-436C-909D-3AF67A8B27C7}"/>
              </a:ext>
            </a:extLst>
          </p:cNvPr>
          <p:cNvCxnSpPr/>
          <p:nvPr/>
        </p:nvCxnSpPr>
        <p:spPr>
          <a:xfrm>
            <a:off x="5577681" y="3886200"/>
            <a:ext cx="10366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19C1C0-0E4B-4B70-BA93-7A914D91535D}"/>
              </a:ext>
            </a:extLst>
          </p:cNvPr>
          <p:cNvCxnSpPr/>
          <p:nvPr/>
        </p:nvCxnSpPr>
        <p:spPr>
          <a:xfrm rot="16200000" flipH="1">
            <a:off x="6160294" y="4340224"/>
            <a:ext cx="1879600" cy="971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302A61-F6CE-4EFF-B065-B70853890C5A}"/>
              </a:ext>
            </a:extLst>
          </p:cNvPr>
          <p:cNvCxnSpPr/>
          <p:nvPr/>
        </p:nvCxnSpPr>
        <p:spPr>
          <a:xfrm>
            <a:off x="4217194" y="5375275"/>
            <a:ext cx="3175000" cy="158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3C23D2-58A7-4EAB-9231-AE4558382DEB}"/>
              </a:ext>
            </a:extLst>
          </p:cNvPr>
          <p:cNvSpPr txBox="1"/>
          <p:nvPr/>
        </p:nvSpPr>
        <p:spPr>
          <a:xfrm>
            <a:off x="3866356" y="3627437"/>
            <a:ext cx="45243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D4AA37-816C-44DA-9572-1440ADCF6372}"/>
              </a:ext>
            </a:extLst>
          </p:cNvPr>
          <p:cNvSpPr txBox="1"/>
          <p:nvPr/>
        </p:nvSpPr>
        <p:spPr>
          <a:xfrm>
            <a:off x="3606006" y="5124450"/>
            <a:ext cx="584200" cy="852487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26A3D-043B-4AF3-AF48-67C7925491D0}"/>
              </a:ext>
            </a:extLst>
          </p:cNvPr>
          <p:cNvSpPr txBox="1"/>
          <p:nvPr/>
        </p:nvSpPr>
        <p:spPr>
          <a:xfrm>
            <a:off x="4060031" y="5772149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8BB8-1AE8-4144-BB47-8CE79505484C}"/>
              </a:ext>
            </a:extLst>
          </p:cNvPr>
          <p:cNvSpPr txBox="1"/>
          <p:nvPr/>
        </p:nvSpPr>
        <p:spPr>
          <a:xfrm>
            <a:off x="4475956" y="5772149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1C8AB-7990-4B8E-AD10-BA737F576012}"/>
              </a:ext>
            </a:extLst>
          </p:cNvPr>
          <p:cNvSpPr txBox="1"/>
          <p:nvPr/>
        </p:nvSpPr>
        <p:spPr>
          <a:xfrm>
            <a:off x="5318919" y="5772149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80BD5C-A417-4333-B5A2-FA3CAA2C2FEB}"/>
              </a:ext>
            </a:extLst>
          </p:cNvPr>
          <p:cNvSpPr txBox="1"/>
          <p:nvPr/>
        </p:nvSpPr>
        <p:spPr>
          <a:xfrm>
            <a:off x="6549231" y="5765799"/>
            <a:ext cx="649288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A48CC3-4201-4535-A9E4-AA5E2B3005BD}"/>
              </a:ext>
            </a:extLst>
          </p:cNvPr>
          <p:cNvSpPr txBox="1"/>
          <p:nvPr/>
        </p:nvSpPr>
        <p:spPr>
          <a:xfrm>
            <a:off x="7327106" y="5765799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50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A451E4-4D8F-4BBE-B32B-18893E4C57BA}"/>
              </a:ext>
            </a:extLst>
          </p:cNvPr>
          <p:cNvSpPr txBox="1"/>
          <p:nvPr/>
        </p:nvSpPr>
        <p:spPr>
          <a:xfrm>
            <a:off x="3994945" y="2986087"/>
            <a:ext cx="454025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220FEC-BE2B-4313-B6ED-11FC9D9EE1CC}"/>
              </a:ext>
            </a:extLst>
          </p:cNvPr>
          <p:cNvCxnSpPr/>
          <p:nvPr/>
        </p:nvCxnSpPr>
        <p:spPr bwMode="auto">
          <a:xfrm flipV="1">
            <a:off x="4225131" y="5376862"/>
            <a:ext cx="446088" cy="95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apezoid 63">
            <a:extLst>
              <a:ext uri="{FF2B5EF4-FFF2-40B4-BE49-F238E27FC236}">
                <a16:creationId xmlns:a16="http://schemas.microsoft.com/office/drawing/2014/main" id="{2057BA6E-B95D-4F04-A299-6DC7ACF1DB73}"/>
              </a:ext>
            </a:extLst>
          </p:cNvPr>
          <p:cNvSpPr/>
          <p:nvPr/>
        </p:nvSpPr>
        <p:spPr>
          <a:xfrm>
            <a:off x="4671219" y="5376861"/>
            <a:ext cx="2914650" cy="388938"/>
          </a:xfrm>
          <a:prstGeom prst="trapezoid">
            <a:avLst>
              <a:gd name="adj" fmla="val 5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6B57CC5C-94D4-4396-B91E-F5EC8BB3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5301-1468-4992-8F5B-2A70CA61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5164"/>
            <a:ext cx="8686800" cy="4389437"/>
          </a:xfrm>
        </p:spPr>
        <p:txBody>
          <a:bodyPr/>
          <a:lstStyle/>
          <a:p>
            <a:pPr eaLnBrk="1">
              <a:buFont typeface="Arial" charset="0"/>
              <a:buChar char="•"/>
              <a:defRPr/>
            </a:pPr>
            <a:r>
              <a:rPr lang="en-US" dirty="0"/>
              <a:t>Dari 4 data </a:t>
            </a:r>
            <a:r>
              <a:rPr lang="en-US" i="1" dirty="0"/>
              <a:t>fuzzy input,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15 </a:t>
            </a:r>
            <a:r>
              <a:rPr lang="en-US" dirty="0" err="1"/>
              <a:t>aturan</a:t>
            </a:r>
            <a:r>
              <a:rPr lang="en-US" dirty="0"/>
              <a:t>):</a:t>
            </a:r>
          </a:p>
          <a:p>
            <a:pPr marL="567368" lvl="2" eaLnBrk="1">
              <a:buFont typeface="Arial" charset="0"/>
              <a:buChar char="•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Warm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Dry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Long</a:t>
            </a:r>
          </a:p>
          <a:p>
            <a:pPr marL="567368" lvl="2" eaLnBrk="1">
              <a:buFont typeface="Arial" charset="0"/>
              <a:buChar char="•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Warm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Moist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Medium</a:t>
            </a:r>
          </a:p>
          <a:p>
            <a:pPr marL="567368" lvl="2" eaLnBrk="1">
              <a:buFont typeface="Arial" charset="0"/>
              <a:buChar char="•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Hot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Dry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Long</a:t>
            </a:r>
          </a:p>
          <a:p>
            <a:pPr marL="567368" lvl="2" eaLnBrk="1">
              <a:buFont typeface="Arial" charset="0"/>
              <a:buChar char="•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Hot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Moist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Medium</a:t>
            </a:r>
          </a:p>
          <a:p>
            <a:pPr marL="676810" lvl="2" eaLnBrk="1">
              <a:buFont typeface="Arial" charset="0"/>
              <a:buChar char="•"/>
              <a:defRPr/>
            </a:pPr>
            <a:endParaRPr lang="en-US" dirty="0"/>
          </a:p>
          <a:p>
            <a:pPr lvl="2" eaLnBrk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DDA60B0-3BF3-4AB7-9E91-411BB412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EBBC-0EA0-4F73-8DD4-4E321836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2327" lvl="1" eaLnBrk="1">
              <a:buFont typeface="Arial" charset="0"/>
              <a:buChar char="–"/>
              <a:defRPr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Conjunction (^)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b="1" dirty="0"/>
              <a:t>minimum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</a:t>
            </a:r>
          </a:p>
          <a:p>
            <a:pPr marL="565929" lvl="3" eaLnBrk="1">
              <a:buFont typeface="Arial" charset="0"/>
              <a:buChar char="–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Warm (2/3)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Dry (4/5)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Long </a:t>
            </a:r>
            <a:r>
              <a:rPr lang="en-US" b="1" dirty="0"/>
              <a:t>(2/3)</a:t>
            </a:r>
            <a:r>
              <a:rPr lang="en-US" dirty="0"/>
              <a:t> </a:t>
            </a:r>
            <a:endParaRPr lang="en-US" b="1" dirty="0"/>
          </a:p>
          <a:p>
            <a:pPr marL="565929" lvl="3" eaLnBrk="1">
              <a:buFont typeface="Arial" charset="0"/>
              <a:buChar char="–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Warm (2/3)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Moist (1/5)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Medium </a:t>
            </a:r>
            <a:r>
              <a:rPr lang="en-US" b="1" dirty="0"/>
              <a:t>(1/5) </a:t>
            </a:r>
          </a:p>
          <a:p>
            <a:pPr marL="565929" lvl="3" eaLnBrk="1">
              <a:buFont typeface="Arial" charset="0"/>
              <a:buChar char="–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Hot (1/3)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Dry (4/5)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Long </a:t>
            </a:r>
            <a:r>
              <a:rPr lang="en-US" b="1" dirty="0"/>
              <a:t>(1/3)</a:t>
            </a:r>
          </a:p>
          <a:p>
            <a:pPr marL="565929" lvl="3" eaLnBrk="1">
              <a:buFont typeface="Arial" charset="0"/>
              <a:buChar char="–"/>
              <a:defRPr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is Hot (1/3)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is Moist (1/5)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is Medium </a:t>
            </a:r>
            <a:r>
              <a:rPr lang="en-US" b="1" dirty="0"/>
              <a:t>(1/5) </a:t>
            </a:r>
          </a:p>
          <a:p>
            <a:pPr marL="676810" lvl="2" eaLnBrk="1">
              <a:buFont typeface="Arial" charset="0"/>
              <a:buChar char="•"/>
              <a:defRPr/>
            </a:pPr>
            <a:endParaRPr lang="en-US" dirty="0"/>
          </a:p>
          <a:p>
            <a:pPr lvl="2" eaLnBrk="1">
              <a:buFont typeface="Arial" charset="0"/>
              <a:buChar char="•"/>
              <a:defRPr/>
            </a:pPr>
            <a:endParaRPr lang="en-US" dirty="0"/>
          </a:p>
          <a:p>
            <a:pPr eaLnBrk="1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55E3F56-BFAA-4FD7-AAD8-8BBE4875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71E21CE-F02D-449F-A6A7-9CE2D3CD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488" lvl="1" eaLnBrk="1"/>
            <a:r>
              <a:rPr lang="en-US" altLang="en-US"/>
              <a:t>Gunakan aturan disjunction (v) dengan memilih derajat keanggotaan </a:t>
            </a:r>
            <a:r>
              <a:rPr lang="en-US" altLang="en-US" b="1"/>
              <a:t>maksimum</a:t>
            </a:r>
            <a:r>
              <a:rPr lang="en-US" altLang="en-US"/>
              <a:t> dari nilai-nilai linguistik Durasi:</a:t>
            </a:r>
          </a:p>
          <a:p>
            <a:pPr marL="744538" lvl="2" eaLnBrk="1"/>
            <a:r>
              <a:rPr lang="en-US" altLang="en-US"/>
              <a:t>‘Durasi is Long (2/3) v Durasi is Long (1/3) = Durasi is Long (2/3)’</a:t>
            </a:r>
          </a:p>
          <a:p>
            <a:pPr marL="744538" lvl="2" eaLnBrk="1"/>
            <a:r>
              <a:rPr lang="en-US" altLang="en-US"/>
              <a:t>‘Durasi is Medium (1/5) v Durasi is Medium (1/5) = Durasi is Medium (1/5)’</a:t>
            </a:r>
          </a:p>
          <a:p>
            <a:pPr marL="744538" lvl="2" eaLnBrk="1"/>
            <a:r>
              <a:rPr lang="en-US" altLang="en-US"/>
              <a:t>Sehingga kita memperoleh dua pernyataan: </a:t>
            </a:r>
            <a:r>
              <a:rPr lang="en-US" altLang="en-US" b="1"/>
              <a:t>Durasi is Long (2/3) </a:t>
            </a:r>
            <a:r>
              <a:rPr lang="en-US" altLang="en-US"/>
              <a:t>dan </a:t>
            </a:r>
            <a:r>
              <a:rPr lang="en-US" altLang="en-US" b="1"/>
              <a:t>Durasi is Medium (1/5)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1CF8309-D52E-44A6-B3E9-EC99FC5B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79BF020F-6CCF-442E-A54F-BF379C3C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/>
            <a:r>
              <a:rPr lang="en-US" altLang="en-US" i="1"/>
              <a:t>Fuzzy </a:t>
            </a:r>
            <a:r>
              <a:rPr lang="en-US" altLang="en-US"/>
              <a:t>set dari Durasi is Medium ditunjukkan oleh area abu-abu.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1E4E44-5108-46C8-843E-25CAB0D4AECD}"/>
              </a:ext>
            </a:extLst>
          </p:cNvPr>
          <p:cNvCxnSpPr/>
          <p:nvPr/>
        </p:nvCxnSpPr>
        <p:spPr bwMode="auto">
          <a:xfrm flipH="1" flipV="1">
            <a:off x="2725738" y="3170238"/>
            <a:ext cx="19050" cy="2347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6EDD1A-C9BF-4C8E-9D07-7F042747AAB1}"/>
              </a:ext>
            </a:extLst>
          </p:cNvPr>
          <p:cNvCxnSpPr/>
          <p:nvPr/>
        </p:nvCxnSpPr>
        <p:spPr bwMode="auto">
          <a:xfrm>
            <a:off x="2754313" y="5502275"/>
            <a:ext cx="6451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FE67DD-856B-4298-8A76-3EA92B771070}"/>
              </a:ext>
            </a:extLst>
          </p:cNvPr>
          <p:cNvCxnSpPr/>
          <p:nvPr/>
        </p:nvCxnSpPr>
        <p:spPr>
          <a:xfrm rot="16200000" flipH="1">
            <a:off x="3276601" y="4173538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81A3FB-A401-4B25-BDC6-FF78888C4B5E}"/>
              </a:ext>
            </a:extLst>
          </p:cNvPr>
          <p:cNvCxnSpPr/>
          <p:nvPr/>
        </p:nvCxnSpPr>
        <p:spPr>
          <a:xfrm rot="5400000" flipH="1" flipV="1">
            <a:off x="3277394" y="4109244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FC596-2E7D-4BF9-9D79-FD6BCD04285D}"/>
              </a:ext>
            </a:extLst>
          </p:cNvPr>
          <p:cNvCxnSpPr/>
          <p:nvPr/>
        </p:nvCxnSpPr>
        <p:spPr>
          <a:xfrm>
            <a:off x="4670426" y="3622675"/>
            <a:ext cx="1749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20F804-ECF8-4268-AC74-38ACABF8CE78}"/>
              </a:ext>
            </a:extLst>
          </p:cNvPr>
          <p:cNvCxnSpPr/>
          <p:nvPr/>
        </p:nvCxnSpPr>
        <p:spPr>
          <a:xfrm rot="16200000" flipH="1">
            <a:off x="5934075" y="4108450"/>
            <a:ext cx="1879600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150DB-3898-4B3A-A18F-04849A950BD7}"/>
              </a:ext>
            </a:extLst>
          </p:cNvPr>
          <p:cNvCxnSpPr/>
          <p:nvPr/>
        </p:nvCxnSpPr>
        <p:spPr>
          <a:xfrm>
            <a:off x="7327900" y="3622675"/>
            <a:ext cx="10366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FEBF94-6FE4-4900-9A95-73E3E4132310}"/>
              </a:ext>
            </a:extLst>
          </p:cNvPr>
          <p:cNvCxnSpPr/>
          <p:nvPr/>
        </p:nvCxnSpPr>
        <p:spPr>
          <a:xfrm rot="5400000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126D7A-A381-4ADC-94EA-114E372F8CA2}"/>
              </a:ext>
            </a:extLst>
          </p:cNvPr>
          <p:cNvSpPr txBox="1"/>
          <p:nvPr/>
        </p:nvSpPr>
        <p:spPr>
          <a:xfrm>
            <a:off x="2921000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Short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D2BCB-BE8C-4892-A5A6-EA31B63F3625}"/>
              </a:ext>
            </a:extLst>
          </p:cNvPr>
          <p:cNvSpPr txBox="1"/>
          <p:nvPr/>
        </p:nvSpPr>
        <p:spPr>
          <a:xfrm>
            <a:off x="5124450" y="3298825"/>
            <a:ext cx="971550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9A6C1-D508-4B13-A0C5-8D425124FFD9}"/>
              </a:ext>
            </a:extLst>
          </p:cNvPr>
          <p:cNvSpPr txBox="1"/>
          <p:nvPr/>
        </p:nvSpPr>
        <p:spPr>
          <a:xfrm>
            <a:off x="2401889" y="336391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018FA-EEAB-492C-8256-73890A2EC19D}"/>
              </a:ext>
            </a:extLst>
          </p:cNvPr>
          <p:cNvSpPr txBox="1"/>
          <p:nvPr/>
        </p:nvSpPr>
        <p:spPr>
          <a:xfrm>
            <a:off x="259715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FC803-D35B-40ED-B640-A35C4B9485C9}"/>
              </a:ext>
            </a:extLst>
          </p:cNvPr>
          <p:cNvSpPr txBox="1"/>
          <p:nvPr/>
        </p:nvSpPr>
        <p:spPr>
          <a:xfrm>
            <a:off x="35687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B8AB9-1F21-42CA-85BC-949106FD2C27}"/>
              </a:ext>
            </a:extLst>
          </p:cNvPr>
          <p:cNvSpPr txBox="1"/>
          <p:nvPr/>
        </p:nvSpPr>
        <p:spPr>
          <a:xfrm>
            <a:off x="4411663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3C9CB-AA0D-432B-8F86-FF61A5F90832}"/>
              </a:ext>
            </a:extLst>
          </p:cNvPr>
          <p:cNvSpPr txBox="1"/>
          <p:nvPr/>
        </p:nvSpPr>
        <p:spPr>
          <a:xfrm>
            <a:off x="6226175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DA0EF-8EB4-4B7A-84C0-C3AE5ABC8CC1}"/>
              </a:ext>
            </a:extLst>
          </p:cNvPr>
          <p:cNvSpPr txBox="1"/>
          <p:nvPr/>
        </p:nvSpPr>
        <p:spPr>
          <a:xfrm>
            <a:off x="7132638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4C40A-C098-40A2-8A45-CB7CB54D8F34}"/>
              </a:ext>
            </a:extLst>
          </p:cNvPr>
          <p:cNvSpPr txBox="1"/>
          <p:nvPr/>
        </p:nvSpPr>
        <p:spPr>
          <a:xfrm>
            <a:off x="8169275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90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681B70-C291-4485-A7A4-6D216DDACCEE}"/>
              </a:ext>
            </a:extLst>
          </p:cNvPr>
          <p:cNvCxnSpPr/>
          <p:nvPr/>
        </p:nvCxnSpPr>
        <p:spPr>
          <a:xfrm>
            <a:off x="2725739" y="3622675"/>
            <a:ext cx="11017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AAB6A6-E7A9-4AA2-9EF1-2DD73D7F28F7}"/>
              </a:ext>
            </a:extLst>
          </p:cNvPr>
          <p:cNvSpPr txBox="1"/>
          <p:nvPr/>
        </p:nvSpPr>
        <p:spPr>
          <a:xfrm>
            <a:off x="7521575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Long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36722-1C88-48A8-A8AE-37378B10254B}"/>
              </a:ext>
            </a:extLst>
          </p:cNvPr>
          <p:cNvSpPr txBox="1"/>
          <p:nvPr/>
        </p:nvSpPr>
        <p:spPr>
          <a:xfrm>
            <a:off x="2532064" y="272256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AEE92-D067-4FDE-8A02-D0A8D5BCC396}"/>
              </a:ext>
            </a:extLst>
          </p:cNvPr>
          <p:cNvSpPr txBox="1"/>
          <p:nvPr/>
        </p:nvSpPr>
        <p:spPr>
          <a:xfrm>
            <a:off x="9271000" y="4989514"/>
            <a:ext cx="1296988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Durasi</a:t>
            </a:r>
            <a:r>
              <a:rPr lang="en-US" sz="2500" dirty="0">
                <a:latin typeface="+mn-lt"/>
                <a:cs typeface="+mn-cs"/>
              </a:rPr>
              <a:t> (</a:t>
            </a:r>
            <a:r>
              <a:rPr lang="en-US" sz="2500" dirty="0" err="1">
                <a:latin typeface="+mn-lt"/>
                <a:cs typeface="+mn-cs"/>
              </a:rPr>
              <a:t>menit</a:t>
            </a:r>
            <a:r>
              <a:rPr lang="en-US" sz="2500" dirty="0">
                <a:latin typeface="+mn-lt"/>
                <a:cs typeface="+mn-cs"/>
              </a:rPr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115679-7D70-4477-B322-62AD8EA12B4A}"/>
              </a:ext>
            </a:extLst>
          </p:cNvPr>
          <p:cNvCxnSpPr/>
          <p:nvPr/>
        </p:nvCxnSpPr>
        <p:spPr>
          <a:xfrm>
            <a:off x="2725738" y="5111750"/>
            <a:ext cx="44069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9F1BC8-FBE6-41D1-AF53-3E38512C611B}"/>
              </a:ext>
            </a:extLst>
          </p:cNvPr>
          <p:cNvSpPr txBox="1"/>
          <p:nvPr/>
        </p:nvSpPr>
        <p:spPr>
          <a:xfrm>
            <a:off x="2143126" y="4730751"/>
            <a:ext cx="582613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1/5</a:t>
            </a: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3FC08750-C5CA-40D8-84C5-145F1C7332EC}"/>
              </a:ext>
            </a:extLst>
          </p:cNvPr>
          <p:cNvSpPr/>
          <p:nvPr/>
        </p:nvSpPr>
        <p:spPr>
          <a:xfrm>
            <a:off x="3763964" y="5113339"/>
            <a:ext cx="3563937" cy="388937"/>
          </a:xfrm>
          <a:prstGeom prst="trapezoid">
            <a:avLst>
              <a:gd name="adj" fmla="val 53444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8C1BE3-0ED5-4DD0-B9B5-97FB0B6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5DF07145-7A2A-4004-9D4B-BF23C243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/>
            <a:r>
              <a:rPr lang="en-US" altLang="en-US" i="1"/>
              <a:t>Fuzzy </a:t>
            </a:r>
            <a:r>
              <a:rPr lang="en-US" altLang="en-US"/>
              <a:t>set dari Durasi is Long ditunjukkan oleh area abu-abu.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F8CBB9-2605-4C92-9AA3-B284C02D3162}"/>
              </a:ext>
            </a:extLst>
          </p:cNvPr>
          <p:cNvCxnSpPr/>
          <p:nvPr/>
        </p:nvCxnSpPr>
        <p:spPr bwMode="auto">
          <a:xfrm flipH="1" flipV="1">
            <a:off x="2725738" y="3170238"/>
            <a:ext cx="19050" cy="2347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335FC9-B362-4839-9C3C-1D51C53DBF82}"/>
              </a:ext>
            </a:extLst>
          </p:cNvPr>
          <p:cNvCxnSpPr/>
          <p:nvPr/>
        </p:nvCxnSpPr>
        <p:spPr bwMode="auto">
          <a:xfrm>
            <a:off x="2754313" y="5502275"/>
            <a:ext cx="6451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B2BFA3-0DDD-4398-BD3E-1114676D2B57}"/>
              </a:ext>
            </a:extLst>
          </p:cNvPr>
          <p:cNvCxnSpPr/>
          <p:nvPr/>
        </p:nvCxnSpPr>
        <p:spPr>
          <a:xfrm rot="16200000" flipH="1">
            <a:off x="3276601" y="4173538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FF6434-208B-4B6E-B0BE-CED396190D0F}"/>
              </a:ext>
            </a:extLst>
          </p:cNvPr>
          <p:cNvCxnSpPr/>
          <p:nvPr/>
        </p:nvCxnSpPr>
        <p:spPr>
          <a:xfrm rot="5400000" flipH="1" flipV="1">
            <a:off x="3277394" y="4109244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9196F-A631-40FA-A6DD-BFDBF9B3742F}"/>
              </a:ext>
            </a:extLst>
          </p:cNvPr>
          <p:cNvCxnSpPr/>
          <p:nvPr/>
        </p:nvCxnSpPr>
        <p:spPr>
          <a:xfrm>
            <a:off x="4670426" y="3622675"/>
            <a:ext cx="1749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85504-5A04-4832-8E93-872D1320E0D4}"/>
              </a:ext>
            </a:extLst>
          </p:cNvPr>
          <p:cNvCxnSpPr/>
          <p:nvPr/>
        </p:nvCxnSpPr>
        <p:spPr>
          <a:xfrm rot="16200000" flipH="1">
            <a:off x="5934075" y="4108450"/>
            <a:ext cx="1879600" cy="90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29910A-AE0F-4728-9036-5637B4FF5936}"/>
              </a:ext>
            </a:extLst>
          </p:cNvPr>
          <p:cNvCxnSpPr/>
          <p:nvPr/>
        </p:nvCxnSpPr>
        <p:spPr>
          <a:xfrm>
            <a:off x="7327900" y="3622675"/>
            <a:ext cx="10366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428D3C-5CF9-4BF1-83F9-64356260367A}"/>
              </a:ext>
            </a:extLst>
          </p:cNvPr>
          <p:cNvCxnSpPr/>
          <p:nvPr/>
        </p:nvCxnSpPr>
        <p:spPr>
          <a:xfrm rot="5400000">
            <a:off x="5966619" y="4140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C89720-F659-482D-8332-02C7F62F6066}"/>
              </a:ext>
            </a:extLst>
          </p:cNvPr>
          <p:cNvSpPr txBox="1"/>
          <p:nvPr/>
        </p:nvSpPr>
        <p:spPr>
          <a:xfrm>
            <a:off x="2921000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Short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008DD-461C-4614-8393-7F3CBA37AA36}"/>
              </a:ext>
            </a:extLst>
          </p:cNvPr>
          <p:cNvSpPr txBox="1"/>
          <p:nvPr/>
        </p:nvSpPr>
        <p:spPr>
          <a:xfrm>
            <a:off x="5124450" y="3298825"/>
            <a:ext cx="971550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7B97A-FFE5-418F-85E2-E528C2C25839}"/>
              </a:ext>
            </a:extLst>
          </p:cNvPr>
          <p:cNvSpPr txBox="1"/>
          <p:nvPr/>
        </p:nvSpPr>
        <p:spPr>
          <a:xfrm>
            <a:off x="2401889" y="336391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CBE08-F9B7-40D9-9F9D-759D3B4DB484}"/>
              </a:ext>
            </a:extLst>
          </p:cNvPr>
          <p:cNvSpPr txBox="1"/>
          <p:nvPr/>
        </p:nvSpPr>
        <p:spPr>
          <a:xfrm>
            <a:off x="259715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8795E-375E-419D-AD86-F4534FAC4D17}"/>
              </a:ext>
            </a:extLst>
          </p:cNvPr>
          <p:cNvSpPr txBox="1"/>
          <p:nvPr/>
        </p:nvSpPr>
        <p:spPr>
          <a:xfrm>
            <a:off x="3568700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BB5A16-61E3-46D6-AF86-59045A1542F6}"/>
              </a:ext>
            </a:extLst>
          </p:cNvPr>
          <p:cNvSpPr txBox="1"/>
          <p:nvPr/>
        </p:nvSpPr>
        <p:spPr>
          <a:xfrm>
            <a:off x="4411663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132F5-D9AF-441F-A82C-465533F9B442}"/>
              </a:ext>
            </a:extLst>
          </p:cNvPr>
          <p:cNvSpPr txBox="1"/>
          <p:nvPr/>
        </p:nvSpPr>
        <p:spPr>
          <a:xfrm>
            <a:off x="6226175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DCC8CD-9CCE-4BB1-8DE9-9D0F8ECC79E8}"/>
              </a:ext>
            </a:extLst>
          </p:cNvPr>
          <p:cNvSpPr txBox="1"/>
          <p:nvPr/>
        </p:nvSpPr>
        <p:spPr>
          <a:xfrm>
            <a:off x="7132638" y="5502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35F91-D3A7-499B-B83E-BC4660E745E5}"/>
              </a:ext>
            </a:extLst>
          </p:cNvPr>
          <p:cNvSpPr txBox="1"/>
          <p:nvPr/>
        </p:nvSpPr>
        <p:spPr>
          <a:xfrm>
            <a:off x="8169275" y="5508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90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1ED818-7CB8-4538-86CF-6627D7BAFE3C}"/>
              </a:ext>
            </a:extLst>
          </p:cNvPr>
          <p:cNvCxnSpPr/>
          <p:nvPr/>
        </p:nvCxnSpPr>
        <p:spPr>
          <a:xfrm>
            <a:off x="2725739" y="3622675"/>
            <a:ext cx="11017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46DFC0-1DC4-4CAB-8999-97D5F3634C0D}"/>
              </a:ext>
            </a:extLst>
          </p:cNvPr>
          <p:cNvSpPr txBox="1"/>
          <p:nvPr/>
        </p:nvSpPr>
        <p:spPr>
          <a:xfrm>
            <a:off x="7521575" y="3298825"/>
            <a:ext cx="712788" cy="36195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Long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0CC40-CCB2-472B-AEC8-FFEE47AC7864}"/>
              </a:ext>
            </a:extLst>
          </p:cNvPr>
          <p:cNvSpPr txBox="1"/>
          <p:nvPr/>
        </p:nvSpPr>
        <p:spPr>
          <a:xfrm>
            <a:off x="2532064" y="2722563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05537-2ABE-46AE-AE86-437935FBFA6B}"/>
              </a:ext>
            </a:extLst>
          </p:cNvPr>
          <p:cNvSpPr txBox="1"/>
          <p:nvPr/>
        </p:nvSpPr>
        <p:spPr>
          <a:xfrm>
            <a:off x="9271000" y="4989514"/>
            <a:ext cx="1296988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Durasi</a:t>
            </a:r>
            <a:r>
              <a:rPr lang="en-US" sz="2500" dirty="0">
                <a:latin typeface="+mn-lt"/>
                <a:cs typeface="+mn-cs"/>
              </a:rPr>
              <a:t> (</a:t>
            </a:r>
            <a:r>
              <a:rPr lang="en-US" sz="2500" dirty="0" err="1">
                <a:latin typeface="+mn-lt"/>
                <a:cs typeface="+mn-cs"/>
              </a:rPr>
              <a:t>menit</a:t>
            </a:r>
            <a:r>
              <a:rPr lang="en-US" sz="2500" dirty="0">
                <a:latin typeface="+mn-lt"/>
                <a:cs typeface="+mn-cs"/>
              </a:rPr>
              <a:t>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A5C7D8-25C2-43E6-9B53-F422C802DEA3}"/>
              </a:ext>
            </a:extLst>
          </p:cNvPr>
          <p:cNvCxnSpPr/>
          <p:nvPr/>
        </p:nvCxnSpPr>
        <p:spPr>
          <a:xfrm>
            <a:off x="2725738" y="4206875"/>
            <a:ext cx="56388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66EA9A-AB61-47C5-9D43-35D2F19D873F}"/>
              </a:ext>
            </a:extLst>
          </p:cNvPr>
          <p:cNvSpPr txBox="1"/>
          <p:nvPr/>
        </p:nvSpPr>
        <p:spPr>
          <a:xfrm>
            <a:off x="2143125" y="3952876"/>
            <a:ext cx="7127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2/3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F892966-53BB-43E0-9B02-D35A85B9FA61}"/>
              </a:ext>
            </a:extLst>
          </p:cNvPr>
          <p:cNvSpPr/>
          <p:nvPr/>
        </p:nvSpPr>
        <p:spPr>
          <a:xfrm>
            <a:off x="6484939" y="4200525"/>
            <a:ext cx="1836737" cy="1301750"/>
          </a:xfrm>
          <a:custGeom>
            <a:avLst/>
            <a:gdLst>
              <a:gd name="connsiteX0" fmla="*/ 0 w 914400"/>
              <a:gd name="connsiteY0" fmla="*/ 1214446 h 1214446"/>
              <a:gd name="connsiteX1" fmla="*/ 289563 w 914400"/>
              <a:gd name="connsiteY1" fmla="*/ 0 h 1214446"/>
              <a:gd name="connsiteX2" fmla="*/ 624837 w 914400"/>
              <a:gd name="connsiteY2" fmla="*/ 0 h 1214446"/>
              <a:gd name="connsiteX3" fmla="*/ 914400 w 914400"/>
              <a:gd name="connsiteY3" fmla="*/ 1214446 h 1214446"/>
              <a:gd name="connsiteX4" fmla="*/ 0 w 914400"/>
              <a:gd name="connsiteY4" fmla="*/ 1214446 h 1214446"/>
              <a:gd name="connsiteX0" fmla="*/ 0 w 2021811"/>
              <a:gd name="connsiteY0" fmla="*/ 1435137 h 1435137"/>
              <a:gd name="connsiteX1" fmla="*/ 289563 w 2021811"/>
              <a:gd name="connsiteY1" fmla="*/ 22069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1811"/>
              <a:gd name="connsiteY0" fmla="*/ 1435137 h 1435137"/>
              <a:gd name="connsiteX1" fmla="*/ 655323 w 2021811"/>
              <a:gd name="connsiteY1" fmla="*/ 2257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2021811 w 2025622"/>
              <a:gd name="connsiteY2" fmla="*/ 0 h 1435137"/>
              <a:gd name="connsiteX3" fmla="*/ 2025622 w 2025622"/>
              <a:gd name="connsiteY3" fmla="*/ 1435137 h 1435137"/>
              <a:gd name="connsiteX4" fmla="*/ 0 w 2025622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657540 w 2025622"/>
              <a:gd name="connsiteY2" fmla="*/ 2245 h 1435137"/>
              <a:gd name="connsiteX3" fmla="*/ 2021811 w 2025622"/>
              <a:gd name="connsiteY3" fmla="*/ 0 h 1435137"/>
              <a:gd name="connsiteX4" fmla="*/ 2025622 w 2025622"/>
              <a:gd name="connsiteY4" fmla="*/ 1435137 h 1435137"/>
              <a:gd name="connsiteX5" fmla="*/ 0 w 2025622"/>
              <a:gd name="connsiteY5" fmla="*/ 1435137 h 1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5622" h="1435137">
                <a:moveTo>
                  <a:pt x="0" y="1435137"/>
                </a:moveTo>
                <a:lnTo>
                  <a:pt x="655323" y="22571"/>
                </a:lnTo>
                <a:lnTo>
                  <a:pt x="657540" y="2245"/>
                </a:lnTo>
                <a:lnTo>
                  <a:pt x="2021811" y="0"/>
                </a:lnTo>
                <a:cubicBezTo>
                  <a:pt x="2023081" y="478379"/>
                  <a:pt x="2024352" y="956758"/>
                  <a:pt x="2025622" y="1435137"/>
                </a:cubicBezTo>
                <a:lnTo>
                  <a:pt x="0" y="143513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315EC30-C2B0-4423-8A7F-B78423E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2F80305-C6F8-4253-9A85-FBFA8BEA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 b="1"/>
              <a:t>Proses </a:t>
            </a:r>
            <a:r>
              <a:rPr lang="en-US" altLang="en-US" b="1" i="1"/>
              <a:t>defuzzyfication</a:t>
            </a:r>
          </a:p>
          <a:p>
            <a:pPr lvl="1" eaLnBrk="1"/>
            <a:r>
              <a:rPr lang="en-US" altLang="en-US"/>
              <a:t>Melakukan proses </a:t>
            </a:r>
            <a:r>
              <a:rPr lang="en-US" altLang="en-US" b="1" i="1"/>
              <a:t>composition</a:t>
            </a:r>
            <a:r>
              <a:rPr lang="en-US" altLang="en-US" i="1"/>
              <a:t>, </a:t>
            </a:r>
            <a:r>
              <a:rPr lang="en-US" altLang="en-US"/>
              <a:t>yaitu agregasi hasil </a:t>
            </a:r>
            <a:r>
              <a:rPr lang="en-US" altLang="en-US" i="1"/>
              <a:t>Clipping </a:t>
            </a:r>
            <a:r>
              <a:rPr lang="en-US" altLang="en-US"/>
              <a:t>dari semua aturan fuzzy sehingga kita dapatkan satu </a:t>
            </a:r>
            <a:r>
              <a:rPr lang="en-US" altLang="en-US" i="1"/>
              <a:t>fuzzy set </a:t>
            </a:r>
            <a:r>
              <a:rPr lang="en-US" altLang="en-US"/>
              <a:t>tunggal.</a:t>
            </a:r>
          </a:p>
          <a:p>
            <a:pPr lvl="1" eaLnBrk="1"/>
            <a:endParaRPr lang="en-US" alt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B094E7-20AF-4309-B243-895242915CDE}"/>
              </a:ext>
            </a:extLst>
          </p:cNvPr>
          <p:cNvCxnSpPr/>
          <p:nvPr/>
        </p:nvCxnSpPr>
        <p:spPr bwMode="auto">
          <a:xfrm flipH="1" flipV="1">
            <a:off x="2597150" y="3941763"/>
            <a:ext cx="19050" cy="23495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FC8917-278C-4D5A-970A-332DF0E8751E}"/>
              </a:ext>
            </a:extLst>
          </p:cNvPr>
          <p:cNvCxnSpPr/>
          <p:nvPr/>
        </p:nvCxnSpPr>
        <p:spPr bwMode="auto">
          <a:xfrm>
            <a:off x="2624139" y="6275388"/>
            <a:ext cx="64531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A1FC3A-31B4-4ECC-9570-DA3F7394ACB2}"/>
              </a:ext>
            </a:extLst>
          </p:cNvPr>
          <p:cNvCxnSpPr/>
          <p:nvPr/>
        </p:nvCxnSpPr>
        <p:spPr>
          <a:xfrm rot="16200000" flipH="1">
            <a:off x="3148013" y="4946651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CE7E6-E086-40E9-B034-72552CF128F5}"/>
              </a:ext>
            </a:extLst>
          </p:cNvPr>
          <p:cNvCxnSpPr/>
          <p:nvPr/>
        </p:nvCxnSpPr>
        <p:spPr>
          <a:xfrm rot="5400000" flipH="1" flipV="1">
            <a:off x="3147219" y="4882357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8C83A-460E-43A7-B554-A1D8932A622C}"/>
              </a:ext>
            </a:extLst>
          </p:cNvPr>
          <p:cNvCxnSpPr/>
          <p:nvPr/>
        </p:nvCxnSpPr>
        <p:spPr>
          <a:xfrm>
            <a:off x="4540250" y="4395788"/>
            <a:ext cx="162083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10B08-7180-4FDA-BBB9-047DF0796171}"/>
              </a:ext>
            </a:extLst>
          </p:cNvPr>
          <p:cNvCxnSpPr/>
          <p:nvPr/>
        </p:nvCxnSpPr>
        <p:spPr>
          <a:xfrm>
            <a:off x="7197725" y="4395789"/>
            <a:ext cx="10366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4437F3-2188-4BD0-A306-EF1360606D5F}"/>
              </a:ext>
            </a:extLst>
          </p:cNvPr>
          <p:cNvSpPr txBox="1"/>
          <p:nvPr/>
        </p:nvSpPr>
        <p:spPr>
          <a:xfrm>
            <a:off x="2790825" y="4071938"/>
            <a:ext cx="712788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Short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DD2D9-7712-4E24-9B49-CBAEB8A20DEB}"/>
              </a:ext>
            </a:extLst>
          </p:cNvPr>
          <p:cNvSpPr txBox="1"/>
          <p:nvPr/>
        </p:nvSpPr>
        <p:spPr>
          <a:xfrm>
            <a:off x="4994275" y="4071938"/>
            <a:ext cx="971550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53F2E-9F7C-4DDE-A166-3AD654806E7D}"/>
              </a:ext>
            </a:extLst>
          </p:cNvPr>
          <p:cNvSpPr txBox="1"/>
          <p:nvPr/>
        </p:nvSpPr>
        <p:spPr>
          <a:xfrm>
            <a:off x="2273300" y="4135438"/>
            <a:ext cx="452438" cy="46990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60E59-09B9-4BC4-9AC9-645551814464}"/>
              </a:ext>
            </a:extLst>
          </p:cNvPr>
          <p:cNvSpPr txBox="1"/>
          <p:nvPr/>
        </p:nvSpPr>
        <p:spPr>
          <a:xfrm>
            <a:off x="2466975" y="6280151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F5BDB-E5BF-4BAD-9C4C-E608B4D9BC77}"/>
              </a:ext>
            </a:extLst>
          </p:cNvPr>
          <p:cNvSpPr txBox="1"/>
          <p:nvPr/>
        </p:nvSpPr>
        <p:spPr>
          <a:xfrm>
            <a:off x="3438525" y="6280151"/>
            <a:ext cx="6492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4AE2D-10F5-4604-AE40-9FFEC080DC5D}"/>
              </a:ext>
            </a:extLst>
          </p:cNvPr>
          <p:cNvSpPr txBox="1"/>
          <p:nvPr/>
        </p:nvSpPr>
        <p:spPr>
          <a:xfrm>
            <a:off x="4281488" y="6280151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4B913-5E00-443F-911C-A660BDA95433}"/>
              </a:ext>
            </a:extLst>
          </p:cNvPr>
          <p:cNvSpPr txBox="1"/>
          <p:nvPr/>
        </p:nvSpPr>
        <p:spPr>
          <a:xfrm>
            <a:off x="7002464" y="6275388"/>
            <a:ext cx="649287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D7EAB-D221-46CE-8949-DEEE3868376D}"/>
              </a:ext>
            </a:extLst>
          </p:cNvPr>
          <p:cNvSpPr txBox="1"/>
          <p:nvPr/>
        </p:nvSpPr>
        <p:spPr>
          <a:xfrm>
            <a:off x="8040688" y="6280151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90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B148F5-4B3C-4359-AF21-88D0F9B6AF73}"/>
              </a:ext>
            </a:extLst>
          </p:cNvPr>
          <p:cNvCxnSpPr/>
          <p:nvPr/>
        </p:nvCxnSpPr>
        <p:spPr>
          <a:xfrm>
            <a:off x="2597151" y="4395789"/>
            <a:ext cx="11017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D82033-F64B-45ED-AA21-04E6906A18DB}"/>
              </a:ext>
            </a:extLst>
          </p:cNvPr>
          <p:cNvSpPr txBox="1"/>
          <p:nvPr/>
        </p:nvSpPr>
        <p:spPr>
          <a:xfrm>
            <a:off x="7391400" y="4071938"/>
            <a:ext cx="712788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Long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E138C-FAC0-4A2F-9C22-581BE07F7045}"/>
              </a:ext>
            </a:extLst>
          </p:cNvPr>
          <p:cNvSpPr txBox="1"/>
          <p:nvPr/>
        </p:nvSpPr>
        <p:spPr>
          <a:xfrm>
            <a:off x="2401889" y="3494088"/>
            <a:ext cx="454025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AC72A-E52B-40CA-8C00-A8B929C3E5BA}"/>
              </a:ext>
            </a:extLst>
          </p:cNvPr>
          <p:cNvSpPr txBox="1"/>
          <p:nvPr/>
        </p:nvSpPr>
        <p:spPr>
          <a:xfrm>
            <a:off x="9140825" y="5762625"/>
            <a:ext cx="1296988" cy="852488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Durasi</a:t>
            </a:r>
            <a:r>
              <a:rPr lang="en-US" sz="2500" dirty="0">
                <a:latin typeface="+mn-lt"/>
                <a:cs typeface="+mn-cs"/>
              </a:rPr>
              <a:t> (</a:t>
            </a:r>
            <a:r>
              <a:rPr lang="en-US" sz="2500" dirty="0" err="1">
                <a:latin typeface="+mn-lt"/>
                <a:cs typeface="+mn-cs"/>
              </a:rPr>
              <a:t>menit</a:t>
            </a:r>
            <a:r>
              <a:rPr lang="en-US" sz="2500" dirty="0">
                <a:latin typeface="+mn-lt"/>
                <a:cs typeface="+mn-cs"/>
              </a:rPr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354557-E591-40D5-8A85-19DD97BF2D16}"/>
              </a:ext>
            </a:extLst>
          </p:cNvPr>
          <p:cNvCxnSpPr/>
          <p:nvPr/>
        </p:nvCxnSpPr>
        <p:spPr>
          <a:xfrm>
            <a:off x="2597151" y="4978400"/>
            <a:ext cx="56372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671578-7379-4740-AC5B-E8F2F9E1BA82}"/>
              </a:ext>
            </a:extLst>
          </p:cNvPr>
          <p:cNvSpPr txBox="1"/>
          <p:nvPr/>
        </p:nvSpPr>
        <p:spPr>
          <a:xfrm>
            <a:off x="2012950" y="4724400"/>
            <a:ext cx="712788" cy="469900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2/3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1215ED0-5115-4246-8AA9-A9D0A32649EF}"/>
              </a:ext>
            </a:extLst>
          </p:cNvPr>
          <p:cNvSpPr/>
          <p:nvPr/>
        </p:nvSpPr>
        <p:spPr>
          <a:xfrm>
            <a:off x="6354764" y="4972050"/>
            <a:ext cx="1838325" cy="1303338"/>
          </a:xfrm>
          <a:custGeom>
            <a:avLst/>
            <a:gdLst>
              <a:gd name="connsiteX0" fmla="*/ 0 w 914400"/>
              <a:gd name="connsiteY0" fmla="*/ 1214446 h 1214446"/>
              <a:gd name="connsiteX1" fmla="*/ 289563 w 914400"/>
              <a:gd name="connsiteY1" fmla="*/ 0 h 1214446"/>
              <a:gd name="connsiteX2" fmla="*/ 624837 w 914400"/>
              <a:gd name="connsiteY2" fmla="*/ 0 h 1214446"/>
              <a:gd name="connsiteX3" fmla="*/ 914400 w 914400"/>
              <a:gd name="connsiteY3" fmla="*/ 1214446 h 1214446"/>
              <a:gd name="connsiteX4" fmla="*/ 0 w 914400"/>
              <a:gd name="connsiteY4" fmla="*/ 1214446 h 1214446"/>
              <a:gd name="connsiteX0" fmla="*/ 0 w 2021811"/>
              <a:gd name="connsiteY0" fmla="*/ 1435137 h 1435137"/>
              <a:gd name="connsiteX1" fmla="*/ 289563 w 2021811"/>
              <a:gd name="connsiteY1" fmla="*/ 22069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1811"/>
              <a:gd name="connsiteY0" fmla="*/ 1435137 h 1435137"/>
              <a:gd name="connsiteX1" fmla="*/ 655323 w 2021811"/>
              <a:gd name="connsiteY1" fmla="*/ 2257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2021811 w 2025622"/>
              <a:gd name="connsiteY2" fmla="*/ 0 h 1435137"/>
              <a:gd name="connsiteX3" fmla="*/ 2025622 w 2025622"/>
              <a:gd name="connsiteY3" fmla="*/ 1435137 h 1435137"/>
              <a:gd name="connsiteX4" fmla="*/ 0 w 2025622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657540 w 2025622"/>
              <a:gd name="connsiteY2" fmla="*/ 2245 h 1435137"/>
              <a:gd name="connsiteX3" fmla="*/ 2021811 w 2025622"/>
              <a:gd name="connsiteY3" fmla="*/ 0 h 1435137"/>
              <a:gd name="connsiteX4" fmla="*/ 2025622 w 2025622"/>
              <a:gd name="connsiteY4" fmla="*/ 1435137 h 1435137"/>
              <a:gd name="connsiteX5" fmla="*/ 0 w 2025622"/>
              <a:gd name="connsiteY5" fmla="*/ 1435137 h 1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5622" h="1435137">
                <a:moveTo>
                  <a:pt x="0" y="1435137"/>
                </a:moveTo>
                <a:lnTo>
                  <a:pt x="655323" y="22571"/>
                </a:lnTo>
                <a:lnTo>
                  <a:pt x="657540" y="2245"/>
                </a:lnTo>
                <a:lnTo>
                  <a:pt x="2021811" y="0"/>
                </a:lnTo>
                <a:cubicBezTo>
                  <a:pt x="2023081" y="478379"/>
                  <a:pt x="2024352" y="956758"/>
                  <a:pt x="2025622" y="1435137"/>
                </a:cubicBezTo>
                <a:lnTo>
                  <a:pt x="0" y="1435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F781DAB5-EC22-4948-8222-AEE8CEA2CD75}"/>
              </a:ext>
            </a:extLst>
          </p:cNvPr>
          <p:cNvSpPr/>
          <p:nvPr/>
        </p:nvSpPr>
        <p:spPr>
          <a:xfrm>
            <a:off x="3633789" y="5891214"/>
            <a:ext cx="3563937" cy="388937"/>
          </a:xfrm>
          <a:prstGeom prst="trapezoid">
            <a:avLst>
              <a:gd name="adj" fmla="val 534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BE0A79-80AC-4FC9-A645-81610CEA4120}"/>
              </a:ext>
            </a:extLst>
          </p:cNvPr>
          <p:cNvCxnSpPr/>
          <p:nvPr/>
        </p:nvCxnSpPr>
        <p:spPr>
          <a:xfrm>
            <a:off x="2597151" y="5889625"/>
            <a:ext cx="4341813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0EC336-FFCC-43EF-ADD5-19D700A57B34}"/>
              </a:ext>
            </a:extLst>
          </p:cNvPr>
          <p:cNvSpPr txBox="1"/>
          <p:nvPr/>
        </p:nvSpPr>
        <p:spPr>
          <a:xfrm>
            <a:off x="2012950" y="5502276"/>
            <a:ext cx="584200" cy="854075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B1DB8-603A-49E0-897B-AC769B8109A2}"/>
              </a:ext>
            </a:extLst>
          </p:cNvPr>
          <p:cNvCxnSpPr/>
          <p:nvPr/>
        </p:nvCxnSpPr>
        <p:spPr>
          <a:xfrm rot="16200000" flipH="1">
            <a:off x="5741988" y="4819651"/>
            <a:ext cx="1874838" cy="103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810C55-ECB2-46C6-B594-4DE58BB38769}"/>
              </a:ext>
            </a:extLst>
          </p:cNvPr>
          <p:cNvSpPr txBox="1"/>
          <p:nvPr/>
        </p:nvSpPr>
        <p:spPr>
          <a:xfrm>
            <a:off x="6096000" y="6275388"/>
            <a:ext cx="647700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0C3C8-82A7-4E20-AC8A-04F68C739B0C}"/>
              </a:ext>
            </a:extLst>
          </p:cNvPr>
          <p:cNvCxnSpPr/>
          <p:nvPr/>
        </p:nvCxnSpPr>
        <p:spPr>
          <a:xfrm rot="5400000">
            <a:off x="5836444" y="4914107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F827B074-0C5C-46ED-A3D3-CBFC384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9C51580-B048-47B5-88FA-C5191109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Menggunakan </a:t>
            </a:r>
            <a:r>
              <a:rPr lang="en-US" altLang="en-US" i="1"/>
              <a:t>Centroid method </a:t>
            </a:r>
            <a:r>
              <a:rPr lang="en-US" altLang="en-US"/>
              <a:t>untuk proses </a:t>
            </a:r>
            <a:r>
              <a:rPr lang="en-US" altLang="en-US" b="1" i="1"/>
              <a:t>defuzzification</a:t>
            </a:r>
            <a:r>
              <a:rPr lang="en-US" altLang="en-US"/>
              <a:t>.</a:t>
            </a:r>
            <a:endParaRPr lang="en-US" altLang="en-US" i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871DB8-FDEE-489D-9220-86FF52C3629A}"/>
              </a:ext>
            </a:extLst>
          </p:cNvPr>
          <p:cNvCxnSpPr/>
          <p:nvPr/>
        </p:nvCxnSpPr>
        <p:spPr bwMode="auto">
          <a:xfrm flipH="1" flipV="1">
            <a:off x="2597150" y="3422650"/>
            <a:ext cx="19050" cy="23495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65426-E27C-41F3-AD9C-D1F16A6A3309}"/>
              </a:ext>
            </a:extLst>
          </p:cNvPr>
          <p:cNvCxnSpPr/>
          <p:nvPr/>
        </p:nvCxnSpPr>
        <p:spPr bwMode="auto">
          <a:xfrm>
            <a:off x="2624139" y="5756275"/>
            <a:ext cx="6453187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26ACB8-08FA-4E53-BF91-911DC51ADC55}"/>
              </a:ext>
            </a:extLst>
          </p:cNvPr>
          <p:cNvCxnSpPr/>
          <p:nvPr/>
        </p:nvCxnSpPr>
        <p:spPr>
          <a:xfrm rot="16200000" flipH="1">
            <a:off x="3148013" y="4427538"/>
            <a:ext cx="1879600" cy="77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1071E-DFED-43E6-B8FF-D521553B510B}"/>
              </a:ext>
            </a:extLst>
          </p:cNvPr>
          <p:cNvCxnSpPr/>
          <p:nvPr/>
        </p:nvCxnSpPr>
        <p:spPr>
          <a:xfrm rot="5400000" flipH="1" flipV="1">
            <a:off x="3147219" y="4363244"/>
            <a:ext cx="1879600" cy="9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726C48-C718-404E-937E-E822BB26055E}"/>
              </a:ext>
            </a:extLst>
          </p:cNvPr>
          <p:cNvCxnSpPr/>
          <p:nvPr/>
        </p:nvCxnSpPr>
        <p:spPr>
          <a:xfrm>
            <a:off x="4540250" y="3876675"/>
            <a:ext cx="16208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CE0F40-0B44-42A0-B200-A7C191E59DB8}"/>
              </a:ext>
            </a:extLst>
          </p:cNvPr>
          <p:cNvCxnSpPr/>
          <p:nvPr/>
        </p:nvCxnSpPr>
        <p:spPr>
          <a:xfrm>
            <a:off x="7197725" y="3876675"/>
            <a:ext cx="10366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AF128D-4BC9-4425-87FF-D03730344E48}"/>
              </a:ext>
            </a:extLst>
          </p:cNvPr>
          <p:cNvSpPr txBox="1"/>
          <p:nvPr/>
        </p:nvSpPr>
        <p:spPr>
          <a:xfrm>
            <a:off x="2790825" y="3552826"/>
            <a:ext cx="712788" cy="36036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Short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CAF05-159D-490A-8079-801261AAA0E4}"/>
              </a:ext>
            </a:extLst>
          </p:cNvPr>
          <p:cNvSpPr txBox="1"/>
          <p:nvPr/>
        </p:nvSpPr>
        <p:spPr>
          <a:xfrm>
            <a:off x="4994275" y="3552826"/>
            <a:ext cx="971550" cy="36036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3C719-0E34-4070-963D-BBDF0C4EB7F2}"/>
              </a:ext>
            </a:extLst>
          </p:cNvPr>
          <p:cNvSpPr txBox="1"/>
          <p:nvPr/>
        </p:nvSpPr>
        <p:spPr>
          <a:xfrm>
            <a:off x="2273300" y="3617913"/>
            <a:ext cx="452438" cy="46831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9D5FE-8CB1-4F07-9383-FAC3A3EDCF2B}"/>
              </a:ext>
            </a:extLst>
          </p:cNvPr>
          <p:cNvSpPr txBox="1"/>
          <p:nvPr/>
        </p:nvSpPr>
        <p:spPr>
          <a:xfrm>
            <a:off x="2466975" y="5762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69920-CF04-45DF-A9A8-216BDABAB190}"/>
              </a:ext>
            </a:extLst>
          </p:cNvPr>
          <p:cNvSpPr txBox="1"/>
          <p:nvPr/>
        </p:nvSpPr>
        <p:spPr>
          <a:xfrm>
            <a:off x="3438525" y="5762626"/>
            <a:ext cx="6492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F20AF-0D0A-477F-8572-6B44B304C243}"/>
              </a:ext>
            </a:extLst>
          </p:cNvPr>
          <p:cNvSpPr txBox="1"/>
          <p:nvPr/>
        </p:nvSpPr>
        <p:spPr>
          <a:xfrm>
            <a:off x="4281488" y="5762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DE975-D0AF-4982-8728-5AC4A15DE1D2}"/>
              </a:ext>
            </a:extLst>
          </p:cNvPr>
          <p:cNvSpPr txBox="1"/>
          <p:nvPr/>
        </p:nvSpPr>
        <p:spPr>
          <a:xfrm>
            <a:off x="7002464" y="5756276"/>
            <a:ext cx="649287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60F57-1F11-425C-A1A4-1745EFD9A5E0}"/>
              </a:ext>
            </a:extLst>
          </p:cNvPr>
          <p:cNvSpPr txBox="1"/>
          <p:nvPr/>
        </p:nvSpPr>
        <p:spPr>
          <a:xfrm>
            <a:off x="8040688" y="576262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90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37CF9-BD83-4F0B-8FCD-70FD443A4B45}"/>
              </a:ext>
            </a:extLst>
          </p:cNvPr>
          <p:cNvCxnSpPr/>
          <p:nvPr/>
        </p:nvCxnSpPr>
        <p:spPr>
          <a:xfrm>
            <a:off x="2597151" y="3876675"/>
            <a:ext cx="11017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758CE-913B-442D-98E6-A33E3370FF88}"/>
              </a:ext>
            </a:extLst>
          </p:cNvPr>
          <p:cNvSpPr txBox="1"/>
          <p:nvPr/>
        </p:nvSpPr>
        <p:spPr>
          <a:xfrm>
            <a:off x="7391400" y="3552826"/>
            <a:ext cx="712788" cy="36036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Long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FBF4D-89DD-4838-A9C6-390157240937}"/>
              </a:ext>
            </a:extLst>
          </p:cNvPr>
          <p:cNvSpPr txBox="1"/>
          <p:nvPr/>
        </p:nvSpPr>
        <p:spPr>
          <a:xfrm>
            <a:off x="2401889" y="2974976"/>
            <a:ext cx="454025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i="1" dirty="0">
                <a:latin typeface="+mn-lt"/>
                <a:cs typeface="+mn-cs"/>
              </a:rPr>
              <a:t>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2C78A-FD70-4985-B08C-6DC3B4D174EC}"/>
              </a:ext>
            </a:extLst>
          </p:cNvPr>
          <p:cNvSpPr txBox="1"/>
          <p:nvPr/>
        </p:nvSpPr>
        <p:spPr>
          <a:xfrm>
            <a:off x="9140825" y="5243514"/>
            <a:ext cx="1296988" cy="852487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 err="1">
                <a:latin typeface="+mn-lt"/>
                <a:cs typeface="+mn-cs"/>
              </a:rPr>
              <a:t>Durasi</a:t>
            </a:r>
            <a:r>
              <a:rPr lang="en-US" sz="2500" dirty="0">
                <a:latin typeface="+mn-lt"/>
                <a:cs typeface="+mn-cs"/>
              </a:rPr>
              <a:t> (</a:t>
            </a:r>
            <a:r>
              <a:rPr lang="en-US" sz="2500" dirty="0" err="1">
                <a:latin typeface="+mn-lt"/>
                <a:cs typeface="+mn-cs"/>
              </a:rPr>
              <a:t>menit</a:t>
            </a:r>
            <a:r>
              <a:rPr lang="en-US" sz="2500" dirty="0">
                <a:latin typeface="+mn-lt"/>
                <a:cs typeface="+mn-cs"/>
              </a:rPr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70D6B4-F00C-42C4-9AC2-E7DA5147C17B}"/>
              </a:ext>
            </a:extLst>
          </p:cNvPr>
          <p:cNvCxnSpPr/>
          <p:nvPr/>
        </p:nvCxnSpPr>
        <p:spPr>
          <a:xfrm>
            <a:off x="2597151" y="4460875"/>
            <a:ext cx="56372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ADECD1-19DD-419A-BA04-C98FD0190EBA}"/>
              </a:ext>
            </a:extLst>
          </p:cNvPr>
          <p:cNvSpPr txBox="1"/>
          <p:nvPr/>
        </p:nvSpPr>
        <p:spPr>
          <a:xfrm>
            <a:off x="2012950" y="4206876"/>
            <a:ext cx="712788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2/3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AFEBCD-FF84-454D-87DE-A0D7135A1DEF}"/>
              </a:ext>
            </a:extLst>
          </p:cNvPr>
          <p:cNvSpPr/>
          <p:nvPr/>
        </p:nvSpPr>
        <p:spPr>
          <a:xfrm>
            <a:off x="6354764" y="4454525"/>
            <a:ext cx="1838325" cy="1301750"/>
          </a:xfrm>
          <a:custGeom>
            <a:avLst/>
            <a:gdLst>
              <a:gd name="connsiteX0" fmla="*/ 0 w 914400"/>
              <a:gd name="connsiteY0" fmla="*/ 1214446 h 1214446"/>
              <a:gd name="connsiteX1" fmla="*/ 289563 w 914400"/>
              <a:gd name="connsiteY1" fmla="*/ 0 h 1214446"/>
              <a:gd name="connsiteX2" fmla="*/ 624837 w 914400"/>
              <a:gd name="connsiteY2" fmla="*/ 0 h 1214446"/>
              <a:gd name="connsiteX3" fmla="*/ 914400 w 914400"/>
              <a:gd name="connsiteY3" fmla="*/ 1214446 h 1214446"/>
              <a:gd name="connsiteX4" fmla="*/ 0 w 914400"/>
              <a:gd name="connsiteY4" fmla="*/ 1214446 h 1214446"/>
              <a:gd name="connsiteX0" fmla="*/ 0 w 2021811"/>
              <a:gd name="connsiteY0" fmla="*/ 1435137 h 1435137"/>
              <a:gd name="connsiteX1" fmla="*/ 289563 w 2021811"/>
              <a:gd name="connsiteY1" fmla="*/ 22069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1811"/>
              <a:gd name="connsiteY0" fmla="*/ 1435137 h 1435137"/>
              <a:gd name="connsiteX1" fmla="*/ 655323 w 2021811"/>
              <a:gd name="connsiteY1" fmla="*/ 22571 h 1435137"/>
              <a:gd name="connsiteX2" fmla="*/ 2021811 w 2021811"/>
              <a:gd name="connsiteY2" fmla="*/ 0 h 1435137"/>
              <a:gd name="connsiteX3" fmla="*/ 914400 w 2021811"/>
              <a:gd name="connsiteY3" fmla="*/ 1435137 h 1435137"/>
              <a:gd name="connsiteX4" fmla="*/ 0 w 2021811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2021811 w 2025622"/>
              <a:gd name="connsiteY2" fmla="*/ 0 h 1435137"/>
              <a:gd name="connsiteX3" fmla="*/ 2025622 w 2025622"/>
              <a:gd name="connsiteY3" fmla="*/ 1435137 h 1435137"/>
              <a:gd name="connsiteX4" fmla="*/ 0 w 2025622"/>
              <a:gd name="connsiteY4" fmla="*/ 1435137 h 1435137"/>
              <a:gd name="connsiteX0" fmla="*/ 0 w 2025622"/>
              <a:gd name="connsiteY0" fmla="*/ 1435137 h 1435137"/>
              <a:gd name="connsiteX1" fmla="*/ 655323 w 2025622"/>
              <a:gd name="connsiteY1" fmla="*/ 22571 h 1435137"/>
              <a:gd name="connsiteX2" fmla="*/ 657540 w 2025622"/>
              <a:gd name="connsiteY2" fmla="*/ 2245 h 1435137"/>
              <a:gd name="connsiteX3" fmla="*/ 2021811 w 2025622"/>
              <a:gd name="connsiteY3" fmla="*/ 0 h 1435137"/>
              <a:gd name="connsiteX4" fmla="*/ 2025622 w 2025622"/>
              <a:gd name="connsiteY4" fmla="*/ 1435137 h 1435137"/>
              <a:gd name="connsiteX5" fmla="*/ 0 w 2025622"/>
              <a:gd name="connsiteY5" fmla="*/ 1435137 h 143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25622" h="1435137">
                <a:moveTo>
                  <a:pt x="0" y="1435137"/>
                </a:moveTo>
                <a:lnTo>
                  <a:pt x="655323" y="22571"/>
                </a:lnTo>
                <a:lnTo>
                  <a:pt x="657540" y="2245"/>
                </a:lnTo>
                <a:lnTo>
                  <a:pt x="2021811" y="0"/>
                </a:lnTo>
                <a:cubicBezTo>
                  <a:pt x="2023081" y="478379"/>
                  <a:pt x="2024352" y="956758"/>
                  <a:pt x="2025622" y="1435137"/>
                </a:cubicBezTo>
                <a:lnTo>
                  <a:pt x="0" y="14351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33BD75A5-D766-44A6-8914-EF4024020E4D}"/>
              </a:ext>
            </a:extLst>
          </p:cNvPr>
          <p:cNvSpPr/>
          <p:nvPr/>
        </p:nvSpPr>
        <p:spPr>
          <a:xfrm>
            <a:off x="3633789" y="5373689"/>
            <a:ext cx="3563937" cy="388937"/>
          </a:xfrm>
          <a:prstGeom prst="trapezoid">
            <a:avLst>
              <a:gd name="adj" fmla="val 534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601CB-2277-4309-A7A3-91E995372F34}"/>
              </a:ext>
            </a:extLst>
          </p:cNvPr>
          <p:cNvCxnSpPr/>
          <p:nvPr/>
        </p:nvCxnSpPr>
        <p:spPr>
          <a:xfrm>
            <a:off x="2597151" y="5372100"/>
            <a:ext cx="3952875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7E438B-A353-4CFB-8CBE-2F5365AAE02B}"/>
              </a:ext>
            </a:extLst>
          </p:cNvPr>
          <p:cNvSpPr txBox="1"/>
          <p:nvPr/>
        </p:nvSpPr>
        <p:spPr>
          <a:xfrm>
            <a:off x="2012950" y="4984750"/>
            <a:ext cx="584200" cy="852488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1/5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AA19FE-5988-49F7-BAB2-478D280176DA}"/>
              </a:ext>
            </a:extLst>
          </p:cNvPr>
          <p:cNvCxnSpPr/>
          <p:nvPr/>
        </p:nvCxnSpPr>
        <p:spPr>
          <a:xfrm rot="16200000" flipH="1">
            <a:off x="5742782" y="4301332"/>
            <a:ext cx="1873250" cy="103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201C42-A29D-449F-A645-F85A4D66A7C4}"/>
              </a:ext>
            </a:extLst>
          </p:cNvPr>
          <p:cNvSpPr txBox="1"/>
          <p:nvPr/>
        </p:nvSpPr>
        <p:spPr>
          <a:xfrm>
            <a:off x="6096000" y="5756276"/>
            <a:ext cx="647700" cy="468313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sz="2500" dirty="0">
                <a:latin typeface="+mn-lt"/>
                <a:cs typeface="+mn-cs"/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374C9D-A757-4DED-A7F3-3116BD26C4FC}"/>
              </a:ext>
            </a:extLst>
          </p:cNvPr>
          <p:cNvCxnSpPr/>
          <p:nvPr/>
        </p:nvCxnSpPr>
        <p:spPr>
          <a:xfrm rot="5400000">
            <a:off x="5836444" y="4394994"/>
            <a:ext cx="1879600" cy="84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5B81D-2121-4119-9B21-0C7659FAEC57}"/>
              </a:ext>
            </a:extLst>
          </p:cNvPr>
          <p:cNvCxnSpPr/>
          <p:nvPr/>
        </p:nvCxnSpPr>
        <p:spPr bwMode="auto">
          <a:xfrm flipV="1">
            <a:off x="7327901" y="4076700"/>
            <a:ext cx="1535113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21628D-9FF3-41EC-B0F8-000D04ACA05E}"/>
              </a:ext>
            </a:extLst>
          </p:cNvPr>
          <p:cNvSpPr txBox="1"/>
          <p:nvPr/>
        </p:nvSpPr>
        <p:spPr>
          <a:xfrm>
            <a:off x="8882064" y="3954463"/>
            <a:ext cx="1749425" cy="360362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Center of area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A3422E-317F-4CB2-B49A-6EA725B748F4}"/>
              </a:ext>
            </a:extLst>
          </p:cNvPr>
          <p:cNvSpPr/>
          <p:nvPr/>
        </p:nvSpPr>
        <p:spPr>
          <a:xfrm>
            <a:off x="4087814" y="5308601"/>
            <a:ext cx="128587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E894DB-B117-43E7-A18D-E7A189035A4B}"/>
              </a:ext>
            </a:extLst>
          </p:cNvPr>
          <p:cNvSpPr/>
          <p:nvPr/>
        </p:nvSpPr>
        <p:spPr>
          <a:xfrm>
            <a:off x="4476750" y="5308601"/>
            <a:ext cx="128588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40D3B7-DE51-45B4-82F0-C063F984B165}"/>
              </a:ext>
            </a:extLst>
          </p:cNvPr>
          <p:cNvSpPr/>
          <p:nvPr/>
        </p:nvSpPr>
        <p:spPr>
          <a:xfrm>
            <a:off x="5059364" y="530860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03C51EF-6AFB-4614-A95D-8521EFEDCCEB}"/>
              </a:ext>
            </a:extLst>
          </p:cNvPr>
          <p:cNvSpPr/>
          <p:nvPr/>
        </p:nvSpPr>
        <p:spPr>
          <a:xfrm>
            <a:off x="5707064" y="530860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B626E2-85E1-4687-BFF0-C83F69C82EB9}"/>
              </a:ext>
            </a:extLst>
          </p:cNvPr>
          <p:cNvSpPr/>
          <p:nvPr/>
        </p:nvSpPr>
        <p:spPr>
          <a:xfrm>
            <a:off x="6289676" y="530860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C9BC9B-700C-4F18-9B65-91AE5F4B4319}"/>
              </a:ext>
            </a:extLst>
          </p:cNvPr>
          <p:cNvSpPr/>
          <p:nvPr/>
        </p:nvSpPr>
        <p:spPr>
          <a:xfrm>
            <a:off x="7132639" y="440055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18FB7D5-2672-4B69-B59B-6E074C0D4096}"/>
              </a:ext>
            </a:extLst>
          </p:cNvPr>
          <p:cNvSpPr/>
          <p:nvPr/>
        </p:nvSpPr>
        <p:spPr>
          <a:xfrm>
            <a:off x="7391401" y="440055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0390B-882E-46F5-901F-0CEC1153F64A}"/>
              </a:ext>
            </a:extLst>
          </p:cNvPr>
          <p:cNvSpPr/>
          <p:nvPr/>
        </p:nvSpPr>
        <p:spPr>
          <a:xfrm>
            <a:off x="7651750" y="4400551"/>
            <a:ext cx="128588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D072F5-E1AF-4747-9698-FD8F6084B748}"/>
              </a:ext>
            </a:extLst>
          </p:cNvPr>
          <p:cNvSpPr/>
          <p:nvPr/>
        </p:nvSpPr>
        <p:spPr>
          <a:xfrm>
            <a:off x="7910514" y="440055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67EBB3-36A9-418D-A2FA-DD0F0C808D38}"/>
              </a:ext>
            </a:extLst>
          </p:cNvPr>
          <p:cNvSpPr/>
          <p:nvPr/>
        </p:nvSpPr>
        <p:spPr>
          <a:xfrm>
            <a:off x="8169276" y="4400551"/>
            <a:ext cx="130175" cy="1301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F38F616-2426-43C8-B840-5451D121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b="1"/>
              <a:t>Deffuzzification</a:t>
            </a:r>
            <a:endParaRPr lang="id-ID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522D3EFC-149D-4C69-96E3-2B1D7006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id-ID" altLang="en-US"/>
              <a:t>Centroid Method</a:t>
            </a:r>
          </a:p>
          <a:p>
            <a:pPr lvl="1" eaLnBrk="1" hangingPunct="1"/>
            <a:r>
              <a:rPr lang="id-ID" altLang="en-US"/>
              <a:t>Height Method</a:t>
            </a:r>
          </a:p>
          <a:p>
            <a:pPr lvl="1" eaLnBrk="1" hangingPunct="1"/>
            <a:r>
              <a:rPr lang="id-ID" altLang="en-US"/>
              <a:t>First (or Last) Method</a:t>
            </a:r>
          </a:p>
          <a:p>
            <a:pPr lvl="1" eaLnBrk="1" hangingPunct="1"/>
            <a:r>
              <a:rPr lang="id-ID" altLang="en-US"/>
              <a:t>Mean-Max Method</a:t>
            </a:r>
          </a:p>
          <a:p>
            <a:pPr lvl="1" eaLnBrk="1" hangingPunct="1"/>
            <a:r>
              <a:rPr lang="id-ID" altLang="en-US"/>
              <a:t>Weighted Average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242169C-0E8E-498D-ACF7-1D1CFA3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7FF2D0C-354D-483D-AA97-07DBA833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Misalkan kita menentukan titik sembarang pada area abu-abu tersebut: 24, 28, 32, 36, 40, 48, 60, 70, 80, dan 90.</a:t>
            </a:r>
          </a:p>
          <a:p>
            <a:pPr eaLnBrk="1"/>
            <a:r>
              <a:rPr lang="en-US" altLang="en-US"/>
              <a:t>Dengan menggunakan persamaan </a:t>
            </a:r>
            <a:r>
              <a:rPr lang="en-US" altLang="en-US" i="1"/>
              <a:t>Centroid Method</a:t>
            </a:r>
            <a:r>
              <a:rPr lang="en-US" altLang="en-US"/>
              <a:t>:</a:t>
            </a:r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  <a:p>
            <a:pPr eaLnBrk="1"/>
            <a:endParaRPr lang="en-US" altLang="en-US"/>
          </a:p>
        </p:txBody>
      </p:sp>
      <p:graphicFrame>
        <p:nvGraphicFramePr>
          <p:cNvPr id="64516" name="Object 2">
            <a:extLst>
              <a:ext uri="{FF2B5EF4-FFF2-40B4-BE49-F238E27FC236}">
                <a16:creationId xmlns:a16="http://schemas.microsoft.com/office/drawing/2014/main" id="{DA886F1F-60A7-4A50-80C1-F5DFF0AE5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4154488"/>
          <a:ext cx="692626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3" imgW="3733800" imgH="838200" progId="Equation.3">
                  <p:embed/>
                </p:oleObj>
              </mc:Choice>
              <mc:Fallback>
                <p:oleObj name="Equation" r:id="rId3" imgW="37338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154488"/>
                        <a:ext cx="6926262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7631F397-97E3-4AD1-923E-B484BB15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Contoh Kasus 2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0EB1EF9C-1F3B-49CB-A504-A76C3BEC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Jadi dengan menggunakan Model Mamdani, untuk suhu udara 37°C dan Kelembapan Tanah 12%, maka </a:t>
            </a:r>
            <a:r>
              <a:rPr lang="en-US" altLang="en-US" i="1"/>
              <a:t>sprinkle </a:t>
            </a:r>
            <a:r>
              <a:rPr lang="en-US" altLang="en-US"/>
              <a:t>secara otomatis akan menyiramkan air selama </a:t>
            </a:r>
            <a:r>
              <a:rPr lang="en-US" altLang="en-US" b="1"/>
              <a:t>60,97 menit.</a:t>
            </a:r>
            <a:endParaRPr lang="en-US" altLang="en-US"/>
          </a:p>
          <a:p>
            <a:pPr eaLnBrk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D575185-398D-42F5-874A-F0C6A31A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Defuzzification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5102-C071-43D9-B1D4-446380D626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41" t="-113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>
              <a:buFont typeface="Arial" charset="0"/>
              <a:buChar char="•"/>
              <a:defRPr/>
            </a:pPr>
            <a:r>
              <a:rPr lang="id-ID">
                <a:noFill/>
              </a:rPr>
              <a:t> </a:t>
            </a: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19109D2B-4912-48BD-A39A-186A060F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9" y="5640388"/>
            <a:ext cx="7970837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2286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Dimana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y 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adalah nilai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crisp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 dan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µ</a:t>
            </a:r>
            <a:r>
              <a:rPr lang="en-US" altLang="en-US" sz="2400" i="1" baseline="-250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R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(y)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 adalah derajat keanggotaan </a:t>
            </a:r>
            <a:r>
              <a:rPr lang="en-US" altLang="en-US" sz="2400" i="1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y</a:t>
            </a:r>
            <a:r>
              <a:rPr lang="en-US" altLang="en-US" sz="2400">
                <a:latin typeface="Constantia" panose="02030602050306030303" pitchFamily="18" charset="0"/>
                <a:ea typeface="Lucida Sans Unicode" panose="020B0602030504020204" pitchFamily="34" charset="0"/>
                <a:cs typeface="Arial Unicode MS" pitchFamily="34" charset="-128"/>
              </a:rPr>
              <a:t>.</a:t>
            </a:r>
          </a:p>
          <a:p>
            <a:pPr eaLnBrk="1" hangingPunct="1"/>
            <a:endParaRPr lang="en-US" altLang="en-US" sz="2400">
              <a:latin typeface="Constantia" panose="02030602050306030303" pitchFamily="18" charset="0"/>
              <a:ea typeface="Lucida Sans Unicode" panose="020B0602030504020204" pitchFamily="34" charset="0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A9FF821-17FD-487D-8AA1-EA06720E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Defuzzification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259A9019-CC60-47A3-90E5-59184AEC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b="1"/>
              <a:t>Height Method</a:t>
            </a:r>
          </a:p>
          <a:p>
            <a:pPr lvl="1" eaLnBrk="1" hangingPunct="1"/>
            <a:r>
              <a:rPr lang="id-ID" altLang="en-US"/>
              <a:t>Prinsip keanggotaan maksimum</a:t>
            </a:r>
          </a:p>
          <a:p>
            <a:pPr lvl="1" eaLnBrk="1" hangingPunct="1"/>
            <a:r>
              <a:rPr lang="id-ID" altLang="en-US"/>
              <a:t>Metode ini memilih nilai </a:t>
            </a:r>
            <a:r>
              <a:rPr lang="id-ID" altLang="en-US" i="1"/>
              <a:t>crisp </a:t>
            </a:r>
            <a:r>
              <a:rPr lang="id-ID" altLang="en-US"/>
              <a:t>yang memiliki derajat keanggotaan maksimum.</a:t>
            </a:r>
          </a:p>
          <a:p>
            <a:pPr lvl="1" eaLnBrk="1" hangingPunct="1"/>
            <a:r>
              <a:rPr lang="id-ID" altLang="en-US"/>
              <a:t>Hanya bisa dipakai untuk fungsi keanggotaan yang memiliki derajat keanggotaan 1 pada suatu nilai </a:t>
            </a:r>
            <a:r>
              <a:rPr lang="id-ID" altLang="en-US" i="1"/>
              <a:t>crisp</a:t>
            </a:r>
            <a:r>
              <a:rPr lang="id-ID" altLang="en-US"/>
              <a:t> tunggal dan 0 pada semua nilai </a:t>
            </a:r>
            <a:r>
              <a:rPr lang="id-ID" altLang="en-US" i="1"/>
              <a:t>crisp </a:t>
            </a:r>
            <a:r>
              <a:rPr lang="id-ID" altLang="en-US"/>
              <a:t>yang lain.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4FF047-8C40-43C1-BCC6-69BAD42A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Defuzzification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8E80789-3CCE-4EB9-883F-343A092D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b="1"/>
              <a:t>First (or Last) of Maxima</a:t>
            </a:r>
          </a:p>
          <a:p>
            <a:pPr lvl="1" eaLnBrk="1" hangingPunct="1"/>
            <a:r>
              <a:rPr lang="id-ID" altLang="en-US"/>
              <a:t>Merupakan generalisasi dari </a:t>
            </a:r>
            <a:r>
              <a:rPr lang="id-ID" altLang="en-US" i="1"/>
              <a:t>height method</a:t>
            </a:r>
          </a:p>
          <a:p>
            <a:pPr lvl="1" eaLnBrk="1" hangingPunct="1"/>
            <a:r>
              <a:rPr lang="id-ID" altLang="en-US"/>
              <a:t>Untuk kasus dimana fungsi keanggotaan </a:t>
            </a:r>
            <a:r>
              <a:rPr lang="id-ID" altLang="en-US" i="1"/>
              <a:t>output</a:t>
            </a:r>
            <a:r>
              <a:rPr lang="id-ID" altLang="en-US"/>
              <a:t> memiliki lebih dari satu nilai maksimum.</a:t>
            </a:r>
          </a:p>
          <a:p>
            <a:pPr lvl="1" eaLnBrk="1" hangingPunct="1"/>
            <a:r>
              <a:rPr lang="id-ID" altLang="en-US"/>
              <a:t>Nilai </a:t>
            </a:r>
            <a:r>
              <a:rPr lang="id-ID" altLang="en-US" i="1"/>
              <a:t>crisp </a:t>
            </a:r>
            <a:r>
              <a:rPr lang="id-ID" altLang="en-US"/>
              <a:t>yang dihasilkan adalah dari maksimum pertama atau maksimum terakhir (tergantung aplikasi)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3624894-B0EF-4B16-9739-77F4A78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/>
              <a:t>Defuzzification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CC4-851C-4D08-9443-1C64E5C910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941" t="-1134" r="-538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>
              <a:buFont typeface="Arial" charset="0"/>
              <a:buChar char="•"/>
              <a:defRPr/>
            </a:pPr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5476EE1-FF2E-4600-A5A5-F3F21A4A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Defuzzification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9AE2E98-A562-4FD8-B6CC-4B12A6CD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Weighted Average</a:t>
            </a:r>
          </a:p>
          <a:p>
            <a:pPr lvl="1" eaLnBrk="1"/>
            <a:r>
              <a:rPr lang="en-US" altLang="en-US"/>
              <a:t>Metode ini mengambil rata-rata dengan menggunakan pembobotan berupa derajat keanggotaan.</a:t>
            </a:r>
          </a:p>
          <a:p>
            <a:pPr lvl="1" eaLnBrk="1"/>
            <a:r>
              <a:rPr lang="en-US" altLang="en-US"/>
              <a:t>y didefinisikan sebagai:</a:t>
            </a:r>
          </a:p>
          <a:p>
            <a:pPr lvl="1" eaLnBrk="1"/>
            <a:endParaRPr lang="en-US" altLang="en-US"/>
          </a:p>
          <a:p>
            <a:pPr lvl="1" eaLnBrk="1"/>
            <a:endParaRPr lang="en-US" altLang="en-US"/>
          </a:p>
          <a:p>
            <a:pPr lvl="1" eaLnBrk="1"/>
            <a:endParaRPr lang="en-US" altLang="en-US"/>
          </a:p>
          <a:p>
            <a:pPr lvl="1" eaLnBrk="1"/>
            <a:r>
              <a:rPr lang="en-US" altLang="en-US"/>
              <a:t>Dimana </a:t>
            </a:r>
            <a:r>
              <a:rPr lang="en-US" altLang="en-US" i="1"/>
              <a:t>y </a:t>
            </a:r>
            <a:r>
              <a:rPr lang="en-US" altLang="en-US"/>
              <a:t>adalah nilai </a:t>
            </a:r>
            <a:r>
              <a:rPr lang="en-US" altLang="en-US" i="1"/>
              <a:t>crisp</a:t>
            </a:r>
            <a:r>
              <a:rPr lang="en-US" altLang="en-US"/>
              <a:t> dan </a:t>
            </a:r>
            <a:r>
              <a:rPr lang="en-US" altLang="en-US" i="1"/>
              <a:t>µ</a:t>
            </a:r>
            <a:r>
              <a:rPr lang="en-US" altLang="en-US" i="1" baseline="-25000"/>
              <a:t>R</a:t>
            </a:r>
            <a:r>
              <a:rPr lang="en-US" altLang="en-US" i="1"/>
              <a:t>(y)</a:t>
            </a:r>
            <a:r>
              <a:rPr lang="en-US" altLang="en-US"/>
              <a:t> adalah derajat keanggotaan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E30A055E-F4D0-447E-B45E-B20A2C2EB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1175" y="3817939"/>
          <a:ext cx="20081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889000" imgH="419100" progId="Equation.3">
                  <p:embed/>
                </p:oleObj>
              </mc:Choice>
              <mc:Fallback>
                <p:oleObj name="Equation" r:id="rId3" imgW="889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3817939"/>
                        <a:ext cx="20081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2122</Words>
  <Application>Microsoft Macintosh PowerPoint</Application>
  <PresentationFormat>Widescreen</PresentationFormat>
  <Paragraphs>459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Constantia</vt:lpstr>
      <vt:lpstr>Wingdings 2</vt:lpstr>
      <vt:lpstr>Office Theme</vt:lpstr>
      <vt:lpstr>Equation</vt:lpstr>
      <vt:lpstr>Fuzzy Logic (Inferensi dan Defuzzifikasi)</vt:lpstr>
      <vt:lpstr>Inferensi</vt:lpstr>
      <vt:lpstr>Model Aturan Fuzzy</vt:lpstr>
      <vt:lpstr>Deffuzzification</vt:lpstr>
      <vt:lpstr>Defuzzification</vt:lpstr>
      <vt:lpstr>Defuzzification</vt:lpstr>
      <vt:lpstr>Defuzzification</vt:lpstr>
      <vt:lpstr>Defuzzification</vt:lpstr>
      <vt:lpstr>Defuzzification</vt:lpstr>
      <vt:lpstr>CONTOH KASUS 1 (TSUKAMOTO, MAMDANI, SUGENO)</vt:lpstr>
      <vt:lpstr>FUZZIFIKASI</vt:lpstr>
      <vt:lpstr>FUZZIFIKASI</vt:lpstr>
      <vt:lpstr>FUZZIFIKASI</vt:lpstr>
      <vt:lpstr>INFERENSI (MODEL TSUKAMOTO)</vt:lpstr>
      <vt:lpstr>DEFUZZIFIKASI (MODEL TSUKAMOTO)</vt:lpstr>
      <vt:lpstr>INFERENSI (MODEL MAMDANI)</vt:lpstr>
      <vt:lpstr>DEFUZZIFIKASI (MODEL MAMDANI)</vt:lpstr>
      <vt:lpstr>DEFUZZIFIKASI (MODEL MAMDANI)</vt:lpstr>
      <vt:lpstr>DEFUZZIFIKASI (MODEL MAMDANI)</vt:lpstr>
      <vt:lpstr>INFERENSI (MODEL SUGENO)</vt:lpstr>
      <vt:lpstr>DEFUZZIFIKASI (MODEL SUGENO)</vt:lpstr>
      <vt:lpstr>Contoh Kasus 2 (Mamdani)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  <vt:lpstr>Contoh Kasus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CHhannZ</dc:creator>
  <cp:lastModifiedBy>Microsoft Office User</cp:lastModifiedBy>
  <cp:revision>61</cp:revision>
  <dcterms:created xsi:type="dcterms:W3CDTF">2014-05-26T08:37:01Z</dcterms:created>
  <dcterms:modified xsi:type="dcterms:W3CDTF">2022-05-20T09:06:58Z</dcterms:modified>
</cp:coreProperties>
</file>