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24" r:id="rId2"/>
    <p:sldId id="329" r:id="rId3"/>
    <p:sldId id="330" r:id="rId4"/>
    <p:sldId id="259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280" r:id="rId19"/>
    <p:sldId id="281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25" r:id="rId37"/>
    <p:sldId id="326" r:id="rId38"/>
    <p:sldId id="327" r:id="rId39"/>
    <p:sldId id="328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01" r:id="rId48"/>
    <p:sldId id="367" r:id="rId49"/>
    <p:sldId id="368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9"/>
  </p:normalViewPr>
  <p:slideViewPr>
    <p:cSldViewPr>
      <p:cViewPr varScale="1">
        <p:scale>
          <a:sx n="109" d="100"/>
          <a:sy n="109" d="100"/>
        </p:scale>
        <p:origin x="6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3E5E53-FC2B-4CD4-BA3E-90E558F8D0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614BD-4295-4F7D-A728-487458DA947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AB1760-B39A-4129-BF4E-DFB08BAB9109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16669EF-2708-45BB-A72B-24EDC5E0F6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27F172-5BA2-469E-A65F-9264045F5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96F38-DB62-4028-BD7E-D7AC01A80F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C9579-9CB1-4893-8EA9-C55379736B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266586-4D13-4F5A-A375-2F13C4CF8C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190625" y="877454"/>
            <a:ext cx="4473949" cy="3163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9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2548" cy="3162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1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2548" cy="3162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70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2548" cy="3162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91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5350" cy="31648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01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2548" cy="3162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92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5350" cy="31648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45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2548" cy="3162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57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5350" cy="31648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4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5350" cy="31648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37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5350" cy="31648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5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1190625" y="877454"/>
            <a:ext cx="4473949" cy="3163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85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5350" cy="31648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848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2548" cy="3162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61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5350" cy="31648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96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5350" cy="31648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64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5350" cy="31648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11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5350" cy="31648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87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1147" cy="31605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37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1147" cy="31605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67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1147" cy="31605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27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5350" cy="31648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1190625" y="877454"/>
            <a:ext cx="4473949" cy="3163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1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1190625" y="877454"/>
            <a:ext cx="4473949" cy="3163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9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190625" y="877454"/>
            <a:ext cx="4473949" cy="3163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1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5350" cy="31648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1147" cy="31605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9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1147" cy="31605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0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2548" cy="3162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/>
          </p:nvPr>
        </p:nvSpPr>
        <p:spPr>
          <a:xfrm>
            <a:off x="1060357" y="4349751"/>
            <a:ext cx="4735886" cy="3508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EEDD-96EF-47B9-8B72-CE7AFE0B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E824E-3977-4E2F-AA86-A8193D739BD1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F621-E2A4-46FE-BCA6-80595238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6952-EE7D-44FA-89DD-148A43E7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4733D-B6D2-476C-8626-744B449AB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33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4C1C-3371-49E7-AEE2-2EBF564B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F606-82EC-41EF-8548-D768B64D4091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4DA7-FEFE-48F5-B14B-C8702358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058F-8B87-4E63-8DBF-58398ADA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CF2A7-9718-4762-B405-8BEC0B7B54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46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AE84D-2797-4EE4-B690-2BD14B4E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58EA5-DE05-4A53-93FC-B3E465A7561F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FCAB-ABD9-4BE1-BD2E-769C7A84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55061-E761-46FE-A3EF-B289553E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E56A2-815C-4B6D-82FB-29E616FB8F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12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AB97-9137-4A89-A27B-9B947AF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59249-40F3-41EA-83FC-B4AF22C8E8C9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6F0D-C551-4EE9-AFA7-7680406C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C086-46E5-4326-91E1-DFDEF1A1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98C25-5018-4B45-A65F-A989E96E0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4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7D5B-57AD-4049-8C82-CCFCB708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41A7B-37F9-4A56-92CC-901A23A0046D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2DB7-77A7-4A86-ACF0-67CD5712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02F1-1E5D-4E1B-B6FC-AF3F200A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406FB-F6A6-491F-82B9-54875E4A8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61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B9BAE7-3453-4898-B2C7-53302EDC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E4DAB-55A3-4B32-B5E1-08BBA709053E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9B7D29-B4C3-423D-8BD6-704DB347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E6BE07-6FDC-4257-AED8-7400854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0007C-B342-465C-A97E-C8861EEEB2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3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36473CB-A2A3-43BE-9E20-A4B00D89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8B33-0F7A-4E6E-9619-6F8E2D153924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2E6CC9-2C53-44E2-BD48-3A565FE0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978B552-9510-40EC-A25A-EC4BD13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E8558-7485-40FC-9FB9-05F904577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22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C2B5B1-3CD9-4A4A-A5BC-62F61F64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BEFD8-F38B-4F86-823E-6D1291E8620A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4AC0AAD-4622-4EE4-AE6F-F022367B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9053C5-7526-4A08-AB69-B6484BFD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CB467-106C-446A-B283-2FE8DB608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2EBC338-A00D-469F-9008-EE1B3766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09DF-5DB7-48E8-BB2A-20095AD9A767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B97B230-AAFE-4A67-83E8-D1A98F6F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3604B6-C5E2-4CD2-8090-14BE69ED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4032D-F135-4490-9B82-D68E8FBD2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44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7CA49A-7019-4337-9331-AD4C3BAC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33FC6-088E-4779-B3DD-72A34102B6E4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A77E47-D71C-4EA7-B50A-611B12C0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6780F5-79A5-4AF7-96FD-7DAD7BFE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8BA16-6A13-4ED6-8145-BEADDF50A9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8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16DEAE-C2FD-4069-9528-38643501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E4CA0-1126-45ED-BABA-A5483D9F89D8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378A3C-ECC6-4564-96AF-79701C6D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A1C8DE-920F-4E1A-B892-812E1F13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DCBBB-7BF8-4B1A-82C7-5710C40F5E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49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1E7A1B8-DC23-414C-916A-5825A5B023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1164379-3006-414F-A4BB-A4FD6263C4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B2C1E-A59F-4198-82B6-829C6234A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6DCE4D-4BD3-4D09-B98A-CAF555BFE12C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4E23-8C15-4041-851E-215849FE4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0FA38-8CAB-435D-9B90-DBCD908BB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F83B3B3-2064-4403-9879-E6163FBBD1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90601"/>
            <a:ext cx="7772400" cy="1470025"/>
          </a:xfrm>
        </p:spPr>
        <p:txBody>
          <a:bodyPr/>
          <a:lstStyle/>
          <a:p>
            <a:r>
              <a:rPr lang="en-US" dirty="0"/>
              <a:t>ARTIFICIAL NEURAL NETWORK</a:t>
            </a:r>
            <a:br>
              <a:rPr lang="en-US" dirty="0"/>
            </a:br>
            <a:r>
              <a:rPr lang="en-US" dirty="0"/>
              <a:t>(JARINGAN SYARAF TIRUAN)</a:t>
            </a:r>
          </a:p>
        </p:txBody>
      </p:sp>
    </p:spTree>
    <p:extLst>
      <p:ext uri="{BB962C8B-B14F-4D97-AF65-F5344CB8AC3E}">
        <p14:creationId xmlns:p14="http://schemas.microsoft.com/office/powerpoint/2010/main" val="284539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/>
              <a:t>Model Sel Syaraf (Neuron)</a:t>
            </a:r>
          </a:p>
        </p:txBody>
      </p:sp>
      <p:graphicFrame>
        <p:nvGraphicFramePr>
          <p:cNvPr id="1024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818767" y="2362163"/>
          <a:ext cx="3200325" cy="359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tion" r:id="rId3" imgW="825500" imgH="927100" progId="Equation.3">
                  <p:embed/>
                </p:oleObj>
              </mc:Choice>
              <mc:Fallback>
                <p:oleObj name="Equation" r:id="rId3" imgW="825500" imgH="927100" progId="Equation.3">
                  <p:embed/>
                  <p:pic>
                    <p:nvPicPr>
                      <p:cNvPr id="10243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767" y="2362163"/>
                        <a:ext cx="3200325" cy="3593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2224399" y="1950550"/>
            <a:ext cx="8230047" cy="4526078"/>
          </a:xfrm>
        </p:spPr>
        <p:txBody>
          <a:bodyPr/>
          <a:lstStyle/>
          <a:p>
            <a:pPr eaLnBrk="1"/>
            <a:r>
              <a:rPr lang="en-US"/>
              <a:t>Secara matematis:</a:t>
            </a:r>
          </a:p>
          <a:p>
            <a:pPr eaLnBrk="1"/>
            <a:endParaRPr lang="en-US"/>
          </a:p>
          <a:p>
            <a:pPr eaLnBrk="1"/>
            <a:endParaRPr lang="en-US"/>
          </a:p>
          <a:p>
            <a:pPr eaLnBrk="1"/>
            <a:endParaRPr lang="en-US"/>
          </a:p>
          <a:p>
            <a:pPr eaLnBrk="1">
              <a:buFontTx/>
              <a:buNone/>
            </a:pPr>
            <a:r>
              <a:rPr lang="en-US"/>
              <a:t>	dan</a:t>
            </a:r>
          </a:p>
        </p:txBody>
      </p:sp>
    </p:spTree>
    <p:extLst>
      <p:ext uri="{BB962C8B-B14F-4D97-AF65-F5344CB8AC3E}">
        <p14:creationId xmlns:p14="http://schemas.microsoft.com/office/powerpoint/2010/main" val="353243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4433" cy="104499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SUMMATION FUNCTION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3" y="1938789"/>
            <a:ext cx="7631200" cy="4250549"/>
          </a:xfrm>
        </p:spPr>
        <p:txBody>
          <a:bodyPr/>
          <a:lstStyle/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/>
              <a:t>Fungsi yang digunakan untuk mencari rata-rata bobot dari semua elemen input. </a:t>
            </a:r>
          </a:p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/>
              <a:t>Bentuk sederhananya adalah dengan mengalikan setiap nilai input (Xj) dengan bobotnya (Wij) dan menjumlahkannya 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43" y="5257991"/>
            <a:ext cx="3237660" cy="153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75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4433" cy="104499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SUMMATION FUNCTION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3" y="1938789"/>
            <a:ext cx="7631200" cy="4250549"/>
          </a:xfrm>
        </p:spPr>
        <p:txBody>
          <a:bodyPr/>
          <a:lstStyle/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/>
              <a:t>Diibaratkan dengan sebuah neuron yang memonitor sinyal yang datang dari neuron-neuron lain. </a:t>
            </a:r>
          </a:p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/>
              <a:t>Neuron ini menghitung penjumlahan berbobotnya dan kemudian menentukan sinyal untuk dikirim ke neuron-neuron lain. </a:t>
            </a:r>
          </a:p>
        </p:txBody>
      </p:sp>
    </p:spTree>
    <p:extLst>
      <p:ext uri="{BB962C8B-B14F-4D97-AF65-F5344CB8AC3E}">
        <p14:creationId xmlns:p14="http://schemas.microsoft.com/office/powerpoint/2010/main" val="3292975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5927" cy="104499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Karakteristik JST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4095" y="1633019"/>
            <a:ext cx="8171806" cy="4707525"/>
          </a:xfrm>
        </p:spPr>
        <p:txBody>
          <a:bodyPr/>
          <a:lstStyle/>
          <a:p>
            <a:pPr marL="681038" indent="-681038" eaLnBrk="1"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600"/>
              <a:t>Dapat belajar dari pengalaman </a:t>
            </a:r>
          </a:p>
          <a:p>
            <a:pPr marL="681038" indent="-681038" eaLnBrk="1"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600"/>
              <a:t>Algoritma untuk JST beroperasi secara langsung dengan angka sehingga data yang tidak numerik harus diubah menjadi data numerik. </a:t>
            </a:r>
          </a:p>
          <a:p>
            <a:pPr marL="681038" indent="-681038" eaLnBrk="1"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600"/>
              <a:t>JST tidak diprogram untuk menghasilkan keluaran tertentu. Semua keluaran atau kesimpulan yang ditarik oleh jaringan didasarkan pada pengalamannya selama mengikuti proses pembelajaran. </a:t>
            </a:r>
          </a:p>
          <a:p>
            <a:pPr marL="681038" indent="-681038" eaLnBrk="1"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600"/>
              <a:t>Pada proses pembelajaran, ke dalam JST dimasukkan pola-pola input (dan output) lalu jaringan akan diajari untuk memberikan jawaban yang bisa diterima. </a:t>
            </a:r>
          </a:p>
        </p:txBody>
      </p:sp>
    </p:spTree>
    <p:extLst>
      <p:ext uri="{BB962C8B-B14F-4D97-AF65-F5344CB8AC3E}">
        <p14:creationId xmlns:p14="http://schemas.microsoft.com/office/powerpoint/2010/main" val="3545715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5927" cy="104499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Karakteristik JST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3" y="1938790"/>
            <a:ext cx="7632694" cy="4252229"/>
          </a:xfrm>
        </p:spPr>
        <p:txBody>
          <a:bodyPr/>
          <a:lstStyle/>
          <a:p>
            <a:pPr marL="681038" indent="-681038" eaLnBrk="1"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/>
              <a:t>Ditentukan oleh :</a:t>
            </a:r>
          </a:p>
          <a:p>
            <a:pPr marL="1481138" lvl="1" indent="-566738" eaLnBrk="1"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/>
              <a:t>Pola hubungan antar neuron (disebut arsitektur jaringan) </a:t>
            </a:r>
          </a:p>
          <a:p>
            <a:pPr marL="1481138" lvl="1" indent="-566738" eaLnBrk="1"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/>
              <a:t>Metode penentuan bobot-bobot sambungan (disebut dengan pelatihan atau proses belajar jaringan) </a:t>
            </a:r>
          </a:p>
          <a:p>
            <a:pPr marL="1481138" lvl="1" indent="-566738" eaLnBrk="1"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/>
              <a:t>Fungsi aktivasi </a:t>
            </a:r>
          </a:p>
        </p:txBody>
      </p:sp>
    </p:spTree>
    <p:extLst>
      <p:ext uri="{BB962C8B-B14F-4D97-AF65-F5344CB8AC3E}">
        <p14:creationId xmlns:p14="http://schemas.microsoft.com/office/powerpoint/2010/main" val="1324109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5927" cy="104499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Arsitektur JST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3" y="1938790"/>
            <a:ext cx="7632694" cy="4252229"/>
          </a:xfrm>
        </p:spPr>
        <p:txBody>
          <a:bodyPr>
            <a:normAutofit lnSpcReduction="10000"/>
          </a:bodyPr>
          <a:lstStyle/>
          <a:p>
            <a:pPr marL="681038" indent="-681038" eaLnBrk="1"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800"/>
              <a:t>Pada JST, neuron-neuron akan dikumpulkan dalam lapisan-lapisan (layer) yang disebut dengan lapisan neuron (neuron layers). </a:t>
            </a:r>
          </a:p>
          <a:p>
            <a:pPr marL="681038" indent="-681038" eaLnBrk="1"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800"/>
              <a:t>Neuron-neuron pada satu lapisan akan dihubungkan dengan lapisan-lapisan sebelum dan sesudahnya.  </a:t>
            </a:r>
          </a:p>
          <a:p>
            <a:pPr marL="681038" indent="-681038" eaLnBrk="1"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800"/>
              <a:t>Informasi yang diberikan pada jaringan syaraf akan dirambatkan lapisan ke lapisan, mulai dari lapisan input sampai ke lapisan output melalui lapisan tersembunyi (hidden layer).  </a:t>
            </a:r>
          </a:p>
        </p:txBody>
      </p:sp>
    </p:spTree>
    <p:extLst>
      <p:ext uri="{BB962C8B-B14F-4D97-AF65-F5344CB8AC3E}">
        <p14:creationId xmlns:p14="http://schemas.microsoft.com/office/powerpoint/2010/main" val="3138551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5927" cy="104499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Contoh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788" y="1451571"/>
            <a:ext cx="7038326" cy="532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45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8913" cy="1050037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Arsitektur JST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8197" y="1527175"/>
            <a:ext cx="8171806" cy="4885611"/>
          </a:xfrm>
        </p:spPr>
        <p:txBody>
          <a:bodyPr/>
          <a:lstStyle/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sz="2700"/>
              <a:t>Faktor terpenting untuk menentukan kelakuan suatu neuron adalah fungsi aktivasi dan pola bobotnya.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sz="2700"/>
              <a:t>Umumnya neuron yang terletak pada lapisan yang sama akan memiliki keadaan yang sama → fungsi aktivasi yang sama.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sz="2700"/>
              <a:t>Bila neuron-neuron pada suatu lapisan (misal lapisan tersembunyi) akan dihubungkan dengan neuron-neuron pada lapisan lain (misal lapisan output) maka setiap neuron pada lapisan tersebut (lapisan tersembunyi) juga harus dihubungkan dengan setiap neuron pada lapisan lainnya (lapisan output) </a:t>
            </a:r>
          </a:p>
          <a:p>
            <a:pPr marL="496888" indent="-427038" eaLnBrk="1">
              <a:buNone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241798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5927" cy="104499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Arsitektur JST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3" y="1938790"/>
            <a:ext cx="7632694" cy="4252229"/>
          </a:xfrm>
        </p:spPr>
        <p:txBody>
          <a:bodyPr/>
          <a:lstStyle/>
          <a:p>
            <a:pPr marL="681038" indent="-681038" eaLnBrk="1"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/>
              <a:t>Ada beberapa arsitektur jaringan syaraf, antara lain :</a:t>
            </a:r>
          </a:p>
          <a:p>
            <a:pPr marL="1481138" lvl="1" indent="-566738" eaLnBrk="1"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/>
              <a:t>Jaringan dengan lapisan tunggal (single layer net)</a:t>
            </a:r>
          </a:p>
          <a:p>
            <a:pPr marL="1481138" lvl="1" indent="-566738" eaLnBrk="1"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/>
              <a:t>Jaringan dengan banyak lapisan (multilayer net)</a:t>
            </a:r>
          </a:p>
          <a:p>
            <a:pPr marL="1481138" lvl="1" indent="-566738" eaLnBrk="1"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/>
              <a:t>Jaringan dengan lapisan kompetitif (competitive net)</a:t>
            </a:r>
          </a:p>
        </p:txBody>
      </p:sp>
    </p:spTree>
    <p:extLst>
      <p:ext uri="{BB962C8B-B14F-4D97-AF65-F5344CB8AC3E}">
        <p14:creationId xmlns:p14="http://schemas.microsoft.com/office/powerpoint/2010/main" val="4081953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8913" cy="1050037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Single Layer Net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4" y="1938789"/>
            <a:ext cx="7635681" cy="4225348"/>
          </a:xfrm>
        </p:spPr>
        <p:txBody>
          <a:bodyPr/>
          <a:lstStyle/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Hanya memiliki satu lapisan dengan</a:t>
            </a:r>
          </a:p>
          <a:p>
            <a:pPr marL="496888" indent="-427038" eaLnBrk="1">
              <a:buNone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bobot-bobot terhubung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Jaringan ini hanya menerima input </a:t>
            </a:r>
          </a:p>
          <a:p>
            <a:pPr marL="496888" indent="-427038" eaLnBrk="1">
              <a:buNone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kemudian secara langsung akan</a:t>
            </a:r>
          </a:p>
          <a:p>
            <a:pPr marL="496888" indent="-427038" eaLnBrk="1">
              <a:buNone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mengolahnya menjadi output tanpa</a:t>
            </a:r>
          </a:p>
          <a:p>
            <a:pPr marL="496888" indent="-427038" eaLnBrk="1">
              <a:buNone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harus melalui lapisan tersembunyi.</a:t>
            </a:r>
          </a:p>
          <a:p>
            <a:pPr marL="496888" indent="-427038" eaLnBrk="1">
              <a:buNone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21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syaraf</a:t>
            </a:r>
            <a:r>
              <a:rPr lang="en-US" b="1" dirty="0"/>
              <a:t> </a:t>
            </a:r>
            <a:r>
              <a:rPr lang="en-US" b="1" dirty="0" err="1"/>
              <a:t>tiruan</a:t>
            </a:r>
            <a:r>
              <a:rPr lang="en-US" b="1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McCulloch – Pitts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</a:t>
            </a:r>
            <a:r>
              <a:rPr lang="en-US" dirty="0" err="1"/>
              <a:t>Hebb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Perceptron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5927" cy="104499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Single Layer Net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3" y="1938790"/>
            <a:ext cx="7632694" cy="4252229"/>
          </a:xfrm>
        </p:spPr>
        <p:txBody>
          <a:bodyPr/>
          <a:lstStyle/>
          <a:p>
            <a:pPr marL="681038" indent="-681038" eaLnBrk="1"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/>
              <a:t>Seberapa besar hubungan antara 2 neuron ditentukan oleh bobot yang bersesuaian. </a:t>
            </a:r>
          </a:p>
          <a:p>
            <a:pPr marL="681038" indent="-681038" eaLnBrk="1"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/>
              <a:t>Semua unit input akan dihubungkan dengan setiap unit output. </a:t>
            </a:r>
          </a:p>
        </p:txBody>
      </p:sp>
    </p:spTree>
    <p:extLst>
      <p:ext uri="{BB962C8B-B14F-4D97-AF65-F5344CB8AC3E}">
        <p14:creationId xmlns:p14="http://schemas.microsoft.com/office/powerpoint/2010/main" val="210797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8913" cy="1050037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Single Layer Net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894" y="1579256"/>
            <a:ext cx="4731045" cy="452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416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8913" cy="1050037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Multilayer Net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4" y="1938789"/>
            <a:ext cx="7635681" cy="4225348"/>
          </a:xfrm>
        </p:spPr>
        <p:txBody>
          <a:bodyPr>
            <a:normAutofit fontScale="92500"/>
          </a:bodyPr>
          <a:lstStyle/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Memiliki 1 atau lebih lapisan yang terletak diantara lapisan input dan lapisan output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Ada lapisan bobot yang terletak antara 2 lapisan yang bersebelahan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Jaringan dengan banyak lapisan ini dapat menyelesaikan permasalahan yang lebih sulit daripada lapisan tunggal, tentu saja dengan pembelajaran yang lebih rumit</a:t>
            </a:r>
          </a:p>
        </p:txBody>
      </p:sp>
    </p:spTree>
    <p:extLst>
      <p:ext uri="{BB962C8B-B14F-4D97-AF65-F5344CB8AC3E}">
        <p14:creationId xmlns:p14="http://schemas.microsoft.com/office/powerpoint/2010/main" val="4289724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300732"/>
            <a:ext cx="7808913" cy="1050036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Multilayer Net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28" y="1095399"/>
            <a:ext cx="4300950" cy="50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723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8913" cy="1050037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Competitive Net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4" y="1520455"/>
            <a:ext cx="7635681" cy="4225347"/>
          </a:xfrm>
        </p:spPr>
        <p:txBody>
          <a:bodyPr/>
          <a:lstStyle/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Sekumpulan neuron bersaing untuk mendapatkan hak menjadi aktif 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Umumnya hubungan antar neuron pada lapisan kompetitif ini tidak diperlihatkan pada diagram arsitektur</a:t>
            </a:r>
          </a:p>
          <a:p>
            <a:pPr marL="496888" indent="-427038" eaLnBrk="1">
              <a:buNone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3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5927" cy="104499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Competitive Net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92" y="1785904"/>
            <a:ext cx="6451425" cy="470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403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8913" cy="1050037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Proses Pembelajaran Jaringan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4" y="1938789"/>
            <a:ext cx="7635681" cy="4346313"/>
          </a:xfrm>
        </p:spPr>
        <p:txBody>
          <a:bodyPr>
            <a:normAutofit lnSpcReduction="10000"/>
          </a:bodyPr>
          <a:lstStyle/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Cara belajar JST : 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Ke dalam JST diinputkan informasi yang sebelumnya telah diketahui hasil keluarannya.  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Penginputan informasi ini dilakukan lewat node-node atau unit-unit input. Bobot-bobot antarkoneksi dalam suatu arsitektur diberi nilai awal dan kemudian JST dijalankan. </a:t>
            </a:r>
          </a:p>
        </p:txBody>
      </p:sp>
    </p:spTree>
    <p:extLst>
      <p:ext uri="{BB962C8B-B14F-4D97-AF65-F5344CB8AC3E}">
        <p14:creationId xmlns:p14="http://schemas.microsoft.com/office/powerpoint/2010/main" val="3559631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8913" cy="1050037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Proses Pembelajaran Jaringan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5174" y="1554055"/>
            <a:ext cx="7635680" cy="5305626"/>
          </a:xfrm>
        </p:spPr>
        <p:txBody>
          <a:bodyPr/>
          <a:lstStyle/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Bobot-bobot ini bagi jaringan digunakan untuk belajar dan mengingat suatu informasi. Pengaturan bobot dilakukan secara terus-menerus dan dengan menggunakan  kriteria tertentu sampai diperoleh keluaran yang diharapkan.  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Hal yang ingin dicapai dengan melatih/mengajari JST adalah untuk mencapai keseimbangan antara kemampuan memorisasi dan generalisasi.  </a:t>
            </a:r>
          </a:p>
        </p:txBody>
      </p:sp>
    </p:spTree>
    <p:extLst>
      <p:ext uri="{BB962C8B-B14F-4D97-AF65-F5344CB8AC3E}">
        <p14:creationId xmlns:p14="http://schemas.microsoft.com/office/powerpoint/2010/main" val="3614735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8913" cy="1050037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Proses Pembelajaran Jaringan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4" y="1557416"/>
            <a:ext cx="7635681" cy="4826808"/>
          </a:xfrm>
        </p:spPr>
        <p:txBody>
          <a:bodyPr>
            <a:normAutofit lnSpcReduction="10000"/>
          </a:bodyPr>
          <a:lstStyle/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Kemampuan memorisasi = kemampuan JST untuk memanggil kembali secara sempurna sebuah pola yang telah dipelajari.  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/>
              <a:t>Kemampuan generalisasi = adalah kemampuan JST untuk menghasilkan respon yang bisa diterima terhadap pola-pola input yang serupa (namun tidak identik) dengan pola-pola yang sebelumnya telah dipelajari.  </a:t>
            </a:r>
          </a:p>
        </p:txBody>
      </p:sp>
    </p:spTree>
    <p:extLst>
      <p:ext uri="{BB962C8B-B14F-4D97-AF65-F5344CB8AC3E}">
        <p14:creationId xmlns:p14="http://schemas.microsoft.com/office/powerpoint/2010/main" val="488655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8913" cy="1050037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Metode Pembelajaran JST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81033" y="1938789"/>
            <a:ext cx="7825340" cy="4225348"/>
          </a:xfrm>
        </p:spPr>
        <p:txBody>
          <a:bodyPr/>
          <a:lstStyle/>
          <a:p>
            <a:pPr marL="69850" indent="0" eaLnBrk="1">
              <a:buClr>
                <a:srgbClr val="99284C"/>
              </a:buClr>
              <a:buSzPct val="75000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  <a:defRPr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bobotnya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: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  <a:defRPr/>
            </a:pP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terawasi</a:t>
            </a:r>
            <a:r>
              <a:rPr lang="en-US" dirty="0"/>
              <a:t>  (supervised learning),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Hebb</a:t>
            </a:r>
            <a:r>
              <a:rPr lang="en-US" dirty="0"/>
              <a:t>, perceptron, back propagation 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  <a:defRPr/>
            </a:pP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terawasi</a:t>
            </a:r>
            <a:r>
              <a:rPr lang="en-US" dirty="0"/>
              <a:t>  (unsupervised learning), </a:t>
            </a:r>
            <a:r>
              <a:rPr lang="en-US" dirty="0" err="1"/>
              <a:t>contoh</a:t>
            </a:r>
            <a:r>
              <a:rPr lang="en-US" dirty="0"/>
              <a:t> : LVQ </a:t>
            </a:r>
          </a:p>
        </p:txBody>
      </p:sp>
    </p:spTree>
    <p:extLst>
      <p:ext uri="{BB962C8B-B14F-4D97-AF65-F5344CB8AC3E}">
        <p14:creationId xmlns:p14="http://schemas.microsoft.com/office/powerpoint/2010/main" val="2533674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7419" cy="104667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Jaringan Syaraf Biologis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4" y="1938789"/>
            <a:ext cx="7634187" cy="4253909"/>
          </a:xfrm>
        </p:spPr>
        <p:txBody>
          <a:bodyPr/>
          <a:lstStyle/>
          <a:p>
            <a:pPr marL="679450" indent="-679450" eaLnBrk="1">
              <a:buFont typeface="Times New Roman" pitchFamily="18" charset="0"/>
              <a:buChar char="•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/>
              <a:t>Otak manusia berisi jutaan sel syaraf (neuron) yang bertugas memproses informasi </a:t>
            </a:r>
          </a:p>
          <a:p>
            <a:pPr marL="679450" indent="-679450" eaLnBrk="1">
              <a:buFont typeface="Times New Roman" pitchFamily="18" charset="0"/>
              <a:buChar char="•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/>
              <a:t>Neuron saling berinteraksi satu sama lain mendukung kemampuan kerja otak manusia</a:t>
            </a:r>
          </a:p>
        </p:txBody>
      </p:sp>
    </p:spTree>
    <p:extLst>
      <p:ext uri="{BB962C8B-B14F-4D97-AF65-F5344CB8AC3E}">
        <p14:creationId xmlns:p14="http://schemas.microsoft.com/office/powerpoint/2010/main" val="2418417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4433" cy="104499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Pembelajaran Terawasi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3" y="1938789"/>
            <a:ext cx="7631200" cy="4250549"/>
          </a:xfrm>
        </p:spPr>
        <p:txBody>
          <a:bodyPr/>
          <a:lstStyle/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/>
              <a:t>Output yang diharapkan telah diketahui sebelumnya</a:t>
            </a:r>
          </a:p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/>
              <a:t>Contoh : JST untuk mengenali pasangan pola, misalkan pada operasi AND</a:t>
            </a:r>
          </a:p>
          <a:p>
            <a:pPr marL="682625" indent="-681038" eaLnBrk="1">
              <a:buNone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3492283" y="4020382"/>
          <a:ext cx="4913238" cy="2499925"/>
        </p:xfrm>
        <a:graphic>
          <a:graphicData uri="http://schemas.openxmlformats.org/drawingml/2006/table">
            <a:tbl>
              <a:tblPr/>
              <a:tblGrid>
                <a:gridCol w="163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985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Input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Target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98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98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1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8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1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98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1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1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1</a:t>
                      </a:r>
                    </a:p>
                  </a:txBody>
                  <a:tcPr marL="84664" marR="84664" marT="113632" marB="49538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208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4433" cy="104499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Pembelajaran Terawasi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4095" y="1520454"/>
            <a:ext cx="8171806" cy="4648722"/>
          </a:xfrm>
        </p:spPr>
        <p:txBody>
          <a:bodyPr>
            <a:normAutofit fontScale="92500"/>
          </a:bodyPr>
          <a:lstStyle/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800"/>
              <a:t>Satu pola input akan diberikan ke satu neuron pada lapisan input</a:t>
            </a:r>
          </a:p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800"/>
              <a:t>Pola ini akan dirambatkan di sepanjang jaringan syaraf hingga sampai ke neuron pada lapisan output</a:t>
            </a:r>
          </a:p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800"/>
              <a:t>Lapisan output ini akan membangkitkan pola output yang akan dicocokkan dengan pola output targetnya</a:t>
            </a:r>
          </a:p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800"/>
              <a:t>Jika berbeda → error</a:t>
            </a:r>
          </a:p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800"/>
              <a:t>Jika error terlalu besar, perlu dilakukan pembelajaran lebih banyak</a:t>
            </a:r>
          </a:p>
        </p:txBody>
      </p:sp>
    </p:spTree>
    <p:extLst>
      <p:ext uri="{BB962C8B-B14F-4D97-AF65-F5344CB8AC3E}">
        <p14:creationId xmlns:p14="http://schemas.microsoft.com/office/powerpoint/2010/main" val="2032231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4433" cy="104499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Pembelajaran Tak Terawasi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3" y="1938789"/>
            <a:ext cx="7631200" cy="4346313"/>
          </a:xfrm>
        </p:spPr>
        <p:txBody>
          <a:bodyPr>
            <a:normAutofit lnSpcReduction="10000"/>
          </a:bodyPr>
          <a:lstStyle/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/>
              <a:t>Tidak memerlukan target output</a:t>
            </a:r>
          </a:p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/>
              <a:t>Tidak dapat ditentukan hasil yang diharapkan selama proses pembelajaran</a:t>
            </a:r>
          </a:p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/>
              <a:t>Nilai bobot disusun dalam suatu range tertentu tergantung nilai input yang diberikan</a:t>
            </a:r>
          </a:p>
          <a:p>
            <a:pPr marL="682625" indent="-681038" eaLnBrk="1">
              <a:buFont typeface="Times New Roman" pitchFamily="18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/>
              <a:t>Tujuannya untuk mengelompokkan unit yang hampir sama dalam suatu area tertentu</a:t>
            </a:r>
          </a:p>
        </p:txBody>
      </p:sp>
    </p:spTree>
    <p:extLst>
      <p:ext uri="{BB962C8B-B14F-4D97-AF65-F5344CB8AC3E}">
        <p14:creationId xmlns:p14="http://schemas.microsoft.com/office/powerpoint/2010/main" val="3285408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8913" cy="1050037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Fungsi Aktivasi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4095" y="1441490"/>
            <a:ext cx="8171806" cy="5423230"/>
          </a:xfrm>
        </p:spPr>
        <p:txBody>
          <a:bodyPr vert="horz" wrap="square" lIns="91440" tIns="26640" rIns="91440" bIns="45720" numCol="1" anchor="t" anchorCtr="0" compatLnSpc="1">
            <a:prstTxWarp prst="textNoShape">
              <a:avLst/>
            </a:prstTxWarp>
          </a:bodyPr>
          <a:lstStyle/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sz="3000"/>
              <a:t>Dipakai untuk menentukan keluaran suatu neuron 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sz="3000"/>
              <a:t>Merupakan fungsi yang menggambarkan hubungan antara tingkat aktivasi internal (summation function) yang mungkin berbentuk linier atau nonlinear. </a:t>
            </a:r>
          </a:p>
          <a:p>
            <a:pPr marL="496888" indent="-427038" eaLnBrk="1">
              <a:buClr>
                <a:srgbClr val="99284C"/>
              </a:buClr>
              <a:buSzPct val="75000"/>
              <a:buFont typeface="Wingdings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sz="3000"/>
              <a:t>Beberapa fungsi aktivasi JST diantaranya threshold, hard limit, sigmoid, dan identitas. </a:t>
            </a:r>
          </a:p>
          <a:p>
            <a:pPr marL="496888" indent="-427038" eaLnBrk="1">
              <a:buNone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4212965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6" descr="Oak"/>
          <p:cNvSpPr>
            <a:spLocks noChangeArrowheads="1"/>
          </p:cNvSpPr>
          <p:nvPr/>
        </p:nvSpPr>
        <p:spPr bwMode="auto">
          <a:xfrm>
            <a:off x="1524000" y="1"/>
            <a:ext cx="9144000" cy="76274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fi-FI" sz="4400">
                <a:solidFill>
                  <a:srgbClr val="FFFF66"/>
                </a:solidFill>
              </a:rPr>
              <a:t>Fungsi Aktivasi</a:t>
            </a:r>
            <a:endParaRPr lang="en-US" sz="4400">
              <a:solidFill>
                <a:srgbClr val="FFFF66"/>
              </a:solidFill>
            </a:endParaRPr>
          </a:p>
        </p:txBody>
      </p:sp>
      <p:sp>
        <p:nvSpPr>
          <p:cNvPr id="14339" name="Text Box 31"/>
          <p:cNvSpPr txBox="1">
            <a:spLocks noChangeArrowheads="1"/>
          </p:cNvSpPr>
          <p:nvPr/>
        </p:nvSpPr>
        <p:spPr bwMode="auto">
          <a:xfrm>
            <a:off x="2296082" y="1066838"/>
            <a:ext cx="5562861" cy="52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800" b="1"/>
              <a:t>Fungsi </a:t>
            </a:r>
            <a:r>
              <a:rPr lang="sv-SE" sz="2800" b="1" i="1"/>
              <a:t>Hard Limit</a:t>
            </a:r>
            <a:r>
              <a:rPr lang="en-US" sz="2800" b="1"/>
              <a:t> </a:t>
            </a:r>
          </a:p>
        </p:txBody>
      </p:sp>
      <p:sp>
        <p:nvSpPr>
          <p:cNvPr id="14340" name="Rectangle 33"/>
          <p:cNvSpPr>
            <a:spLocks noChangeArrowheads="1"/>
          </p:cNvSpPr>
          <p:nvPr/>
        </p:nvSpPr>
        <p:spPr bwMode="auto">
          <a:xfrm>
            <a:off x="1524001" y="30586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1" name="Object 32"/>
          <p:cNvGraphicFramePr>
            <a:graphicFrameLocks noChangeAspect="1"/>
          </p:cNvGraphicFramePr>
          <p:nvPr/>
        </p:nvGraphicFramePr>
        <p:xfrm>
          <a:off x="4011613" y="1766888"/>
          <a:ext cx="37893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4" imgW="1218960" imgH="457200" progId="Equation.3">
                  <p:embed/>
                </p:oleObj>
              </mc:Choice>
              <mc:Fallback>
                <p:oleObj name="Equation" r:id="rId4" imgW="1218960" imgH="457200" progId="Equation.3">
                  <p:embed/>
                  <p:pic>
                    <p:nvPicPr>
                      <p:cNvPr id="14341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1766888"/>
                        <a:ext cx="378936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2" name="Picture 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188" y="3885977"/>
            <a:ext cx="3352651" cy="215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397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3" descr="Oak"/>
          <p:cNvSpPr>
            <a:spLocks noChangeArrowheads="1"/>
          </p:cNvSpPr>
          <p:nvPr/>
        </p:nvSpPr>
        <p:spPr bwMode="auto">
          <a:xfrm>
            <a:off x="1524000" y="1"/>
            <a:ext cx="9144000" cy="76274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fi-FI" sz="4400">
                <a:solidFill>
                  <a:srgbClr val="FFFF66"/>
                </a:solidFill>
              </a:rPr>
              <a:t>Fungsi Aktivasi</a:t>
            </a:r>
            <a:endParaRPr lang="en-US" sz="4400">
              <a:solidFill>
                <a:srgbClr val="FFFF66"/>
              </a:solidFill>
            </a:endParaRPr>
          </a:p>
        </p:txBody>
      </p:sp>
      <p:sp>
        <p:nvSpPr>
          <p:cNvPr id="15363" name="Rectangle 117"/>
          <p:cNvSpPr>
            <a:spLocks noChangeArrowheads="1"/>
          </p:cNvSpPr>
          <p:nvPr/>
        </p:nvSpPr>
        <p:spPr bwMode="auto">
          <a:xfrm>
            <a:off x="1524001" y="37542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4" name="Rectangle 120"/>
          <p:cNvSpPr>
            <a:spLocks noChangeArrowheads="1"/>
          </p:cNvSpPr>
          <p:nvPr/>
        </p:nvSpPr>
        <p:spPr bwMode="auto">
          <a:xfrm>
            <a:off x="1524001" y="30586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5" name="Object 119"/>
          <p:cNvGraphicFramePr>
            <a:graphicFrameLocks noChangeAspect="1"/>
          </p:cNvGraphicFramePr>
          <p:nvPr/>
        </p:nvGraphicFramePr>
        <p:xfrm>
          <a:off x="3298825" y="1647825"/>
          <a:ext cx="4986338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Equation" r:id="rId4" imgW="1231560" imgH="457200" progId="Equation.3">
                  <p:embed/>
                </p:oleObj>
              </mc:Choice>
              <mc:Fallback>
                <p:oleObj name="Equation" r:id="rId4" imgW="1231560" imgH="457200" progId="Equation.3">
                  <p:embed/>
                  <p:pic>
                    <p:nvPicPr>
                      <p:cNvPr id="15365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647825"/>
                        <a:ext cx="4986338" cy="186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1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99" y="3885977"/>
            <a:ext cx="3885789" cy="24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31"/>
          <p:cNvSpPr txBox="1">
            <a:spLocks noChangeArrowheads="1"/>
          </p:cNvSpPr>
          <p:nvPr/>
        </p:nvSpPr>
        <p:spPr bwMode="auto">
          <a:xfrm>
            <a:off x="2296082" y="1066838"/>
            <a:ext cx="5562861" cy="52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800" b="1"/>
              <a:t>Fungsi Threshold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76636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4" descr="Oak"/>
          <p:cNvSpPr>
            <a:spLocks noChangeArrowheads="1"/>
          </p:cNvSpPr>
          <p:nvPr/>
        </p:nvSpPr>
        <p:spPr bwMode="auto">
          <a:xfrm>
            <a:off x="1524000" y="0"/>
            <a:ext cx="9144000" cy="68546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fi-FI" sz="4400">
                <a:solidFill>
                  <a:srgbClr val="FFFF66"/>
                </a:solidFill>
              </a:rPr>
              <a:t>Fungsi Aktivasi</a:t>
            </a:r>
            <a:endParaRPr lang="en-US" sz="4400">
              <a:solidFill>
                <a:srgbClr val="FFFF66"/>
              </a:solidFill>
            </a:endParaRPr>
          </a:p>
        </p:txBody>
      </p:sp>
      <p:sp>
        <p:nvSpPr>
          <p:cNvPr id="16387" name="Rectangle 150"/>
          <p:cNvSpPr>
            <a:spLocks noChangeArrowheads="1"/>
          </p:cNvSpPr>
          <p:nvPr/>
        </p:nvSpPr>
        <p:spPr bwMode="auto">
          <a:xfrm>
            <a:off x="1524001" y="28730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88" name="Object 149"/>
          <p:cNvGraphicFramePr>
            <a:graphicFrameLocks noChangeAspect="1"/>
          </p:cNvGraphicFramePr>
          <p:nvPr/>
        </p:nvGraphicFramePr>
        <p:xfrm>
          <a:off x="4038862" y="1752302"/>
          <a:ext cx="3504976" cy="1678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Equation" r:id="rId4" imgW="1130300" imgH="558800" progId="Equation.3">
                  <p:embed/>
                </p:oleObj>
              </mc:Choice>
              <mc:Fallback>
                <p:oleObj name="Equation" r:id="rId4" imgW="1130300" imgH="558800" progId="Equation.3">
                  <p:embed/>
                  <p:pic>
                    <p:nvPicPr>
                      <p:cNvPr id="16388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862" y="1752302"/>
                        <a:ext cx="3504976" cy="1678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9" name="Picture 15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187" y="3581887"/>
            <a:ext cx="3581138" cy="265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31"/>
          <p:cNvSpPr txBox="1">
            <a:spLocks noChangeArrowheads="1"/>
          </p:cNvSpPr>
          <p:nvPr/>
        </p:nvSpPr>
        <p:spPr bwMode="auto">
          <a:xfrm>
            <a:off x="2296082" y="1066838"/>
            <a:ext cx="5562861" cy="52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800" b="1"/>
              <a:t>Fungsi Bipolar </a:t>
            </a:r>
            <a:r>
              <a:rPr lang="sv-SE" sz="2800" b="1" i="1"/>
              <a:t>Hard Limit</a:t>
            </a:r>
            <a:r>
              <a:rPr lang="en-US" sz="2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514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93" descr="Oak"/>
          <p:cNvSpPr>
            <a:spLocks noChangeArrowheads="1"/>
          </p:cNvSpPr>
          <p:nvPr/>
        </p:nvSpPr>
        <p:spPr bwMode="auto">
          <a:xfrm>
            <a:off x="1524000" y="0"/>
            <a:ext cx="9144000" cy="6098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fi-FI" sz="4400">
                <a:solidFill>
                  <a:srgbClr val="FFFF66"/>
                </a:solidFill>
              </a:rPr>
              <a:t>Fungsi Aktivasi</a:t>
            </a:r>
            <a:endParaRPr lang="en-US" sz="4400">
              <a:solidFill>
                <a:srgbClr val="FFFF66"/>
              </a:solidFill>
            </a:endParaRPr>
          </a:p>
        </p:txBody>
      </p:sp>
      <p:sp>
        <p:nvSpPr>
          <p:cNvPr id="17411" name="Rectangle 198"/>
          <p:cNvSpPr>
            <a:spLocks noChangeArrowheads="1"/>
          </p:cNvSpPr>
          <p:nvPr/>
        </p:nvSpPr>
        <p:spPr bwMode="auto">
          <a:xfrm>
            <a:off x="1524001" y="2887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2" name="Object 197"/>
          <p:cNvGraphicFramePr>
            <a:graphicFrameLocks noChangeAspect="1"/>
          </p:cNvGraphicFramePr>
          <p:nvPr/>
        </p:nvGraphicFramePr>
        <p:xfrm>
          <a:off x="2818767" y="1448211"/>
          <a:ext cx="5334373" cy="2513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4" imgW="1320227" imgH="710891" progId="Equation.3">
                  <p:embed/>
                </p:oleObj>
              </mc:Choice>
              <mc:Fallback>
                <p:oleObj name="Equation" r:id="rId4" imgW="1320227" imgH="710891" progId="Equation.3">
                  <p:embed/>
                  <p:pic>
                    <p:nvPicPr>
                      <p:cNvPr id="17412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767" y="1448211"/>
                        <a:ext cx="5334373" cy="2513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3" name="Picture 19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87" y="3885978"/>
            <a:ext cx="4799741" cy="260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31"/>
          <p:cNvSpPr txBox="1">
            <a:spLocks noChangeArrowheads="1"/>
          </p:cNvSpPr>
          <p:nvPr/>
        </p:nvSpPr>
        <p:spPr bwMode="auto">
          <a:xfrm>
            <a:off x="2081035" y="806429"/>
            <a:ext cx="5562861" cy="52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800" b="1"/>
              <a:t>Fungsi Bipolar </a:t>
            </a:r>
            <a:r>
              <a:rPr lang="en-US" sz="2800" b="1" i="1"/>
              <a:t>Threshold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34076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7" descr="Oak"/>
          <p:cNvSpPr>
            <a:spLocks noChangeArrowheads="1"/>
          </p:cNvSpPr>
          <p:nvPr/>
        </p:nvSpPr>
        <p:spPr bwMode="auto">
          <a:xfrm>
            <a:off x="1524000" y="0"/>
            <a:ext cx="9144000" cy="6098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fi-FI" sz="4400">
                <a:solidFill>
                  <a:srgbClr val="FFFF66"/>
                </a:solidFill>
              </a:rPr>
              <a:t>Fungsi Aktivasi</a:t>
            </a:r>
            <a:endParaRPr lang="en-US" sz="4400">
              <a:solidFill>
                <a:srgbClr val="FFFF66"/>
              </a:solidFill>
            </a:endParaRPr>
          </a:p>
        </p:txBody>
      </p:sp>
      <p:sp>
        <p:nvSpPr>
          <p:cNvPr id="18435" name="Rectangle 140"/>
          <p:cNvSpPr>
            <a:spLocks noChangeArrowheads="1"/>
          </p:cNvSpPr>
          <p:nvPr/>
        </p:nvSpPr>
        <p:spPr bwMode="auto">
          <a:xfrm>
            <a:off x="1524001" y="29200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6" name="Rectangle 144"/>
          <p:cNvSpPr>
            <a:spLocks noChangeArrowheads="1"/>
          </p:cNvSpPr>
          <p:nvPr/>
        </p:nvSpPr>
        <p:spPr bwMode="auto">
          <a:xfrm>
            <a:off x="1524001" y="31729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7" name="Object 143"/>
          <p:cNvGraphicFramePr>
            <a:graphicFrameLocks noChangeAspect="1"/>
          </p:cNvGraphicFramePr>
          <p:nvPr/>
        </p:nvGraphicFramePr>
        <p:xfrm>
          <a:off x="6858001" y="3542265"/>
          <a:ext cx="3165475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4" imgW="571320" imgH="406080" progId="Equation.3">
                  <p:embed/>
                </p:oleObj>
              </mc:Choice>
              <mc:Fallback>
                <p:oleObj name="Equation" r:id="rId4" imgW="571320" imgH="406080" progId="Equation.3">
                  <p:embed/>
                  <p:pic>
                    <p:nvPicPr>
                      <p:cNvPr id="18437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3542265"/>
                        <a:ext cx="3165475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14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9" y="3289414"/>
            <a:ext cx="4238228" cy="330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31"/>
          <p:cNvSpPr txBox="1">
            <a:spLocks noChangeArrowheads="1"/>
          </p:cNvSpPr>
          <p:nvPr/>
        </p:nvSpPr>
        <p:spPr bwMode="auto">
          <a:xfrm>
            <a:off x="2081035" y="836671"/>
            <a:ext cx="5562861" cy="52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800" b="1"/>
              <a:t>Fungsi </a:t>
            </a:r>
            <a:r>
              <a:rPr lang="en-US" sz="2800" b="1"/>
              <a:t>Linear (Identitas)</a:t>
            </a:r>
          </a:p>
        </p:txBody>
      </p:sp>
    </p:spTree>
    <p:extLst>
      <p:ext uri="{BB962C8B-B14F-4D97-AF65-F5344CB8AC3E}">
        <p14:creationId xmlns:p14="http://schemas.microsoft.com/office/powerpoint/2010/main" val="4188233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 descr="Oak"/>
          <p:cNvSpPr>
            <a:spLocks noChangeArrowheads="1"/>
          </p:cNvSpPr>
          <p:nvPr/>
        </p:nvSpPr>
        <p:spPr bwMode="auto">
          <a:xfrm>
            <a:off x="1524000" y="0"/>
            <a:ext cx="9144000" cy="68546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fi-FI" sz="4400">
                <a:solidFill>
                  <a:srgbClr val="FFFF66"/>
                </a:solidFill>
              </a:rPr>
              <a:t>Fungsi Aktivasi</a:t>
            </a:r>
            <a:endParaRPr lang="en-US" sz="4400">
              <a:solidFill>
                <a:srgbClr val="FFFF66"/>
              </a:solidFill>
            </a:endParaRP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1524001" y="30729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0" name="Object 7"/>
          <p:cNvGraphicFramePr>
            <a:graphicFrameLocks noChangeAspect="1"/>
          </p:cNvGraphicFramePr>
          <p:nvPr/>
        </p:nvGraphicFramePr>
        <p:xfrm>
          <a:off x="3962700" y="1219724"/>
          <a:ext cx="4342765" cy="115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4" imgW="1079969" imgH="343049" progId="Equation.3">
                  <p:embed/>
                </p:oleObj>
              </mc:Choice>
              <mc:Fallback>
                <p:oleObj name="Equation" r:id="rId4" imgW="1079969" imgH="343049" progId="Equation.3">
                  <p:embed/>
                  <p:pic>
                    <p:nvPicPr>
                      <p:cNvPr id="1946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700" y="1219724"/>
                        <a:ext cx="4342765" cy="1157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1524001" y="31636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6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98" y="3200514"/>
            <a:ext cx="6629138" cy="356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31"/>
          <p:cNvSpPr txBox="1">
            <a:spLocks noChangeArrowheads="1"/>
          </p:cNvSpPr>
          <p:nvPr/>
        </p:nvSpPr>
        <p:spPr bwMode="auto">
          <a:xfrm>
            <a:off x="2152717" y="836671"/>
            <a:ext cx="5562861" cy="52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800" b="1"/>
              <a:t>Fungsi Sigmoid</a:t>
            </a:r>
            <a:r>
              <a:rPr lang="en-US" sz="2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69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7419" cy="104667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Sel Syaraf (Neuron)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694" y="1938788"/>
            <a:ext cx="7634187" cy="4344632"/>
          </a:xfrm>
        </p:spPr>
        <p:txBody>
          <a:bodyPr/>
          <a:lstStyle/>
          <a:p>
            <a:pPr eaLnBrk="1"/>
            <a:endParaRPr lang="en-US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63" y="1559096"/>
            <a:ext cx="7586398" cy="510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546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Aplikasi Yang Dapat Dibuat dengan JST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imes New Roman" pitchFamily="18" charset="0"/>
              <a:buAutoNum type="alphaLcPeriod"/>
            </a:pPr>
            <a:r>
              <a:rPr lang="en-US"/>
              <a:t>Klasifikasi </a:t>
            </a:r>
          </a:p>
          <a:p>
            <a:pPr marL="514350" indent="-514350">
              <a:buFont typeface="Times New Roman" pitchFamily="18" charset="0"/>
              <a:buAutoNum type="alphaLcPeriod"/>
            </a:pPr>
            <a:r>
              <a:rPr lang="en-US"/>
              <a:t>Pengenalan pola</a:t>
            </a:r>
          </a:p>
          <a:p>
            <a:pPr marL="514350" indent="-514350">
              <a:buFont typeface="Times New Roman" pitchFamily="18" charset="0"/>
              <a:buAutoNum type="alphaLcPeriod"/>
            </a:pPr>
            <a:r>
              <a:rPr lang="en-US"/>
              <a:t>Peramalan </a:t>
            </a:r>
          </a:p>
          <a:p>
            <a:pPr marL="514350" indent="-514350">
              <a:buFont typeface="Times New Roman" pitchFamily="18" charset="0"/>
              <a:buAutoNum type="alphaLcPeriod"/>
            </a:pPr>
            <a:r>
              <a:rPr lang="en-US"/>
              <a:t>Optimisasi</a:t>
            </a:r>
          </a:p>
          <a:p>
            <a:pPr marL="514350" indent="-514350">
              <a:buFont typeface="Times New Roman" pitchFamily="18" charset="0"/>
              <a:buAutoNum type="alphaL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5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Model McCulloch – Pitts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</a:t>
            </a:r>
            <a:r>
              <a:rPr lang="en-US" dirty="0" err="1"/>
              <a:t>Hebb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Perceptron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80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/>
          <p:cNvSpPr>
            <a:spLocks noChangeArrowheads="1"/>
          </p:cNvSpPr>
          <p:nvPr/>
        </p:nvSpPr>
        <p:spPr bwMode="auto">
          <a:xfrm>
            <a:off x="1524001" y="30586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87" name="Object 8"/>
          <p:cNvGraphicFramePr>
            <a:graphicFrameLocks noChangeAspect="1"/>
          </p:cNvGraphicFramePr>
          <p:nvPr/>
        </p:nvGraphicFramePr>
        <p:xfrm>
          <a:off x="2481262" y="4670564"/>
          <a:ext cx="6013863" cy="1663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Equation" r:id="rId3" imgW="1663560" imgH="457200" progId="Equation.3">
                  <p:embed/>
                </p:oleObj>
              </mc:Choice>
              <mc:Fallback>
                <p:oleObj name="Equation" r:id="rId3" imgW="1663560" imgH="457200" progId="Equation.3">
                  <p:embed/>
                  <p:pic>
                    <p:nvPicPr>
                      <p:cNvPr id="4198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2" y="4670564"/>
                        <a:ext cx="6013863" cy="1663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itle 1"/>
          <p:cNvSpPr txBox="1">
            <a:spLocks/>
          </p:cNvSpPr>
          <p:nvPr/>
        </p:nvSpPr>
        <p:spPr bwMode="auto">
          <a:xfrm>
            <a:off x="2196023" y="445216"/>
            <a:ext cx="7801446" cy="113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/>
            <a:r>
              <a:rPr lang="en-US" sz="4000" b="1" i="1">
                <a:solidFill>
                  <a:srgbClr val="99284C"/>
                </a:solidFill>
              </a:rPr>
              <a:t>Model McCulloch-Pitts</a:t>
            </a:r>
          </a:p>
        </p:txBody>
      </p:sp>
      <p:sp>
        <p:nvSpPr>
          <p:cNvPr id="41989" name="Oval 1"/>
          <p:cNvSpPr>
            <a:spLocks noChangeArrowheads="1"/>
          </p:cNvSpPr>
          <p:nvPr/>
        </p:nvSpPr>
        <p:spPr bwMode="auto">
          <a:xfrm>
            <a:off x="3299636" y="1090359"/>
            <a:ext cx="501778" cy="5645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/>
              <a:t>X1</a:t>
            </a:r>
          </a:p>
        </p:txBody>
      </p:sp>
      <p:sp>
        <p:nvSpPr>
          <p:cNvPr id="41990" name="Oval 8"/>
          <p:cNvSpPr>
            <a:spLocks noChangeArrowheads="1"/>
          </p:cNvSpPr>
          <p:nvPr/>
        </p:nvSpPr>
        <p:spPr bwMode="auto">
          <a:xfrm>
            <a:off x="3299636" y="2138715"/>
            <a:ext cx="501778" cy="5645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</a:rPr>
              <a:t>Xn</a:t>
            </a:r>
            <a:endParaRPr lang="en-US"/>
          </a:p>
        </p:txBody>
      </p:sp>
      <p:sp>
        <p:nvSpPr>
          <p:cNvPr id="41991" name="Oval 9"/>
          <p:cNvSpPr>
            <a:spLocks noChangeArrowheads="1"/>
          </p:cNvSpPr>
          <p:nvPr/>
        </p:nvSpPr>
        <p:spPr bwMode="auto">
          <a:xfrm>
            <a:off x="3299636" y="2864501"/>
            <a:ext cx="501778" cy="5645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</a:rPr>
              <a:t>Xn+1</a:t>
            </a:r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3299636" y="4074143"/>
            <a:ext cx="501778" cy="5645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>
                <a:solidFill>
                  <a:srgbClr val="000000"/>
                </a:solidFill>
              </a:rPr>
              <a:t>Xn+m</a:t>
            </a:r>
            <a:endParaRPr lang="en-US" sz="1000"/>
          </a:p>
        </p:txBody>
      </p:sp>
      <p:cxnSp>
        <p:nvCxnSpPr>
          <p:cNvPr id="41993" name="Straight Connector 3"/>
          <p:cNvCxnSpPr>
            <a:cxnSpLocks noChangeShapeType="1"/>
          </p:cNvCxnSpPr>
          <p:nvPr/>
        </p:nvCxnSpPr>
        <p:spPr bwMode="auto">
          <a:xfrm>
            <a:off x="3550525" y="1816144"/>
            <a:ext cx="0" cy="16128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4" name="Straight Connector 13"/>
          <p:cNvCxnSpPr>
            <a:cxnSpLocks noChangeShapeType="1"/>
          </p:cNvCxnSpPr>
          <p:nvPr/>
        </p:nvCxnSpPr>
        <p:spPr bwMode="auto">
          <a:xfrm>
            <a:off x="3577406" y="3670929"/>
            <a:ext cx="0" cy="16128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5" name="Straight Arrow Connector 6"/>
          <p:cNvCxnSpPr>
            <a:cxnSpLocks noChangeShapeType="1"/>
            <a:stCxn id="41989" idx="6"/>
          </p:cNvCxnSpPr>
          <p:nvPr/>
        </p:nvCxnSpPr>
        <p:spPr bwMode="auto">
          <a:xfrm>
            <a:off x="3801415" y="1372609"/>
            <a:ext cx="2295333" cy="10483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6" name="Oval 11"/>
          <p:cNvSpPr>
            <a:spLocks noChangeArrowheads="1"/>
          </p:cNvSpPr>
          <p:nvPr/>
        </p:nvSpPr>
        <p:spPr bwMode="auto">
          <a:xfrm>
            <a:off x="6238618" y="2291600"/>
            <a:ext cx="1075238" cy="11374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Y</a:t>
            </a:r>
          </a:p>
        </p:txBody>
      </p:sp>
      <p:cxnSp>
        <p:nvCxnSpPr>
          <p:cNvPr id="41997" name="Straight Arrow Connector 14"/>
          <p:cNvCxnSpPr>
            <a:cxnSpLocks noChangeShapeType="1"/>
            <a:stCxn id="41990" idx="6"/>
          </p:cNvCxnSpPr>
          <p:nvPr/>
        </p:nvCxnSpPr>
        <p:spPr bwMode="auto">
          <a:xfrm>
            <a:off x="3801415" y="2420965"/>
            <a:ext cx="2295333" cy="282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8" name="Straight Arrow Connector 16"/>
          <p:cNvCxnSpPr>
            <a:cxnSpLocks noChangeShapeType="1"/>
            <a:stCxn id="41991" idx="6"/>
          </p:cNvCxnSpPr>
          <p:nvPr/>
        </p:nvCxnSpPr>
        <p:spPr bwMode="auto">
          <a:xfrm flipV="1">
            <a:off x="3801415" y="3057707"/>
            <a:ext cx="2295333" cy="8904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9" name="Straight Arrow Connector 18"/>
          <p:cNvCxnSpPr>
            <a:cxnSpLocks noChangeShapeType="1"/>
            <a:stCxn id="41992" idx="6"/>
          </p:cNvCxnSpPr>
          <p:nvPr/>
        </p:nvCxnSpPr>
        <p:spPr bwMode="auto">
          <a:xfrm flipV="1">
            <a:off x="3801414" y="3242514"/>
            <a:ext cx="2437205" cy="11138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0" name="TextBox 19"/>
          <p:cNvSpPr txBox="1">
            <a:spLocks noChangeArrowheads="1"/>
          </p:cNvSpPr>
          <p:nvPr/>
        </p:nvSpPr>
        <p:spPr bwMode="auto">
          <a:xfrm>
            <a:off x="4949826" y="1574216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42001" name="TextBox 24"/>
          <p:cNvSpPr txBox="1">
            <a:spLocks noChangeArrowheads="1"/>
          </p:cNvSpPr>
          <p:nvPr/>
        </p:nvSpPr>
        <p:spPr bwMode="auto">
          <a:xfrm>
            <a:off x="4630242" y="2192477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42002" name="TextBox 25"/>
          <p:cNvSpPr txBox="1">
            <a:spLocks noChangeArrowheads="1"/>
          </p:cNvSpPr>
          <p:nvPr/>
        </p:nvSpPr>
        <p:spPr bwMode="auto">
          <a:xfrm>
            <a:off x="4607842" y="2782177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-p</a:t>
            </a:r>
          </a:p>
        </p:txBody>
      </p:sp>
      <p:sp>
        <p:nvSpPr>
          <p:cNvPr id="42003" name="TextBox 26"/>
          <p:cNvSpPr txBox="1">
            <a:spLocks noChangeArrowheads="1"/>
          </p:cNvSpPr>
          <p:nvPr/>
        </p:nvSpPr>
        <p:spPr bwMode="auto">
          <a:xfrm>
            <a:off x="4748220" y="3486122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-p</a:t>
            </a:r>
          </a:p>
        </p:txBody>
      </p:sp>
    </p:spTree>
    <p:extLst>
      <p:ext uri="{BB962C8B-B14F-4D97-AF65-F5344CB8AC3E}">
        <p14:creationId xmlns:p14="http://schemas.microsoft.com/office/powerpoint/2010/main" val="1631402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McCulloch-Pitts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270694" y="1493573"/>
            <a:ext cx="7628213" cy="43127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Model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:</a:t>
            </a:r>
          </a:p>
          <a:p>
            <a:r>
              <a:rPr lang="en-US" dirty="0"/>
              <a:t>1.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threshold</a:t>
            </a:r>
          </a:p>
          <a:p>
            <a:r>
              <a:rPr lang="en-US" dirty="0"/>
              <a:t>2.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(excitatory)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Tiap</a:t>
            </a:r>
            <a:r>
              <a:rPr lang="en-US" dirty="0"/>
              <a:t> neuron </a:t>
            </a:r>
            <a:r>
              <a:rPr lang="en-US" dirty="0" err="1"/>
              <a:t>punya</a:t>
            </a:r>
            <a:r>
              <a:rPr lang="en-US" dirty="0"/>
              <a:t> threshold yang </a:t>
            </a:r>
            <a:r>
              <a:rPr lang="en-US" dirty="0" err="1"/>
              <a:t>sama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Kelemahan</a:t>
            </a:r>
            <a:r>
              <a:rPr lang="en-US" dirty="0"/>
              <a:t> :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analitik</a:t>
            </a:r>
            <a:r>
              <a:rPr lang="en-US" dirty="0"/>
              <a:t> / trial and error </a:t>
            </a:r>
            <a:r>
              <a:rPr lang="en-US" dirty="0" err="1"/>
              <a:t>secara</a:t>
            </a:r>
            <a:r>
              <a:rPr lang="en-US" dirty="0"/>
              <a:t> manual,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7584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152717" y="1112201"/>
            <a:ext cx="7741711" cy="70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id-ID" sz="2000" dirty="0">
                <a:latin typeface="+mj-lt"/>
              </a:rPr>
              <a:t>Buatlah model neuron McCulloch-Pitts untuk mengenali pola fungsi logika “AND” sesuai tabel kebenaran berikut :</a:t>
            </a:r>
            <a:endParaRPr lang="en-US" sz="2000" dirty="0">
              <a:latin typeface="+mj-lt"/>
            </a:endParaRPr>
          </a:p>
        </p:txBody>
      </p:sp>
      <p:pic>
        <p:nvPicPr>
          <p:cNvPr id="440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49" y="2286561"/>
            <a:ext cx="4581707" cy="241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itle 1"/>
          <p:cNvSpPr txBox="1">
            <a:spLocks/>
          </p:cNvSpPr>
          <p:nvPr/>
        </p:nvSpPr>
        <p:spPr bwMode="auto">
          <a:xfrm>
            <a:off x="2196023" y="445216"/>
            <a:ext cx="7801446" cy="113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/>
            <a:r>
              <a:rPr lang="en-US" sz="4000" b="1" i="1">
                <a:solidFill>
                  <a:srgbClr val="99284C"/>
                </a:solidFill>
              </a:rPr>
              <a:t>Model McCulloch-Pitts</a:t>
            </a:r>
          </a:p>
        </p:txBody>
      </p:sp>
    </p:spTree>
    <p:extLst>
      <p:ext uri="{BB962C8B-B14F-4D97-AF65-F5344CB8AC3E}">
        <p14:creationId xmlns:p14="http://schemas.microsoft.com/office/powerpoint/2010/main" val="54884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5"/>
          <p:cNvGrpSpPr>
            <a:grpSpLocks/>
          </p:cNvGrpSpPr>
          <p:nvPr/>
        </p:nvGrpSpPr>
        <p:grpSpPr bwMode="auto">
          <a:xfrm>
            <a:off x="3084589" y="2461288"/>
            <a:ext cx="5734600" cy="1693499"/>
            <a:chOff x="1888331" y="2020887"/>
            <a:chExt cx="5105400" cy="1219200"/>
          </a:xfrm>
        </p:grpSpPr>
        <p:sp>
          <p:nvSpPr>
            <p:cNvPr id="45060" name="Oval 1"/>
            <p:cNvSpPr>
              <a:spLocks noChangeArrowheads="1"/>
            </p:cNvSpPr>
            <p:nvPr/>
          </p:nvSpPr>
          <p:spPr bwMode="auto">
            <a:xfrm>
              <a:off x="1888331" y="2020887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000000"/>
                  </a:solidFill>
                </a:rPr>
                <a:t>X1</a:t>
              </a:r>
              <a:endParaRPr lang="en-US"/>
            </a:p>
          </p:txBody>
        </p:sp>
        <p:sp>
          <p:nvSpPr>
            <p:cNvPr id="45061" name="Oval 2"/>
            <p:cNvSpPr>
              <a:spLocks noChangeArrowheads="1"/>
            </p:cNvSpPr>
            <p:nvPr/>
          </p:nvSpPr>
          <p:spPr bwMode="auto">
            <a:xfrm>
              <a:off x="1888331" y="2706687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000000"/>
                  </a:solidFill>
                </a:rPr>
                <a:t>X2</a:t>
              </a:r>
              <a:endParaRPr lang="en-US"/>
            </a:p>
          </p:txBody>
        </p:sp>
        <p:sp>
          <p:nvSpPr>
            <p:cNvPr id="45062" name="Oval 7"/>
            <p:cNvSpPr>
              <a:spLocks noChangeArrowheads="1"/>
            </p:cNvSpPr>
            <p:nvPr/>
          </p:nvSpPr>
          <p:spPr bwMode="auto">
            <a:xfrm>
              <a:off x="5012531" y="2164619"/>
              <a:ext cx="1143000" cy="1075467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  <a:p>
              <a:pPr algn="ctr"/>
              <a:r>
                <a:rPr lang="en-US"/>
                <a:t>Y</a:t>
              </a:r>
            </a:p>
          </p:txBody>
        </p:sp>
        <p:cxnSp>
          <p:nvCxnSpPr>
            <p:cNvPr id="45063" name="Straight Arrow Connector 8"/>
            <p:cNvCxnSpPr>
              <a:cxnSpLocks noChangeShapeType="1"/>
              <a:stCxn id="45060" idx="6"/>
            </p:cNvCxnSpPr>
            <p:nvPr/>
          </p:nvCxnSpPr>
          <p:spPr bwMode="auto">
            <a:xfrm>
              <a:off x="2421731" y="2287587"/>
              <a:ext cx="2439194" cy="266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64" name="Straight Arrow Connector 9"/>
            <p:cNvCxnSpPr>
              <a:cxnSpLocks noChangeShapeType="1"/>
              <a:stCxn id="45061" idx="6"/>
            </p:cNvCxnSpPr>
            <p:nvPr/>
          </p:nvCxnSpPr>
          <p:spPr bwMode="auto">
            <a:xfrm flipV="1">
              <a:off x="2421731" y="2889599"/>
              <a:ext cx="2439194" cy="837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65" name="TextBox 12"/>
            <p:cNvSpPr txBox="1">
              <a:spLocks noChangeArrowheads="1"/>
            </p:cNvSpPr>
            <p:nvPr/>
          </p:nvSpPr>
          <p:spPr bwMode="auto">
            <a:xfrm>
              <a:off x="3301614" y="2070969"/>
              <a:ext cx="268585" cy="265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066" name="TextBox 13"/>
            <p:cNvSpPr txBox="1">
              <a:spLocks noChangeArrowheads="1"/>
            </p:cNvSpPr>
            <p:nvPr/>
          </p:nvSpPr>
          <p:spPr bwMode="auto">
            <a:xfrm>
              <a:off x="3278325" y="2628448"/>
              <a:ext cx="268585" cy="265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5067" name="Elbow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6439862" y="2486752"/>
              <a:ext cx="51435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68" name="TextBox 22"/>
            <p:cNvSpPr txBox="1">
              <a:spLocks noChangeArrowheads="1"/>
            </p:cNvSpPr>
            <p:nvPr/>
          </p:nvSpPr>
          <p:spPr bwMode="auto">
            <a:xfrm>
              <a:off x="6460331" y="2737719"/>
              <a:ext cx="250325" cy="265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069" name="Rectangle 23"/>
            <p:cNvSpPr>
              <a:spLocks noChangeArrowheads="1"/>
            </p:cNvSpPr>
            <p:nvPr/>
          </p:nvSpPr>
          <p:spPr bwMode="auto">
            <a:xfrm>
              <a:off x="6384131" y="2414299"/>
              <a:ext cx="609600" cy="67338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59" name="Title 1"/>
          <p:cNvSpPr txBox="1">
            <a:spLocks/>
          </p:cNvSpPr>
          <p:nvPr/>
        </p:nvSpPr>
        <p:spPr bwMode="auto">
          <a:xfrm>
            <a:off x="2196023" y="445216"/>
            <a:ext cx="7801446" cy="113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/>
            <a:r>
              <a:rPr lang="en-US" sz="4000" b="1" i="1">
                <a:solidFill>
                  <a:srgbClr val="99284C"/>
                </a:solidFill>
              </a:rPr>
              <a:t>Model McCulloch-Pitts</a:t>
            </a:r>
          </a:p>
        </p:txBody>
      </p:sp>
    </p:spTree>
    <p:extLst>
      <p:ext uri="{BB962C8B-B14F-4D97-AF65-F5344CB8AC3E}">
        <p14:creationId xmlns:p14="http://schemas.microsoft.com/office/powerpoint/2010/main" val="3581752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ChangeArrowheads="1"/>
          </p:cNvSpPr>
          <p:nvPr/>
        </p:nvSpPr>
        <p:spPr bwMode="auto">
          <a:xfrm>
            <a:off x="1524001" y="28159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2224399" y="1071879"/>
            <a:ext cx="78133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id-ID" sz="2000" dirty="0">
                <a:latin typeface="+mj-lt"/>
              </a:rPr>
              <a:t>terdapat dua input yaitu x1 dan x2 dan satu output y.  Bila nilai bobot w1 dan w2 dibuat sama dengan 1, (w1 = 1 dan w2 = 1), maka kita bisa menghitung jumlah seluruh input yang masuk untuk tiap-tiap data sebagai berikut :</a:t>
            </a:r>
            <a:r>
              <a:rPr lang="en-US" sz="2000" dirty="0">
                <a:latin typeface="+mj-lt"/>
              </a:rPr>
              <a:t> </a:t>
            </a:r>
          </a:p>
        </p:txBody>
      </p:sp>
      <p:pic>
        <p:nvPicPr>
          <p:cNvPr id="4608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724" y="2819140"/>
            <a:ext cx="5485205" cy="243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 Box 9"/>
          <p:cNvSpPr txBox="1">
            <a:spLocks noChangeArrowheads="1"/>
          </p:cNvSpPr>
          <p:nvPr/>
        </p:nvSpPr>
        <p:spPr bwMode="auto">
          <a:xfrm>
            <a:off x="1980976" y="5487073"/>
            <a:ext cx="8230048" cy="64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>
                <a:latin typeface="Times New Roman" pitchFamily="18" charset="0"/>
              </a:rPr>
              <a:t>Agar y(net) memenuhi fungsi logika “AND”, maka nilai ambang θ pada fungsi aktivasi dibuat sama dengan 2, sehingga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6" name="Title 1"/>
          <p:cNvSpPr txBox="1">
            <a:spLocks/>
          </p:cNvSpPr>
          <p:nvPr/>
        </p:nvSpPr>
        <p:spPr bwMode="auto">
          <a:xfrm>
            <a:off x="2196023" y="445216"/>
            <a:ext cx="7801446" cy="113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/>
            <a:r>
              <a:rPr lang="en-US" sz="4000" b="1" i="1">
                <a:solidFill>
                  <a:srgbClr val="99284C"/>
                </a:solidFill>
              </a:rPr>
              <a:t>Model McCulloch-Pitts</a:t>
            </a:r>
          </a:p>
        </p:txBody>
      </p:sp>
    </p:spTree>
    <p:extLst>
      <p:ext uri="{BB962C8B-B14F-4D97-AF65-F5344CB8AC3E}">
        <p14:creationId xmlns:p14="http://schemas.microsoft.com/office/powerpoint/2010/main" val="510497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302" y="1142441"/>
            <a:ext cx="8077723" cy="251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9"/>
          <p:cNvSpPr txBox="1">
            <a:spLocks noChangeArrowheads="1"/>
          </p:cNvSpPr>
          <p:nvPr/>
        </p:nvSpPr>
        <p:spPr bwMode="auto">
          <a:xfrm>
            <a:off x="2133302" y="4571441"/>
            <a:ext cx="8001560" cy="64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>
                <a:solidFill>
                  <a:schemeClr val="tx1"/>
                </a:solidFill>
              </a:rPr>
              <a:t>nilai bobot w dan nilai ambang θ </a:t>
            </a:r>
            <a:r>
              <a:rPr lang="en-US">
                <a:solidFill>
                  <a:schemeClr val="tx1"/>
                </a:solidFill>
              </a:rPr>
              <a:t>dapat diubah-ubah sesuai keinginan supaya sesuai dengan yang diharapkan (trial and error) </a:t>
            </a:r>
          </a:p>
        </p:txBody>
      </p:sp>
      <p:sp>
        <p:nvSpPr>
          <p:cNvPr id="47108" name="Title 1"/>
          <p:cNvSpPr txBox="1">
            <a:spLocks/>
          </p:cNvSpPr>
          <p:nvPr/>
        </p:nvSpPr>
        <p:spPr bwMode="auto">
          <a:xfrm>
            <a:off x="2196023" y="445216"/>
            <a:ext cx="7801446" cy="113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/>
            <a:r>
              <a:rPr lang="en-US" sz="4000" b="1" i="1">
                <a:solidFill>
                  <a:srgbClr val="99284C"/>
                </a:solidFill>
              </a:rPr>
              <a:t>Model McCulloch-Pitts</a:t>
            </a:r>
          </a:p>
        </p:txBody>
      </p:sp>
    </p:spTree>
    <p:extLst>
      <p:ext uri="{BB962C8B-B14F-4D97-AF65-F5344CB8AC3E}">
        <p14:creationId xmlns:p14="http://schemas.microsoft.com/office/powerpoint/2010/main" val="3159700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McCulloch – Pitts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Model </a:t>
            </a:r>
            <a:r>
              <a:rPr lang="en-US" b="1" dirty="0" err="1"/>
              <a:t>Hebb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Perceptron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82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Hebb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87" y="1816144"/>
            <a:ext cx="7874622" cy="411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22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7419" cy="104667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(Neuron)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4095" y="1481813"/>
            <a:ext cx="7956758" cy="4768007"/>
          </a:xfrm>
        </p:spPr>
        <p:txBody>
          <a:bodyPr>
            <a:normAutofit fontScale="92500" lnSpcReduction="10000"/>
          </a:bodyPr>
          <a:lstStyle/>
          <a:p>
            <a:pPr marL="679450" indent="-679450" eaLnBrk="1">
              <a:buFont typeface="Times New Roman" pitchFamily="18" charset="0"/>
              <a:buChar char="•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neuron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 : </a:t>
            </a:r>
          </a:p>
          <a:p>
            <a:pPr marL="1479550" lvl="1" indent="-565150" eaLnBrk="1">
              <a:buFont typeface="Times New Roman" pitchFamily="18" charset="0"/>
              <a:buChar char="–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dirty="0" err="1"/>
              <a:t>Dendrit</a:t>
            </a:r>
            <a:r>
              <a:rPr lang="en-US" dirty="0"/>
              <a:t> =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= </a:t>
            </a:r>
            <a:r>
              <a:rPr lang="en-US" dirty="0" err="1"/>
              <a:t>jalur</a:t>
            </a:r>
            <a:r>
              <a:rPr lang="en-US" dirty="0"/>
              <a:t> input </a:t>
            </a:r>
            <a:r>
              <a:rPr lang="en-US" dirty="0" err="1"/>
              <a:t>bagi</a:t>
            </a:r>
            <a:r>
              <a:rPr lang="en-US" dirty="0"/>
              <a:t> soma </a:t>
            </a:r>
          </a:p>
          <a:p>
            <a:pPr marL="1479550" lvl="1" indent="-565150" eaLnBrk="1">
              <a:buFont typeface="Times New Roman" pitchFamily="18" charset="0"/>
              <a:buChar char="–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(soma) =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di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1479550" lvl="1" indent="-565150" eaLnBrk="1">
              <a:buFont typeface="Times New Roman" pitchFamily="18" charset="0"/>
              <a:buChar char="–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dirty="0" err="1"/>
              <a:t>Akson</a:t>
            </a:r>
            <a:r>
              <a:rPr lang="en-US" dirty="0"/>
              <a:t> =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impuls-impuls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lain = </a:t>
            </a:r>
            <a:r>
              <a:rPr lang="en-US" dirty="0" err="1"/>
              <a:t>jalur</a:t>
            </a:r>
            <a:r>
              <a:rPr lang="en-US" dirty="0"/>
              <a:t> output </a:t>
            </a:r>
            <a:r>
              <a:rPr lang="en-US" dirty="0" err="1"/>
              <a:t>bagi</a:t>
            </a:r>
            <a:r>
              <a:rPr lang="en-US" dirty="0"/>
              <a:t> soma </a:t>
            </a:r>
          </a:p>
          <a:p>
            <a:pPr marL="1479550" lvl="1" indent="-565150" eaLnBrk="1">
              <a:buFont typeface="Times New Roman" pitchFamily="18" charset="0"/>
              <a:buChar char="–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dendrit</a:t>
            </a:r>
            <a:r>
              <a:rPr lang="en-US" dirty="0"/>
              <a:t> </a:t>
            </a:r>
            <a:r>
              <a:rPr lang="en-US" dirty="0" err="1"/>
              <a:t>dipertemukan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sinapsis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99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196023" y="438496"/>
            <a:ext cx="7801446" cy="1135720"/>
          </a:xfrm>
        </p:spPr>
        <p:txBody>
          <a:bodyPr/>
          <a:lstStyle/>
          <a:p>
            <a:r>
              <a:rPr lang="en-US"/>
              <a:t>Model Hebb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270694" y="1454933"/>
            <a:ext cx="7628213" cy="431271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Langkah-langkah</a:t>
            </a:r>
            <a:r>
              <a:rPr lang="en-US" dirty="0"/>
              <a:t> :</a:t>
            </a:r>
          </a:p>
          <a:p>
            <a:pPr>
              <a:buFont typeface="Times New Roman" pitchFamily="18" charset="0"/>
              <a:buAutoNum type="arabicPeriod"/>
            </a:pP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= Wi = 0 (</a:t>
            </a:r>
            <a:r>
              <a:rPr lang="en-US" dirty="0" err="1"/>
              <a:t>i</a:t>
            </a:r>
            <a:r>
              <a:rPr lang="en-US" dirty="0"/>
              <a:t>=1,..,n)</a:t>
            </a:r>
          </a:p>
          <a:p>
            <a:pPr>
              <a:buFont typeface="Times New Roman" pitchFamily="18" charset="0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input s dan unit target t, </a:t>
            </a:r>
            <a:r>
              <a:rPr lang="en-US" dirty="0" err="1"/>
              <a:t>lakukan</a:t>
            </a:r>
            <a:r>
              <a:rPr lang="en-US" dirty="0"/>
              <a:t> :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dirty="0"/>
              <a:t>Set </a:t>
            </a:r>
            <a:r>
              <a:rPr lang="en-US" dirty="0" err="1"/>
              <a:t>aktivasi</a:t>
            </a:r>
            <a:r>
              <a:rPr lang="en-US" dirty="0"/>
              <a:t> unit </a:t>
            </a:r>
            <a:r>
              <a:rPr lang="en-US" dirty="0" err="1"/>
              <a:t>masukan</a:t>
            </a:r>
            <a:r>
              <a:rPr lang="en-US" dirty="0"/>
              <a:t> Xi = Si (</a:t>
            </a:r>
            <a:r>
              <a:rPr lang="en-US" dirty="0" err="1"/>
              <a:t>i</a:t>
            </a:r>
            <a:r>
              <a:rPr lang="en-US" dirty="0"/>
              <a:t>=1,..,n)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dirty="0"/>
              <a:t>Set </a:t>
            </a:r>
            <a:r>
              <a:rPr lang="en-US" dirty="0" err="1"/>
              <a:t>aktivasi</a:t>
            </a:r>
            <a:r>
              <a:rPr lang="en-US" dirty="0"/>
              <a:t> unit </a:t>
            </a:r>
            <a:r>
              <a:rPr lang="en-US" dirty="0" err="1"/>
              <a:t>keluaran</a:t>
            </a:r>
            <a:r>
              <a:rPr lang="en-US" dirty="0"/>
              <a:t>  y = t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dirty="0" err="1"/>
              <a:t>Perbaiki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</a:p>
          <a:p>
            <a:pPr marL="1314450" lvl="2" indent="-514350">
              <a:buFont typeface="Arial" charset="0"/>
              <a:buChar char="•"/>
            </a:pPr>
            <a:r>
              <a:rPr lang="en-US" dirty="0"/>
              <a:t>Wi (</a:t>
            </a:r>
            <a:r>
              <a:rPr lang="en-US" dirty="0" err="1"/>
              <a:t>baru</a:t>
            </a:r>
            <a:r>
              <a:rPr lang="en-US" dirty="0"/>
              <a:t>) = Wi(lama)+∆W</a:t>
            </a:r>
          </a:p>
          <a:p>
            <a:pPr marL="1314450" lvl="2" indent="-514350">
              <a:buFont typeface="Arial" charset="0"/>
              <a:buChar char="•"/>
            </a:pPr>
            <a:r>
              <a:rPr lang="en-US" dirty="0"/>
              <a:t>∆W = </a:t>
            </a:r>
            <a:r>
              <a:rPr lang="en-US" dirty="0" err="1"/>
              <a:t>Xi.y</a:t>
            </a:r>
            <a:endParaRPr lang="en-US" dirty="0"/>
          </a:p>
          <a:p>
            <a:pPr marL="914400" lvl="1" indent="-514350">
              <a:buFont typeface="Arial" charset="0"/>
              <a:buChar char="•"/>
            </a:pPr>
            <a:r>
              <a:rPr lang="en-US" dirty="0" err="1"/>
              <a:t>Perbaiki</a:t>
            </a:r>
            <a:r>
              <a:rPr lang="en-US" dirty="0"/>
              <a:t> bias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:</a:t>
            </a:r>
          </a:p>
          <a:p>
            <a:pPr marL="1314450" lvl="2" indent="-514350">
              <a:buFont typeface="Arial" charset="0"/>
              <a:buChar char="•"/>
            </a:pPr>
            <a:r>
              <a:rPr lang="en-US" dirty="0"/>
              <a:t>b(</a:t>
            </a:r>
            <a:r>
              <a:rPr lang="en-US" dirty="0" err="1"/>
              <a:t>baru</a:t>
            </a:r>
            <a:r>
              <a:rPr lang="en-US" dirty="0"/>
              <a:t>) = b(lama)+y</a:t>
            </a:r>
          </a:p>
        </p:txBody>
      </p:sp>
    </p:spTree>
    <p:extLst>
      <p:ext uri="{BB962C8B-B14F-4D97-AF65-F5344CB8AC3E}">
        <p14:creationId xmlns:p14="http://schemas.microsoft.com/office/powerpoint/2010/main" val="1010722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Kasus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270694" y="1654859"/>
            <a:ext cx="7628213" cy="4596641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Membedakan pola :</a:t>
            </a:r>
          </a:p>
          <a:p>
            <a:r>
              <a:rPr lang="en-US"/>
              <a:t># o #           # o o</a:t>
            </a:r>
          </a:p>
          <a:p>
            <a:r>
              <a:rPr lang="en-US"/>
              <a:t>o # o           # o o</a:t>
            </a:r>
          </a:p>
          <a:p>
            <a:r>
              <a:rPr lang="en-US"/>
              <a:t># o #           # # #</a:t>
            </a:r>
          </a:p>
          <a:p>
            <a:r>
              <a:rPr lang="en-US"/>
              <a:t>  (X)               (L)</a:t>
            </a:r>
          </a:p>
          <a:p>
            <a:endParaRPr lang="en-US"/>
          </a:p>
          <a:p>
            <a:r>
              <a:rPr lang="en-US"/>
              <a:t>Bagaimana JST mengenali pola berikut :</a:t>
            </a:r>
          </a:p>
          <a:p>
            <a:r>
              <a:rPr lang="en-US"/>
              <a:t># # o</a:t>
            </a:r>
          </a:p>
          <a:p>
            <a:r>
              <a:rPr lang="en-US"/>
              <a:t># # o</a:t>
            </a:r>
          </a:p>
          <a:p>
            <a:r>
              <a:rPr lang="en-US"/>
              <a:t># # #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68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Kasus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# = 1, o = -1 </a:t>
            </a:r>
          </a:p>
          <a:p>
            <a:r>
              <a:rPr lang="en-US"/>
              <a:t>X = 1, L = -1</a:t>
            </a:r>
          </a:p>
          <a:p>
            <a:r>
              <a:rPr lang="en-US"/>
              <a:t>Fungsi aktivasi :</a:t>
            </a:r>
          </a:p>
          <a:p>
            <a:r>
              <a:rPr lang="en-US"/>
              <a:t>y = 1, jika y_in &gt;= 0</a:t>
            </a:r>
          </a:p>
          <a:p>
            <a:r>
              <a:rPr lang="en-US"/>
              <a:t>y = -1, jika y_in &lt; 0</a:t>
            </a:r>
          </a:p>
          <a:p>
            <a:endParaRPr lang="en-US"/>
          </a:p>
          <a:p>
            <a:r>
              <a:rPr lang="en-US"/>
              <a:t># o #                    # o o</a:t>
            </a:r>
          </a:p>
          <a:p>
            <a:r>
              <a:rPr lang="en-US"/>
              <a:t>o # o   t=1            # o o  t= -1</a:t>
            </a:r>
          </a:p>
          <a:p>
            <a:r>
              <a:rPr lang="en-US"/>
              <a:t># o #                    # # #</a:t>
            </a:r>
          </a:p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042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Kasus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 </a:t>
            </a:r>
            <a:r>
              <a:rPr lang="en-US" dirty="0" err="1"/>
              <a:t>pertama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1  -1   1</a:t>
            </a:r>
          </a:p>
          <a:p>
            <a:pPr marL="0" indent="0">
              <a:buNone/>
            </a:pPr>
            <a:r>
              <a:rPr lang="en-US" dirty="0"/>
              <a:t>-1   1  -1</a:t>
            </a:r>
          </a:p>
          <a:p>
            <a:pPr marL="0" indent="0">
              <a:buNone/>
            </a:pPr>
            <a:r>
              <a:rPr lang="en-US" dirty="0"/>
              <a:t> 1  -1   1</a:t>
            </a:r>
          </a:p>
          <a:p>
            <a:r>
              <a:rPr lang="en-US" dirty="0"/>
              <a:t>∆W = x.t,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∆W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input:</a:t>
            </a:r>
          </a:p>
          <a:p>
            <a:pPr marL="0" indent="0">
              <a:buNone/>
            </a:pPr>
            <a:r>
              <a:rPr lang="en-US" dirty="0"/>
              <a:t> 1  -1   1</a:t>
            </a:r>
          </a:p>
          <a:p>
            <a:pPr marL="0" indent="0">
              <a:buNone/>
            </a:pPr>
            <a:r>
              <a:rPr lang="en-US" dirty="0"/>
              <a:t>-1   1  -1</a:t>
            </a:r>
          </a:p>
          <a:p>
            <a:pPr marL="0" indent="0">
              <a:buNone/>
            </a:pPr>
            <a:r>
              <a:rPr lang="en-US" dirty="0"/>
              <a:t> 1  -1   1</a:t>
            </a:r>
          </a:p>
          <a:p>
            <a:r>
              <a:rPr lang="en-US" dirty="0"/>
              <a:t>Bias = t 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580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Kasus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 </a:t>
            </a:r>
            <a:r>
              <a:rPr lang="en-US" dirty="0" err="1"/>
              <a:t>kedua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1  -1  -1</a:t>
            </a:r>
          </a:p>
          <a:p>
            <a:pPr marL="0" indent="0">
              <a:buNone/>
            </a:pPr>
            <a:r>
              <a:rPr lang="en-US" dirty="0"/>
              <a:t> 1  -1  -1</a:t>
            </a:r>
          </a:p>
          <a:p>
            <a:pPr marL="0" indent="0">
              <a:buNone/>
            </a:pPr>
            <a:r>
              <a:rPr lang="en-US" dirty="0"/>
              <a:t> 1   1   1</a:t>
            </a:r>
          </a:p>
          <a:p>
            <a:r>
              <a:rPr lang="en-US" dirty="0"/>
              <a:t>∆W = x.t,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∆W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input:</a:t>
            </a:r>
          </a:p>
          <a:p>
            <a:pPr marL="0" indent="0">
              <a:buNone/>
            </a:pPr>
            <a:r>
              <a:rPr lang="en-US" dirty="0"/>
              <a:t>-1   1   1</a:t>
            </a:r>
          </a:p>
          <a:p>
            <a:pPr marL="0" indent="0">
              <a:buNone/>
            </a:pPr>
            <a:r>
              <a:rPr lang="en-US" dirty="0"/>
              <a:t>-1   1   1</a:t>
            </a:r>
          </a:p>
          <a:p>
            <a:pPr marL="0" indent="0">
              <a:buNone/>
            </a:pPr>
            <a:r>
              <a:rPr lang="en-US" dirty="0"/>
              <a:t>-1  -1  -1</a:t>
            </a:r>
          </a:p>
          <a:p>
            <a:pPr marL="0" indent="0">
              <a:buNone/>
            </a:pPr>
            <a:r>
              <a:rPr lang="en-US" dirty="0"/>
              <a:t>Bias = t = -1 </a:t>
            </a:r>
          </a:p>
        </p:txBody>
      </p:sp>
    </p:spTree>
    <p:extLst>
      <p:ext uri="{BB962C8B-B14F-4D97-AF65-F5344CB8AC3E}">
        <p14:creationId xmlns:p14="http://schemas.microsoft.com/office/powerpoint/2010/main" val="866641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Kasus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0   0   2</a:t>
            </a:r>
          </a:p>
          <a:p>
            <a:pPr marL="0" indent="0">
              <a:buNone/>
            </a:pPr>
            <a:r>
              <a:rPr lang="en-US" dirty="0"/>
              <a:t>-2   2   0</a:t>
            </a:r>
          </a:p>
          <a:p>
            <a:pPr marL="0" indent="0">
              <a:buNone/>
            </a:pPr>
            <a:r>
              <a:rPr lang="en-US" dirty="0"/>
              <a:t> 0  -2   0</a:t>
            </a:r>
          </a:p>
          <a:p>
            <a:pPr marL="0" indent="0">
              <a:buNone/>
            </a:pPr>
            <a:r>
              <a:rPr lang="en-US" dirty="0"/>
              <a:t>Bias = 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78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2152716" y="283930"/>
            <a:ext cx="7801446" cy="1135720"/>
          </a:xfrm>
        </p:spPr>
        <p:txBody>
          <a:bodyPr/>
          <a:lstStyle/>
          <a:p>
            <a:r>
              <a:rPr lang="en-US"/>
              <a:t>Contoh Kasus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52400" y="1090360"/>
            <a:ext cx="11811000" cy="459664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Aplikasikan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input 1 :</a:t>
            </a:r>
          </a:p>
          <a:p>
            <a:r>
              <a:rPr lang="en-US" dirty="0"/>
              <a:t>(1.0)+( -1.0)+(1.2)+(-1.-2)+(1.2)+(-1.0)+(1.0)+(-1.-2)+(1.0) = 8</a:t>
            </a:r>
          </a:p>
          <a:p>
            <a:r>
              <a:rPr lang="en-US" dirty="0" err="1"/>
              <a:t>Jadi</a:t>
            </a:r>
            <a:r>
              <a:rPr lang="en-US" dirty="0"/>
              <a:t> y = 1, </a:t>
            </a:r>
            <a:r>
              <a:rPr lang="en-US" dirty="0" err="1"/>
              <a:t>sesuai</a:t>
            </a:r>
            <a:r>
              <a:rPr lang="en-US" dirty="0"/>
              <a:t> target (t=1)</a:t>
            </a:r>
          </a:p>
          <a:p>
            <a:endParaRPr lang="en-US" dirty="0"/>
          </a:p>
          <a:p>
            <a:r>
              <a:rPr lang="en-US" dirty="0" err="1"/>
              <a:t>Aplikasikan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input 2 :</a:t>
            </a:r>
          </a:p>
          <a:p>
            <a:r>
              <a:rPr lang="en-US" dirty="0"/>
              <a:t>(1.0)+( -1.0)+(-1.2)+(1.-2)+(-1.2)+(-1.0)+(1.0)+(1.-2)+(1.0) = -8</a:t>
            </a:r>
          </a:p>
          <a:p>
            <a:r>
              <a:rPr lang="en-US" dirty="0" err="1"/>
              <a:t>Jadi</a:t>
            </a:r>
            <a:r>
              <a:rPr lang="en-US" dirty="0"/>
              <a:t> y = -1, </a:t>
            </a:r>
            <a:r>
              <a:rPr lang="en-US" dirty="0" err="1"/>
              <a:t>sesuai</a:t>
            </a:r>
            <a:r>
              <a:rPr lang="en-US" dirty="0"/>
              <a:t> target (t=-1)</a:t>
            </a:r>
          </a:p>
          <a:p>
            <a:endParaRPr lang="en-US" dirty="0"/>
          </a:p>
          <a:p>
            <a:r>
              <a:rPr lang="en-US" dirty="0" err="1"/>
              <a:t>Jadi</a:t>
            </a:r>
            <a:r>
              <a:rPr lang="en-US" dirty="0"/>
              <a:t> JST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pola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818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Kasus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11887200" cy="4525963"/>
          </a:xfrm>
        </p:spPr>
        <p:txBody>
          <a:bodyPr>
            <a:normAutofit/>
          </a:bodyPr>
          <a:lstStyle/>
          <a:p>
            <a:r>
              <a:rPr lang="en-US" dirty="0" err="1"/>
              <a:t>Aplikasikan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:</a:t>
            </a:r>
          </a:p>
          <a:p>
            <a:r>
              <a:rPr lang="en-US" dirty="0"/>
              <a:t>1  1  -1</a:t>
            </a:r>
          </a:p>
          <a:p>
            <a:r>
              <a:rPr lang="en-US" dirty="0"/>
              <a:t>1  1  -1</a:t>
            </a:r>
          </a:p>
          <a:p>
            <a:r>
              <a:rPr lang="en-US" dirty="0"/>
              <a:t>1  1   1</a:t>
            </a:r>
          </a:p>
          <a:p>
            <a:r>
              <a:rPr lang="en-US" dirty="0"/>
              <a:t>Beri </a:t>
            </a:r>
            <a:r>
              <a:rPr lang="en-US" dirty="0" err="1"/>
              <a:t>bobot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: (1.0)+( -1.0)+(-1.2)+(1.-2)+(-1.2)+ (-1.0)+(1.0)+</a:t>
            </a:r>
          </a:p>
          <a:p>
            <a:pPr marL="0" indent="0">
              <a:buNone/>
            </a:pPr>
            <a:r>
              <a:rPr lang="en-US" dirty="0"/>
              <a:t>(1.-2)+(1.0) = -8</a:t>
            </a:r>
          </a:p>
          <a:p>
            <a:r>
              <a:rPr lang="en-US" dirty="0" err="1"/>
              <a:t>Jadi</a:t>
            </a:r>
            <a:r>
              <a:rPr lang="en-US" dirty="0"/>
              <a:t> y = -1,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</a:t>
            </a:r>
          </a:p>
        </p:txBody>
      </p:sp>
    </p:spTree>
    <p:extLst>
      <p:ext uri="{BB962C8B-B14F-4D97-AF65-F5344CB8AC3E}">
        <p14:creationId xmlns:p14="http://schemas.microsoft.com/office/powerpoint/2010/main" val="277840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7419" cy="1046677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Analogi JST dengan JSB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95" y="2278160"/>
            <a:ext cx="6591804" cy="2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284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149526"/>
            <a:ext cx="7807419" cy="1046676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Tiruan</a:t>
            </a:r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9049" y="910592"/>
            <a:ext cx="8386853" cy="5487072"/>
          </a:xfrm>
        </p:spPr>
        <p:txBody>
          <a:bodyPr>
            <a:normAutofit fontScale="92500"/>
          </a:bodyPr>
          <a:lstStyle/>
          <a:p>
            <a:pPr marL="679450" indent="-679450" eaLnBrk="1">
              <a:buFont typeface="Times New Roman" pitchFamily="18" charset="0"/>
              <a:buChar char="•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600" dirty="0" err="1"/>
              <a:t>Meniru</a:t>
            </a:r>
            <a:r>
              <a:rPr lang="en-US" sz="2600" dirty="0"/>
              <a:t> </a:t>
            </a:r>
            <a:r>
              <a:rPr lang="en-US" sz="2600" dirty="0" err="1"/>
              <a:t>cara</a:t>
            </a:r>
            <a:r>
              <a:rPr lang="en-US" sz="2600" dirty="0"/>
              <a:t> </a:t>
            </a:r>
            <a:r>
              <a:rPr lang="en-US" sz="2600" dirty="0" err="1"/>
              <a:t>kerja</a:t>
            </a:r>
            <a:r>
              <a:rPr lang="en-US" sz="2600" dirty="0"/>
              <a:t> </a:t>
            </a:r>
            <a:r>
              <a:rPr lang="en-US" sz="2600" dirty="0" err="1"/>
              <a:t>jaringan</a:t>
            </a:r>
            <a:r>
              <a:rPr lang="en-US" sz="2600" dirty="0"/>
              <a:t> </a:t>
            </a:r>
            <a:r>
              <a:rPr lang="en-US" sz="2600" dirty="0" err="1"/>
              <a:t>syaraf</a:t>
            </a:r>
            <a:r>
              <a:rPr lang="en-US" sz="2600" dirty="0"/>
              <a:t> </a:t>
            </a:r>
            <a:r>
              <a:rPr lang="en-US" sz="2600" dirty="0" err="1"/>
              <a:t>biologis</a:t>
            </a:r>
            <a:endParaRPr lang="en-US" sz="2600" dirty="0"/>
          </a:p>
          <a:p>
            <a:pPr marL="679450" indent="-679450" eaLnBrk="1">
              <a:buFont typeface="Times New Roman" pitchFamily="18" charset="0"/>
              <a:buChar char="•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600" dirty="0" err="1"/>
              <a:t>Generalisasi</a:t>
            </a:r>
            <a:r>
              <a:rPr lang="en-US" sz="2600" dirty="0"/>
              <a:t> model </a:t>
            </a:r>
            <a:r>
              <a:rPr lang="en-US" sz="2600" dirty="0" err="1"/>
              <a:t>matematis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pemahaman</a:t>
            </a:r>
            <a:r>
              <a:rPr lang="en-US" sz="2600" dirty="0"/>
              <a:t> </a:t>
            </a:r>
            <a:r>
              <a:rPr lang="en-US" sz="2600" dirty="0" err="1"/>
              <a:t>manusia</a:t>
            </a:r>
            <a:r>
              <a:rPr lang="en-US" sz="2600" dirty="0"/>
              <a:t>:</a:t>
            </a:r>
          </a:p>
          <a:p>
            <a:pPr marL="1479550" lvl="1" indent="-565150" eaLnBrk="1">
              <a:buFont typeface="Times New Roman" pitchFamily="18" charset="0"/>
              <a:buChar char="–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600" dirty="0" err="1"/>
              <a:t>Pemrosesan</a:t>
            </a:r>
            <a:r>
              <a:rPr lang="en-US" sz="2600" dirty="0"/>
              <a:t> </a:t>
            </a:r>
            <a:r>
              <a:rPr lang="en-US" sz="2600" dirty="0" err="1"/>
              <a:t>informasi</a:t>
            </a:r>
            <a:r>
              <a:rPr lang="en-US" sz="2600" dirty="0"/>
              <a:t> </a:t>
            </a:r>
            <a:r>
              <a:rPr lang="en-US" sz="2600" dirty="0" err="1"/>
              <a:t>terjadi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neuron </a:t>
            </a:r>
          </a:p>
          <a:p>
            <a:pPr marL="1479550" lvl="1" indent="-565150" eaLnBrk="1">
              <a:buFont typeface="Times New Roman" pitchFamily="18" charset="0"/>
              <a:buChar char="–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600" dirty="0" err="1"/>
              <a:t>Sinyal</a:t>
            </a:r>
            <a:r>
              <a:rPr lang="en-US" sz="2600" dirty="0"/>
              <a:t> </a:t>
            </a:r>
            <a:r>
              <a:rPr lang="en-US" sz="2600" dirty="0" err="1"/>
              <a:t>mengalir</a:t>
            </a:r>
            <a:r>
              <a:rPr lang="en-US" sz="2600" dirty="0"/>
              <a:t> </a:t>
            </a:r>
            <a:r>
              <a:rPr lang="en-US" sz="2600" dirty="0" err="1"/>
              <a:t>diantara</a:t>
            </a:r>
            <a:r>
              <a:rPr lang="en-US" sz="2600" dirty="0"/>
              <a:t> </a:t>
            </a:r>
            <a:r>
              <a:rPr lang="en-US" sz="2600" dirty="0" err="1"/>
              <a:t>sel</a:t>
            </a:r>
            <a:r>
              <a:rPr lang="en-US" sz="2600" dirty="0"/>
              <a:t> </a:t>
            </a:r>
            <a:r>
              <a:rPr lang="en-US" sz="2600" dirty="0" err="1"/>
              <a:t>saraf</a:t>
            </a:r>
            <a:r>
              <a:rPr lang="en-US" sz="2600" dirty="0"/>
              <a:t>/neuron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</a:t>
            </a:r>
            <a:r>
              <a:rPr lang="en-US" sz="2600" dirty="0" err="1"/>
              <a:t>sambungan</a:t>
            </a:r>
            <a:r>
              <a:rPr lang="en-US" sz="2600" dirty="0"/>
              <a:t> </a:t>
            </a:r>
            <a:r>
              <a:rPr lang="en-US" sz="2600" dirty="0" err="1"/>
              <a:t>penghubung</a:t>
            </a:r>
            <a:r>
              <a:rPr lang="en-US" sz="2600" dirty="0"/>
              <a:t> </a:t>
            </a:r>
          </a:p>
          <a:p>
            <a:pPr marL="1479550" lvl="1" indent="-565150" eaLnBrk="1">
              <a:buFont typeface="Times New Roman" pitchFamily="18" charset="0"/>
              <a:buChar char="–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600" dirty="0" err="1"/>
              <a:t>Setiap</a:t>
            </a:r>
            <a:r>
              <a:rPr lang="en-US" sz="2600" dirty="0"/>
              <a:t> </a:t>
            </a:r>
            <a:r>
              <a:rPr lang="en-US" sz="2600" dirty="0" err="1"/>
              <a:t>sambungan</a:t>
            </a:r>
            <a:r>
              <a:rPr lang="en-US" sz="2600" dirty="0"/>
              <a:t> </a:t>
            </a:r>
            <a:r>
              <a:rPr lang="en-US" sz="2600" dirty="0" err="1"/>
              <a:t>penghubung</a:t>
            </a:r>
            <a:r>
              <a:rPr lang="en-US" sz="2600" dirty="0"/>
              <a:t>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dirty="0" err="1"/>
              <a:t>bobot</a:t>
            </a:r>
            <a:r>
              <a:rPr lang="en-US" sz="2600" dirty="0"/>
              <a:t> yang </a:t>
            </a:r>
            <a:r>
              <a:rPr lang="en-US" sz="2600" dirty="0" err="1"/>
              <a:t>bersesuaian</a:t>
            </a:r>
            <a:r>
              <a:rPr lang="en-US" sz="2600" dirty="0"/>
              <a:t>. </a:t>
            </a:r>
          </a:p>
          <a:p>
            <a:pPr marL="1479550" lvl="1" indent="-565150" eaLnBrk="1">
              <a:buFont typeface="Times New Roman" pitchFamily="18" charset="0"/>
              <a:buChar char="–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600" dirty="0" err="1"/>
              <a:t>Bobot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menggandakan</a:t>
            </a:r>
            <a:r>
              <a:rPr lang="en-US" sz="2600" dirty="0"/>
              <a:t> / </a:t>
            </a:r>
            <a:r>
              <a:rPr lang="en-US" sz="2600" dirty="0" err="1"/>
              <a:t>mengalikan</a:t>
            </a:r>
            <a:r>
              <a:rPr lang="en-US" sz="2600" dirty="0"/>
              <a:t> </a:t>
            </a:r>
            <a:r>
              <a:rPr lang="en-US" sz="2600" dirty="0" err="1"/>
              <a:t>sinyal</a:t>
            </a:r>
            <a:r>
              <a:rPr lang="en-US" sz="2600" dirty="0"/>
              <a:t> yang </a:t>
            </a:r>
            <a:r>
              <a:rPr lang="en-US" sz="2600" dirty="0" err="1"/>
              <a:t>dikirim</a:t>
            </a:r>
            <a:r>
              <a:rPr lang="en-US" sz="2600" dirty="0"/>
              <a:t> </a:t>
            </a:r>
            <a:r>
              <a:rPr lang="en-US" sz="2600" dirty="0" err="1"/>
              <a:t>melaluinya</a:t>
            </a:r>
            <a:r>
              <a:rPr lang="en-US" sz="2600" dirty="0"/>
              <a:t>. </a:t>
            </a:r>
          </a:p>
          <a:p>
            <a:pPr marL="1479550" lvl="1" indent="-565150" eaLnBrk="1">
              <a:buFont typeface="Times New Roman" pitchFamily="18" charset="0"/>
              <a:buChar char="–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600" dirty="0" err="1"/>
              <a:t>Setiap</a:t>
            </a:r>
            <a:r>
              <a:rPr lang="en-US" sz="2600" dirty="0"/>
              <a:t> </a:t>
            </a:r>
            <a:r>
              <a:rPr lang="en-US" sz="2600" dirty="0" err="1"/>
              <a:t>sel</a:t>
            </a:r>
            <a:r>
              <a:rPr lang="en-US" sz="2600" dirty="0"/>
              <a:t> </a:t>
            </a:r>
            <a:r>
              <a:rPr lang="en-US" sz="2600" dirty="0" err="1"/>
              <a:t>syaraf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menerapkan</a:t>
            </a:r>
            <a:r>
              <a:rPr lang="en-US" sz="2600" dirty="0"/>
              <a:t> </a:t>
            </a:r>
            <a:r>
              <a:rPr lang="en-US" sz="2600" dirty="0" err="1"/>
              <a:t>fungsi</a:t>
            </a:r>
            <a:r>
              <a:rPr lang="en-US" sz="2600" dirty="0"/>
              <a:t> </a:t>
            </a:r>
            <a:r>
              <a:rPr lang="en-US" sz="2600" dirty="0" err="1"/>
              <a:t>aktivasi</a:t>
            </a:r>
            <a:r>
              <a:rPr lang="en-US" sz="2600" dirty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sinyal</a:t>
            </a:r>
            <a:r>
              <a:rPr lang="en-US" sz="2600" dirty="0"/>
              <a:t> </a:t>
            </a:r>
            <a:r>
              <a:rPr lang="en-US" sz="2600" dirty="0" err="1"/>
              <a:t>hasil</a:t>
            </a:r>
            <a:r>
              <a:rPr lang="en-US" sz="2600" dirty="0"/>
              <a:t> </a:t>
            </a:r>
            <a:r>
              <a:rPr lang="en-US" sz="2600" dirty="0" err="1"/>
              <a:t>penjumlahan</a:t>
            </a:r>
            <a:r>
              <a:rPr lang="en-US" sz="2600" dirty="0"/>
              <a:t> </a:t>
            </a:r>
            <a:r>
              <a:rPr lang="en-US" sz="2600" dirty="0" err="1"/>
              <a:t>berbobot</a:t>
            </a:r>
            <a:r>
              <a:rPr lang="en-US" sz="2600" dirty="0"/>
              <a:t> yang </a:t>
            </a:r>
            <a:r>
              <a:rPr lang="en-US" sz="2600" dirty="0" err="1"/>
              <a:t>masuk</a:t>
            </a:r>
            <a:r>
              <a:rPr lang="en-US" sz="2600" dirty="0"/>
              <a:t> </a:t>
            </a:r>
            <a:r>
              <a:rPr lang="en-US" sz="2600" dirty="0" err="1"/>
              <a:t>kepadanya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menentukan</a:t>
            </a:r>
            <a:r>
              <a:rPr lang="en-US" sz="2600" dirty="0"/>
              <a:t> </a:t>
            </a:r>
            <a:r>
              <a:rPr lang="en-US" sz="2600" dirty="0" err="1"/>
              <a:t>sinyal</a:t>
            </a:r>
            <a:r>
              <a:rPr lang="en-US" sz="2600" dirty="0"/>
              <a:t> </a:t>
            </a:r>
            <a:r>
              <a:rPr lang="en-US" sz="2600" dirty="0" err="1"/>
              <a:t>keluarannya</a:t>
            </a:r>
            <a:r>
              <a:rPr 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4307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25" y="682105"/>
            <a:ext cx="7808913" cy="1050037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Model Struktur Neuron JST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47" y="1501973"/>
            <a:ext cx="6666473" cy="474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439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/>
              <a:t>Model Sel Syaraf (Neuron)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81" y="1654859"/>
            <a:ext cx="7383298" cy="452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32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1794</Words>
  <Application>Microsoft Macintosh PowerPoint</Application>
  <PresentationFormat>Widescreen</PresentationFormat>
  <Paragraphs>267</Paragraphs>
  <Slides>57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Times New Roman</vt:lpstr>
      <vt:lpstr>Wingdings</vt:lpstr>
      <vt:lpstr>Office Theme</vt:lpstr>
      <vt:lpstr>Equation</vt:lpstr>
      <vt:lpstr>ARTIFICIAL NEURAL NETWORK (JARINGAN SYARAF TIRUAN)</vt:lpstr>
      <vt:lpstr>Outline</vt:lpstr>
      <vt:lpstr>Jaringan Syaraf Biologis</vt:lpstr>
      <vt:lpstr>Sel Syaraf (Neuron) </vt:lpstr>
      <vt:lpstr>Sel Syaraf (Neuron)</vt:lpstr>
      <vt:lpstr>Analogi JST dengan JSB</vt:lpstr>
      <vt:lpstr>Jaringan Syaraf Tiruan</vt:lpstr>
      <vt:lpstr>Model Struktur Neuron JST</vt:lpstr>
      <vt:lpstr>Model Sel Syaraf (Neuron)</vt:lpstr>
      <vt:lpstr>Model Sel Syaraf (Neuron)</vt:lpstr>
      <vt:lpstr>SUMMATION FUNCTION</vt:lpstr>
      <vt:lpstr>SUMMATION FUNCTION</vt:lpstr>
      <vt:lpstr>Karakteristik JST</vt:lpstr>
      <vt:lpstr>Karakteristik JST</vt:lpstr>
      <vt:lpstr>Arsitektur JST</vt:lpstr>
      <vt:lpstr>Contoh</vt:lpstr>
      <vt:lpstr>Arsitektur JST</vt:lpstr>
      <vt:lpstr>Arsitektur JST</vt:lpstr>
      <vt:lpstr>Single Layer Net</vt:lpstr>
      <vt:lpstr>Single Layer Net</vt:lpstr>
      <vt:lpstr>Single Layer Net</vt:lpstr>
      <vt:lpstr>Multilayer Net</vt:lpstr>
      <vt:lpstr>Multilayer Net</vt:lpstr>
      <vt:lpstr>Competitive Net</vt:lpstr>
      <vt:lpstr>Competitive Net</vt:lpstr>
      <vt:lpstr>Proses Pembelajaran Jaringan</vt:lpstr>
      <vt:lpstr>Proses Pembelajaran Jaringan</vt:lpstr>
      <vt:lpstr>Proses Pembelajaran Jaringan</vt:lpstr>
      <vt:lpstr>Metode Pembelajaran JST</vt:lpstr>
      <vt:lpstr>Pembelajaran Terawasi</vt:lpstr>
      <vt:lpstr>Pembelajaran Terawasi</vt:lpstr>
      <vt:lpstr>Pembelajaran Tak Terawasi</vt:lpstr>
      <vt:lpstr>Fungsi Aktivasi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Aplikasi Yang Dapat Dibuat dengan JST</vt:lpstr>
      <vt:lpstr>Outline</vt:lpstr>
      <vt:lpstr>PowerPoint Presentation</vt:lpstr>
      <vt:lpstr>Model McCulloch-Pitts</vt:lpstr>
      <vt:lpstr>PowerPoint Presentation</vt:lpstr>
      <vt:lpstr>PowerPoint Presentation</vt:lpstr>
      <vt:lpstr>PowerPoint Presentation</vt:lpstr>
      <vt:lpstr>PowerPoint Presentation</vt:lpstr>
      <vt:lpstr>Outline</vt:lpstr>
      <vt:lpstr>Model Hebb</vt:lpstr>
      <vt:lpstr>Model Hebb</vt:lpstr>
      <vt:lpstr>Contoh Kasus</vt:lpstr>
      <vt:lpstr>Contoh Kasus</vt:lpstr>
      <vt:lpstr>Contoh Kasus</vt:lpstr>
      <vt:lpstr>Contoh Kasus</vt:lpstr>
      <vt:lpstr>Contoh Kasus</vt:lpstr>
      <vt:lpstr>Contoh Kasus</vt:lpstr>
      <vt:lpstr>Contoh Kasus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</dc:title>
  <dc:creator>CHhannZ</dc:creator>
  <cp:lastModifiedBy>Microsoft Office User</cp:lastModifiedBy>
  <cp:revision>60</cp:revision>
  <dcterms:created xsi:type="dcterms:W3CDTF">2014-05-26T08:37:01Z</dcterms:created>
  <dcterms:modified xsi:type="dcterms:W3CDTF">2022-05-20T09:27:21Z</dcterms:modified>
</cp:coreProperties>
</file>