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4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8" r:id="rId11"/>
    <p:sldId id="385" r:id="rId12"/>
    <p:sldId id="386" r:id="rId13"/>
    <p:sldId id="38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>
      <p:cViewPr varScale="1">
        <p:scale>
          <a:sx n="110" d="100"/>
          <a:sy n="110" d="100"/>
        </p:scale>
        <p:origin x="6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3E5E53-FC2B-4CD4-BA3E-90E558F8D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614BD-4295-4F7D-A728-487458DA94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AB1760-B39A-4129-BF4E-DFB08BAB910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6669EF-2708-45BB-A72B-24EDC5E0F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27F172-5BA2-469E-A65F-9264045F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6F38-DB62-4028-BD7E-D7AC01A80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9579-9CB1-4893-8EA9-C55379736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66586-4D13-4F5A-A375-2F13C4CF8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EEDD-96EF-47B9-8B72-CE7AFE0B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824E-3977-4E2F-AA86-A8193D739BD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F621-E2A4-46FE-BCA6-8059523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6952-EE7D-44FA-89DD-148A43E7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733D-B6D2-476C-8626-744B449A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33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4C1C-3371-49E7-AEE2-2EBF564B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F606-82EC-41EF-8548-D768B64D409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4DA7-FEFE-48F5-B14B-C8702358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058F-8B87-4E63-8DBF-58398AD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CF2A7-9718-4762-B405-8BEC0B7B5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E84D-2797-4EE4-B690-2BD14B4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8EA5-DE05-4A53-93FC-B3E465A7561F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FCAB-ABD9-4BE1-BD2E-769C7A84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5061-E761-46FE-A3EF-B289553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E56A2-815C-4B6D-82FB-29E616FB8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AB97-9137-4A89-A27B-9B947AF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9249-40F3-41EA-83FC-B4AF22C8E8C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6F0D-C551-4EE9-AFA7-7680406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086-46E5-4326-91E1-DFDEF1A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98C25-5018-4B45-A65F-A989E96E0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7D5B-57AD-4049-8C82-CCFCB70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1A7B-37F9-4A56-92CC-901A23A0046D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2DB7-77A7-4A86-ACF0-67CD571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02F1-1E5D-4E1B-B6FC-AF3F200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406FB-F6A6-491F-82B9-54875E4A8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6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B9BAE7-3453-4898-B2C7-53302EDC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E4DAB-55A3-4B32-B5E1-08BBA709053E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B7D29-B4C3-423D-8BD6-704DB347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E6BE07-6FDC-4257-AED8-7400854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0007C-B342-465C-A97E-C8861EEEB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36473CB-A2A3-43BE-9E20-A4B00D89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8B33-0F7A-4E6E-9619-6F8E2D15392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2E6CC9-2C53-44E2-BD48-3A565FE0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78B552-9510-40EC-A25A-EC4BD13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E8558-7485-40FC-9FB9-05F904577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C2B5B1-3CD9-4A4A-A5BC-62F61F64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EFD8-F38B-4F86-823E-6D1291E8620A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AC0AAD-4622-4EE4-AE6F-F022367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9053C5-7526-4A08-AB69-B6484BFD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CB467-106C-446A-B283-2FE8DB608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EBC338-A00D-469F-9008-EE1B376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09DF-5DB7-48E8-BB2A-20095AD9A767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97B230-AAFE-4A67-83E8-D1A98F6F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3604B6-C5E2-4CD2-8090-14BE69E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4032D-F135-4490-9B82-D68E8FBD2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7CA49A-7019-4337-9331-AD4C3BAC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3FC6-088E-4779-B3DD-72A34102B6E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A77E47-D71C-4EA7-B50A-611B12C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6780F5-79A5-4AF7-96FD-7DAD7BF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8BA16-6A13-4ED6-8145-BEADDF50A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16DEAE-C2FD-4069-9528-3864350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4CA0-1126-45ED-BABA-A5483D9F89D8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378A3C-ECC6-4564-96AF-79701C6D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1C8DE-920F-4E1A-B892-812E1F13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DCBBB-7BF8-4B1A-82C7-5710C40F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E7A1B8-DC23-414C-916A-5825A5B023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164379-3006-414F-A4BB-A4FD6263C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C1E-A59F-4198-82B6-829C6234A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6DCE4D-4BD3-4D09-B98A-CAF555BFE12C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4E23-8C15-4041-851E-215849FE4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FA38-8CAB-435D-9B90-DBCD908B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F83B3B3-2064-4403-9879-E6163FBBD1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90601"/>
            <a:ext cx="7772400" cy="1470025"/>
          </a:xfrm>
        </p:spPr>
        <p:txBody>
          <a:bodyPr/>
          <a:lstStyle/>
          <a:p>
            <a:r>
              <a:rPr lang="en-US" dirty="0"/>
              <a:t>ARTIFICIAL NEURAL NETWORK</a:t>
            </a:r>
            <a:br>
              <a:rPr lang="en-US" dirty="0"/>
            </a:br>
            <a:r>
              <a:rPr lang="en-US" dirty="0"/>
              <a:t>(JARINGAN SYARAF TIRUAN)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28194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/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84539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3D3C367-FAD7-BE42-9658-A938E0A8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1403782" cy="1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D2C52EE-B314-7640-AD5B-FCE82265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84" y="1044319"/>
            <a:ext cx="1792063" cy="221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54A57C-4333-E342-BEC9-5779977F1688}"/>
              </a:ext>
            </a:extLst>
          </p:cNvPr>
          <p:cNvSpPr/>
          <p:nvPr/>
        </p:nvSpPr>
        <p:spPr>
          <a:xfrm>
            <a:off x="4495800" y="45950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X1,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=-1</a:t>
            </a:r>
          </a:p>
          <a:p>
            <a:r>
              <a:rPr lang="en-US" sz="2400" dirty="0"/>
              <a:t>X2, </a:t>
            </a:r>
            <a:r>
              <a:rPr lang="en-US" sz="2400" dirty="0" err="1"/>
              <a:t>Bulat</a:t>
            </a:r>
            <a:r>
              <a:rPr lang="en-US" sz="2400" dirty="0"/>
              <a:t>=1</a:t>
            </a:r>
          </a:p>
          <a:p>
            <a:r>
              <a:rPr lang="en-US" sz="2400" dirty="0"/>
              <a:t>X3, </a:t>
            </a:r>
            <a:r>
              <a:rPr lang="en-US" sz="2400" dirty="0" err="1"/>
              <a:t>Kasar</a:t>
            </a:r>
            <a:r>
              <a:rPr lang="en-US" sz="2400" dirty="0"/>
              <a:t>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B236A-E3C5-8E49-B64C-1542EAA28514}"/>
              </a:ext>
            </a:extLst>
          </p:cNvPr>
          <p:cNvSpPr/>
          <p:nvPr/>
        </p:nvSpPr>
        <p:spPr>
          <a:xfrm>
            <a:off x="4495800" y="15529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X1, Merah=1</a:t>
            </a:r>
          </a:p>
          <a:p>
            <a:r>
              <a:rPr lang="en-US" sz="2400" dirty="0"/>
              <a:t>X2, </a:t>
            </a:r>
            <a:r>
              <a:rPr lang="en-US" sz="2400" dirty="0" err="1"/>
              <a:t>Bulat</a:t>
            </a:r>
            <a:r>
              <a:rPr lang="en-US" sz="2400" dirty="0"/>
              <a:t>=1</a:t>
            </a:r>
          </a:p>
          <a:p>
            <a:r>
              <a:rPr lang="en-US" sz="2400" dirty="0"/>
              <a:t>X3,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kasar</a:t>
            </a:r>
            <a:r>
              <a:rPr lang="en-US" sz="2400" dirty="0"/>
              <a:t>=-1</a:t>
            </a:r>
          </a:p>
        </p:txBody>
      </p:sp>
    </p:spTree>
    <p:extLst>
      <p:ext uri="{BB962C8B-B14F-4D97-AF65-F5344CB8AC3E}">
        <p14:creationId xmlns:p14="http://schemas.microsoft.com/office/powerpoint/2010/main" val="390441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2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target :</a:t>
            </a:r>
          </a:p>
          <a:p>
            <a:pPr marL="0" indent="0">
              <a:buNone/>
              <a:defRPr/>
            </a:pPr>
            <a:r>
              <a:rPr lang="en-US" dirty="0"/>
              <a:t>(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dilambangkan</a:t>
            </a:r>
            <a:r>
              <a:rPr lang="en-US" dirty="0"/>
              <a:t> t=1 )</a:t>
            </a:r>
          </a:p>
          <a:p>
            <a:pPr marL="0" indent="0">
              <a:buNone/>
              <a:defRPr/>
            </a:pPr>
            <a:r>
              <a:rPr lang="en-US" dirty="0"/>
              <a:t>1</a:t>
            </a:r>
          </a:p>
          <a:p>
            <a:pPr marL="0" indent="0">
              <a:buNone/>
              <a:defRPr/>
            </a:pPr>
            <a:r>
              <a:rPr lang="en-US" dirty="0"/>
              <a:t>1</a:t>
            </a:r>
          </a:p>
          <a:p>
            <a:pPr marL="0" indent="0">
              <a:buNone/>
              <a:defRPr/>
            </a:pPr>
            <a:r>
              <a:rPr lang="en-US" dirty="0"/>
              <a:t>-1    </a:t>
            </a:r>
          </a:p>
          <a:p>
            <a:pPr marL="0" indent="0">
              <a:buNone/>
              <a:defRPr/>
            </a:pPr>
            <a:r>
              <a:rPr lang="en-US" dirty="0"/>
              <a:t>t = 1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(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dilambangkan</a:t>
            </a:r>
            <a:r>
              <a:rPr lang="en-US" dirty="0"/>
              <a:t> t=-1)</a:t>
            </a:r>
          </a:p>
          <a:p>
            <a:pPr marL="0" indent="0">
              <a:buNone/>
              <a:defRPr/>
            </a:pPr>
            <a:r>
              <a:rPr lang="en-US" dirty="0"/>
              <a:t>-1</a:t>
            </a:r>
          </a:p>
          <a:p>
            <a:pPr marL="0" indent="0">
              <a:buNone/>
              <a:defRPr/>
            </a:pPr>
            <a:r>
              <a:rPr lang="en-US" dirty="0"/>
              <a:t>1</a:t>
            </a:r>
          </a:p>
          <a:p>
            <a:pPr marL="0" indent="0">
              <a:buNone/>
              <a:defRPr/>
            </a:pPr>
            <a:r>
              <a:rPr lang="en-US" dirty="0"/>
              <a:t>1</a:t>
            </a:r>
          </a:p>
          <a:p>
            <a:pPr marL="0" indent="0">
              <a:buNone/>
              <a:defRPr/>
            </a:pPr>
            <a:r>
              <a:rPr lang="en-US" dirty="0"/>
              <a:t>t = -1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defRPr/>
            </a:pPr>
            <a:r>
              <a:rPr lang="en-US" dirty="0" err="1"/>
              <a:t>Buatlah</a:t>
            </a:r>
            <a:r>
              <a:rPr lang="en-US" dirty="0"/>
              <a:t> perceptron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581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Epoch 1, w=b=0, </a:t>
            </a:r>
            <a:r>
              <a:rPr lang="el-GR" u="sng"/>
              <a:t>α</a:t>
            </a:r>
            <a:r>
              <a:rPr lang="en-US" u="sng"/>
              <a:t> = 1, </a:t>
            </a:r>
            <a:r>
              <a:rPr lang="el-GR" u="sng"/>
              <a:t>θ</a:t>
            </a:r>
            <a:r>
              <a:rPr lang="en-US" u="sng"/>
              <a:t> = 0.5 </a:t>
            </a:r>
          </a:p>
          <a:p>
            <a:endParaRPr lang="en-US" u="sng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9447" y="2783858"/>
          <a:ext cx="7469919" cy="1913924"/>
        </p:xfrm>
        <a:graphic>
          <a:graphicData uri="http://schemas.openxmlformats.org/drawingml/2006/table">
            <a:tbl>
              <a:tblPr/>
              <a:tblGrid>
                <a:gridCol w="50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7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net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y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Kasus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Epoch 2, w1=2,w2=0,w3= -2,b=0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JST </a:t>
            </a:r>
            <a:r>
              <a:rPr lang="en-US" u="sng" dirty="0" err="1"/>
              <a:t>sudah</a:t>
            </a:r>
            <a:r>
              <a:rPr lang="en-US" u="sng" dirty="0"/>
              <a:t> </a:t>
            </a:r>
            <a:r>
              <a:rPr lang="en-US" u="sng" dirty="0" err="1"/>
              <a:t>dapat</a:t>
            </a:r>
            <a:r>
              <a:rPr lang="en-US" u="sng" dirty="0"/>
              <a:t> </a:t>
            </a:r>
            <a:r>
              <a:rPr lang="en-US" u="sng" dirty="0" err="1"/>
              <a:t>mengenali</a:t>
            </a:r>
            <a:r>
              <a:rPr lang="en-US" u="sng" dirty="0"/>
              <a:t> </a:t>
            </a:r>
            <a:r>
              <a:rPr lang="en-US" u="sng" dirty="0" err="1"/>
              <a:t>pola</a:t>
            </a:r>
            <a:r>
              <a:rPr lang="en-US" u="sng" dirty="0"/>
              <a:t> (</a:t>
            </a:r>
            <a:r>
              <a:rPr lang="en-US" u="sng" dirty="0" err="1"/>
              <a:t>lihat</a:t>
            </a:r>
            <a:r>
              <a:rPr lang="en-US" u="sng" dirty="0"/>
              <a:t> </a:t>
            </a:r>
            <a:r>
              <a:rPr lang="en-US" u="sng" dirty="0" err="1"/>
              <a:t>nilai</a:t>
            </a:r>
            <a:r>
              <a:rPr lang="en-US" u="sng" dirty="0"/>
              <a:t> y-</a:t>
            </a:r>
            <a:r>
              <a:rPr lang="en-US" u="sng" dirty="0" err="1"/>
              <a:t>nya</a:t>
            </a:r>
            <a:r>
              <a:rPr lang="en-US" u="sng" dirty="0"/>
              <a:t> </a:t>
            </a:r>
            <a:r>
              <a:rPr lang="en-US" u="sng" dirty="0" err="1"/>
              <a:t>sudah</a:t>
            </a:r>
            <a:r>
              <a:rPr lang="en-US" u="sng" dirty="0"/>
              <a:t> </a:t>
            </a:r>
            <a:r>
              <a:rPr lang="en-US" u="sng" dirty="0" err="1"/>
              <a:t>cocok</a:t>
            </a:r>
            <a:r>
              <a:rPr lang="en-US" u="sng" dirty="0"/>
              <a:t>, </a:t>
            </a:r>
          </a:p>
          <a:p>
            <a:pPr marL="0" indent="0">
              <a:buNone/>
            </a:pPr>
            <a:r>
              <a:rPr lang="en-US" u="sng" dirty="0" err="1"/>
              <a:t>pola</a:t>
            </a:r>
            <a:r>
              <a:rPr lang="en-US" u="sng" dirty="0"/>
              <a:t> </a:t>
            </a:r>
            <a:r>
              <a:rPr lang="en-US" u="sng" dirty="0" err="1"/>
              <a:t>pertama</a:t>
            </a:r>
            <a:r>
              <a:rPr lang="en-US" u="sng" dirty="0"/>
              <a:t> </a:t>
            </a:r>
            <a:r>
              <a:rPr lang="en-US" u="sng" dirty="0" err="1"/>
              <a:t>dikenali</a:t>
            </a:r>
            <a:r>
              <a:rPr lang="en-US" u="sng" dirty="0"/>
              <a:t> </a:t>
            </a:r>
            <a:r>
              <a:rPr lang="en-US" u="sng" dirty="0" err="1"/>
              <a:t>sebagai</a:t>
            </a:r>
            <a:r>
              <a:rPr lang="en-US" u="sng" dirty="0"/>
              <a:t> </a:t>
            </a:r>
            <a:r>
              <a:rPr lang="en-US" u="sng" dirty="0" err="1"/>
              <a:t>apel</a:t>
            </a:r>
            <a:r>
              <a:rPr lang="en-US" u="sng" dirty="0"/>
              <a:t> (y = 1) dan </a:t>
            </a:r>
            <a:r>
              <a:rPr lang="en-US" u="sng" dirty="0" err="1"/>
              <a:t>pola</a:t>
            </a:r>
            <a:r>
              <a:rPr lang="en-US" u="sng" dirty="0"/>
              <a:t> </a:t>
            </a:r>
            <a:r>
              <a:rPr lang="en-US" u="sng" dirty="0" err="1"/>
              <a:t>kedua</a:t>
            </a:r>
            <a:r>
              <a:rPr lang="en-US" u="sng" dirty="0"/>
              <a:t> </a:t>
            </a:r>
            <a:r>
              <a:rPr lang="en-US" u="sng" dirty="0" err="1"/>
              <a:t>dikenali</a:t>
            </a:r>
            <a:r>
              <a:rPr lang="en-US" u="sng" dirty="0"/>
              <a:t> </a:t>
            </a:r>
            <a:r>
              <a:rPr lang="en-US" u="sng" dirty="0" err="1"/>
              <a:t>sebagai</a:t>
            </a:r>
            <a:r>
              <a:rPr lang="en-US" u="sng" dirty="0"/>
              <a:t> </a:t>
            </a:r>
            <a:r>
              <a:rPr lang="en-US" u="sng" dirty="0" err="1"/>
              <a:t>bukan</a:t>
            </a:r>
            <a:r>
              <a:rPr lang="en-US" u="sng" dirty="0"/>
              <a:t> </a:t>
            </a:r>
            <a:r>
              <a:rPr lang="en-US" u="sng" dirty="0" err="1"/>
              <a:t>apel</a:t>
            </a:r>
            <a:r>
              <a:rPr lang="en-US" u="sng" dirty="0"/>
              <a:t> (y=-1) )</a:t>
            </a:r>
          </a:p>
          <a:p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9447" y="2783858"/>
          <a:ext cx="7469919" cy="1913924"/>
        </p:xfrm>
        <a:graphic>
          <a:graphicData uri="http://schemas.openxmlformats.org/drawingml/2006/table">
            <a:tbl>
              <a:tblPr/>
              <a:tblGrid>
                <a:gridCol w="50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7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7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net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y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4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-4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/>
              <a:t>Perceptron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/>
              <a:t>Jaringan terdiri dari beberapa unit masukan (ditambah sebuah bias)</a:t>
            </a:r>
          </a:p>
          <a:p>
            <a:pPr eaLnBrk="1"/>
            <a:r>
              <a:rPr lang="en-US"/>
              <a:t>Memiliki sebuah unit keluaran (y)</a:t>
            </a:r>
          </a:p>
          <a:p>
            <a:pPr eaLnBrk="1"/>
            <a:r>
              <a:rPr lang="en-US"/>
              <a:t>Dengan nilai threshold adalah </a:t>
            </a:r>
            <a:r>
              <a:rPr lang="el-GR"/>
              <a:t>θ</a:t>
            </a:r>
            <a:r>
              <a:rPr lang="en-US"/>
              <a:t> maka fungsi aktivasi :</a:t>
            </a:r>
          </a:p>
          <a:p>
            <a:pPr eaLnBrk="1"/>
            <a:r>
              <a:rPr lang="en-US"/>
              <a:t>                1, net &gt; </a:t>
            </a:r>
            <a:r>
              <a:rPr lang="el-GR"/>
              <a:t>θ</a:t>
            </a:r>
            <a:r>
              <a:rPr lang="en-US"/>
              <a:t> </a:t>
            </a:r>
          </a:p>
          <a:p>
            <a:pPr eaLnBrk="1"/>
            <a:r>
              <a:rPr lang="en-US"/>
              <a:t>F(net) =   0,  -</a:t>
            </a:r>
            <a:r>
              <a:rPr lang="el-GR"/>
              <a:t>θ</a:t>
            </a:r>
            <a:r>
              <a:rPr lang="en-US"/>
              <a:t> ≤ net ≤ </a:t>
            </a:r>
            <a:r>
              <a:rPr lang="el-GR"/>
              <a:t>θ</a:t>
            </a:r>
            <a:r>
              <a:rPr lang="en-US"/>
              <a:t> </a:t>
            </a:r>
          </a:p>
          <a:p>
            <a:pPr eaLnBrk="1"/>
            <a:r>
              <a:rPr lang="en-US"/>
              <a:t>               -1, net &lt; -</a:t>
            </a:r>
            <a:r>
              <a:rPr lang="el-GR"/>
              <a:t>θ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8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/>
              <a:t>Perceptron</a:t>
            </a:r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1752490" y="2222719"/>
            <a:ext cx="8230047" cy="4038861"/>
            <a:chOff x="152400" y="1676400"/>
            <a:chExt cx="8229600" cy="4038600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3810000" y="4800600"/>
              <a:ext cx="1219200" cy="370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bias</a:t>
              </a:r>
              <a:endParaRPr lang="ru-RU" i="1" baseline="-250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752600" y="19050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1752600" y="32004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1752600" y="52578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42672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2057400" y="33528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2057400" y="2057400"/>
              <a:ext cx="2286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flipV="1">
              <a:off x="2057400" y="3505200"/>
              <a:ext cx="22860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4419600" y="3505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Oval 13"/>
            <p:cNvSpPr>
              <a:spLocks noChangeArrowheads="1"/>
            </p:cNvSpPr>
            <p:nvPr/>
          </p:nvSpPr>
          <p:spPr bwMode="auto">
            <a:xfrm>
              <a:off x="4381500" y="4597400"/>
              <a:ext cx="76200" cy="76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45720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7467600" y="3016250"/>
              <a:ext cx="9144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Output </a:t>
              </a:r>
              <a:r>
                <a:rPr lang="en-US" i="1">
                  <a:solidFill>
                    <a:schemeClr val="tx1"/>
                  </a:solidFill>
                  <a:cs typeface="Arial" charset="0"/>
                </a:rPr>
                <a:t>y</a:t>
              </a:r>
              <a:endParaRPr lang="en-US" i="1" baseline="-250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8384" name="AutoShape 16"/>
            <p:cNvSpPr>
              <a:spLocks/>
            </p:cNvSpPr>
            <p:nvPr/>
          </p:nvSpPr>
          <p:spPr bwMode="auto">
            <a:xfrm>
              <a:off x="1143000" y="1676400"/>
              <a:ext cx="304800" cy="4038600"/>
            </a:xfrm>
            <a:prstGeom prst="leftBrace">
              <a:avLst>
                <a:gd name="adj1" fmla="val 1104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1219200" y="5181600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x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9906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Inputs</a:t>
              </a:r>
              <a:endParaRPr lang="en-US" baseline="-250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219200" y="1828800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x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1219200" y="3138488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x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8392" name="Oval 24"/>
            <p:cNvSpPr>
              <a:spLocks noChangeArrowheads="1"/>
            </p:cNvSpPr>
            <p:nvPr/>
          </p:nvSpPr>
          <p:spPr bwMode="auto">
            <a:xfrm>
              <a:off x="56388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>
              <a:off x="59436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Oval 26"/>
            <p:cNvSpPr>
              <a:spLocks noChangeArrowheads="1"/>
            </p:cNvSpPr>
            <p:nvPr/>
          </p:nvSpPr>
          <p:spPr bwMode="auto">
            <a:xfrm>
              <a:off x="70104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8395" name="Line 28"/>
            <p:cNvSpPr>
              <a:spLocks noChangeShapeType="1"/>
            </p:cNvSpPr>
            <p:nvPr/>
          </p:nvSpPr>
          <p:spPr bwMode="auto">
            <a:xfrm>
              <a:off x="2057400" y="2057400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Line 29"/>
            <p:cNvSpPr>
              <a:spLocks noChangeShapeType="1"/>
            </p:cNvSpPr>
            <p:nvPr/>
          </p:nvSpPr>
          <p:spPr bwMode="auto">
            <a:xfrm>
              <a:off x="20574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30"/>
            <p:cNvSpPr>
              <a:spLocks noChangeShapeType="1"/>
            </p:cNvSpPr>
            <p:nvPr/>
          </p:nvSpPr>
          <p:spPr bwMode="auto">
            <a:xfrm flipV="1">
              <a:off x="2057400" y="4495800"/>
              <a:ext cx="1066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Text Box 31"/>
            <p:cNvSpPr txBox="1">
              <a:spLocks noChangeArrowheads="1"/>
            </p:cNvSpPr>
            <p:nvPr/>
          </p:nvSpPr>
          <p:spPr bwMode="auto">
            <a:xfrm>
              <a:off x="2743200" y="2071688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58399" name="Text Box 32"/>
            <p:cNvSpPr txBox="1">
              <a:spLocks noChangeArrowheads="1"/>
            </p:cNvSpPr>
            <p:nvPr/>
          </p:nvSpPr>
          <p:spPr bwMode="auto">
            <a:xfrm>
              <a:off x="2743200" y="2909888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58400" name="Text Box 33"/>
            <p:cNvSpPr txBox="1">
              <a:spLocks noChangeArrowheads="1"/>
            </p:cNvSpPr>
            <p:nvPr/>
          </p:nvSpPr>
          <p:spPr bwMode="auto">
            <a:xfrm>
              <a:off x="2743200" y="4052888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cs typeface="Arial" charset="0"/>
                </a:rPr>
                <a:t>p</a:t>
              </a:r>
            </a:p>
          </p:txBody>
        </p:sp>
        <p:sp>
          <p:nvSpPr>
            <p:cNvPr id="58401" name="Text Box 34"/>
            <p:cNvSpPr txBox="1">
              <a:spLocks noChangeArrowheads="1"/>
            </p:cNvSpPr>
            <p:nvPr/>
          </p:nvSpPr>
          <p:spPr bwMode="auto">
            <a:xfrm>
              <a:off x="4724400" y="2819400"/>
              <a:ext cx="685800" cy="370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net</a:t>
              </a:r>
              <a:endParaRPr lang="en-US" i="1" baseline="-2500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8402" name="Text Box 35"/>
            <p:cNvSpPr txBox="1">
              <a:spLocks noChangeArrowheads="1"/>
            </p:cNvSpPr>
            <p:nvPr/>
          </p:nvSpPr>
          <p:spPr bwMode="auto">
            <a:xfrm>
              <a:off x="6019800" y="2833688"/>
              <a:ext cx="841269" cy="370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i="1">
                  <a:solidFill>
                    <a:schemeClr val="tx1"/>
                  </a:solidFill>
                  <a:cs typeface="Arial" charset="0"/>
                </a:rPr>
                <a:t>F(net)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7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2196023" y="203288"/>
            <a:ext cx="7801446" cy="1135720"/>
          </a:xfrm>
        </p:spPr>
        <p:txBody>
          <a:bodyPr/>
          <a:lstStyle/>
          <a:p>
            <a:r>
              <a:rPr lang="en-US"/>
              <a:t>Langkah Metode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352" y="1009716"/>
            <a:ext cx="8100123" cy="431271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Misal : s adalah vektor masukan, t adalah target keluaran, </a:t>
            </a:r>
            <a:r>
              <a:rPr lang="el-GR"/>
              <a:t>α</a:t>
            </a:r>
            <a:r>
              <a:rPr lang="en-US"/>
              <a:t> adalah laju pemahaman, </a:t>
            </a:r>
            <a:r>
              <a:rPr lang="el-GR"/>
              <a:t>θ</a:t>
            </a:r>
            <a:r>
              <a:rPr lang="en-US"/>
              <a:t> adalah threshold.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/>
              <a:t>Inisialisasi semua bobot dan bias (wi=b=0)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/>
              <a:t>Selama output (y) tidak sama dengan target lakukan perbaikan bobot dan bias dengan cara W(baru)=W(lama) + ∆w, b(baru)=b(lama)+ ∆b, dimana ∆w = </a:t>
            </a:r>
            <a:r>
              <a:rPr lang="el-GR"/>
              <a:t>α</a:t>
            </a:r>
            <a:r>
              <a:rPr lang="en-US"/>
              <a:t>.t.xi, ∆b = </a:t>
            </a:r>
            <a:r>
              <a:rPr lang="el-GR"/>
              <a:t>α</a:t>
            </a:r>
            <a:r>
              <a:rPr lang="en-US"/>
              <a:t>.t.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/>
              <a:t>Jika output (y) = target maka tidak ada perubahan bobot dan bias, ∆w=0, ∆b</a:t>
            </a:r>
          </a:p>
          <a:p>
            <a:pPr>
              <a:buFont typeface="Times New Roman" pitchFamily="18" charset="0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937668" y="445216"/>
            <a:ext cx="8171806" cy="564499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Iterasi dilakukan terus hingga semua pola memiliki keluaran jaringan yang sama dengan target. 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Perubahan bobot hanya pada keluaran yang tidak sesuai target 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Iterasi akan terus berulang pada semua pola sampai keluaran = target (dinamakan epoch)</a:t>
            </a:r>
          </a:p>
          <a:p>
            <a:pPr marL="514350" indent="-514350">
              <a:buFont typeface="Times New Roman" pitchFamily="18" charset="0"/>
              <a:buAutoNum type="alphaLcPeriod"/>
            </a:pPr>
            <a:r>
              <a:rPr lang="en-US"/>
              <a:t>Kecepatan iterasi ditentukan oleh laju pemahaman (</a:t>
            </a:r>
            <a:r>
              <a:rPr lang="el-GR"/>
              <a:t>α</a:t>
            </a:r>
            <a:r>
              <a:rPr lang="en-US"/>
              <a:t>), semakin besar harga </a:t>
            </a:r>
            <a:r>
              <a:rPr lang="el-GR"/>
              <a:t>α</a:t>
            </a:r>
            <a:r>
              <a:rPr lang="en-US"/>
              <a:t>, semakin sedikit iterasi yang diperlukan, tapi jika terlalu besar akan merusak pola yang sudah benar</a:t>
            </a:r>
          </a:p>
        </p:txBody>
      </p:sp>
    </p:spTree>
    <p:extLst>
      <p:ext uri="{BB962C8B-B14F-4D97-AF65-F5344CB8AC3E}">
        <p14:creationId xmlns:p14="http://schemas.microsoft.com/office/powerpoint/2010/main" val="14575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196023" y="196567"/>
            <a:ext cx="7801446" cy="1135720"/>
          </a:xfrm>
        </p:spPr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270694" y="929073"/>
            <a:ext cx="7628213" cy="4312710"/>
          </a:xfrm>
        </p:spPr>
        <p:txBody>
          <a:bodyPr/>
          <a:lstStyle/>
          <a:p>
            <a:r>
              <a:rPr lang="en-US"/>
              <a:t>Buatlah perceptron untuk mengenali fungsi logika “dan” dengan masukan dan keluaran bipolar seperti pada tabel berikut :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73097" y="3025786"/>
          <a:ext cx="4572747" cy="196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Masukan</a:t>
                      </a:r>
                      <a:r>
                        <a:rPr lang="en-US" sz="1900" dirty="0"/>
                        <a:t> (x1 </a:t>
                      </a:r>
                      <a:r>
                        <a:rPr lang="en-US" sz="1900" dirty="0" err="1"/>
                        <a:t>dan</a:t>
                      </a:r>
                      <a:r>
                        <a:rPr lang="en-US" sz="1900" dirty="0"/>
                        <a:t> x2)</a:t>
                      </a:r>
                    </a:p>
                  </a:txBody>
                  <a:tcPr marL="86033" marR="86033" marT="48386" marB="4838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Target</a:t>
                      </a:r>
                    </a:p>
                  </a:txBody>
                  <a:tcPr marL="86033" marR="86033" marT="48386" marB="483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86033" marR="86033" marT="48386" marB="483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-1</a:t>
                      </a:r>
                    </a:p>
                  </a:txBody>
                  <a:tcPr marL="86033" marR="86033" marT="48386" marB="483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43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270694" y="687145"/>
            <a:ext cx="7628213" cy="5564355"/>
          </a:xfrm>
        </p:spPr>
        <p:txBody>
          <a:bodyPr/>
          <a:lstStyle/>
          <a:p>
            <a:r>
              <a:rPr lang="en-US" dirty="0" err="1"/>
              <a:t>Inisialisasi</a:t>
            </a:r>
            <a:r>
              <a:rPr lang="en-US" dirty="0"/>
              <a:t> : w=b=0, </a:t>
            </a:r>
            <a:r>
              <a:rPr lang="el-GR" dirty="0"/>
              <a:t>α</a:t>
            </a:r>
            <a:r>
              <a:rPr lang="en-US" dirty="0"/>
              <a:t> = 1, </a:t>
            </a:r>
            <a:r>
              <a:rPr lang="el-GR" dirty="0"/>
              <a:t>θ</a:t>
            </a:r>
            <a:r>
              <a:rPr lang="en-US" dirty="0"/>
              <a:t> = 0.5,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eaLnBrk="1"/>
            <a:r>
              <a:rPr lang="en-US" dirty="0"/>
              <a:t>		1, net &gt; 0.5 </a:t>
            </a:r>
          </a:p>
          <a:p>
            <a:pPr eaLnBrk="1"/>
            <a:r>
              <a:rPr lang="en-US" dirty="0"/>
              <a:t>F(net) =   0,  -0.5 ≤ net ≤ 0.5 </a:t>
            </a:r>
          </a:p>
          <a:p>
            <a:pPr eaLnBrk="1"/>
            <a:r>
              <a:rPr lang="en-US" dirty="0"/>
              <a:t>               -1, net &lt; -0.5    </a:t>
            </a:r>
          </a:p>
        </p:txBody>
      </p:sp>
    </p:spTree>
    <p:extLst>
      <p:ext uri="{BB962C8B-B14F-4D97-AF65-F5344CB8AC3E}">
        <p14:creationId xmlns:p14="http://schemas.microsoft.com/office/powerpoint/2010/main" val="140665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270694" y="445217"/>
            <a:ext cx="7628213" cy="580628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/>
              <a:t>Epoch 1,</a:t>
            </a:r>
            <a:r>
              <a:rPr lang="en-US" sz="2800" b="1"/>
              <a:t> </a:t>
            </a:r>
            <a:r>
              <a:rPr lang="en-US" sz="2800"/>
              <a:t>w=b=0, </a:t>
            </a:r>
            <a:r>
              <a:rPr lang="el-GR" sz="2800"/>
              <a:t>α</a:t>
            </a:r>
            <a:r>
              <a:rPr lang="en-US" sz="2800"/>
              <a:t> = 1, </a:t>
            </a:r>
            <a:r>
              <a:rPr lang="el-GR" sz="2800"/>
              <a:t>θ</a:t>
            </a:r>
            <a:r>
              <a:rPr lang="en-US" sz="2800"/>
              <a:t> = 0.5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800" b="1" u="sng"/>
          </a:p>
          <a:p>
            <a:r>
              <a:rPr lang="en-US" sz="2800" b="1" u="sng"/>
              <a:t>Epoch 2,</a:t>
            </a:r>
            <a:r>
              <a:rPr lang="en-US" sz="2800" b="1"/>
              <a:t> </a:t>
            </a:r>
            <a:r>
              <a:rPr lang="en-US" sz="2800"/>
              <a:t>w1=1,w2=1,b= -1</a:t>
            </a:r>
          </a:p>
          <a:p>
            <a:endParaRPr lang="en-US" sz="2800" u="sng"/>
          </a:p>
          <a:p>
            <a:endParaRPr lang="en-US" sz="2800" u="sng"/>
          </a:p>
          <a:p>
            <a:endParaRPr lang="en-US" sz="2800" u="sng"/>
          </a:p>
          <a:p>
            <a:endParaRPr lang="en-US" sz="2800" u="sng"/>
          </a:p>
          <a:p>
            <a:endParaRPr lang="en-US" sz="2800" u="sng"/>
          </a:p>
          <a:p>
            <a:r>
              <a:rPr lang="en-US" sz="2800" u="sng"/>
              <a:t>Jaringan sudah mengenali pola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41224" y="1009716"/>
          <a:ext cx="6288645" cy="1965670"/>
        </p:xfrm>
        <a:graphic>
          <a:graphicData uri="http://schemas.openxmlformats.org/drawingml/2006/table">
            <a:tbl>
              <a:tblPr/>
              <a:tblGrid>
                <a:gridCol w="55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net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Y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477" y="3531680"/>
          <a:ext cx="6288645" cy="1958868"/>
        </p:xfrm>
        <a:graphic>
          <a:graphicData uri="http://schemas.openxmlformats.org/drawingml/2006/table">
            <a:tbl>
              <a:tblPr/>
              <a:tblGrid>
                <a:gridCol w="55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net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Y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∆b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w2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B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-3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-1</a:t>
                      </a:r>
                    </a:p>
                  </a:txBody>
                  <a:tcPr marL="86019" marR="86019" marT="48386" marB="483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1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2196023" y="283930"/>
            <a:ext cx="7801446" cy="1135720"/>
          </a:xfrm>
        </p:spPr>
        <p:txBody>
          <a:bodyPr/>
          <a:lstStyle/>
          <a:p>
            <a:pPr eaLnBrk="1"/>
            <a:r>
              <a:rPr lang="en-US"/>
              <a:t>Contoh Kasus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79" y="2128635"/>
            <a:ext cx="1403782" cy="1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TextBox 71679"/>
          <p:cNvSpPr txBox="1">
            <a:spLocks noChangeArrowheads="1"/>
          </p:cNvSpPr>
          <p:nvPr/>
        </p:nvSpPr>
        <p:spPr bwMode="auto">
          <a:xfrm>
            <a:off x="2362200" y="1225689"/>
            <a:ext cx="802844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000" dirty="0" err="1"/>
              <a:t>Membedakan</a:t>
            </a:r>
            <a:r>
              <a:rPr lang="en-US" sz="3000" dirty="0"/>
              <a:t> 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Dengan</a:t>
            </a:r>
            <a:r>
              <a:rPr lang="en-US" sz="3000" dirty="0"/>
              <a:t> data input </a:t>
            </a:r>
            <a:r>
              <a:rPr lang="en-US" sz="3000" dirty="0" err="1"/>
              <a:t>dari</a:t>
            </a:r>
            <a:r>
              <a:rPr lang="en-US" sz="3000" dirty="0"/>
              <a:t> sensor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berikut</a:t>
            </a:r>
            <a:r>
              <a:rPr lang="en-US" sz="3000" dirty="0"/>
              <a:t> :</a:t>
            </a:r>
          </a:p>
          <a:p>
            <a:r>
              <a:rPr lang="en-US" sz="3000" dirty="0"/>
              <a:t>X1, </a:t>
            </a:r>
            <a:r>
              <a:rPr lang="en-US" sz="3000" dirty="0" err="1"/>
              <a:t>Merah</a:t>
            </a:r>
            <a:r>
              <a:rPr lang="en-US" sz="3000" dirty="0"/>
              <a:t>=1,tidak </a:t>
            </a:r>
            <a:r>
              <a:rPr lang="en-US" sz="3000" dirty="0" err="1"/>
              <a:t>merah</a:t>
            </a:r>
            <a:r>
              <a:rPr lang="en-US" sz="3000" dirty="0"/>
              <a:t>=-1</a:t>
            </a:r>
          </a:p>
          <a:p>
            <a:r>
              <a:rPr lang="en-US" sz="3000" dirty="0"/>
              <a:t>X2, </a:t>
            </a:r>
            <a:r>
              <a:rPr lang="en-US" sz="3000" dirty="0" err="1"/>
              <a:t>Bulat</a:t>
            </a:r>
            <a:r>
              <a:rPr lang="en-US" sz="3000" dirty="0"/>
              <a:t>=1,tidak </a:t>
            </a:r>
            <a:r>
              <a:rPr lang="en-US" sz="3000" dirty="0" err="1"/>
              <a:t>bulat</a:t>
            </a:r>
            <a:r>
              <a:rPr lang="en-US" sz="3000" dirty="0"/>
              <a:t>=-1</a:t>
            </a:r>
          </a:p>
          <a:p>
            <a:r>
              <a:rPr lang="en-US" sz="3000" dirty="0"/>
              <a:t>X3, </a:t>
            </a:r>
            <a:r>
              <a:rPr lang="en-US" sz="3000" dirty="0" err="1"/>
              <a:t>Kasar</a:t>
            </a:r>
            <a:r>
              <a:rPr lang="en-US" sz="3000" dirty="0"/>
              <a:t>=1,tidak </a:t>
            </a:r>
            <a:r>
              <a:rPr lang="en-US" sz="3000" dirty="0" err="1"/>
              <a:t>kasar</a:t>
            </a:r>
            <a:r>
              <a:rPr lang="en-US" sz="3000" dirty="0"/>
              <a:t>=-1</a:t>
            </a:r>
          </a:p>
          <a:p>
            <a:r>
              <a:rPr lang="en-US" sz="3000" dirty="0"/>
              <a:t>Target : </a:t>
            </a:r>
            <a:r>
              <a:rPr lang="en-US" sz="3000" dirty="0" err="1"/>
              <a:t>Apel</a:t>
            </a:r>
            <a:r>
              <a:rPr lang="en-US" sz="3000" dirty="0"/>
              <a:t> = 1, </a:t>
            </a:r>
            <a:r>
              <a:rPr lang="en-US" sz="3000" dirty="0" err="1"/>
              <a:t>bukan</a:t>
            </a:r>
            <a:r>
              <a:rPr lang="en-US" sz="3000" dirty="0"/>
              <a:t> </a:t>
            </a:r>
            <a:r>
              <a:rPr lang="en-US" sz="3000" dirty="0" err="1"/>
              <a:t>apel</a:t>
            </a:r>
            <a:r>
              <a:rPr lang="en-US" sz="3000" dirty="0"/>
              <a:t> = -1</a:t>
            </a:r>
          </a:p>
        </p:txBody>
      </p:sp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54" y="1291966"/>
            <a:ext cx="1792063" cy="221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76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850</Words>
  <Application>Microsoft Macintosh PowerPoint</Application>
  <PresentationFormat>Widescreen</PresentationFormat>
  <Paragraphs>304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ARTIFICIAL NEURAL NETWORK (JARINGAN SYARAF TIRUAN)</vt:lpstr>
      <vt:lpstr>Perceptron</vt:lpstr>
      <vt:lpstr>Perceptron</vt:lpstr>
      <vt:lpstr>Langkah Metode Perceptron</vt:lpstr>
      <vt:lpstr>PowerPoint Presentation</vt:lpstr>
      <vt:lpstr>Contoh</vt:lpstr>
      <vt:lpstr>PowerPoint Presentation</vt:lpstr>
      <vt:lpstr>PowerPoint Presentation</vt:lpstr>
      <vt:lpstr>Contoh Kasus</vt:lpstr>
      <vt:lpstr>PowerPoint Presentation</vt:lpstr>
      <vt:lpstr>Contoh Kasus</vt:lpstr>
      <vt:lpstr>Contoh Kasus</vt:lpstr>
      <vt:lpstr>Contoh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CHhannZ</dc:creator>
  <cp:lastModifiedBy>Microsoft Office User</cp:lastModifiedBy>
  <cp:revision>62</cp:revision>
  <dcterms:created xsi:type="dcterms:W3CDTF">2014-05-26T08:37:01Z</dcterms:created>
  <dcterms:modified xsi:type="dcterms:W3CDTF">2022-05-20T09:39:10Z</dcterms:modified>
</cp:coreProperties>
</file>