
<file path=[Content_Types].xml><?xml version="1.0" encoding="utf-8"?>
<Types xmlns="http://schemas.openxmlformats.org/package/2006/content-types">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h7PN1t0z23gu5R44TFnR5V0UnD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235B0F-2FBC-4C05-815A-682C76598CFB}">
  <a:tblStyle styleId="{8A235B0F-2FBC-4C05-815A-682C76598CF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
        <p:nvSpPr>
          <p:cNvPr id="178" name="Google Shape;178;p10:notes"/>
          <p:cNvSpPr txBox="1"/>
          <p:nvPr/>
        </p:nvSpPr>
        <p:spPr>
          <a:xfrm>
            <a:off x="3884613" y="8685213"/>
            <a:ext cx="2963862" cy="44926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179" name="Google Shape;179;p10:notes"/>
          <p:cNvSpPr txBox="1"/>
          <p:nvPr/>
        </p:nvSpPr>
        <p:spPr>
          <a:xfrm>
            <a:off x="3884613" y="8685213"/>
            <a:ext cx="2968625" cy="454025"/>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180" name="Google Shape;180;p10:notes"/>
          <p:cNvSpPr txBox="1"/>
          <p:nvPr/>
        </p:nvSpPr>
        <p:spPr>
          <a:xfrm>
            <a:off x="3884613" y="8685213"/>
            <a:ext cx="2971800" cy="4572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181" name="Google Shape;18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2" name="Google Shape;182;p10: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sp>
        <p:nvSpPr>
          <p:cNvPr id="183" name="Google Shape;18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
        <p:nvSpPr>
          <p:cNvPr id="189" name="Google Shape;189;p11:notes"/>
          <p:cNvSpPr txBox="1"/>
          <p:nvPr/>
        </p:nvSpPr>
        <p:spPr>
          <a:xfrm>
            <a:off x="3884613" y="8685213"/>
            <a:ext cx="2963862" cy="44926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190" name="Google Shape;190;p11:notes"/>
          <p:cNvSpPr txBox="1"/>
          <p:nvPr/>
        </p:nvSpPr>
        <p:spPr>
          <a:xfrm>
            <a:off x="3884613" y="8685213"/>
            <a:ext cx="2968625" cy="454025"/>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191" name="Google Shape;191;p11:notes"/>
          <p:cNvSpPr txBox="1"/>
          <p:nvPr/>
        </p:nvSpPr>
        <p:spPr>
          <a:xfrm>
            <a:off x="3884613" y="8685213"/>
            <a:ext cx="2971800" cy="4572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192" name="Google Shape;19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3" name="Google Shape;193;p11: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sp>
        <p:nvSpPr>
          <p:cNvPr id="194" name="Google Shape;19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
        <p:nvSpPr>
          <p:cNvPr id="200" name="Google Shape;200;p12:notes"/>
          <p:cNvSpPr txBox="1"/>
          <p:nvPr/>
        </p:nvSpPr>
        <p:spPr>
          <a:xfrm>
            <a:off x="3884613" y="8685213"/>
            <a:ext cx="2963862" cy="44926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201" name="Google Shape;201;p12:notes"/>
          <p:cNvSpPr txBox="1"/>
          <p:nvPr/>
        </p:nvSpPr>
        <p:spPr>
          <a:xfrm>
            <a:off x="3884613" y="8685213"/>
            <a:ext cx="2968625" cy="454025"/>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202" name="Google Shape;202;p12:notes"/>
          <p:cNvSpPr txBox="1"/>
          <p:nvPr/>
        </p:nvSpPr>
        <p:spPr>
          <a:xfrm>
            <a:off x="3884613" y="8685213"/>
            <a:ext cx="2971800" cy="4572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203" name="Google Shape;20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4" name="Google Shape;204;p12: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sp>
        <p:nvSpPr>
          <p:cNvPr id="205" name="Google Shape;20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
        <p:nvSpPr>
          <p:cNvPr id="212" name="Google Shape;212;p13:notes"/>
          <p:cNvSpPr txBox="1"/>
          <p:nvPr/>
        </p:nvSpPr>
        <p:spPr>
          <a:xfrm>
            <a:off x="3884613" y="8685213"/>
            <a:ext cx="2963862" cy="44926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213" name="Google Shape;213;p13:notes"/>
          <p:cNvSpPr txBox="1"/>
          <p:nvPr/>
        </p:nvSpPr>
        <p:spPr>
          <a:xfrm>
            <a:off x="3884613" y="8685213"/>
            <a:ext cx="2968625" cy="454025"/>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214" name="Google Shape;214;p13:notes"/>
          <p:cNvSpPr txBox="1"/>
          <p:nvPr/>
        </p:nvSpPr>
        <p:spPr>
          <a:xfrm>
            <a:off x="3884613" y="8685213"/>
            <a:ext cx="2971800" cy="4572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215" name="Google Shape;21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6" name="Google Shape;216;p13: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sp>
        <p:nvSpPr>
          <p:cNvPr id="217" name="Google Shape;21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
        <p:nvSpPr>
          <p:cNvPr id="224" name="Google Shape;224;p14:notes"/>
          <p:cNvSpPr txBox="1"/>
          <p:nvPr/>
        </p:nvSpPr>
        <p:spPr>
          <a:xfrm>
            <a:off x="3884613" y="8685213"/>
            <a:ext cx="2963862" cy="44926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225" name="Google Shape;225;p14:notes"/>
          <p:cNvSpPr txBox="1"/>
          <p:nvPr/>
        </p:nvSpPr>
        <p:spPr>
          <a:xfrm>
            <a:off x="3884613" y="8685213"/>
            <a:ext cx="2968625" cy="454025"/>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226" name="Google Shape;226;p14:notes"/>
          <p:cNvSpPr txBox="1"/>
          <p:nvPr/>
        </p:nvSpPr>
        <p:spPr>
          <a:xfrm>
            <a:off x="3884613" y="8685213"/>
            <a:ext cx="2971800" cy="4572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227" name="Google Shape;22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8" name="Google Shape;228;p14: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sp>
        <p:nvSpPr>
          <p:cNvPr id="229" name="Google Shape;22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
        <p:nvSpPr>
          <p:cNvPr id="235" name="Google Shape;235;p15:notes"/>
          <p:cNvSpPr/>
          <p:nvPr>
            <p:ph idx="2" type="sldImg"/>
          </p:nvPr>
        </p:nvSpPr>
        <p:spPr>
          <a:xfrm>
            <a:off x="384175" y="685800"/>
            <a:ext cx="6081713" cy="3421063"/>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6" name="Google Shape;236;p15:notes"/>
          <p:cNvSpPr txBox="1"/>
          <p:nvPr/>
        </p:nvSpPr>
        <p:spPr>
          <a:xfrm>
            <a:off x="685800" y="4343400"/>
            <a:ext cx="5478463" cy="410686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sp>
        <p:nvSpPr>
          <p:cNvPr id="237" name="Google Shape;23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
        <p:nvSpPr>
          <p:cNvPr id="243" name="Google Shape;243;p16:notes"/>
          <p:cNvSpPr/>
          <p:nvPr>
            <p:ph idx="2" type="sldImg"/>
          </p:nvPr>
        </p:nvSpPr>
        <p:spPr>
          <a:xfrm>
            <a:off x="384175" y="685800"/>
            <a:ext cx="6081713" cy="3421063"/>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4" name="Google Shape;244;p16:notes"/>
          <p:cNvSpPr txBox="1"/>
          <p:nvPr/>
        </p:nvSpPr>
        <p:spPr>
          <a:xfrm>
            <a:off x="685800" y="4343400"/>
            <a:ext cx="5478463" cy="410686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sp>
        <p:nvSpPr>
          <p:cNvPr id="245" name="Google Shape;24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
        <p:nvSpPr>
          <p:cNvPr id="251" name="Google Shape;251;p17:notes"/>
          <p:cNvSpPr/>
          <p:nvPr>
            <p:ph idx="2" type="sldImg"/>
          </p:nvPr>
        </p:nvSpPr>
        <p:spPr>
          <a:xfrm>
            <a:off x="384175" y="685800"/>
            <a:ext cx="6081713" cy="3421063"/>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2" name="Google Shape;252;p17:notes"/>
          <p:cNvSpPr txBox="1"/>
          <p:nvPr/>
        </p:nvSpPr>
        <p:spPr>
          <a:xfrm>
            <a:off x="685800" y="4343400"/>
            <a:ext cx="5478463" cy="410686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sp>
        <p:nvSpPr>
          <p:cNvPr id="253" name="Google Shape;25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
        <p:nvSpPr>
          <p:cNvPr id="286" name="Google Shape;286;p18:notes"/>
          <p:cNvSpPr/>
          <p:nvPr>
            <p:ph idx="2" type="sldImg"/>
          </p:nvPr>
        </p:nvSpPr>
        <p:spPr>
          <a:xfrm>
            <a:off x="384175" y="685800"/>
            <a:ext cx="6081713" cy="3421063"/>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7" name="Google Shape;287;p18:notes"/>
          <p:cNvSpPr txBox="1"/>
          <p:nvPr/>
        </p:nvSpPr>
        <p:spPr>
          <a:xfrm>
            <a:off x="685800" y="4343400"/>
            <a:ext cx="5478463" cy="410686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sp>
        <p:nvSpPr>
          <p:cNvPr id="288" name="Google Shape;28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
        <p:nvSpPr>
          <p:cNvPr id="294" name="Google Shape;294;p19:notes"/>
          <p:cNvSpPr/>
          <p:nvPr>
            <p:ph idx="2" type="sldImg"/>
          </p:nvPr>
        </p:nvSpPr>
        <p:spPr>
          <a:xfrm>
            <a:off x="384175" y="685800"/>
            <a:ext cx="6081713" cy="3421063"/>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5" name="Google Shape;295;p19:notes"/>
          <p:cNvSpPr txBox="1"/>
          <p:nvPr/>
        </p:nvSpPr>
        <p:spPr>
          <a:xfrm>
            <a:off x="685800" y="4343400"/>
            <a:ext cx="5478463" cy="410686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sp>
        <p:nvSpPr>
          <p:cNvPr id="296" name="Google Shape;29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
        <p:nvSpPr>
          <p:cNvPr id="92" name="Google Shape;92;p2:notes"/>
          <p:cNvSpPr txBox="1"/>
          <p:nvPr/>
        </p:nvSpPr>
        <p:spPr>
          <a:xfrm>
            <a:off x="3884613" y="8685213"/>
            <a:ext cx="2963862" cy="44926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93" name="Google Shape;93;p2:notes"/>
          <p:cNvSpPr txBox="1"/>
          <p:nvPr/>
        </p:nvSpPr>
        <p:spPr>
          <a:xfrm>
            <a:off x="3884613" y="8685213"/>
            <a:ext cx="2968625" cy="454025"/>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94" name="Google Shape;94;p2:notes"/>
          <p:cNvSpPr txBox="1"/>
          <p:nvPr/>
        </p:nvSpPr>
        <p:spPr>
          <a:xfrm>
            <a:off x="3884613" y="8685213"/>
            <a:ext cx="2971800" cy="4572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95" name="Google Shape;9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6" name="Google Shape;96;p2: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sp>
        <p:nvSpPr>
          <p:cNvPr id="97" name="Google Shape;9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
        <p:nvSpPr>
          <p:cNvPr id="344" name="Google Shape;344;p20:notes"/>
          <p:cNvSpPr/>
          <p:nvPr>
            <p:ph idx="2" type="sldImg"/>
          </p:nvPr>
        </p:nvSpPr>
        <p:spPr>
          <a:xfrm>
            <a:off x="384175" y="685800"/>
            <a:ext cx="6081713" cy="3421063"/>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5" name="Google Shape;345;p20:notes"/>
          <p:cNvSpPr txBox="1"/>
          <p:nvPr/>
        </p:nvSpPr>
        <p:spPr>
          <a:xfrm>
            <a:off x="685800" y="4343400"/>
            <a:ext cx="5478463" cy="410686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sp>
        <p:nvSpPr>
          <p:cNvPr id="346" name="Google Shape;34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
        <p:nvSpPr>
          <p:cNvPr id="392" name="Google Shape;392;p21:notes"/>
          <p:cNvSpPr txBox="1"/>
          <p:nvPr/>
        </p:nvSpPr>
        <p:spPr>
          <a:xfrm>
            <a:off x="3884613" y="8685213"/>
            <a:ext cx="2963862" cy="44926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393" name="Google Shape;393;p21:notes"/>
          <p:cNvSpPr txBox="1"/>
          <p:nvPr/>
        </p:nvSpPr>
        <p:spPr>
          <a:xfrm>
            <a:off x="3884613" y="8685213"/>
            <a:ext cx="2968625" cy="454025"/>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394" name="Google Shape;394;p21:notes"/>
          <p:cNvSpPr txBox="1"/>
          <p:nvPr/>
        </p:nvSpPr>
        <p:spPr>
          <a:xfrm>
            <a:off x="3884613" y="8685213"/>
            <a:ext cx="2971800" cy="4572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395" name="Google Shape;39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96" name="Google Shape;396;p21: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sp>
        <p:nvSpPr>
          <p:cNvPr id="397" name="Google Shape;39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
        <p:nvSpPr>
          <p:cNvPr id="403" name="Google Shape;403;p22:notes"/>
          <p:cNvSpPr txBox="1"/>
          <p:nvPr/>
        </p:nvSpPr>
        <p:spPr>
          <a:xfrm>
            <a:off x="3884613" y="8685213"/>
            <a:ext cx="2963862" cy="44926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404" name="Google Shape;404;p22:notes"/>
          <p:cNvSpPr txBox="1"/>
          <p:nvPr/>
        </p:nvSpPr>
        <p:spPr>
          <a:xfrm>
            <a:off x="3884613" y="8685213"/>
            <a:ext cx="2968625" cy="454025"/>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405" name="Google Shape;405;p22:notes"/>
          <p:cNvSpPr txBox="1"/>
          <p:nvPr/>
        </p:nvSpPr>
        <p:spPr>
          <a:xfrm>
            <a:off x="3884613" y="8685213"/>
            <a:ext cx="2971800" cy="4572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406" name="Google Shape;40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07" name="Google Shape;407;p22: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sp>
        <p:nvSpPr>
          <p:cNvPr id="408" name="Google Shape;40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
        <p:nvSpPr>
          <p:cNvPr id="415" name="Google Shape;415;p23:notes"/>
          <p:cNvSpPr txBox="1"/>
          <p:nvPr/>
        </p:nvSpPr>
        <p:spPr>
          <a:xfrm>
            <a:off x="3884613" y="8685213"/>
            <a:ext cx="2963862" cy="44926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416" name="Google Shape;416;p23:notes"/>
          <p:cNvSpPr txBox="1"/>
          <p:nvPr/>
        </p:nvSpPr>
        <p:spPr>
          <a:xfrm>
            <a:off x="3884613" y="8685213"/>
            <a:ext cx="2968625" cy="454025"/>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417" name="Google Shape;417;p23:notes"/>
          <p:cNvSpPr txBox="1"/>
          <p:nvPr/>
        </p:nvSpPr>
        <p:spPr>
          <a:xfrm>
            <a:off x="3884613" y="8685213"/>
            <a:ext cx="2971800" cy="4572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418" name="Google Shape;41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19" name="Google Shape;419;p23: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sp>
        <p:nvSpPr>
          <p:cNvPr id="420" name="Google Shape;42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
        <p:nvSpPr>
          <p:cNvPr id="426" name="Google Shape;426;p24:notes"/>
          <p:cNvSpPr txBox="1"/>
          <p:nvPr/>
        </p:nvSpPr>
        <p:spPr>
          <a:xfrm>
            <a:off x="3884613" y="8685213"/>
            <a:ext cx="2963862" cy="44926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427" name="Google Shape;427;p24:notes"/>
          <p:cNvSpPr txBox="1"/>
          <p:nvPr/>
        </p:nvSpPr>
        <p:spPr>
          <a:xfrm>
            <a:off x="3884613" y="8685213"/>
            <a:ext cx="2968625" cy="454025"/>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428" name="Google Shape;428;p24:notes"/>
          <p:cNvSpPr txBox="1"/>
          <p:nvPr/>
        </p:nvSpPr>
        <p:spPr>
          <a:xfrm>
            <a:off x="3884613" y="8685213"/>
            <a:ext cx="2971800" cy="4572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429" name="Google Shape;42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30" name="Google Shape;430;p24: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sp>
        <p:nvSpPr>
          <p:cNvPr id="431" name="Google Shape;43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
        <p:nvSpPr>
          <p:cNvPr id="438" name="Google Shape;438;p25:notes"/>
          <p:cNvSpPr txBox="1"/>
          <p:nvPr/>
        </p:nvSpPr>
        <p:spPr>
          <a:xfrm>
            <a:off x="3884613" y="8685213"/>
            <a:ext cx="2963862" cy="44926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439" name="Google Shape;439;p25:notes"/>
          <p:cNvSpPr txBox="1"/>
          <p:nvPr/>
        </p:nvSpPr>
        <p:spPr>
          <a:xfrm>
            <a:off x="3884613" y="8685213"/>
            <a:ext cx="2968625" cy="454025"/>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440" name="Google Shape;440;p25:notes"/>
          <p:cNvSpPr txBox="1"/>
          <p:nvPr/>
        </p:nvSpPr>
        <p:spPr>
          <a:xfrm>
            <a:off x="3884613" y="8685213"/>
            <a:ext cx="2971800" cy="4572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441" name="Google Shape;44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42" name="Google Shape;442;p25: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sp>
        <p:nvSpPr>
          <p:cNvPr id="443" name="Google Shape;44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
        <p:nvSpPr>
          <p:cNvPr id="449" name="Google Shape;449;p26:notes"/>
          <p:cNvSpPr txBox="1"/>
          <p:nvPr/>
        </p:nvSpPr>
        <p:spPr>
          <a:xfrm>
            <a:off x="3884613" y="8685213"/>
            <a:ext cx="2963862" cy="44926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450" name="Google Shape;450;p26:notes"/>
          <p:cNvSpPr txBox="1"/>
          <p:nvPr/>
        </p:nvSpPr>
        <p:spPr>
          <a:xfrm>
            <a:off x="3884613" y="8685213"/>
            <a:ext cx="2968625" cy="454025"/>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451" name="Google Shape;451;p26:notes"/>
          <p:cNvSpPr txBox="1"/>
          <p:nvPr/>
        </p:nvSpPr>
        <p:spPr>
          <a:xfrm>
            <a:off x="3884613" y="8685213"/>
            <a:ext cx="2971800" cy="4572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452" name="Google Shape;452;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53" name="Google Shape;453;p26: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sp>
        <p:nvSpPr>
          <p:cNvPr id="454" name="Google Shape;454;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
        <p:nvSpPr>
          <p:cNvPr id="459" name="Google Shape;459;p27:notes"/>
          <p:cNvSpPr txBox="1"/>
          <p:nvPr/>
        </p:nvSpPr>
        <p:spPr>
          <a:xfrm>
            <a:off x="3884613" y="8685213"/>
            <a:ext cx="2963862" cy="44926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460" name="Google Shape;460;p27:notes"/>
          <p:cNvSpPr txBox="1"/>
          <p:nvPr/>
        </p:nvSpPr>
        <p:spPr>
          <a:xfrm>
            <a:off x="3884613" y="8685213"/>
            <a:ext cx="2968625" cy="454025"/>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461" name="Google Shape;461;p27:notes"/>
          <p:cNvSpPr txBox="1"/>
          <p:nvPr/>
        </p:nvSpPr>
        <p:spPr>
          <a:xfrm>
            <a:off x="3884613" y="8685213"/>
            <a:ext cx="2971800" cy="4572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462" name="Google Shape;462;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63" name="Google Shape;463;p27: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sp>
        <p:nvSpPr>
          <p:cNvPr id="464" name="Google Shape;46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
        <p:nvSpPr>
          <p:cNvPr id="470" name="Google Shape;470;p28:notes"/>
          <p:cNvSpPr txBox="1"/>
          <p:nvPr/>
        </p:nvSpPr>
        <p:spPr>
          <a:xfrm>
            <a:off x="3884613" y="8685213"/>
            <a:ext cx="2963862" cy="44926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471" name="Google Shape;471;p28:notes"/>
          <p:cNvSpPr txBox="1"/>
          <p:nvPr/>
        </p:nvSpPr>
        <p:spPr>
          <a:xfrm>
            <a:off x="3884613" y="8685213"/>
            <a:ext cx="2968625" cy="454025"/>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472" name="Google Shape;472;p28:notes"/>
          <p:cNvSpPr txBox="1"/>
          <p:nvPr/>
        </p:nvSpPr>
        <p:spPr>
          <a:xfrm>
            <a:off x="3884613" y="8685213"/>
            <a:ext cx="2971800" cy="4572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473" name="Google Shape;473;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74" name="Google Shape;474;p28: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sp>
        <p:nvSpPr>
          <p:cNvPr id="475" name="Google Shape;475;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
        <p:nvSpPr>
          <p:cNvPr id="481" name="Google Shape;481;p29:notes"/>
          <p:cNvSpPr txBox="1"/>
          <p:nvPr/>
        </p:nvSpPr>
        <p:spPr>
          <a:xfrm>
            <a:off x="3884613" y="8685213"/>
            <a:ext cx="2963862" cy="44926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482" name="Google Shape;482;p29:notes"/>
          <p:cNvSpPr txBox="1"/>
          <p:nvPr/>
        </p:nvSpPr>
        <p:spPr>
          <a:xfrm>
            <a:off x="3884613" y="8685213"/>
            <a:ext cx="2968625" cy="454025"/>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483" name="Google Shape;483;p29:notes"/>
          <p:cNvSpPr txBox="1"/>
          <p:nvPr/>
        </p:nvSpPr>
        <p:spPr>
          <a:xfrm>
            <a:off x="3884613" y="8685213"/>
            <a:ext cx="2971800" cy="4572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484" name="Google Shape;484;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85" name="Google Shape;485;p29: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sp>
        <p:nvSpPr>
          <p:cNvPr id="486" name="Google Shape;48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
        <p:nvSpPr>
          <p:cNvPr id="103" name="Google Shape;103;p3:notes"/>
          <p:cNvSpPr txBox="1"/>
          <p:nvPr/>
        </p:nvSpPr>
        <p:spPr>
          <a:xfrm>
            <a:off x="3884613" y="8685213"/>
            <a:ext cx="2963862" cy="44926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104" name="Google Shape;104;p3:notes"/>
          <p:cNvSpPr txBox="1"/>
          <p:nvPr/>
        </p:nvSpPr>
        <p:spPr>
          <a:xfrm>
            <a:off x="3884613" y="8685213"/>
            <a:ext cx="2968625" cy="454025"/>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105" name="Google Shape;105;p3:notes"/>
          <p:cNvSpPr txBox="1"/>
          <p:nvPr/>
        </p:nvSpPr>
        <p:spPr>
          <a:xfrm>
            <a:off x="3884613" y="8685213"/>
            <a:ext cx="2971800" cy="4572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106" name="Google Shape;10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7" name="Google Shape;107;p3: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sp>
        <p:nvSpPr>
          <p:cNvPr id="108" name="Google Shape;10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
        <p:nvSpPr>
          <p:cNvPr id="492" name="Google Shape;492;p30:notes"/>
          <p:cNvSpPr txBox="1"/>
          <p:nvPr/>
        </p:nvSpPr>
        <p:spPr>
          <a:xfrm>
            <a:off x="3884613" y="8685213"/>
            <a:ext cx="2963862" cy="44926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493" name="Google Shape;493;p30:notes"/>
          <p:cNvSpPr txBox="1"/>
          <p:nvPr/>
        </p:nvSpPr>
        <p:spPr>
          <a:xfrm>
            <a:off x="3884613" y="8685213"/>
            <a:ext cx="2968625" cy="454025"/>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494" name="Google Shape;494;p30:notes"/>
          <p:cNvSpPr txBox="1"/>
          <p:nvPr/>
        </p:nvSpPr>
        <p:spPr>
          <a:xfrm>
            <a:off x="3884613" y="8685213"/>
            <a:ext cx="2971800" cy="4572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495" name="Google Shape;495;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96" name="Google Shape;496;p30: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sp>
        <p:nvSpPr>
          <p:cNvPr id="497" name="Google Shape;49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
        <p:nvSpPr>
          <p:cNvPr id="503" name="Google Shape;503;p31:notes"/>
          <p:cNvSpPr txBox="1"/>
          <p:nvPr/>
        </p:nvSpPr>
        <p:spPr>
          <a:xfrm>
            <a:off x="3884613" y="8685213"/>
            <a:ext cx="2963862" cy="44926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504" name="Google Shape;504;p31:notes"/>
          <p:cNvSpPr txBox="1"/>
          <p:nvPr/>
        </p:nvSpPr>
        <p:spPr>
          <a:xfrm>
            <a:off x="3884613" y="8685213"/>
            <a:ext cx="2968625" cy="454025"/>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505" name="Google Shape;505;p31:notes"/>
          <p:cNvSpPr txBox="1"/>
          <p:nvPr/>
        </p:nvSpPr>
        <p:spPr>
          <a:xfrm>
            <a:off x="3884613" y="8685213"/>
            <a:ext cx="2971800" cy="4572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506" name="Google Shape;506;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07" name="Google Shape;507;p31: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sp>
        <p:nvSpPr>
          <p:cNvPr id="508" name="Google Shape;50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
        <p:nvSpPr>
          <p:cNvPr id="115" name="Google Shape;115;p4:notes"/>
          <p:cNvSpPr txBox="1"/>
          <p:nvPr/>
        </p:nvSpPr>
        <p:spPr>
          <a:xfrm>
            <a:off x="3884613" y="8685213"/>
            <a:ext cx="2963862" cy="44926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116" name="Google Shape;116;p4:notes"/>
          <p:cNvSpPr txBox="1"/>
          <p:nvPr/>
        </p:nvSpPr>
        <p:spPr>
          <a:xfrm>
            <a:off x="3884613" y="8685213"/>
            <a:ext cx="2968625" cy="454025"/>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117" name="Google Shape;117;p4:notes"/>
          <p:cNvSpPr txBox="1"/>
          <p:nvPr/>
        </p:nvSpPr>
        <p:spPr>
          <a:xfrm>
            <a:off x="3884613" y="8685213"/>
            <a:ext cx="2971800" cy="4572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118" name="Google Shape;11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9" name="Google Shape;119;p4: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sp>
        <p:nvSpPr>
          <p:cNvPr id="120" name="Google Shape;12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
        <p:nvSpPr>
          <p:cNvPr id="126" name="Google Shape;126;p5:notes"/>
          <p:cNvSpPr txBox="1"/>
          <p:nvPr/>
        </p:nvSpPr>
        <p:spPr>
          <a:xfrm>
            <a:off x="3884613" y="8685213"/>
            <a:ext cx="2963862" cy="44926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127" name="Google Shape;127;p5:notes"/>
          <p:cNvSpPr txBox="1"/>
          <p:nvPr/>
        </p:nvSpPr>
        <p:spPr>
          <a:xfrm>
            <a:off x="3884613" y="8685213"/>
            <a:ext cx="2968625" cy="454025"/>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128" name="Google Shape;128;p5:notes"/>
          <p:cNvSpPr txBox="1"/>
          <p:nvPr/>
        </p:nvSpPr>
        <p:spPr>
          <a:xfrm>
            <a:off x="3884613" y="8685213"/>
            <a:ext cx="2971800" cy="4572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129" name="Google Shape;12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0" name="Google Shape;130;p5: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sp>
        <p:nvSpPr>
          <p:cNvPr id="131" name="Google Shape;13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
        <p:nvSpPr>
          <p:cNvPr id="136" name="Google Shape;136;p6:notes"/>
          <p:cNvSpPr txBox="1"/>
          <p:nvPr/>
        </p:nvSpPr>
        <p:spPr>
          <a:xfrm>
            <a:off x="3884613" y="8685213"/>
            <a:ext cx="2963862" cy="44926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137" name="Google Shape;137;p6:notes"/>
          <p:cNvSpPr txBox="1"/>
          <p:nvPr/>
        </p:nvSpPr>
        <p:spPr>
          <a:xfrm>
            <a:off x="3884613" y="8685213"/>
            <a:ext cx="2968625" cy="454025"/>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138" name="Google Shape;138;p6:notes"/>
          <p:cNvSpPr txBox="1"/>
          <p:nvPr/>
        </p:nvSpPr>
        <p:spPr>
          <a:xfrm>
            <a:off x="3884613" y="8685213"/>
            <a:ext cx="2971800" cy="4572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139" name="Google Shape;13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0" name="Google Shape;140;p6: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sp>
        <p:nvSpPr>
          <p:cNvPr id="141" name="Google Shape;14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
        <p:nvSpPr>
          <p:cNvPr id="147" name="Google Shape;147;p7:notes"/>
          <p:cNvSpPr txBox="1"/>
          <p:nvPr/>
        </p:nvSpPr>
        <p:spPr>
          <a:xfrm>
            <a:off x="3884613" y="8685213"/>
            <a:ext cx="2963862" cy="44926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148" name="Google Shape;148;p7:notes"/>
          <p:cNvSpPr txBox="1"/>
          <p:nvPr/>
        </p:nvSpPr>
        <p:spPr>
          <a:xfrm>
            <a:off x="3884613" y="8685213"/>
            <a:ext cx="2968625" cy="454025"/>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149" name="Google Shape;149;p7:notes"/>
          <p:cNvSpPr txBox="1"/>
          <p:nvPr/>
        </p:nvSpPr>
        <p:spPr>
          <a:xfrm>
            <a:off x="3884613" y="8685213"/>
            <a:ext cx="2971800" cy="4572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150" name="Google Shape;15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1" name="Google Shape;151;p7: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sp>
        <p:nvSpPr>
          <p:cNvPr id="152" name="Google Shape;15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
        <p:nvSpPr>
          <p:cNvPr id="157" name="Google Shape;157;p8:notes"/>
          <p:cNvSpPr txBox="1"/>
          <p:nvPr/>
        </p:nvSpPr>
        <p:spPr>
          <a:xfrm>
            <a:off x="3884613" y="8685213"/>
            <a:ext cx="2963862" cy="44926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158" name="Google Shape;158;p8:notes"/>
          <p:cNvSpPr txBox="1"/>
          <p:nvPr/>
        </p:nvSpPr>
        <p:spPr>
          <a:xfrm>
            <a:off x="3884613" y="8685213"/>
            <a:ext cx="2968625" cy="454025"/>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159" name="Google Shape;159;p8:notes"/>
          <p:cNvSpPr txBox="1"/>
          <p:nvPr/>
        </p:nvSpPr>
        <p:spPr>
          <a:xfrm>
            <a:off x="3884613" y="8685213"/>
            <a:ext cx="2971800" cy="4572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160" name="Google Shape;16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1" name="Google Shape;161;p8: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sp>
        <p:nvSpPr>
          <p:cNvPr id="162" name="Google Shape;16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200" u="none" cap="none" strike="noStrike">
              <a:solidFill>
                <a:srgbClr val="898989"/>
              </a:solidFill>
              <a:latin typeface="Times New Roman"/>
              <a:ea typeface="Times New Roman"/>
              <a:cs typeface="Times New Roman"/>
              <a:sym typeface="Times New Roman"/>
            </a:endParaRPr>
          </a:p>
        </p:txBody>
      </p:sp>
      <p:sp>
        <p:nvSpPr>
          <p:cNvPr id="168" name="Google Shape;168;p9:notes"/>
          <p:cNvSpPr txBox="1"/>
          <p:nvPr/>
        </p:nvSpPr>
        <p:spPr>
          <a:xfrm>
            <a:off x="3884613" y="8685213"/>
            <a:ext cx="2963862" cy="44926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169" name="Google Shape;169;p9:notes"/>
          <p:cNvSpPr txBox="1"/>
          <p:nvPr/>
        </p:nvSpPr>
        <p:spPr>
          <a:xfrm>
            <a:off x="3884613" y="8685213"/>
            <a:ext cx="2968625" cy="454025"/>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170" name="Google Shape;170;p9:notes"/>
          <p:cNvSpPr txBox="1"/>
          <p:nvPr/>
        </p:nvSpPr>
        <p:spPr>
          <a:xfrm>
            <a:off x="3884613" y="8685213"/>
            <a:ext cx="2971800" cy="4572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171" name="Google Shape;17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2" name="Google Shape;172;p9: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sp>
        <p:nvSpPr>
          <p:cNvPr id="173" name="Google Shape;17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3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3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1"/>
          <p:cNvSpPr/>
          <p:nvPr>
            <p:ph idx="2" type="pic"/>
          </p:nvPr>
        </p:nvSpPr>
        <p:spPr>
          <a:xfrm>
            <a:off x="5183188" y="987425"/>
            <a:ext cx="6172200" cy="4873625"/>
          </a:xfrm>
          <a:prstGeom prst="rect">
            <a:avLst/>
          </a:prstGeom>
          <a:noFill/>
          <a:ln>
            <a:noFill/>
          </a:ln>
        </p:spPr>
      </p:sp>
      <p:sp>
        <p:nvSpPr>
          <p:cNvPr id="68" name="Google Shape;68;p4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Informed Search</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0"/>
          <p:cNvSpPr txBox="1"/>
          <p:nvPr/>
        </p:nvSpPr>
        <p:spPr>
          <a:xfrm>
            <a:off x="1981200" y="274638"/>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spcBef>
                <a:spcPts val="0"/>
              </a:spcBef>
              <a:spcAft>
                <a:spcPts val="0"/>
              </a:spcAft>
              <a:buClr>
                <a:srgbClr val="000000"/>
              </a:buClr>
              <a:buSzPts val="4400"/>
              <a:buFont typeface="Times New Roman"/>
              <a:buNone/>
            </a:pPr>
            <a:r>
              <a:t/>
            </a:r>
            <a:endParaRPr b="0" i="0" sz="4400" u="none" cap="none" strike="noStrike">
              <a:solidFill>
                <a:srgbClr val="000000"/>
              </a:solidFill>
              <a:latin typeface="Calibri"/>
              <a:ea typeface="Calibri"/>
              <a:cs typeface="Calibri"/>
              <a:sym typeface="Calibri"/>
            </a:endParaRPr>
          </a:p>
        </p:txBody>
      </p:sp>
      <p:sp>
        <p:nvSpPr>
          <p:cNvPr id="186" name="Google Shape;186;p10"/>
          <p:cNvSpPr txBox="1"/>
          <p:nvPr/>
        </p:nvSpPr>
        <p:spPr>
          <a:xfrm>
            <a:off x="1981200" y="1600201"/>
            <a:ext cx="8229600" cy="4525963"/>
          </a:xfrm>
          <a:prstGeom prst="rect">
            <a:avLst/>
          </a:prstGeom>
          <a:noFill/>
          <a:ln>
            <a:noFill/>
          </a:ln>
        </p:spPr>
        <p:txBody>
          <a:bodyPr anchorCtr="0" anchor="t" bIns="46800" lIns="90000" spcFirstLastPara="1" rIns="90000" wrap="square" tIns="46800">
            <a:noAutofit/>
          </a:bodyPr>
          <a:lstStyle/>
          <a:p>
            <a:pPr indent="-598488" lvl="0" marL="609600" marR="0" rtl="0" algn="l">
              <a:spcBef>
                <a:spcPts val="0"/>
              </a:spcBef>
              <a:spcAft>
                <a:spcPts val="0"/>
              </a:spcAft>
              <a:buClr>
                <a:srgbClr val="000000"/>
              </a:buClr>
              <a:buSzPts val="2400"/>
              <a:buFont typeface="Times New Roman"/>
              <a:buNone/>
            </a:pPr>
            <a:r>
              <a:rPr b="0" i="0" lang="en-US" sz="2400" u="none" cap="none" strike="noStrike">
                <a:solidFill>
                  <a:srgbClr val="000000"/>
                </a:solidFill>
                <a:latin typeface="Calibri"/>
                <a:ea typeface="Calibri"/>
                <a:cs typeface="Calibri"/>
                <a:sym typeface="Calibri"/>
              </a:rPr>
              <a:t>Berikut ini, metode yang tergolong heuristic / informed search :</a:t>
            </a:r>
            <a:endParaRPr/>
          </a:p>
          <a:p>
            <a:pPr indent="-457200" lvl="2" marL="1371600" marR="0" rtl="0" algn="l">
              <a:spcBef>
                <a:spcPts val="725"/>
              </a:spcBef>
              <a:spcAft>
                <a:spcPts val="0"/>
              </a:spcAft>
              <a:buClr>
                <a:srgbClr val="000000"/>
              </a:buClr>
              <a:buSzPts val="2900"/>
              <a:buFont typeface="Times New Roman"/>
              <a:buAutoNum type="alphaLcPeriod"/>
            </a:pPr>
            <a:r>
              <a:rPr b="1" i="0" lang="en-US" sz="2900" u="none" cap="none" strike="noStrike">
                <a:solidFill>
                  <a:srgbClr val="000000"/>
                </a:solidFill>
                <a:latin typeface="Calibri"/>
                <a:ea typeface="Calibri"/>
                <a:cs typeface="Calibri"/>
                <a:sym typeface="Calibri"/>
              </a:rPr>
              <a:t>Generate and Test (Pembangkitan dan Pengujian)</a:t>
            </a:r>
            <a:endParaRPr/>
          </a:p>
          <a:p>
            <a:pPr indent="-457200" lvl="2" marL="1371600" marR="0" rtl="0" algn="l">
              <a:spcBef>
                <a:spcPts val="725"/>
              </a:spcBef>
              <a:spcAft>
                <a:spcPts val="0"/>
              </a:spcAft>
              <a:buClr>
                <a:srgbClr val="000000"/>
              </a:buClr>
              <a:buSzPts val="2900"/>
              <a:buFont typeface="Times New Roman"/>
              <a:buAutoNum type="alphaLcPeriod"/>
            </a:pPr>
            <a:r>
              <a:rPr b="1" i="0" lang="en-US" sz="2900" u="none" cap="none" strike="noStrike">
                <a:solidFill>
                  <a:srgbClr val="000000"/>
                </a:solidFill>
                <a:latin typeface="Calibri"/>
                <a:ea typeface="Calibri"/>
                <a:cs typeface="Calibri"/>
                <a:sym typeface="Calibri"/>
              </a:rPr>
              <a:t>Best First Search</a:t>
            </a:r>
            <a:endParaRPr/>
          </a:p>
          <a:p>
            <a:pPr indent="-514350" lvl="4" marL="2484438" marR="0" rtl="0" algn="l">
              <a:spcBef>
                <a:spcPts val="725"/>
              </a:spcBef>
              <a:spcAft>
                <a:spcPts val="0"/>
              </a:spcAft>
              <a:buClr>
                <a:srgbClr val="000000"/>
              </a:buClr>
              <a:buSzPts val="2900"/>
              <a:buFont typeface="Times New Roman"/>
              <a:buAutoNum type="arabicPeriod"/>
            </a:pPr>
            <a:r>
              <a:rPr b="1" i="0" lang="en-US" sz="2900" u="none" cap="none" strike="noStrike">
                <a:solidFill>
                  <a:srgbClr val="000000"/>
                </a:solidFill>
                <a:latin typeface="Calibri"/>
                <a:ea typeface="Calibri"/>
                <a:cs typeface="Calibri"/>
                <a:sym typeface="Calibri"/>
              </a:rPr>
              <a:t>Greedy Best First Search </a:t>
            </a:r>
            <a:endParaRPr/>
          </a:p>
          <a:p>
            <a:pPr indent="-514350" lvl="4" marL="2484438" marR="0" rtl="0" algn="l">
              <a:spcBef>
                <a:spcPts val="725"/>
              </a:spcBef>
              <a:spcAft>
                <a:spcPts val="0"/>
              </a:spcAft>
              <a:buClr>
                <a:srgbClr val="000000"/>
              </a:buClr>
              <a:buSzPts val="2900"/>
              <a:buFont typeface="Times New Roman"/>
              <a:buAutoNum type="arabicPeriod"/>
            </a:pPr>
            <a:r>
              <a:rPr b="1" i="0" lang="en-US" sz="2900" u="none" cap="none" strike="noStrike">
                <a:solidFill>
                  <a:srgbClr val="000000"/>
                </a:solidFill>
                <a:latin typeface="Calibri"/>
                <a:ea typeface="Calibri"/>
                <a:cs typeface="Calibri"/>
                <a:sym typeface="Calibri"/>
              </a:rPr>
              <a:t>A*</a:t>
            </a:r>
            <a:endParaRPr/>
          </a:p>
          <a:p>
            <a:pPr indent="-457200" lvl="2" marL="1371600" marR="0" rtl="0" algn="l">
              <a:spcBef>
                <a:spcPts val="725"/>
              </a:spcBef>
              <a:spcAft>
                <a:spcPts val="0"/>
              </a:spcAft>
              <a:buClr>
                <a:srgbClr val="000000"/>
              </a:buClr>
              <a:buSzPts val="2900"/>
              <a:buFont typeface="Times New Roman"/>
              <a:buAutoNum type="alphaLcPeriod"/>
            </a:pPr>
            <a:r>
              <a:rPr b="1" i="0" lang="en-US" sz="2900" u="none" cap="none" strike="noStrike">
                <a:solidFill>
                  <a:srgbClr val="000000"/>
                </a:solidFill>
                <a:latin typeface="Calibri"/>
                <a:ea typeface="Calibri"/>
                <a:cs typeface="Calibri"/>
                <a:sym typeface="Calibri"/>
              </a:rPr>
              <a:t>Hill Climbing / HC (Pendakian Bukit)</a:t>
            </a:r>
            <a:endParaRPr/>
          </a:p>
          <a:p>
            <a:pPr indent="-514350" lvl="4" marL="2484438" marR="0" rtl="0" algn="l">
              <a:spcBef>
                <a:spcPts val="800"/>
              </a:spcBef>
              <a:spcAft>
                <a:spcPts val="0"/>
              </a:spcAft>
              <a:buClr>
                <a:srgbClr val="000000"/>
              </a:buClr>
              <a:buSzPts val="3200"/>
              <a:buFont typeface="Times New Roman"/>
              <a:buAutoNum type="arabicPeriod"/>
            </a:pPr>
            <a:r>
              <a:rPr b="1" i="0" lang="en-US" sz="3200" u="none" cap="none" strike="noStrike">
                <a:solidFill>
                  <a:srgbClr val="000000"/>
                </a:solidFill>
                <a:latin typeface="Calibri"/>
                <a:ea typeface="Calibri"/>
                <a:cs typeface="Calibri"/>
                <a:sym typeface="Calibri"/>
              </a:rPr>
              <a:t>Simple HC</a:t>
            </a:r>
            <a:endParaRPr/>
          </a:p>
          <a:p>
            <a:pPr indent="-514350" lvl="4" marL="2484438" marR="0" rtl="0" algn="l">
              <a:spcBef>
                <a:spcPts val="800"/>
              </a:spcBef>
              <a:spcAft>
                <a:spcPts val="0"/>
              </a:spcAft>
              <a:buClr>
                <a:srgbClr val="000000"/>
              </a:buClr>
              <a:buSzPts val="3200"/>
              <a:buFont typeface="Times New Roman"/>
              <a:buAutoNum type="arabicPeriod"/>
            </a:pPr>
            <a:r>
              <a:rPr b="1" i="0" lang="en-US" sz="3200" u="none" cap="none" strike="noStrike">
                <a:solidFill>
                  <a:srgbClr val="000000"/>
                </a:solidFill>
                <a:latin typeface="Calibri"/>
                <a:ea typeface="Calibri"/>
                <a:cs typeface="Calibri"/>
                <a:sym typeface="Calibri"/>
              </a:rPr>
              <a:t>Steepest-Ascent HC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1"/>
          <p:cNvSpPr txBox="1"/>
          <p:nvPr/>
        </p:nvSpPr>
        <p:spPr>
          <a:xfrm>
            <a:off x="1981200" y="274638"/>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spcBef>
                <a:spcPts val="0"/>
              </a:spcBef>
              <a:spcAft>
                <a:spcPts val="0"/>
              </a:spcAft>
              <a:buClr>
                <a:srgbClr val="000000"/>
              </a:buClr>
              <a:buSzPts val="4400"/>
              <a:buFont typeface="Times New Roman"/>
              <a:buNone/>
            </a:pPr>
            <a:r>
              <a:rPr b="0" i="0" lang="en-US" sz="4400" u="none" cap="none" strike="noStrike">
                <a:solidFill>
                  <a:srgbClr val="000000"/>
                </a:solidFill>
                <a:latin typeface="Calibri"/>
                <a:ea typeface="Calibri"/>
                <a:cs typeface="Calibri"/>
                <a:sym typeface="Calibri"/>
              </a:rPr>
              <a:t>Generate and Test (GT)</a:t>
            </a:r>
            <a:endParaRPr/>
          </a:p>
        </p:txBody>
      </p:sp>
      <p:sp>
        <p:nvSpPr>
          <p:cNvPr id="197" name="Google Shape;197;p11"/>
          <p:cNvSpPr txBox="1"/>
          <p:nvPr/>
        </p:nvSpPr>
        <p:spPr>
          <a:xfrm>
            <a:off x="1981200" y="1524000"/>
            <a:ext cx="8229600" cy="5029200"/>
          </a:xfrm>
          <a:prstGeom prst="rect">
            <a:avLst/>
          </a:prstGeom>
          <a:noFill/>
          <a:ln>
            <a:noFill/>
          </a:ln>
        </p:spPr>
        <p:txBody>
          <a:bodyPr anchorCtr="0" anchor="t" bIns="46800" lIns="90000" spcFirstLastPara="1" rIns="90000" wrap="square" tIns="46800">
            <a:noAutofit/>
          </a:bodyPr>
          <a:lstStyle/>
          <a:p>
            <a:pPr indent="-331788" lvl="0" marL="331788" marR="0" rtl="0" algn="l">
              <a:lnSpc>
                <a:spcPct val="8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Metode ini merupakan penggabungan antara </a:t>
            </a:r>
            <a:r>
              <a:rPr b="0" i="1" lang="en-US" sz="2800" u="none" cap="none" strike="noStrike">
                <a:solidFill>
                  <a:srgbClr val="000000"/>
                </a:solidFill>
                <a:latin typeface="Calibri"/>
                <a:ea typeface="Calibri"/>
                <a:cs typeface="Calibri"/>
                <a:sym typeface="Calibri"/>
              </a:rPr>
              <a:t>depth-first search</a:t>
            </a:r>
            <a:r>
              <a:rPr b="0" i="0" lang="en-US" sz="2800" u="none" cap="none" strike="noStrike">
                <a:solidFill>
                  <a:srgbClr val="000000"/>
                </a:solidFill>
                <a:latin typeface="Calibri"/>
                <a:ea typeface="Calibri"/>
                <a:cs typeface="Calibri"/>
                <a:sym typeface="Calibri"/>
              </a:rPr>
              <a:t> dengan pelacakan mundur (</a:t>
            </a:r>
            <a:r>
              <a:rPr b="0" i="1" lang="en-US" sz="2800" u="none" cap="none" strike="noStrike">
                <a:solidFill>
                  <a:srgbClr val="000000"/>
                </a:solidFill>
                <a:latin typeface="Calibri"/>
                <a:ea typeface="Calibri"/>
                <a:cs typeface="Calibri"/>
                <a:sym typeface="Calibri"/>
              </a:rPr>
              <a:t>backtracking</a:t>
            </a:r>
            <a:r>
              <a:rPr b="0" i="0" lang="en-US" sz="2800" u="none" cap="none" strike="noStrike">
                <a:solidFill>
                  <a:srgbClr val="000000"/>
                </a:solidFill>
                <a:latin typeface="Calibri"/>
                <a:ea typeface="Calibri"/>
                <a:cs typeface="Calibri"/>
                <a:sym typeface="Calibri"/>
              </a:rPr>
              <a:t>), yaitu bergerak ke belakang menuju pada suatu keadaan awal.</a:t>
            </a:r>
            <a:endParaRPr/>
          </a:p>
          <a:p>
            <a:pPr indent="-331788" lvl="0" marL="331788" marR="0" rtl="0" algn="l">
              <a:lnSpc>
                <a:spcPct val="80000"/>
              </a:lnSpc>
              <a:spcBef>
                <a:spcPts val="70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Algoritma :</a:t>
            </a:r>
            <a:endParaRPr/>
          </a:p>
          <a:p>
            <a:pPr indent="-274638" lvl="1" marL="731838" marR="0" rtl="0" algn="l">
              <a:lnSpc>
                <a:spcPct val="80000"/>
              </a:lnSpc>
              <a:spcBef>
                <a:spcPts val="6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Bangkitkan suatu kemungkinan solusi (membangkitkan suatu titik tertentu atau lintasan tertentu dari keadaan awal).</a:t>
            </a:r>
            <a:endParaRPr/>
          </a:p>
          <a:p>
            <a:pPr indent="-274638" lvl="1" marL="731838" marR="0" rtl="0" algn="l">
              <a:lnSpc>
                <a:spcPct val="80000"/>
              </a:lnSpc>
              <a:spcBef>
                <a:spcPts val="6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Uji untuk melihat apakah node tersebut benar-benar merupakan solusinya dengan cara membandingkan node tersebut atau node akhir dari suatu lintasan yang dipilih dengan kumpulan tujuan yang diharapkan.</a:t>
            </a:r>
            <a:endParaRPr/>
          </a:p>
          <a:p>
            <a:pPr indent="-274638" lvl="1" marL="731838" marR="0" rtl="0" algn="l">
              <a:lnSpc>
                <a:spcPct val="80000"/>
              </a:lnSpc>
              <a:spcBef>
                <a:spcPts val="6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Jika solusi ditemukan, keluar. Jika tidak, ulangi kembali langkah pertama.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2"/>
          <p:cNvSpPr txBox="1"/>
          <p:nvPr/>
        </p:nvSpPr>
        <p:spPr>
          <a:xfrm>
            <a:off x="1981200" y="274638"/>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spcBef>
                <a:spcPts val="0"/>
              </a:spcBef>
              <a:spcAft>
                <a:spcPts val="0"/>
              </a:spcAft>
              <a:buClr>
                <a:srgbClr val="000000"/>
              </a:buClr>
              <a:buSzPts val="4400"/>
              <a:buFont typeface="Times New Roman"/>
              <a:buNone/>
            </a:pPr>
            <a:r>
              <a:rPr b="0" i="0" lang="en-US" sz="4400" u="none" cap="none" strike="noStrike">
                <a:solidFill>
                  <a:srgbClr val="000000"/>
                </a:solidFill>
                <a:latin typeface="Calibri"/>
                <a:ea typeface="Calibri"/>
                <a:cs typeface="Calibri"/>
                <a:sym typeface="Calibri"/>
              </a:rPr>
              <a:t>Contoh Kasus</a:t>
            </a:r>
            <a:endParaRPr/>
          </a:p>
        </p:txBody>
      </p:sp>
      <p:sp>
        <p:nvSpPr>
          <p:cNvPr id="208" name="Google Shape;208;p12"/>
          <p:cNvSpPr txBox="1"/>
          <p:nvPr/>
        </p:nvSpPr>
        <p:spPr>
          <a:xfrm>
            <a:off x="2057400" y="1219201"/>
            <a:ext cx="8229600" cy="3001963"/>
          </a:xfrm>
          <a:prstGeom prst="rect">
            <a:avLst/>
          </a:prstGeom>
          <a:noFill/>
          <a:ln>
            <a:noFill/>
          </a:ln>
        </p:spPr>
        <p:txBody>
          <a:bodyPr anchorCtr="0" anchor="t" bIns="46800" lIns="90000" spcFirstLastPara="1" rIns="90000" wrap="square" tIns="46800">
            <a:noAutofit/>
          </a:bodyPr>
          <a:lstStyle/>
          <a:p>
            <a:pPr indent="-331788" lvl="0" marL="331788"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Contoh : Traveling Salesman Problem (TSP) </a:t>
            </a:r>
            <a:endParaRPr/>
          </a:p>
          <a:p>
            <a:pPr indent="-274638" lvl="1" marL="731838" marR="0" rtl="0" algn="l">
              <a:lnSpc>
                <a:spcPct val="90000"/>
              </a:lnSpc>
              <a:spcBef>
                <a:spcPts val="6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Seorang salesman ingin mengunjungi n kota.</a:t>
            </a:r>
            <a:endParaRPr/>
          </a:p>
          <a:p>
            <a:pPr indent="-274638" lvl="1" marL="731838" marR="0" rtl="0" algn="l">
              <a:lnSpc>
                <a:spcPct val="90000"/>
              </a:lnSpc>
              <a:spcBef>
                <a:spcPts val="6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Jarak antara tiap-tiap kota sudah diketahui. </a:t>
            </a:r>
            <a:endParaRPr/>
          </a:p>
          <a:p>
            <a:pPr indent="-274638" lvl="1" marL="731838" marR="0" rtl="0" algn="l">
              <a:lnSpc>
                <a:spcPct val="90000"/>
              </a:lnSpc>
              <a:spcBef>
                <a:spcPts val="6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Kita ingin mengetahui rute terpendek dimana setiap kota hanya boleh dikunjungi tepat 1 kali. </a:t>
            </a:r>
            <a:endParaRPr/>
          </a:p>
          <a:p>
            <a:pPr indent="-274638" lvl="1" marL="731838" marR="0" rtl="0" algn="l">
              <a:lnSpc>
                <a:spcPct val="90000"/>
              </a:lnSpc>
              <a:spcBef>
                <a:spcPts val="6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Misal ada 4 kota dengan jarak antara tiap-tiap kota seperti berikut ini : </a:t>
            </a:r>
            <a:endParaRPr/>
          </a:p>
          <a:p>
            <a:pPr indent="-274638" lvl="1" marL="735013" marR="0" rtl="0" algn="l">
              <a:lnSpc>
                <a:spcPct val="90000"/>
              </a:lnSpc>
              <a:spcBef>
                <a:spcPts val="600"/>
              </a:spcBef>
              <a:spcAft>
                <a:spcPts val="0"/>
              </a:spcAft>
              <a:buNone/>
            </a:pPr>
            <a:r>
              <a:t/>
            </a:r>
            <a:endParaRPr b="0" i="0" sz="2400" u="none" cap="none" strike="noStrike">
              <a:solidFill>
                <a:srgbClr val="000000"/>
              </a:solidFill>
              <a:latin typeface="Calibri"/>
              <a:ea typeface="Calibri"/>
              <a:cs typeface="Calibri"/>
              <a:sym typeface="Calibri"/>
            </a:endParaRPr>
          </a:p>
          <a:p>
            <a:pPr indent="-331788" lvl="0" marL="334963" marR="0" rtl="0" algn="l">
              <a:lnSpc>
                <a:spcPct val="90000"/>
              </a:lnSpc>
              <a:spcBef>
                <a:spcPts val="600"/>
              </a:spcBef>
              <a:spcAft>
                <a:spcPts val="0"/>
              </a:spcAft>
              <a:buNone/>
            </a:pPr>
            <a:r>
              <a:t/>
            </a:r>
            <a:endParaRPr b="0" i="0" sz="2400" u="none" cap="none" strike="noStrike">
              <a:solidFill>
                <a:srgbClr val="000000"/>
              </a:solidFill>
              <a:latin typeface="Calibri"/>
              <a:ea typeface="Calibri"/>
              <a:cs typeface="Calibri"/>
              <a:sym typeface="Calibri"/>
            </a:endParaRPr>
          </a:p>
        </p:txBody>
      </p:sp>
      <p:pic>
        <p:nvPicPr>
          <p:cNvPr id="209" name="Google Shape;209;p12"/>
          <p:cNvPicPr preferRelativeResize="0"/>
          <p:nvPr/>
        </p:nvPicPr>
        <p:blipFill rotWithShape="1">
          <a:blip r:embed="rId3">
            <a:alphaModFix/>
          </a:blip>
          <a:srcRect b="0" l="0" r="0" t="0"/>
          <a:stretch/>
        </p:blipFill>
        <p:spPr>
          <a:xfrm>
            <a:off x="5410200" y="3886200"/>
            <a:ext cx="4648200" cy="28590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3"/>
          <p:cNvSpPr txBox="1"/>
          <p:nvPr/>
        </p:nvSpPr>
        <p:spPr>
          <a:xfrm>
            <a:off x="1981200" y="274638"/>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spcBef>
                <a:spcPts val="0"/>
              </a:spcBef>
              <a:spcAft>
                <a:spcPts val="0"/>
              </a:spcAft>
              <a:buClr>
                <a:srgbClr val="000000"/>
              </a:buClr>
              <a:buSzPts val="4400"/>
              <a:buFont typeface="Times New Roman"/>
              <a:buNone/>
            </a:pPr>
            <a:r>
              <a:rPr b="0" i="0" lang="en-US" sz="4400" u="none" cap="none" strike="noStrike">
                <a:solidFill>
                  <a:srgbClr val="000000"/>
                </a:solidFill>
                <a:latin typeface="Calibri"/>
                <a:ea typeface="Calibri"/>
                <a:cs typeface="Calibri"/>
                <a:sym typeface="Calibri"/>
              </a:rPr>
              <a:t>Contoh Kasus</a:t>
            </a:r>
            <a:endParaRPr/>
          </a:p>
        </p:txBody>
      </p:sp>
      <p:sp>
        <p:nvSpPr>
          <p:cNvPr id="220" name="Google Shape;220;p13"/>
          <p:cNvSpPr txBox="1"/>
          <p:nvPr/>
        </p:nvSpPr>
        <p:spPr>
          <a:xfrm>
            <a:off x="1981200" y="1600201"/>
            <a:ext cx="8229600" cy="4525963"/>
          </a:xfrm>
          <a:prstGeom prst="rect">
            <a:avLst/>
          </a:prstGeom>
          <a:noFill/>
          <a:ln>
            <a:noFill/>
          </a:ln>
        </p:spPr>
        <p:txBody>
          <a:bodyPr anchorCtr="0" anchor="t" bIns="46800" lIns="90000" spcFirstLastPara="1" rIns="90000" wrap="square" tIns="46800">
            <a:noAutofit/>
          </a:bodyPr>
          <a:lstStyle/>
          <a:p>
            <a:pPr indent="-331788" lvl="0" marL="331788" marR="0" rtl="0" algn="l">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Penyelesaian dengan metode </a:t>
            </a:r>
            <a:r>
              <a:rPr b="0" i="1" lang="en-US" sz="2800" u="none" cap="none" strike="noStrike">
                <a:solidFill>
                  <a:srgbClr val="000000"/>
                </a:solidFill>
                <a:latin typeface="Calibri"/>
                <a:ea typeface="Calibri"/>
                <a:cs typeface="Calibri"/>
                <a:sym typeface="Calibri"/>
              </a:rPr>
              <a:t>Generate and Test</a:t>
            </a:r>
            <a:endParaRPr/>
          </a:p>
        </p:txBody>
      </p:sp>
      <p:graphicFrame>
        <p:nvGraphicFramePr>
          <p:cNvPr id="221" name="Google Shape;221;p13"/>
          <p:cNvGraphicFramePr/>
          <p:nvPr/>
        </p:nvGraphicFramePr>
        <p:xfrm>
          <a:off x="3276600" y="2362200"/>
          <a:ext cx="7086600" cy="4292600"/>
        </p:xfrm>
        <a:graphic>
          <a:graphicData uri="http://schemas.openxmlformats.org/presentationml/2006/ole">
            <mc:AlternateContent>
              <mc:Choice Requires="v">
                <p:oleObj r:id="rId4" imgH="4292600" imgW="7086600" progId="" spid="_x0000_s1">
                  <p:embed/>
                </p:oleObj>
              </mc:Choice>
              <mc:Fallback>
                <p:oleObj r:id="rId5" imgH="4292600" imgW="7086600" progId="">
                  <p:embed/>
                  <p:pic>
                    <p:nvPicPr>
                      <p:cNvPr id="221" name="Google Shape;221;p13"/>
                      <p:cNvPicPr preferRelativeResize="0"/>
                      <p:nvPr/>
                    </p:nvPicPr>
                    <p:blipFill rotWithShape="1">
                      <a:blip r:embed="rId6">
                        <a:alphaModFix/>
                      </a:blip>
                      <a:srcRect b="0" l="0" r="0" t="0"/>
                      <a:stretch/>
                    </p:blipFill>
                    <p:spPr>
                      <a:xfrm>
                        <a:off x="3276600" y="2362200"/>
                        <a:ext cx="7086600" cy="4292600"/>
                      </a:xfrm>
                      <a:prstGeom prst="rect">
                        <a:avLst/>
                      </a:prstGeom>
                      <a:noFill/>
                      <a:ln>
                        <a:noFill/>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4"/>
          <p:cNvSpPr txBox="1"/>
          <p:nvPr/>
        </p:nvSpPr>
        <p:spPr>
          <a:xfrm>
            <a:off x="1981200" y="274638"/>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spcBef>
                <a:spcPts val="0"/>
              </a:spcBef>
              <a:spcAft>
                <a:spcPts val="0"/>
              </a:spcAft>
              <a:buClr>
                <a:srgbClr val="000000"/>
              </a:buClr>
              <a:buSzPts val="4400"/>
              <a:buFont typeface="Times New Roman"/>
              <a:buNone/>
            </a:pPr>
            <a:r>
              <a:rPr b="0" i="0" lang="en-US" sz="4400" u="none" cap="none" strike="noStrike">
                <a:solidFill>
                  <a:srgbClr val="000000"/>
                </a:solidFill>
                <a:latin typeface="Calibri"/>
                <a:ea typeface="Calibri"/>
                <a:cs typeface="Calibri"/>
                <a:sym typeface="Calibri"/>
              </a:rPr>
              <a:t>Contoh Kasus</a:t>
            </a:r>
            <a:endParaRPr/>
          </a:p>
        </p:txBody>
      </p:sp>
      <p:graphicFrame>
        <p:nvGraphicFramePr>
          <p:cNvPr id="232" name="Google Shape;232;p14"/>
          <p:cNvGraphicFramePr/>
          <p:nvPr/>
        </p:nvGraphicFramePr>
        <p:xfrm>
          <a:off x="1981201" y="1600201"/>
          <a:ext cx="3000000" cy="3000000"/>
        </p:xfrm>
        <a:graphic>
          <a:graphicData uri="http://schemas.openxmlformats.org/drawingml/2006/table">
            <a:tbl>
              <a:tblPr>
                <a:noFill/>
                <a:tableStyleId>{8A235B0F-2FBC-4C05-815A-682C76598CFB}</a:tableStyleId>
              </a:tblPr>
              <a:tblGrid>
                <a:gridCol w="1646250"/>
                <a:gridCol w="1646225"/>
                <a:gridCol w="1649425"/>
                <a:gridCol w="1646225"/>
                <a:gridCol w="1646250"/>
              </a:tblGrid>
              <a:tr h="1116000">
                <a:tc>
                  <a:txBody>
                    <a:bodyPr/>
                    <a:lstStyle/>
                    <a:p>
                      <a:pPr indent="-331788" lvl="0" marL="342900" marR="0" rtl="0" algn="ctr">
                        <a:lnSpc>
                          <a:spcPct val="66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Pencarian ke-</a:t>
                      </a:r>
                      <a:endParaRPr/>
                    </a:p>
                  </a:txBody>
                  <a:tcPr marT="297900" marB="464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31788" lvl="0" marL="342900" marR="0" rtl="0" algn="ctr">
                        <a:lnSpc>
                          <a:spcPct val="66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Lintasan</a:t>
                      </a:r>
                      <a:endParaRPr/>
                    </a:p>
                  </a:txBody>
                  <a:tcPr marT="297900" marB="464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31788" lvl="0" marL="342900" marR="0" rtl="0" algn="ctr">
                        <a:lnSpc>
                          <a:spcPct val="66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Panjang Lintasan</a:t>
                      </a:r>
                      <a:endParaRPr/>
                    </a:p>
                  </a:txBody>
                  <a:tcPr marT="297900" marB="464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31788" lvl="0" marL="342900" marR="0" rtl="0" algn="ctr">
                        <a:lnSpc>
                          <a:spcPct val="66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Lintasan Terpilih</a:t>
                      </a:r>
                      <a:endParaRPr/>
                    </a:p>
                  </a:txBody>
                  <a:tcPr marT="297900" marB="464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31788" lvl="0" marL="342900" marR="0" rtl="0" algn="ctr">
                        <a:lnSpc>
                          <a:spcPct val="66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Panjang Lintasan Terpilih</a:t>
                      </a:r>
                      <a:endParaRPr/>
                    </a:p>
                  </a:txBody>
                  <a:tcPr marT="297900" marB="464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8300">
                <a:tc>
                  <a:txBody>
                    <a:bodyPr/>
                    <a:lstStyle/>
                    <a:p>
                      <a:pPr indent="-331788" lvl="0" marL="342900" marR="0" rtl="0" algn="ctr">
                        <a:lnSpc>
                          <a:spcPct val="6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a:t>
                      </a:r>
                      <a:endParaRPr/>
                    </a:p>
                  </a:txBody>
                  <a:tcPr marT="334950" marB="464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31788" lvl="0" marL="342900" marR="0" rtl="0" algn="ctr">
                        <a:lnSpc>
                          <a:spcPct val="6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ABCD</a:t>
                      </a:r>
                      <a:endParaRPr/>
                    </a:p>
                  </a:txBody>
                  <a:tcPr marT="334950" marB="464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31788" lvl="0" marL="342900" marR="0" rtl="0" algn="ctr">
                        <a:lnSpc>
                          <a:spcPct val="6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19</a:t>
                      </a:r>
                      <a:endParaRPr/>
                    </a:p>
                  </a:txBody>
                  <a:tcPr marT="334950" marB="464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31788" lvl="0" marL="342900" marR="0" rtl="0" algn="ctr">
                        <a:lnSpc>
                          <a:spcPct val="6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ABCD</a:t>
                      </a:r>
                      <a:endParaRPr/>
                    </a:p>
                  </a:txBody>
                  <a:tcPr marT="334950" marB="464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31788" lvl="0" marL="342900" marR="0" rtl="0" algn="ctr">
                        <a:lnSpc>
                          <a:spcPct val="6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19</a:t>
                      </a:r>
                      <a:endParaRPr/>
                    </a:p>
                  </a:txBody>
                  <a:tcPr marT="334950" marB="464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8300">
                <a:tc>
                  <a:txBody>
                    <a:bodyPr/>
                    <a:lstStyle/>
                    <a:p>
                      <a:pPr indent="-331788" lvl="0" marL="342900" marR="0" rtl="0" algn="ctr">
                        <a:lnSpc>
                          <a:spcPct val="6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2</a:t>
                      </a:r>
                      <a:endParaRPr/>
                    </a:p>
                  </a:txBody>
                  <a:tcPr marT="334950" marB="464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31788" lvl="0" marL="342900" marR="0" rtl="0" algn="ctr">
                        <a:lnSpc>
                          <a:spcPct val="6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ABDC</a:t>
                      </a:r>
                      <a:endParaRPr/>
                    </a:p>
                  </a:txBody>
                  <a:tcPr marT="334950" marB="464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31788" lvl="0" marL="342900" marR="0" rtl="0" algn="ctr">
                        <a:lnSpc>
                          <a:spcPct val="6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18</a:t>
                      </a:r>
                      <a:endParaRPr/>
                    </a:p>
                  </a:txBody>
                  <a:tcPr marT="334950" marB="464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31788" lvl="0" marL="342900" marR="0" rtl="0" algn="ctr">
                        <a:lnSpc>
                          <a:spcPct val="6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ABDC</a:t>
                      </a:r>
                      <a:endParaRPr/>
                    </a:p>
                  </a:txBody>
                  <a:tcPr marT="334950" marB="464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31788" lvl="0" marL="342900" marR="0" rtl="0" algn="ctr">
                        <a:lnSpc>
                          <a:spcPct val="6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18</a:t>
                      </a:r>
                      <a:endParaRPr/>
                    </a:p>
                  </a:txBody>
                  <a:tcPr marT="334950" marB="464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8300">
                <a:tc>
                  <a:txBody>
                    <a:bodyPr/>
                    <a:lstStyle/>
                    <a:p>
                      <a:pPr indent="-331788" lvl="0" marL="342900" marR="0" rtl="0" algn="ctr">
                        <a:lnSpc>
                          <a:spcPct val="6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3</a:t>
                      </a:r>
                      <a:endParaRPr/>
                    </a:p>
                  </a:txBody>
                  <a:tcPr marT="334950" marB="464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31788" lvl="0" marL="342900" marR="0" rtl="0" algn="ctr">
                        <a:lnSpc>
                          <a:spcPct val="6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ACBD</a:t>
                      </a:r>
                      <a:endParaRPr/>
                    </a:p>
                  </a:txBody>
                  <a:tcPr marT="334950" marB="464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31788" lvl="0" marL="342900" marR="0" rtl="0" algn="ctr">
                        <a:lnSpc>
                          <a:spcPct val="6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12</a:t>
                      </a:r>
                      <a:endParaRPr/>
                    </a:p>
                  </a:txBody>
                  <a:tcPr marT="334950" marB="464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31788" lvl="0" marL="342900" marR="0" rtl="0" algn="ctr">
                        <a:lnSpc>
                          <a:spcPct val="6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ACBD</a:t>
                      </a:r>
                      <a:endParaRPr/>
                    </a:p>
                  </a:txBody>
                  <a:tcPr marT="334950" marB="464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31788" lvl="0" marL="342900" marR="0" rtl="0" algn="ctr">
                        <a:lnSpc>
                          <a:spcPct val="6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12</a:t>
                      </a:r>
                      <a:endParaRPr/>
                    </a:p>
                  </a:txBody>
                  <a:tcPr marT="334950" marB="464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8300">
                <a:tc>
                  <a:txBody>
                    <a:bodyPr/>
                    <a:lstStyle/>
                    <a:p>
                      <a:pPr indent="-331788" lvl="0" marL="342900" marR="0" rtl="0" algn="ctr">
                        <a:lnSpc>
                          <a:spcPct val="6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4</a:t>
                      </a:r>
                      <a:endParaRPr/>
                    </a:p>
                  </a:txBody>
                  <a:tcPr marT="334950" marB="464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31788" lvl="0" marL="342900" marR="0" rtl="0" algn="ctr">
                        <a:lnSpc>
                          <a:spcPct val="6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ACDB</a:t>
                      </a:r>
                      <a:endParaRPr/>
                    </a:p>
                  </a:txBody>
                  <a:tcPr marT="334950" marB="464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31788" lvl="0" marL="342900" marR="0" rtl="0" algn="ctr">
                        <a:lnSpc>
                          <a:spcPct val="6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13</a:t>
                      </a:r>
                      <a:endParaRPr/>
                    </a:p>
                  </a:txBody>
                  <a:tcPr marT="334950" marB="464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31788" lvl="0" marL="342900" marR="0" rtl="0" algn="ctr">
                        <a:lnSpc>
                          <a:spcPct val="6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ACBD</a:t>
                      </a:r>
                      <a:endParaRPr/>
                    </a:p>
                  </a:txBody>
                  <a:tcPr marT="334950" marB="464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31788" lvl="0" marL="342900" marR="0" rtl="0" algn="ctr">
                        <a:lnSpc>
                          <a:spcPct val="6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12</a:t>
                      </a:r>
                      <a:endParaRPr/>
                    </a:p>
                  </a:txBody>
                  <a:tcPr marT="334950" marB="464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8300">
                <a:tc>
                  <a:txBody>
                    <a:bodyPr/>
                    <a:lstStyle/>
                    <a:p>
                      <a:pPr indent="-331788" lvl="0" marL="342900" marR="0" rtl="0" algn="ctr">
                        <a:lnSpc>
                          <a:spcPct val="6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5</a:t>
                      </a:r>
                      <a:endParaRPr/>
                    </a:p>
                  </a:txBody>
                  <a:tcPr marT="334950" marB="464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31788" lvl="0" marL="342900" marR="0" rtl="0" algn="ctr">
                        <a:lnSpc>
                          <a:spcPct val="6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ADBC</a:t>
                      </a:r>
                      <a:endParaRPr/>
                    </a:p>
                  </a:txBody>
                  <a:tcPr marT="334950" marB="464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31788" lvl="0" marL="342900" marR="0" rtl="0" algn="ctr">
                        <a:lnSpc>
                          <a:spcPct val="6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16</a:t>
                      </a:r>
                      <a:endParaRPr/>
                    </a:p>
                  </a:txBody>
                  <a:tcPr marT="334950" marB="464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31788" lvl="0" marL="342900" marR="0" rtl="0" algn="ctr">
                        <a:lnSpc>
                          <a:spcPct val="6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ACBD</a:t>
                      </a:r>
                      <a:endParaRPr/>
                    </a:p>
                  </a:txBody>
                  <a:tcPr marT="334950" marB="464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31788" lvl="0" marL="342900" marR="0" rtl="0" algn="ctr">
                        <a:lnSpc>
                          <a:spcPct val="6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12</a:t>
                      </a:r>
                      <a:endParaRPr/>
                    </a:p>
                  </a:txBody>
                  <a:tcPr marT="334950" marB="464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89100">
                <a:tc>
                  <a:txBody>
                    <a:bodyPr/>
                    <a:lstStyle/>
                    <a:p>
                      <a:pPr indent="-331788" lvl="0" marL="342900" marR="0" rtl="0" algn="ctr">
                        <a:lnSpc>
                          <a:spcPct val="66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Dst…</a:t>
                      </a:r>
                      <a:endParaRPr/>
                    </a:p>
                  </a:txBody>
                  <a:tcPr marT="334950" marB="464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66000"/>
                        </a:lnSpc>
                        <a:spcBef>
                          <a:spcPts val="0"/>
                        </a:spcBef>
                        <a:spcAft>
                          <a:spcPts val="0"/>
                        </a:spcAft>
                        <a:buClr>
                          <a:schemeClr val="dk1"/>
                        </a:buClr>
                        <a:buSzPts val="2800"/>
                        <a:buFont typeface="Calibri"/>
                        <a:buNone/>
                      </a:pPr>
                      <a:r>
                        <a:t/>
                      </a:r>
                      <a:endParaRPr b="0" i="0" sz="2800" u="none" cap="none" strike="noStrike">
                        <a:solidFill>
                          <a:srgbClr val="000000"/>
                        </a:solidFill>
                        <a:latin typeface="Arial"/>
                        <a:ea typeface="Arial"/>
                        <a:cs typeface="Arial"/>
                        <a:sym typeface="Arial"/>
                      </a:endParaRPr>
                    </a:p>
                  </a:txBody>
                  <a:tcPr marT="550475" marB="464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66000"/>
                        </a:lnSpc>
                        <a:spcBef>
                          <a:spcPts val="0"/>
                        </a:spcBef>
                        <a:spcAft>
                          <a:spcPts val="0"/>
                        </a:spcAft>
                        <a:buClr>
                          <a:schemeClr val="dk1"/>
                        </a:buClr>
                        <a:buSzPts val="2800"/>
                        <a:buFont typeface="Calibri"/>
                        <a:buNone/>
                      </a:pPr>
                      <a:r>
                        <a:t/>
                      </a:r>
                      <a:endParaRPr b="0" i="0" sz="2800" u="none" cap="none" strike="noStrike">
                        <a:solidFill>
                          <a:srgbClr val="000000"/>
                        </a:solidFill>
                        <a:latin typeface="Arial"/>
                        <a:ea typeface="Arial"/>
                        <a:cs typeface="Arial"/>
                        <a:sym typeface="Arial"/>
                      </a:endParaRPr>
                    </a:p>
                  </a:txBody>
                  <a:tcPr marT="550475" marB="464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66000"/>
                        </a:lnSpc>
                        <a:spcBef>
                          <a:spcPts val="0"/>
                        </a:spcBef>
                        <a:spcAft>
                          <a:spcPts val="0"/>
                        </a:spcAft>
                        <a:buClr>
                          <a:schemeClr val="dk1"/>
                        </a:buClr>
                        <a:buSzPts val="2800"/>
                        <a:buFont typeface="Calibri"/>
                        <a:buNone/>
                      </a:pPr>
                      <a:r>
                        <a:t/>
                      </a:r>
                      <a:endParaRPr b="0" i="0" sz="2800" u="none" cap="none" strike="noStrike">
                        <a:solidFill>
                          <a:srgbClr val="000000"/>
                        </a:solidFill>
                        <a:latin typeface="Arial"/>
                        <a:ea typeface="Arial"/>
                        <a:cs typeface="Arial"/>
                        <a:sym typeface="Arial"/>
                      </a:endParaRPr>
                    </a:p>
                  </a:txBody>
                  <a:tcPr marT="550475" marB="464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66000"/>
                        </a:lnSpc>
                        <a:spcBef>
                          <a:spcPts val="0"/>
                        </a:spcBef>
                        <a:spcAft>
                          <a:spcPts val="0"/>
                        </a:spcAft>
                        <a:buClr>
                          <a:schemeClr val="dk1"/>
                        </a:buClr>
                        <a:buSzPts val="2800"/>
                        <a:buFont typeface="Calibri"/>
                        <a:buNone/>
                      </a:pPr>
                      <a:r>
                        <a:t/>
                      </a:r>
                      <a:endParaRPr b="0" i="0" sz="2800" u="none" cap="none" strike="noStrike">
                        <a:solidFill>
                          <a:srgbClr val="000000"/>
                        </a:solidFill>
                        <a:latin typeface="Arial"/>
                        <a:ea typeface="Arial"/>
                        <a:cs typeface="Arial"/>
                        <a:sym typeface="Arial"/>
                      </a:endParaRPr>
                    </a:p>
                  </a:txBody>
                  <a:tcPr marT="550475" marB="464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5"/>
          <p:cNvSpPr txBox="1"/>
          <p:nvPr/>
        </p:nvSpPr>
        <p:spPr>
          <a:xfrm>
            <a:off x="1981201" y="274638"/>
            <a:ext cx="8221663" cy="1135062"/>
          </a:xfrm>
          <a:prstGeom prst="rect">
            <a:avLst/>
          </a:prstGeom>
          <a:noFill/>
          <a:ln>
            <a:noFill/>
          </a:ln>
        </p:spPr>
        <p:txBody>
          <a:bodyPr anchorCtr="0" anchor="ctr" bIns="46800" lIns="90000" spcFirstLastPara="1" rIns="90000" wrap="square" tIns="46800">
            <a:noAutofit/>
          </a:bodyPr>
          <a:lstStyle/>
          <a:p>
            <a:pPr indent="0" lvl="0" marL="0" marR="0" rtl="0" algn="ctr">
              <a:spcBef>
                <a:spcPts val="0"/>
              </a:spcBef>
              <a:spcAft>
                <a:spcPts val="0"/>
              </a:spcAft>
              <a:buClr>
                <a:srgbClr val="000000"/>
              </a:buClr>
              <a:buSzPts val="4400"/>
              <a:buFont typeface="Times New Roman"/>
              <a:buNone/>
            </a:pPr>
            <a:r>
              <a:rPr b="0" i="0" lang="en-US" sz="4400" u="none" cap="none" strike="noStrike">
                <a:solidFill>
                  <a:srgbClr val="000000"/>
                </a:solidFill>
                <a:latin typeface="Calibri"/>
                <a:ea typeface="Calibri"/>
                <a:cs typeface="Calibri"/>
                <a:sym typeface="Calibri"/>
              </a:rPr>
              <a:t>Best First Search</a:t>
            </a:r>
            <a:endParaRPr/>
          </a:p>
        </p:txBody>
      </p:sp>
      <p:sp>
        <p:nvSpPr>
          <p:cNvPr id="240" name="Google Shape;240;p15"/>
          <p:cNvSpPr txBox="1"/>
          <p:nvPr/>
        </p:nvSpPr>
        <p:spPr>
          <a:xfrm>
            <a:off x="1981201" y="1600201"/>
            <a:ext cx="8221663" cy="4518025"/>
          </a:xfrm>
          <a:prstGeom prst="rect">
            <a:avLst/>
          </a:prstGeom>
          <a:noFill/>
          <a:ln>
            <a:noFill/>
          </a:ln>
        </p:spPr>
        <p:txBody>
          <a:bodyPr anchorCtr="0" anchor="t" bIns="46800" lIns="90000" spcFirstLastPara="1" rIns="90000" wrap="square" tIns="46800">
            <a:noAutofit/>
          </a:bodyPr>
          <a:lstStyle/>
          <a:p>
            <a:pPr indent="-339725" lvl="0" marL="339725" marR="0" rtl="0" algn="l">
              <a:spcBef>
                <a:spcPts val="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Node yang dipilih berdasarkan evaluation function  f(n), f(n) paling rendah akan dipilih </a:t>
            </a:r>
            <a:endParaRPr/>
          </a:p>
          <a:p>
            <a:pPr indent="-339725" lvl="0" marL="339725" marR="0" rtl="0" algn="l">
              <a:spcBef>
                <a:spcPts val="80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Fungsi heuristik h(n) adalah  estimasi jarak terdekat antara node tertentu n dengan node tujuan.</a:t>
            </a:r>
            <a:endParaRPr/>
          </a:p>
          <a:p>
            <a:pPr indent="-339725" lvl="0" marL="339725" marR="0" rtl="0" algn="l">
              <a:spcBef>
                <a:spcPts val="80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Jika h(n) = 0 maka n adalah node tujuan</a:t>
            </a:r>
            <a:endParaRPr b="0" i="0" sz="3200" u="none" cap="none" strike="noStrike">
              <a:solidFill>
                <a:srgbClr val="000000"/>
              </a:solidFill>
              <a:latin typeface="Calibri"/>
              <a:ea typeface="Calibri"/>
              <a:cs typeface="Calibri"/>
              <a:sym typeface="Calibri"/>
            </a:endParaRPr>
          </a:p>
          <a:p>
            <a:pPr indent="-339725" lvl="0" marL="341313" marR="0" rtl="0" algn="l">
              <a:spcBef>
                <a:spcPts val="800"/>
              </a:spcBef>
              <a:spcAft>
                <a:spcPts val="0"/>
              </a:spcAft>
              <a:buNone/>
            </a:pPr>
            <a:r>
              <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6"/>
          <p:cNvSpPr txBox="1"/>
          <p:nvPr/>
        </p:nvSpPr>
        <p:spPr>
          <a:xfrm>
            <a:off x="1981201" y="274638"/>
            <a:ext cx="8221663" cy="1135062"/>
          </a:xfrm>
          <a:prstGeom prst="rect">
            <a:avLst/>
          </a:prstGeom>
          <a:noFill/>
          <a:ln>
            <a:noFill/>
          </a:ln>
        </p:spPr>
        <p:txBody>
          <a:bodyPr anchorCtr="0" anchor="ctr" bIns="46800" lIns="90000" spcFirstLastPara="1" rIns="90000" wrap="square" tIns="46800">
            <a:noAutofit/>
          </a:bodyPr>
          <a:lstStyle/>
          <a:p>
            <a:pPr indent="0" lvl="0" marL="0" marR="0" rtl="0" algn="ctr">
              <a:spcBef>
                <a:spcPts val="0"/>
              </a:spcBef>
              <a:spcAft>
                <a:spcPts val="0"/>
              </a:spcAft>
              <a:buClr>
                <a:srgbClr val="000000"/>
              </a:buClr>
              <a:buSzPts val="4400"/>
              <a:buFont typeface="Times New Roman"/>
              <a:buNone/>
            </a:pPr>
            <a:r>
              <a:rPr b="0" i="0" lang="en-US" sz="4400" u="none" cap="none" strike="noStrike">
                <a:solidFill>
                  <a:srgbClr val="000000"/>
                </a:solidFill>
                <a:latin typeface="Calibri"/>
                <a:ea typeface="Calibri"/>
                <a:cs typeface="Calibri"/>
                <a:sym typeface="Calibri"/>
              </a:rPr>
              <a:t>Greedy Best First Search</a:t>
            </a:r>
            <a:endParaRPr/>
          </a:p>
        </p:txBody>
      </p:sp>
      <p:sp>
        <p:nvSpPr>
          <p:cNvPr id="248" name="Google Shape;248;p16"/>
          <p:cNvSpPr txBox="1"/>
          <p:nvPr/>
        </p:nvSpPr>
        <p:spPr>
          <a:xfrm>
            <a:off x="1981201" y="1600201"/>
            <a:ext cx="8221663" cy="4518025"/>
          </a:xfrm>
          <a:prstGeom prst="rect">
            <a:avLst/>
          </a:prstGeom>
          <a:noFill/>
          <a:ln>
            <a:noFill/>
          </a:ln>
        </p:spPr>
        <p:txBody>
          <a:bodyPr anchorCtr="0" anchor="t" bIns="46800" lIns="90000" spcFirstLastPara="1" rIns="90000" wrap="square" tIns="46800">
            <a:noAutofit/>
          </a:bodyPr>
          <a:lstStyle/>
          <a:p>
            <a:pPr indent="-457200" lvl="0" marL="457200" marR="0" rtl="0" algn="l">
              <a:spcBef>
                <a:spcPts val="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Pada greedy best first search nilai fungsi evaluasi sama dengan nilai heuristik f(n) = h(n)</a:t>
            </a:r>
            <a:endParaRPr/>
          </a:p>
          <a:p>
            <a:pPr indent="-455613" lvl="0" marL="457200" marR="0" rtl="0" algn="l">
              <a:spcBef>
                <a:spcPts val="800"/>
              </a:spcBef>
              <a:spcAft>
                <a:spcPts val="0"/>
              </a:spcAft>
              <a:buNone/>
            </a:pPr>
            <a:r>
              <a:t/>
            </a:r>
            <a:endParaRPr b="0" i="0" sz="3200" u="none" cap="none" strike="noStrike">
              <a:solidFill>
                <a:srgbClr val="000000"/>
              </a:solidFill>
              <a:latin typeface="Calibri"/>
              <a:ea typeface="Calibri"/>
              <a:cs typeface="Calibri"/>
              <a:sym typeface="Calibri"/>
            </a:endParaRPr>
          </a:p>
          <a:p>
            <a:pPr indent="-455613" lvl="0" marL="457200" marR="0" rtl="0" algn="l">
              <a:spcBef>
                <a:spcPts val="800"/>
              </a:spcBef>
              <a:spcAft>
                <a:spcPts val="0"/>
              </a:spcAft>
              <a:buNone/>
            </a:pPr>
            <a:r>
              <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7"/>
          <p:cNvSpPr/>
          <p:nvPr/>
        </p:nvSpPr>
        <p:spPr>
          <a:xfrm>
            <a:off x="6711560" y="524938"/>
            <a:ext cx="5397935" cy="4526497"/>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Keterangan : angka dalam kurung adalah nilai heuristic (h(n)). Dalam kasus Ini h(n) ini perkiraan jarak terdekat antara suatu node dengan tujuan. h(n) = f(n) maka </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nilai terkecil digunakan untuk pemilihan jalur.</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A : UDINUS (5)</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B : Siliwangi  (6)</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C : Imam Bonjol (4)</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D : Tugu Muda (3)</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E : Kalisari  (6)</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F : Pemuda (4)</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G : Gajah Mada (2)</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H : Veteran (3)</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I : Pahlawan (2)</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J : Simpang 5 (0)</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K : Tawang (8)</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L : Sriwijaya (4)</a:t>
            </a:r>
            <a:endParaRPr/>
          </a:p>
        </p:txBody>
      </p:sp>
      <p:sp>
        <p:nvSpPr>
          <p:cNvPr id="256" name="Google Shape;256;p17"/>
          <p:cNvSpPr/>
          <p:nvPr/>
        </p:nvSpPr>
        <p:spPr>
          <a:xfrm>
            <a:off x="799563" y="4736493"/>
            <a:ext cx="7215735" cy="2310505"/>
          </a:xfrm>
          <a:prstGeom prst="rect">
            <a:avLst/>
          </a:prstGeom>
          <a:noFill/>
          <a:ln>
            <a:noFill/>
          </a:ln>
        </p:spPr>
        <p:txBody>
          <a:bodyPr anchorCtr="0" anchor="t" bIns="46800" lIns="90000" spcFirstLastPara="1" rIns="90000" wrap="square" tIns="46800">
            <a:spAutoFit/>
          </a:bodyPr>
          <a:lstStyle/>
          <a:p>
            <a:pPr indent="-339725" lvl="0" marL="339725" marR="0" rtl="0" algn="l">
              <a:spcBef>
                <a:spcPts val="0"/>
              </a:spcBef>
              <a:spcAft>
                <a:spcPts val="0"/>
              </a:spcAft>
              <a:buClr>
                <a:srgbClr val="000000"/>
              </a:buClr>
              <a:buSzPts val="1800"/>
              <a:buFont typeface="Times New Roman"/>
              <a:buAutoNum type="arabicPeriod"/>
            </a:pPr>
            <a:r>
              <a:rPr b="1" i="0" lang="en-US" sz="1800" u="none" cap="none" strike="noStrike">
                <a:solidFill>
                  <a:srgbClr val="000000"/>
                </a:solidFill>
                <a:latin typeface="Calibri"/>
                <a:ea typeface="Calibri"/>
                <a:cs typeface="Calibri"/>
                <a:sym typeface="Calibri"/>
              </a:rPr>
              <a:t>(5 A)</a:t>
            </a:r>
            <a:r>
              <a:rPr b="0" i="0" lang="en-US" sz="1800" u="none" cap="none" strike="noStrike">
                <a:solidFill>
                  <a:srgbClr val="000000"/>
                </a:solidFill>
                <a:latin typeface="Calibri"/>
                <a:ea typeface="Calibri"/>
                <a:cs typeface="Calibri"/>
                <a:sym typeface="Calibri"/>
              </a:rPr>
              <a:t> – VISITED (A)</a:t>
            </a:r>
            <a:endParaRPr/>
          </a:p>
          <a:p>
            <a:pPr indent="-339725" lvl="0" marL="339725" marR="0" rtl="0" algn="l">
              <a:spcBef>
                <a:spcPts val="0"/>
              </a:spcBef>
              <a:spcAft>
                <a:spcPts val="0"/>
              </a:spcAft>
              <a:buClr>
                <a:srgbClr val="000000"/>
              </a:buClr>
              <a:buSzPts val="1800"/>
              <a:buFont typeface="Times New Roman"/>
              <a:buAutoNum type="arabicPeriod"/>
            </a:pPr>
            <a:r>
              <a:rPr b="1" i="0" lang="en-US" sz="1800" u="none" cap="none" strike="noStrike">
                <a:solidFill>
                  <a:srgbClr val="000000"/>
                </a:solidFill>
                <a:latin typeface="Calibri"/>
                <a:ea typeface="Calibri"/>
                <a:cs typeface="Calibri"/>
                <a:sym typeface="Calibri"/>
              </a:rPr>
              <a:t>(4 A C) (6 A B)</a:t>
            </a:r>
            <a:r>
              <a:rPr b="0" i="0" lang="en-US" sz="1800" u="none" cap="none" strike="noStrike">
                <a:solidFill>
                  <a:srgbClr val="000000"/>
                </a:solidFill>
                <a:latin typeface="Calibri"/>
                <a:ea typeface="Calibri"/>
                <a:cs typeface="Calibri"/>
                <a:sym typeface="Calibri"/>
              </a:rPr>
              <a:t> – VISITED (A B C)</a:t>
            </a:r>
            <a:endParaRPr/>
          </a:p>
          <a:p>
            <a:pPr indent="-339725" lvl="0" marL="339725" marR="0" rtl="0" algn="l">
              <a:spcBef>
                <a:spcPts val="0"/>
              </a:spcBef>
              <a:spcAft>
                <a:spcPts val="0"/>
              </a:spcAft>
              <a:buClr>
                <a:srgbClr val="000000"/>
              </a:buClr>
              <a:buSzPts val="1800"/>
              <a:buFont typeface="Times New Roman"/>
              <a:buAutoNum type="arabicPeriod"/>
            </a:pPr>
            <a:r>
              <a:rPr b="1" i="0" lang="en-US" sz="1800" u="none" cap="none" strike="noStrike">
                <a:solidFill>
                  <a:srgbClr val="000000"/>
                </a:solidFill>
                <a:latin typeface="Calibri"/>
                <a:ea typeface="Calibri"/>
                <a:cs typeface="Calibri"/>
                <a:sym typeface="Calibri"/>
              </a:rPr>
              <a:t>(3 A C D) (4 A C F)</a:t>
            </a:r>
            <a:r>
              <a:rPr b="0" i="0" lang="en-US" sz="1800" u="none" cap="none" strike="noStrike">
                <a:solidFill>
                  <a:srgbClr val="000000"/>
                </a:solidFill>
                <a:latin typeface="Calibri"/>
                <a:ea typeface="Calibri"/>
                <a:cs typeface="Calibri"/>
                <a:sym typeface="Calibri"/>
              </a:rPr>
              <a:t> (6 A B)</a:t>
            </a:r>
            <a:r>
              <a:rPr b="1" i="0" lang="en-US" sz="1800" u="none" cap="none" strike="noStrike">
                <a:solidFill>
                  <a:srgbClr val="000000"/>
                </a:solidFill>
                <a:latin typeface="Calibri"/>
                <a:ea typeface="Calibri"/>
                <a:cs typeface="Calibri"/>
                <a:sym typeface="Calibri"/>
              </a:rPr>
              <a:t>(8 A C K)</a:t>
            </a:r>
            <a:r>
              <a:rPr b="0" i="0" lang="en-US" sz="1800" u="none" cap="none" strike="noStrike">
                <a:solidFill>
                  <a:srgbClr val="000000"/>
                </a:solidFill>
                <a:latin typeface="Calibri"/>
                <a:ea typeface="Calibri"/>
                <a:cs typeface="Calibri"/>
                <a:sym typeface="Calibri"/>
              </a:rPr>
              <a:t> – VISITED (A B C K F D)</a:t>
            </a:r>
            <a:endParaRPr/>
          </a:p>
          <a:p>
            <a:pPr indent="-339725" lvl="0" marL="339725" marR="0" rtl="0" algn="l">
              <a:spcBef>
                <a:spcPts val="0"/>
              </a:spcBef>
              <a:spcAft>
                <a:spcPts val="0"/>
              </a:spcAft>
              <a:buClr>
                <a:srgbClr val="000000"/>
              </a:buClr>
              <a:buSzPts val="1800"/>
              <a:buFont typeface="Times New Roman"/>
              <a:buAutoNum type="arabicPeriod"/>
            </a:pPr>
            <a:r>
              <a:rPr b="1" i="0" lang="en-US" sz="1800" u="none" cap="none" strike="noStrike">
                <a:solidFill>
                  <a:srgbClr val="000000"/>
                </a:solidFill>
                <a:latin typeface="Calibri"/>
                <a:ea typeface="Calibri"/>
                <a:cs typeface="Calibri"/>
                <a:sym typeface="Calibri"/>
              </a:rPr>
              <a:t>(0 A C D J)</a:t>
            </a:r>
            <a:r>
              <a:rPr b="0" i="0" lang="en-US" sz="1800" u="none" cap="none" strike="noStrike">
                <a:solidFill>
                  <a:srgbClr val="000000"/>
                </a:solidFill>
                <a:latin typeface="Calibri"/>
                <a:ea typeface="Calibri"/>
                <a:cs typeface="Calibri"/>
                <a:sym typeface="Calibri"/>
              </a:rPr>
              <a:t> (4 A C F)</a:t>
            </a:r>
            <a:r>
              <a:rPr b="1" i="0" lang="en-US" sz="1800" u="none" cap="none" strike="noStrike">
                <a:solidFill>
                  <a:srgbClr val="000000"/>
                </a:solidFill>
                <a:latin typeface="Calibri"/>
                <a:ea typeface="Calibri"/>
                <a:cs typeface="Calibri"/>
                <a:sym typeface="Calibri"/>
              </a:rPr>
              <a:t>(6 A C D E)</a:t>
            </a:r>
            <a:r>
              <a:rPr b="0" i="0" lang="en-US" sz="1800" u="none" cap="none" strike="noStrike">
                <a:solidFill>
                  <a:srgbClr val="000000"/>
                </a:solidFill>
                <a:latin typeface="Calibri"/>
                <a:ea typeface="Calibri"/>
                <a:cs typeface="Calibri"/>
                <a:sym typeface="Calibri"/>
              </a:rPr>
              <a:t> (6 A B)(8 A C K) – VISITED (A B C K F D J E)</a:t>
            </a:r>
            <a:endParaRPr/>
          </a:p>
          <a:p>
            <a:pPr indent="-339725" lvl="0" marL="342900" marR="0" rtl="0" algn="l">
              <a:spcBef>
                <a:spcPts val="0"/>
              </a:spcBef>
              <a:spcAft>
                <a:spcPts val="0"/>
              </a:spcAft>
              <a:buNone/>
            </a:pPr>
            <a:r>
              <a:rPr b="0" i="0" lang="en-US" sz="1800" u="none" cap="none" strike="noStrike">
                <a:solidFill>
                  <a:srgbClr val="000000"/>
                </a:solidFill>
                <a:latin typeface="Calibri"/>
                <a:ea typeface="Calibri"/>
                <a:cs typeface="Calibri"/>
                <a:sym typeface="Calibri"/>
              </a:rPr>
              <a:t>SOLUSI  A C D J</a:t>
            </a:r>
            <a:endParaRPr/>
          </a:p>
          <a:p>
            <a:pPr indent="-339725" lvl="0" marL="34290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39725" lvl="0" marL="342900" marR="0" rtl="0" algn="l">
              <a:spcBef>
                <a:spcPts val="0"/>
              </a:spcBef>
              <a:spcAft>
                <a:spcPts val="0"/>
              </a:spcAft>
              <a:buNone/>
            </a:pPr>
            <a:r>
              <a:rPr b="1" i="0" lang="en-US" sz="1800" u="none" cap="none" strike="noStrike">
                <a:solidFill>
                  <a:srgbClr val="000000"/>
                </a:solidFill>
                <a:latin typeface="Calibri"/>
                <a:ea typeface="Calibri"/>
                <a:cs typeface="Calibri"/>
                <a:sym typeface="Calibri"/>
              </a:rPr>
              <a:t>*CETAK TEBAL : PATH BARU</a:t>
            </a:r>
            <a:endParaRPr/>
          </a:p>
          <a:p>
            <a:pPr indent="-339725" lvl="0" marL="341313" marR="0" rtl="0" algn="l">
              <a:spcBef>
                <a:spcPts val="0"/>
              </a:spcBef>
              <a:spcAft>
                <a:spcPts val="0"/>
              </a:spcAft>
              <a:buNone/>
            </a:pPr>
            <a:r>
              <a:t/>
            </a:r>
            <a:endParaRPr b="1" i="0" sz="1800" u="none" cap="none" strike="noStrike">
              <a:solidFill>
                <a:srgbClr val="000000"/>
              </a:solidFill>
              <a:latin typeface="Calibri"/>
              <a:ea typeface="Calibri"/>
              <a:cs typeface="Calibri"/>
              <a:sym typeface="Calibri"/>
            </a:endParaRPr>
          </a:p>
        </p:txBody>
      </p:sp>
      <p:grpSp>
        <p:nvGrpSpPr>
          <p:cNvPr id="257" name="Google Shape;257;p17"/>
          <p:cNvGrpSpPr/>
          <p:nvPr/>
        </p:nvGrpSpPr>
        <p:grpSpPr>
          <a:xfrm>
            <a:off x="1703891" y="617032"/>
            <a:ext cx="4719212" cy="3556795"/>
            <a:chOff x="207" y="96"/>
            <a:chExt cx="3199" cy="2282"/>
          </a:xfrm>
        </p:grpSpPr>
        <p:sp>
          <p:nvSpPr>
            <p:cNvPr id="258" name="Google Shape;258;p17"/>
            <p:cNvSpPr/>
            <p:nvPr/>
          </p:nvSpPr>
          <p:spPr>
            <a:xfrm>
              <a:off x="1030" y="2075"/>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A</a:t>
              </a:r>
              <a:endParaRPr/>
            </a:p>
          </p:txBody>
        </p:sp>
        <p:sp>
          <p:nvSpPr>
            <p:cNvPr id="259" name="Google Shape;259;p17"/>
            <p:cNvSpPr/>
            <p:nvPr/>
          </p:nvSpPr>
          <p:spPr>
            <a:xfrm>
              <a:off x="2067" y="2072"/>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B</a:t>
              </a:r>
              <a:endParaRPr/>
            </a:p>
          </p:txBody>
        </p:sp>
        <p:sp>
          <p:nvSpPr>
            <p:cNvPr id="260" name="Google Shape;260;p17"/>
            <p:cNvSpPr/>
            <p:nvPr/>
          </p:nvSpPr>
          <p:spPr>
            <a:xfrm>
              <a:off x="1393" y="1501"/>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D</a:t>
              </a:r>
              <a:endParaRPr/>
            </a:p>
          </p:txBody>
        </p:sp>
        <p:sp>
          <p:nvSpPr>
            <p:cNvPr id="261" name="Google Shape;261;p17"/>
            <p:cNvSpPr/>
            <p:nvPr/>
          </p:nvSpPr>
          <p:spPr>
            <a:xfrm>
              <a:off x="742" y="1501"/>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C</a:t>
              </a:r>
              <a:endParaRPr/>
            </a:p>
          </p:txBody>
        </p:sp>
        <p:sp>
          <p:nvSpPr>
            <p:cNvPr id="262" name="Google Shape;262;p17"/>
            <p:cNvSpPr/>
            <p:nvPr/>
          </p:nvSpPr>
          <p:spPr>
            <a:xfrm>
              <a:off x="2067" y="1501"/>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E</a:t>
              </a:r>
              <a:endParaRPr/>
            </a:p>
          </p:txBody>
        </p:sp>
        <p:sp>
          <p:nvSpPr>
            <p:cNvPr id="263" name="Google Shape;263;p17"/>
            <p:cNvSpPr/>
            <p:nvPr/>
          </p:nvSpPr>
          <p:spPr>
            <a:xfrm>
              <a:off x="742" y="861"/>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F</a:t>
              </a:r>
              <a:endParaRPr/>
            </a:p>
          </p:txBody>
        </p:sp>
        <p:sp>
          <p:nvSpPr>
            <p:cNvPr id="264" name="Google Shape;264;p17"/>
            <p:cNvSpPr/>
            <p:nvPr/>
          </p:nvSpPr>
          <p:spPr>
            <a:xfrm>
              <a:off x="725" y="412"/>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G</a:t>
              </a:r>
              <a:endParaRPr/>
            </a:p>
          </p:txBody>
        </p:sp>
        <p:sp>
          <p:nvSpPr>
            <p:cNvPr id="265" name="Google Shape;265;p17"/>
            <p:cNvSpPr/>
            <p:nvPr/>
          </p:nvSpPr>
          <p:spPr>
            <a:xfrm>
              <a:off x="1609" y="401"/>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J</a:t>
              </a:r>
              <a:endParaRPr/>
            </a:p>
          </p:txBody>
        </p:sp>
        <p:sp>
          <p:nvSpPr>
            <p:cNvPr id="266" name="Google Shape;266;p17"/>
            <p:cNvSpPr/>
            <p:nvPr/>
          </p:nvSpPr>
          <p:spPr>
            <a:xfrm>
              <a:off x="2615" y="1013"/>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H</a:t>
              </a:r>
              <a:endParaRPr/>
            </a:p>
          </p:txBody>
        </p:sp>
        <p:sp>
          <p:nvSpPr>
            <p:cNvPr id="267" name="Google Shape;267;p17"/>
            <p:cNvSpPr/>
            <p:nvPr/>
          </p:nvSpPr>
          <p:spPr>
            <a:xfrm>
              <a:off x="2615" y="415"/>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I</a:t>
              </a:r>
              <a:endParaRPr/>
            </a:p>
          </p:txBody>
        </p:sp>
        <p:cxnSp>
          <p:nvCxnSpPr>
            <p:cNvPr id="268" name="Google Shape;268;p17"/>
            <p:cNvCxnSpPr>
              <a:stCxn id="258" idx="6"/>
              <a:endCxn id="259" idx="2"/>
            </p:cNvCxnSpPr>
            <p:nvPr/>
          </p:nvCxnSpPr>
          <p:spPr>
            <a:xfrm>
              <a:off x="1333" y="2227"/>
              <a:ext cx="600" cy="0"/>
            </a:xfrm>
            <a:prstGeom prst="straightConnector1">
              <a:avLst/>
            </a:prstGeom>
            <a:noFill/>
            <a:ln cap="sq" cmpd="sng" w="38150">
              <a:solidFill>
                <a:srgbClr val="000000"/>
              </a:solidFill>
              <a:prstDash val="solid"/>
              <a:miter lim="800000"/>
              <a:headEnd len="med" w="med" type="none"/>
              <a:tailEnd len="med" w="med" type="none"/>
            </a:ln>
          </p:spPr>
        </p:cxnSp>
        <p:cxnSp>
          <p:nvCxnSpPr>
            <p:cNvPr id="269" name="Google Shape;269;p17"/>
            <p:cNvCxnSpPr>
              <a:stCxn id="258" idx="0"/>
              <a:endCxn id="261" idx="4"/>
            </p:cNvCxnSpPr>
            <p:nvPr/>
          </p:nvCxnSpPr>
          <p:spPr>
            <a:xfrm rot="10800000">
              <a:off x="882" y="1775"/>
              <a:ext cx="300" cy="300"/>
            </a:xfrm>
            <a:prstGeom prst="straightConnector1">
              <a:avLst/>
            </a:prstGeom>
            <a:noFill/>
            <a:ln cap="sq" cmpd="sng" w="38150">
              <a:solidFill>
                <a:srgbClr val="000000"/>
              </a:solidFill>
              <a:prstDash val="solid"/>
              <a:miter lim="800000"/>
              <a:headEnd len="med" w="med" type="none"/>
              <a:tailEnd len="med" w="med" type="none"/>
            </a:ln>
          </p:spPr>
        </p:cxnSp>
        <p:cxnSp>
          <p:nvCxnSpPr>
            <p:cNvPr id="270" name="Google Shape;270;p17"/>
            <p:cNvCxnSpPr>
              <a:stCxn id="261" idx="6"/>
              <a:endCxn id="260" idx="2"/>
            </p:cNvCxnSpPr>
            <p:nvPr/>
          </p:nvCxnSpPr>
          <p:spPr>
            <a:xfrm>
              <a:off x="1045" y="1652"/>
              <a:ext cx="300" cy="0"/>
            </a:xfrm>
            <a:prstGeom prst="straightConnector1">
              <a:avLst/>
            </a:prstGeom>
            <a:noFill/>
            <a:ln cap="sq" cmpd="sng" w="38150">
              <a:solidFill>
                <a:srgbClr val="000000"/>
              </a:solidFill>
              <a:prstDash val="solid"/>
              <a:miter lim="800000"/>
              <a:headEnd len="med" w="med" type="none"/>
              <a:tailEnd len="med" w="med" type="none"/>
            </a:ln>
          </p:spPr>
        </p:cxnSp>
        <p:cxnSp>
          <p:nvCxnSpPr>
            <p:cNvPr id="271" name="Google Shape;271;p17"/>
            <p:cNvCxnSpPr>
              <a:stCxn id="260" idx="6"/>
              <a:endCxn id="262" idx="2"/>
            </p:cNvCxnSpPr>
            <p:nvPr/>
          </p:nvCxnSpPr>
          <p:spPr>
            <a:xfrm>
              <a:off x="1696" y="1652"/>
              <a:ext cx="300" cy="0"/>
            </a:xfrm>
            <a:prstGeom prst="straightConnector1">
              <a:avLst/>
            </a:prstGeom>
            <a:noFill/>
            <a:ln cap="sq" cmpd="sng" w="38150">
              <a:solidFill>
                <a:srgbClr val="000000"/>
              </a:solidFill>
              <a:prstDash val="solid"/>
              <a:miter lim="800000"/>
              <a:headEnd len="med" w="med" type="none"/>
              <a:tailEnd len="med" w="med" type="none"/>
            </a:ln>
          </p:spPr>
        </p:cxnSp>
        <p:cxnSp>
          <p:nvCxnSpPr>
            <p:cNvPr id="272" name="Google Shape;272;p17"/>
            <p:cNvCxnSpPr>
              <a:stCxn id="260" idx="0"/>
              <a:endCxn id="265" idx="4"/>
            </p:cNvCxnSpPr>
            <p:nvPr/>
          </p:nvCxnSpPr>
          <p:spPr>
            <a:xfrm flipH="1" rot="10800000">
              <a:off x="1545" y="601"/>
              <a:ext cx="300" cy="900"/>
            </a:xfrm>
            <a:prstGeom prst="straightConnector1">
              <a:avLst/>
            </a:prstGeom>
            <a:noFill/>
            <a:ln cap="sq" cmpd="sng" w="38150">
              <a:solidFill>
                <a:srgbClr val="000000"/>
              </a:solidFill>
              <a:prstDash val="solid"/>
              <a:miter lim="800000"/>
              <a:headEnd len="med" w="med" type="none"/>
              <a:tailEnd len="med" w="med" type="none"/>
            </a:ln>
          </p:spPr>
        </p:cxnSp>
        <p:cxnSp>
          <p:nvCxnSpPr>
            <p:cNvPr id="273" name="Google Shape;273;p17"/>
            <p:cNvCxnSpPr>
              <a:stCxn id="262" idx="6"/>
              <a:endCxn id="266" idx="4"/>
            </p:cNvCxnSpPr>
            <p:nvPr/>
          </p:nvCxnSpPr>
          <p:spPr>
            <a:xfrm flipH="1" rot="10800000">
              <a:off x="2370" y="1352"/>
              <a:ext cx="300" cy="300"/>
            </a:xfrm>
            <a:prstGeom prst="straightConnector1">
              <a:avLst/>
            </a:prstGeom>
            <a:noFill/>
            <a:ln cap="sq" cmpd="sng" w="38150">
              <a:solidFill>
                <a:srgbClr val="000000"/>
              </a:solidFill>
              <a:prstDash val="solid"/>
              <a:miter lim="800000"/>
              <a:headEnd len="med" w="med" type="none"/>
              <a:tailEnd len="med" w="med" type="none"/>
            </a:ln>
          </p:spPr>
        </p:cxnSp>
        <p:cxnSp>
          <p:nvCxnSpPr>
            <p:cNvPr id="274" name="Google Shape;274;p17"/>
            <p:cNvCxnSpPr>
              <a:stCxn id="261" idx="0"/>
              <a:endCxn id="263" idx="4"/>
            </p:cNvCxnSpPr>
            <p:nvPr/>
          </p:nvCxnSpPr>
          <p:spPr>
            <a:xfrm rot="10800000">
              <a:off x="894" y="1201"/>
              <a:ext cx="0" cy="300"/>
            </a:xfrm>
            <a:prstGeom prst="straightConnector1">
              <a:avLst/>
            </a:prstGeom>
            <a:noFill/>
            <a:ln cap="sq" cmpd="sng" w="38150">
              <a:solidFill>
                <a:srgbClr val="000000"/>
              </a:solidFill>
              <a:prstDash val="solid"/>
              <a:miter lim="800000"/>
              <a:headEnd len="med" w="med" type="none"/>
              <a:tailEnd len="med" w="med" type="none"/>
            </a:ln>
          </p:spPr>
        </p:cxnSp>
        <p:cxnSp>
          <p:nvCxnSpPr>
            <p:cNvPr id="275" name="Google Shape;275;p17"/>
            <p:cNvCxnSpPr>
              <a:stCxn id="263" idx="0"/>
              <a:endCxn id="264" idx="4"/>
            </p:cNvCxnSpPr>
            <p:nvPr/>
          </p:nvCxnSpPr>
          <p:spPr>
            <a:xfrm>
              <a:off x="894" y="861"/>
              <a:ext cx="0" cy="0"/>
            </a:xfrm>
            <a:prstGeom prst="straightConnector1">
              <a:avLst/>
            </a:prstGeom>
            <a:noFill/>
            <a:ln cap="sq" cmpd="sng" w="38150">
              <a:solidFill>
                <a:srgbClr val="000000"/>
              </a:solidFill>
              <a:prstDash val="solid"/>
              <a:miter lim="800000"/>
              <a:headEnd len="med" w="med" type="none"/>
              <a:tailEnd len="med" w="med" type="none"/>
            </a:ln>
          </p:spPr>
        </p:cxnSp>
        <p:cxnSp>
          <p:nvCxnSpPr>
            <p:cNvPr id="276" name="Google Shape;276;p17"/>
            <p:cNvCxnSpPr>
              <a:stCxn id="264" idx="6"/>
              <a:endCxn id="265" idx="2"/>
            </p:cNvCxnSpPr>
            <p:nvPr/>
          </p:nvCxnSpPr>
          <p:spPr>
            <a:xfrm>
              <a:off x="1028" y="564"/>
              <a:ext cx="600" cy="0"/>
            </a:xfrm>
            <a:prstGeom prst="straightConnector1">
              <a:avLst/>
            </a:prstGeom>
            <a:noFill/>
            <a:ln cap="sq" cmpd="sng" w="38150">
              <a:solidFill>
                <a:srgbClr val="000000"/>
              </a:solidFill>
              <a:prstDash val="solid"/>
              <a:miter lim="800000"/>
              <a:headEnd len="med" w="med" type="none"/>
              <a:tailEnd len="med" w="med" type="none"/>
            </a:ln>
          </p:spPr>
        </p:cxnSp>
        <p:cxnSp>
          <p:nvCxnSpPr>
            <p:cNvPr id="277" name="Google Shape;277;p17"/>
            <p:cNvCxnSpPr>
              <a:stCxn id="266" idx="0"/>
              <a:endCxn id="267" idx="4"/>
            </p:cNvCxnSpPr>
            <p:nvPr/>
          </p:nvCxnSpPr>
          <p:spPr>
            <a:xfrm rot="10800000">
              <a:off x="2767" y="713"/>
              <a:ext cx="0" cy="300"/>
            </a:xfrm>
            <a:prstGeom prst="straightConnector1">
              <a:avLst/>
            </a:prstGeom>
            <a:noFill/>
            <a:ln cap="sq" cmpd="sng" w="38150">
              <a:solidFill>
                <a:srgbClr val="000000"/>
              </a:solidFill>
              <a:prstDash val="solid"/>
              <a:miter lim="800000"/>
              <a:headEnd len="med" w="med" type="none"/>
              <a:tailEnd len="med" w="med" type="none"/>
            </a:ln>
          </p:spPr>
        </p:cxnSp>
        <p:cxnSp>
          <p:nvCxnSpPr>
            <p:cNvPr id="278" name="Google Shape;278;p17"/>
            <p:cNvCxnSpPr>
              <a:stCxn id="267" idx="2"/>
              <a:endCxn id="265" idx="6"/>
            </p:cNvCxnSpPr>
            <p:nvPr/>
          </p:nvCxnSpPr>
          <p:spPr>
            <a:xfrm rot="10800000">
              <a:off x="2015" y="567"/>
              <a:ext cx="600" cy="0"/>
            </a:xfrm>
            <a:prstGeom prst="straightConnector1">
              <a:avLst/>
            </a:prstGeom>
            <a:noFill/>
            <a:ln cap="sq" cmpd="sng" w="38150">
              <a:solidFill>
                <a:srgbClr val="000000"/>
              </a:solidFill>
              <a:prstDash val="solid"/>
              <a:miter lim="800000"/>
              <a:headEnd len="med" w="med" type="none"/>
              <a:tailEnd len="med" w="med" type="none"/>
            </a:ln>
          </p:spPr>
        </p:cxnSp>
        <p:cxnSp>
          <p:nvCxnSpPr>
            <p:cNvPr id="279" name="Google Shape;279;p17"/>
            <p:cNvCxnSpPr>
              <a:stCxn id="259" idx="0"/>
              <a:endCxn id="262" idx="4"/>
            </p:cNvCxnSpPr>
            <p:nvPr/>
          </p:nvCxnSpPr>
          <p:spPr>
            <a:xfrm rot="10800000">
              <a:off x="2219" y="1772"/>
              <a:ext cx="0" cy="300"/>
            </a:xfrm>
            <a:prstGeom prst="straightConnector1">
              <a:avLst/>
            </a:prstGeom>
            <a:noFill/>
            <a:ln cap="sq" cmpd="sng" w="38150">
              <a:solidFill>
                <a:srgbClr val="000000"/>
              </a:solidFill>
              <a:prstDash val="solid"/>
              <a:miter lim="800000"/>
              <a:headEnd len="med" w="med" type="none"/>
              <a:tailEnd len="med" w="med" type="none"/>
            </a:ln>
          </p:spPr>
        </p:cxnSp>
        <p:sp>
          <p:nvSpPr>
            <p:cNvPr id="280" name="Google Shape;280;p17"/>
            <p:cNvSpPr/>
            <p:nvPr/>
          </p:nvSpPr>
          <p:spPr>
            <a:xfrm>
              <a:off x="207" y="1515"/>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K</a:t>
              </a:r>
              <a:endParaRPr/>
            </a:p>
          </p:txBody>
        </p:sp>
        <p:sp>
          <p:nvSpPr>
            <p:cNvPr id="281" name="Google Shape;281;p17"/>
            <p:cNvSpPr/>
            <p:nvPr/>
          </p:nvSpPr>
          <p:spPr>
            <a:xfrm>
              <a:off x="3103" y="96"/>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L</a:t>
              </a:r>
              <a:endParaRPr/>
            </a:p>
          </p:txBody>
        </p:sp>
        <p:cxnSp>
          <p:nvCxnSpPr>
            <p:cNvPr id="282" name="Google Shape;282;p17"/>
            <p:cNvCxnSpPr>
              <a:stCxn id="267" idx="0"/>
              <a:endCxn id="281" idx="2"/>
            </p:cNvCxnSpPr>
            <p:nvPr/>
          </p:nvCxnSpPr>
          <p:spPr>
            <a:xfrm flipH="1" rot="10800000">
              <a:off x="2767" y="115"/>
              <a:ext cx="300" cy="300"/>
            </a:xfrm>
            <a:prstGeom prst="straightConnector1">
              <a:avLst/>
            </a:prstGeom>
            <a:noFill/>
            <a:ln cap="sq" cmpd="sng" w="38150">
              <a:solidFill>
                <a:srgbClr val="000000"/>
              </a:solidFill>
              <a:prstDash val="solid"/>
              <a:miter lim="800000"/>
              <a:headEnd len="med" w="med" type="none"/>
              <a:tailEnd len="med" w="med" type="none"/>
            </a:ln>
          </p:spPr>
        </p:cxnSp>
        <p:cxnSp>
          <p:nvCxnSpPr>
            <p:cNvPr id="283" name="Google Shape;283;p17"/>
            <p:cNvCxnSpPr>
              <a:stCxn id="261" idx="2"/>
              <a:endCxn id="280" idx="6"/>
            </p:cNvCxnSpPr>
            <p:nvPr/>
          </p:nvCxnSpPr>
          <p:spPr>
            <a:xfrm rot="10800000">
              <a:off x="442" y="1652"/>
              <a:ext cx="300" cy="0"/>
            </a:xfrm>
            <a:prstGeom prst="straightConnector1">
              <a:avLst/>
            </a:prstGeom>
            <a:noFill/>
            <a:ln cap="sq" cmpd="sng" w="38150">
              <a:solidFill>
                <a:srgbClr val="000000"/>
              </a:solidFill>
              <a:prstDash val="solid"/>
              <a:miter lim="800000"/>
              <a:headEnd len="med" w="med" type="none"/>
              <a:tailEnd len="med" w="med" type="none"/>
            </a:ln>
          </p:spPr>
        </p:cxn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8"/>
          <p:cNvSpPr txBox="1"/>
          <p:nvPr/>
        </p:nvSpPr>
        <p:spPr>
          <a:xfrm>
            <a:off x="1981201" y="274638"/>
            <a:ext cx="8221663" cy="1135062"/>
          </a:xfrm>
          <a:prstGeom prst="rect">
            <a:avLst/>
          </a:prstGeom>
          <a:noFill/>
          <a:ln>
            <a:noFill/>
          </a:ln>
        </p:spPr>
        <p:txBody>
          <a:bodyPr anchorCtr="0" anchor="ctr" bIns="46800" lIns="90000" spcFirstLastPara="1" rIns="90000" wrap="square" tIns="46800">
            <a:noAutofit/>
          </a:bodyPr>
          <a:lstStyle/>
          <a:p>
            <a:pPr indent="0" lvl="0" marL="0" marR="0" rtl="0" algn="ctr">
              <a:spcBef>
                <a:spcPts val="0"/>
              </a:spcBef>
              <a:spcAft>
                <a:spcPts val="0"/>
              </a:spcAft>
              <a:buClr>
                <a:srgbClr val="000000"/>
              </a:buClr>
              <a:buSzPts val="4400"/>
              <a:buFont typeface="Times New Roman"/>
              <a:buNone/>
            </a:pPr>
            <a:r>
              <a:rPr b="0" i="0" lang="en-US" sz="4400" u="none" cap="none" strike="noStrike">
                <a:solidFill>
                  <a:srgbClr val="000000"/>
                </a:solidFill>
                <a:latin typeface="Calibri"/>
                <a:ea typeface="Calibri"/>
                <a:cs typeface="Calibri"/>
                <a:sym typeface="Calibri"/>
              </a:rPr>
              <a:t>A*</a:t>
            </a:r>
            <a:endParaRPr/>
          </a:p>
        </p:txBody>
      </p:sp>
      <p:sp>
        <p:nvSpPr>
          <p:cNvPr id="291" name="Google Shape;291;p18"/>
          <p:cNvSpPr txBox="1"/>
          <p:nvPr/>
        </p:nvSpPr>
        <p:spPr>
          <a:xfrm>
            <a:off x="1981201" y="1600201"/>
            <a:ext cx="8221663" cy="4518025"/>
          </a:xfrm>
          <a:prstGeom prst="rect">
            <a:avLst/>
          </a:prstGeom>
          <a:noFill/>
          <a:ln>
            <a:noFill/>
          </a:ln>
        </p:spPr>
        <p:txBody>
          <a:bodyPr anchorCtr="0" anchor="t" bIns="46800" lIns="90000" spcFirstLastPara="1" rIns="90000" wrap="square" tIns="46800">
            <a:noAutofit/>
          </a:bodyPr>
          <a:lstStyle/>
          <a:p>
            <a:pPr indent="-457200" lvl="0" marL="457200" marR="0" rtl="0" algn="l">
              <a:spcBef>
                <a:spcPts val="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Pada A* nilai fungsi evaluasi sama dengan nilai heuristik ditambah dengan f(n) = h(n)+g(n)</a:t>
            </a:r>
            <a:endParaRPr/>
          </a:p>
          <a:p>
            <a:pPr indent="-457200" lvl="0" marL="457200" marR="0" rtl="0" algn="l">
              <a:spcBef>
                <a:spcPts val="80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h(n) adalah nilai heuristik (jarak terdekat dari node n ke tujuan).</a:t>
            </a:r>
            <a:endParaRPr/>
          </a:p>
          <a:p>
            <a:pPr indent="-457200" lvl="0" marL="457200" marR="0" rtl="0" algn="l">
              <a:spcBef>
                <a:spcPts val="80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g(n) adalah cost dari start ke node n.</a:t>
            </a:r>
            <a:endParaRPr/>
          </a:p>
          <a:p>
            <a:pPr indent="-454025" lvl="0" marL="457200" marR="0" rtl="0" algn="l">
              <a:spcBef>
                <a:spcPts val="800"/>
              </a:spcBef>
              <a:spcAft>
                <a:spcPts val="0"/>
              </a:spcAft>
              <a:buNone/>
            </a:pPr>
            <a:r>
              <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9"/>
          <p:cNvSpPr/>
          <p:nvPr/>
        </p:nvSpPr>
        <p:spPr>
          <a:xfrm>
            <a:off x="8058151" y="3165475"/>
            <a:ext cx="1971675" cy="36957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      </a:t>
            </a:r>
            <a:r>
              <a:rPr b="1" i="0" lang="en-US" sz="1800" u="none" cap="none" strike="noStrike">
                <a:solidFill>
                  <a:srgbClr val="000000"/>
                </a:solidFill>
                <a:latin typeface="Calibri"/>
                <a:ea typeface="Calibri"/>
                <a:cs typeface="Calibri"/>
                <a:sym typeface="Calibri"/>
              </a:rPr>
              <a:t>node(h(n))</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A : UDINUS (5)</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B : Siliwangi  (6)</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C : Imam Bonjol (4)</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D : Tugu Muda (3)</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E : Kalisari  (6)</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F : Pemuda (4)</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G : Gajah Mada (2)</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H : Veteran (3)</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I : Pahlawan (2)</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J : Simpang 5 (0)</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K : Tawang (8)</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L : Sriwijaya (4)</a:t>
            </a:r>
            <a:endParaRPr/>
          </a:p>
        </p:txBody>
      </p:sp>
      <p:grpSp>
        <p:nvGrpSpPr>
          <p:cNvPr id="299" name="Google Shape;299;p19"/>
          <p:cNvGrpSpPr/>
          <p:nvPr/>
        </p:nvGrpSpPr>
        <p:grpSpPr>
          <a:xfrm>
            <a:off x="1012515" y="710406"/>
            <a:ext cx="7621588" cy="5437188"/>
            <a:chOff x="328613" y="152400"/>
            <a:chExt cx="5078412" cy="3622675"/>
          </a:xfrm>
        </p:grpSpPr>
        <p:grpSp>
          <p:nvGrpSpPr>
            <p:cNvPr id="300" name="Google Shape;300;p19"/>
            <p:cNvGrpSpPr/>
            <p:nvPr/>
          </p:nvGrpSpPr>
          <p:grpSpPr>
            <a:xfrm>
              <a:off x="328613" y="152400"/>
              <a:ext cx="5078412" cy="3622675"/>
              <a:chOff x="207" y="96"/>
              <a:chExt cx="3199" cy="2282"/>
            </a:xfrm>
          </p:grpSpPr>
          <p:sp>
            <p:nvSpPr>
              <p:cNvPr id="301" name="Google Shape;301;p19"/>
              <p:cNvSpPr/>
              <p:nvPr/>
            </p:nvSpPr>
            <p:spPr>
              <a:xfrm>
                <a:off x="1030" y="2075"/>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A</a:t>
                </a:r>
                <a:endParaRPr/>
              </a:p>
            </p:txBody>
          </p:sp>
          <p:sp>
            <p:nvSpPr>
              <p:cNvPr id="302" name="Google Shape;302;p19"/>
              <p:cNvSpPr/>
              <p:nvPr/>
            </p:nvSpPr>
            <p:spPr>
              <a:xfrm>
                <a:off x="2067" y="2072"/>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B</a:t>
                </a:r>
                <a:endParaRPr/>
              </a:p>
            </p:txBody>
          </p:sp>
          <p:sp>
            <p:nvSpPr>
              <p:cNvPr id="303" name="Google Shape;303;p19"/>
              <p:cNvSpPr/>
              <p:nvPr/>
            </p:nvSpPr>
            <p:spPr>
              <a:xfrm>
                <a:off x="1393" y="1501"/>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D</a:t>
                </a:r>
                <a:endParaRPr/>
              </a:p>
            </p:txBody>
          </p:sp>
          <p:sp>
            <p:nvSpPr>
              <p:cNvPr id="304" name="Google Shape;304;p19"/>
              <p:cNvSpPr/>
              <p:nvPr/>
            </p:nvSpPr>
            <p:spPr>
              <a:xfrm>
                <a:off x="742" y="1501"/>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C</a:t>
                </a:r>
                <a:endParaRPr/>
              </a:p>
            </p:txBody>
          </p:sp>
          <p:sp>
            <p:nvSpPr>
              <p:cNvPr id="305" name="Google Shape;305;p19"/>
              <p:cNvSpPr/>
              <p:nvPr/>
            </p:nvSpPr>
            <p:spPr>
              <a:xfrm>
                <a:off x="2067" y="1501"/>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E</a:t>
                </a:r>
                <a:endParaRPr/>
              </a:p>
            </p:txBody>
          </p:sp>
          <p:sp>
            <p:nvSpPr>
              <p:cNvPr id="306" name="Google Shape;306;p19"/>
              <p:cNvSpPr/>
              <p:nvPr/>
            </p:nvSpPr>
            <p:spPr>
              <a:xfrm>
                <a:off x="742" y="861"/>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F</a:t>
                </a:r>
                <a:endParaRPr/>
              </a:p>
            </p:txBody>
          </p:sp>
          <p:sp>
            <p:nvSpPr>
              <p:cNvPr id="307" name="Google Shape;307;p19"/>
              <p:cNvSpPr/>
              <p:nvPr/>
            </p:nvSpPr>
            <p:spPr>
              <a:xfrm>
                <a:off x="725" y="412"/>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G</a:t>
                </a:r>
                <a:endParaRPr/>
              </a:p>
            </p:txBody>
          </p:sp>
          <p:sp>
            <p:nvSpPr>
              <p:cNvPr id="308" name="Google Shape;308;p19"/>
              <p:cNvSpPr/>
              <p:nvPr/>
            </p:nvSpPr>
            <p:spPr>
              <a:xfrm>
                <a:off x="1609" y="401"/>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J</a:t>
                </a:r>
                <a:endParaRPr/>
              </a:p>
            </p:txBody>
          </p:sp>
          <p:sp>
            <p:nvSpPr>
              <p:cNvPr id="309" name="Google Shape;309;p19"/>
              <p:cNvSpPr/>
              <p:nvPr/>
            </p:nvSpPr>
            <p:spPr>
              <a:xfrm>
                <a:off x="2615" y="1013"/>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H</a:t>
                </a:r>
                <a:endParaRPr/>
              </a:p>
            </p:txBody>
          </p:sp>
          <p:sp>
            <p:nvSpPr>
              <p:cNvPr id="310" name="Google Shape;310;p19"/>
              <p:cNvSpPr/>
              <p:nvPr/>
            </p:nvSpPr>
            <p:spPr>
              <a:xfrm>
                <a:off x="2615" y="415"/>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I</a:t>
                </a:r>
                <a:endParaRPr/>
              </a:p>
            </p:txBody>
          </p:sp>
          <p:cxnSp>
            <p:nvCxnSpPr>
              <p:cNvPr id="311" name="Google Shape;311;p19"/>
              <p:cNvCxnSpPr>
                <a:stCxn id="301" idx="6"/>
                <a:endCxn id="302" idx="2"/>
              </p:cNvCxnSpPr>
              <p:nvPr/>
            </p:nvCxnSpPr>
            <p:spPr>
              <a:xfrm>
                <a:off x="1333" y="2227"/>
                <a:ext cx="600" cy="0"/>
              </a:xfrm>
              <a:prstGeom prst="straightConnector1">
                <a:avLst/>
              </a:prstGeom>
              <a:noFill/>
              <a:ln cap="sq" cmpd="sng" w="38150">
                <a:solidFill>
                  <a:srgbClr val="000000"/>
                </a:solidFill>
                <a:prstDash val="solid"/>
                <a:miter lim="800000"/>
                <a:headEnd len="med" w="med" type="none"/>
                <a:tailEnd len="med" w="med" type="none"/>
              </a:ln>
            </p:spPr>
          </p:cxnSp>
          <p:cxnSp>
            <p:nvCxnSpPr>
              <p:cNvPr id="312" name="Google Shape;312;p19"/>
              <p:cNvCxnSpPr>
                <a:stCxn id="301" idx="0"/>
                <a:endCxn id="304" idx="4"/>
              </p:cNvCxnSpPr>
              <p:nvPr/>
            </p:nvCxnSpPr>
            <p:spPr>
              <a:xfrm rot="10800000">
                <a:off x="882" y="1775"/>
                <a:ext cx="300" cy="300"/>
              </a:xfrm>
              <a:prstGeom prst="straightConnector1">
                <a:avLst/>
              </a:prstGeom>
              <a:noFill/>
              <a:ln cap="sq" cmpd="sng" w="38150">
                <a:solidFill>
                  <a:srgbClr val="000000"/>
                </a:solidFill>
                <a:prstDash val="solid"/>
                <a:miter lim="800000"/>
                <a:headEnd len="med" w="med" type="none"/>
                <a:tailEnd len="med" w="med" type="none"/>
              </a:ln>
            </p:spPr>
          </p:cxnSp>
          <p:cxnSp>
            <p:nvCxnSpPr>
              <p:cNvPr id="313" name="Google Shape;313;p19"/>
              <p:cNvCxnSpPr>
                <a:stCxn id="304" idx="6"/>
                <a:endCxn id="303" idx="2"/>
              </p:cNvCxnSpPr>
              <p:nvPr/>
            </p:nvCxnSpPr>
            <p:spPr>
              <a:xfrm>
                <a:off x="1045" y="1652"/>
                <a:ext cx="300" cy="0"/>
              </a:xfrm>
              <a:prstGeom prst="straightConnector1">
                <a:avLst/>
              </a:prstGeom>
              <a:noFill/>
              <a:ln cap="sq" cmpd="sng" w="38150">
                <a:solidFill>
                  <a:srgbClr val="000000"/>
                </a:solidFill>
                <a:prstDash val="solid"/>
                <a:miter lim="800000"/>
                <a:headEnd len="med" w="med" type="none"/>
                <a:tailEnd len="med" w="med" type="none"/>
              </a:ln>
            </p:spPr>
          </p:cxnSp>
          <p:cxnSp>
            <p:nvCxnSpPr>
              <p:cNvPr id="314" name="Google Shape;314;p19"/>
              <p:cNvCxnSpPr>
                <a:stCxn id="303" idx="6"/>
                <a:endCxn id="305" idx="2"/>
              </p:cNvCxnSpPr>
              <p:nvPr/>
            </p:nvCxnSpPr>
            <p:spPr>
              <a:xfrm>
                <a:off x="1696" y="1652"/>
                <a:ext cx="300" cy="0"/>
              </a:xfrm>
              <a:prstGeom prst="straightConnector1">
                <a:avLst/>
              </a:prstGeom>
              <a:noFill/>
              <a:ln cap="sq" cmpd="sng" w="38150">
                <a:solidFill>
                  <a:srgbClr val="000000"/>
                </a:solidFill>
                <a:prstDash val="solid"/>
                <a:miter lim="800000"/>
                <a:headEnd len="med" w="med" type="none"/>
                <a:tailEnd len="med" w="med" type="none"/>
              </a:ln>
            </p:spPr>
          </p:cxnSp>
          <p:cxnSp>
            <p:nvCxnSpPr>
              <p:cNvPr id="315" name="Google Shape;315;p19"/>
              <p:cNvCxnSpPr>
                <a:stCxn id="303" idx="0"/>
                <a:endCxn id="308" idx="4"/>
              </p:cNvCxnSpPr>
              <p:nvPr/>
            </p:nvCxnSpPr>
            <p:spPr>
              <a:xfrm flipH="1" rot="10800000">
                <a:off x="1545" y="601"/>
                <a:ext cx="300" cy="900"/>
              </a:xfrm>
              <a:prstGeom prst="straightConnector1">
                <a:avLst/>
              </a:prstGeom>
              <a:noFill/>
              <a:ln cap="sq" cmpd="sng" w="38150">
                <a:solidFill>
                  <a:srgbClr val="000000"/>
                </a:solidFill>
                <a:prstDash val="solid"/>
                <a:miter lim="800000"/>
                <a:headEnd len="med" w="med" type="none"/>
                <a:tailEnd len="med" w="med" type="none"/>
              </a:ln>
            </p:spPr>
          </p:cxnSp>
          <p:cxnSp>
            <p:nvCxnSpPr>
              <p:cNvPr id="316" name="Google Shape;316;p19"/>
              <p:cNvCxnSpPr>
                <a:stCxn id="305" idx="6"/>
                <a:endCxn id="309" idx="4"/>
              </p:cNvCxnSpPr>
              <p:nvPr/>
            </p:nvCxnSpPr>
            <p:spPr>
              <a:xfrm flipH="1" rot="10800000">
                <a:off x="2370" y="1352"/>
                <a:ext cx="300" cy="300"/>
              </a:xfrm>
              <a:prstGeom prst="straightConnector1">
                <a:avLst/>
              </a:prstGeom>
              <a:noFill/>
              <a:ln cap="sq" cmpd="sng" w="38150">
                <a:solidFill>
                  <a:srgbClr val="000000"/>
                </a:solidFill>
                <a:prstDash val="solid"/>
                <a:miter lim="800000"/>
                <a:headEnd len="med" w="med" type="none"/>
                <a:tailEnd len="med" w="med" type="none"/>
              </a:ln>
            </p:spPr>
          </p:cxnSp>
          <p:cxnSp>
            <p:nvCxnSpPr>
              <p:cNvPr id="317" name="Google Shape;317;p19"/>
              <p:cNvCxnSpPr>
                <a:stCxn id="304" idx="0"/>
                <a:endCxn id="306" idx="4"/>
              </p:cNvCxnSpPr>
              <p:nvPr/>
            </p:nvCxnSpPr>
            <p:spPr>
              <a:xfrm rot="10800000">
                <a:off x="894" y="1201"/>
                <a:ext cx="0" cy="300"/>
              </a:xfrm>
              <a:prstGeom prst="straightConnector1">
                <a:avLst/>
              </a:prstGeom>
              <a:noFill/>
              <a:ln cap="sq" cmpd="sng" w="38150">
                <a:solidFill>
                  <a:srgbClr val="000000"/>
                </a:solidFill>
                <a:prstDash val="solid"/>
                <a:miter lim="800000"/>
                <a:headEnd len="med" w="med" type="none"/>
                <a:tailEnd len="med" w="med" type="none"/>
              </a:ln>
            </p:spPr>
          </p:cxnSp>
          <p:cxnSp>
            <p:nvCxnSpPr>
              <p:cNvPr id="318" name="Google Shape;318;p19"/>
              <p:cNvCxnSpPr>
                <a:stCxn id="306" idx="0"/>
                <a:endCxn id="307" idx="4"/>
              </p:cNvCxnSpPr>
              <p:nvPr/>
            </p:nvCxnSpPr>
            <p:spPr>
              <a:xfrm>
                <a:off x="894" y="861"/>
                <a:ext cx="0" cy="0"/>
              </a:xfrm>
              <a:prstGeom prst="straightConnector1">
                <a:avLst/>
              </a:prstGeom>
              <a:noFill/>
              <a:ln cap="sq" cmpd="sng" w="38150">
                <a:solidFill>
                  <a:srgbClr val="000000"/>
                </a:solidFill>
                <a:prstDash val="solid"/>
                <a:miter lim="800000"/>
                <a:headEnd len="med" w="med" type="none"/>
                <a:tailEnd len="med" w="med" type="none"/>
              </a:ln>
            </p:spPr>
          </p:cxnSp>
          <p:cxnSp>
            <p:nvCxnSpPr>
              <p:cNvPr id="319" name="Google Shape;319;p19"/>
              <p:cNvCxnSpPr>
                <a:stCxn id="307" idx="6"/>
                <a:endCxn id="308" idx="2"/>
              </p:cNvCxnSpPr>
              <p:nvPr/>
            </p:nvCxnSpPr>
            <p:spPr>
              <a:xfrm>
                <a:off x="1028" y="564"/>
                <a:ext cx="600" cy="0"/>
              </a:xfrm>
              <a:prstGeom prst="straightConnector1">
                <a:avLst/>
              </a:prstGeom>
              <a:noFill/>
              <a:ln cap="sq" cmpd="sng" w="38150">
                <a:solidFill>
                  <a:srgbClr val="000000"/>
                </a:solidFill>
                <a:prstDash val="solid"/>
                <a:miter lim="800000"/>
                <a:headEnd len="med" w="med" type="none"/>
                <a:tailEnd len="med" w="med" type="none"/>
              </a:ln>
            </p:spPr>
          </p:cxnSp>
          <p:cxnSp>
            <p:nvCxnSpPr>
              <p:cNvPr id="320" name="Google Shape;320;p19"/>
              <p:cNvCxnSpPr>
                <a:stCxn id="309" idx="0"/>
                <a:endCxn id="310" idx="4"/>
              </p:cNvCxnSpPr>
              <p:nvPr/>
            </p:nvCxnSpPr>
            <p:spPr>
              <a:xfrm rot="10800000">
                <a:off x="2767" y="713"/>
                <a:ext cx="0" cy="300"/>
              </a:xfrm>
              <a:prstGeom prst="straightConnector1">
                <a:avLst/>
              </a:prstGeom>
              <a:noFill/>
              <a:ln cap="sq" cmpd="sng" w="38150">
                <a:solidFill>
                  <a:srgbClr val="000000"/>
                </a:solidFill>
                <a:prstDash val="solid"/>
                <a:miter lim="800000"/>
                <a:headEnd len="med" w="med" type="none"/>
                <a:tailEnd len="med" w="med" type="none"/>
              </a:ln>
            </p:spPr>
          </p:cxnSp>
          <p:cxnSp>
            <p:nvCxnSpPr>
              <p:cNvPr id="321" name="Google Shape;321;p19"/>
              <p:cNvCxnSpPr>
                <a:stCxn id="310" idx="2"/>
                <a:endCxn id="308" idx="6"/>
              </p:cNvCxnSpPr>
              <p:nvPr/>
            </p:nvCxnSpPr>
            <p:spPr>
              <a:xfrm rot="10800000">
                <a:off x="2015" y="567"/>
                <a:ext cx="600" cy="0"/>
              </a:xfrm>
              <a:prstGeom prst="straightConnector1">
                <a:avLst/>
              </a:prstGeom>
              <a:noFill/>
              <a:ln cap="sq" cmpd="sng" w="38150">
                <a:solidFill>
                  <a:srgbClr val="000000"/>
                </a:solidFill>
                <a:prstDash val="solid"/>
                <a:miter lim="800000"/>
                <a:headEnd len="med" w="med" type="none"/>
                <a:tailEnd len="med" w="med" type="none"/>
              </a:ln>
            </p:spPr>
          </p:cxnSp>
          <p:cxnSp>
            <p:nvCxnSpPr>
              <p:cNvPr id="322" name="Google Shape;322;p19"/>
              <p:cNvCxnSpPr>
                <a:stCxn id="302" idx="0"/>
                <a:endCxn id="305" idx="4"/>
              </p:cNvCxnSpPr>
              <p:nvPr/>
            </p:nvCxnSpPr>
            <p:spPr>
              <a:xfrm rot="10800000">
                <a:off x="2219" y="1772"/>
                <a:ext cx="0" cy="300"/>
              </a:xfrm>
              <a:prstGeom prst="straightConnector1">
                <a:avLst/>
              </a:prstGeom>
              <a:noFill/>
              <a:ln cap="sq" cmpd="sng" w="38150">
                <a:solidFill>
                  <a:srgbClr val="000000"/>
                </a:solidFill>
                <a:prstDash val="solid"/>
                <a:miter lim="800000"/>
                <a:headEnd len="med" w="med" type="none"/>
                <a:tailEnd len="med" w="med" type="none"/>
              </a:ln>
            </p:spPr>
          </p:cxnSp>
          <p:sp>
            <p:nvSpPr>
              <p:cNvPr id="323" name="Google Shape;323;p19"/>
              <p:cNvSpPr/>
              <p:nvPr/>
            </p:nvSpPr>
            <p:spPr>
              <a:xfrm>
                <a:off x="207" y="1515"/>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K</a:t>
                </a:r>
                <a:endParaRPr/>
              </a:p>
            </p:txBody>
          </p:sp>
          <p:sp>
            <p:nvSpPr>
              <p:cNvPr id="324" name="Google Shape;324;p19"/>
              <p:cNvSpPr/>
              <p:nvPr/>
            </p:nvSpPr>
            <p:spPr>
              <a:xfrm>
                <a:off x="3103" y="96"/>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L</a:t>
                </a:r>
                <a:endParaRPr/>
              </a:p>
            </p:txBody>
          </p:sp>
          <p:cxnSp>
            <p:nvCxnSpPr>
              <p:cNvPr id="325" name="Google Shape;325;p19"/>
              <p:cNvCxnSpPr>
                <a:stCxn id="310" idx="0"/>
                <a:endCxn id="324" idx="2"/>
              </p:cNvCxnSpPr>
              <p:nvPr/>
            </p:nvCxnSpPr>
            <p:spPr>
              <a:xfrm flipH="1" rot="10800000">
                <a:off x="2767" y="115"/>
                <a:ext cx="300" cy="300"/>
              </a:xfrm>
              <a:prstGeom prst="straightConnector1">
                <a:avLst/>
              </a:prstGeom>
              <a:noFill/>
              <a:ln cap="sq" cmpd="sng" w="38150">
                <a:solidFill>
                  <a:srgbClr val="000000"/>
                </a:solidFill>
                <a:prstDash val="solid"/>
                <a:miter lim="800000"/>
                <a:headEnd len="med" w="med" type="none"/>
                <a:tailEnd len="med" w="med" type="none"/>
              </a:ln>
            </p:spPr>
          </p:cxnSp>
          <p:cxnSp>
            <p:nvCxnSpPr>
              <p:cNvPr id="326" name="Google Shape;326;p19"/>
              <p:cNvCxnSpPr>
                <a:stCxn id="304" idx="2"/>
                <a:endCxn id="323" idx="6"/>
              </p:cNvCxnSpPr>
              <p:nvPr/>
            </p:nvCxnSpPr>
            <p:spPr>
              <a:xfrm rot="10800000">
                <a:off x="442" y="1652"/>
                <a:ext cx="300" cy="0"/>
              </a:xfrm>
              <a:prstGeom prst="straightConnector1">
                <a:avLst/>
              </a:prstGeom>
              <a:noFill/>
              <a:ln cap="sq" cmpd="sng" w="38150">
                <a:solidFill>
                  <a:srgbClr val="000000"/>
                </a:solidFill>
                <a:prstDash val="solid"/>
                <a:miter lim="800000"/>
                <a:headEnd len="med" w="med" type="none"/>
                <a:tailEnd len="med" w="med" type="none"/>
              </a:ln>
            </p:spPr>
          </p:cxnSp>
        </p:grpSp>
        <p:sp>
          <p:nvSpPr>
            <p:cNvPr id="327" name="Google Shape;327;p19"/>
            <p:cNvSpPr txBox="1"/>
            <p:nvPr/>
          </p:nvSpPr>
          <p:spPr>
            <a:xfrm>
              <a:off x="2625725" y="3167063"/>
              <a:ext cx="199082" cy="247531"/>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2</a:t>
              </a:r>
              <a:endParaRPr/>
            </a:p>
          </p:txBody>
        </p:sp>
        <p:sp>
          <p:nvSpPr>
            <p:cNvPr id="328" name="Google Shape;328;p19"/>
            <p:cNvSpPr txBox="1"/>
            <p:nvPr/>
          </p:nvSpPr>
          <p:spPr>
            <a:xfrm>
              <a:off x="1727200" y="2895600"/>
              <a:ext cx="199082" cy="247531"/>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1</a:t>
              </a:r>
              <a:endParaRPr/>
            </a:p>
          </p:txBody>
        </p:sp>
        <p:sp>
          <p:nvSpPr>
            <p:cNvPr id="329" name="Google Shape;329;p19"/>
            <p:cNvSpPr txBox="1"/>
            <p:nvPr/>
          </p:nvSpPr>
          <p:spPr>
            <a:xfrm>
              <a:off x="1735138" y="2220913"/>
              <a:ext cx="199082" cy="247531"/>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2</a:t>
              </a:r>
              <a:endParaRPr/>
            </a:p>
          </p:txBody>
        </p:sp>
        <p:sp>
          <p:nvSpPr>
            <p:cNvPr id="330" name="Google Shape;330;p19"/>
            <p:cNvSpPr txBox="1"/>
            <p:nvPr/>
          </p:nvSpPr>
          <p:spPr>
            <a:xfrm>
              <a:off x="2778125" y="2220913"/>
              <a:ext cx="199082" cy="247531"/>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2</a:t>
              </a:r>
              <a:endParaRPr/>
            </a:p>
          </p:txBody>
        </p:sp>
        <p:sp>
          <p:nvSpPr>
            <p:cNvPr id="331" name="Google Shape;331;p19"/>
            <p:cNvSpPr txBox="1"/>
            <p:nvPr/>
          </p:nvSpPr>
          <p:spPr>
            <a:xfrm>
              <a:off x="4075113" y="2390775"/>
              <a:ext cx="199082" cy="247531"/>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3</a:t>
              </a:r>
              <a:endParaRPr/>
            </a:p>
          </p:txBody>
        </p:sp>
        <p:sp>
          <p:nvSpPr>
            <p:cNvPr id="332" name="Google Shape;332;p19"/>
            <p:cNvSpPr txBox="1"/>
            <p:nvPr/>
          </p:nvSpPr>
          <p:spPr>
            <a:xfrm>
              <a:off x="4529138" y="1252538"/>
              <a:ext cx="199082" cy="247531"/>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3</a:t>
              </a:r>
              <a:endParaRPr/>
            </a:p>
          </p:txBody>
        </p:sp>
        <p:sp>
          <p:nvSpPr>
            <p:cNvPr id="333" name="Google Shape;333;p19"/>
            <p:cNvSpPr txBox="1"/>
            <p:nvPr/>
          </p:nvSpPr>
          <p:spPr>
            <a:xfrm>
              <a:off x="4303713" y="161925"/>
              <a:ext cx="199082" cy="247531"/>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2</a:t>
              </a:r>
              <a:endParaRPr/>
            </a:p>
          </p:txBody>
        </p:sp>
        <p:sp>
          <p:nvSpPr>
            <p:cNvPr id="334" name="Google Shape;334;p19"/>
            <p:cNvSpPr txBox="1"/>
            <p:nvPr/>
          </p:nvSpPr>
          <p:spPr>
            <a:xfrm>
              <a:off x="3522663" y="469900"/>
              <a:ext cx="199082" cy="247531"/>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1</a:t>
              </a:r>
              <a:endParaRPr/>
            </a:p>
          </p:txBody>
        </p:sp>
        <p:sp>
          <p:nvSpPr>
            <p:cNvPr id="335" name="Google Shape;335;p19"/>
            <p:cNvSpPr txBox="1"/>
            <p:nvPr/>
          </p:nvSpPr>
          <p:spPr>
            <a:xfrm>
              <a:off x="1878013" y="493713"/>
              <a:ext cx="199082" cy="247531"/>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2</a:t>
              </a:r>
              <a:endParaRPr/>
            </a:p>
          </p:txBody>
        </p:sp>
        <p:sp>
          <p:nvSpPr>
            <p:cNvPr id="336" name="Google Shape;336;p19"/>
            <p:cNvSpPr txBox="1"/>
            <p:nvPr/>
          </p:nvSpPr>
          <p:spPr>
            <a:xfrm>
              <a:off x="2732088" y="1566863"/>
              <a:ext cx="199082" cy="247531"/>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3</a:t>
              </a:r>
              <a:endParaRPr/>
            </a:p>
          </p:txBody>
        </p:sp>
        <p:sp>
          <p:nvSpPr>
            <p:cNvPr id="337" name="Google Shape;337;p19"/>
            <p:cNvSpPr txBox="1"/>
            <p:nvPr/>
          </p:nvSpPr>
          <p:spPr>
            <a:xfrm>
              <a:off x="849313" y="1106488"/>
              <a:ext cx="199082" cy="247531"/>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2</a:t>
              </a:r>
              <a:endParaRPr/>
            </a:p>
          </p:txBody>
        </p:sp>
        <p:sp>
          <p:nvSpPr>
            <p:cNvPr id="338" name="Google Shape;338;p19"/>
            <p:cNvSpPr txBox="1"/>
            <p:nvPr/>
          </p:nvSpPr>
          <p:spPr>
            <a:xfrm>
              <a:off x="1017588" y="2014538"/>
              <a:ext cx="199082" cy="247531"/>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2</a:t>
              </a:r>
              <a:endParaRPr/>
            </a:p>
          </p:txBody>
        </p:sp>
        <p:sp>
          <p:nvSpPr>
            <p:cNvPr id="339" name="Google Shape;339;p19"/>
            <p:cNvSpPr txBox="1"/>
            <p:nvPr/>
          </p:nvSpPr>
          <p:spPr>
            <a:xfrm>
              <a:off x="849313" y="2797175"/>
              <a:ext cx="199082" cy="247531"/>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4</a:t>
              </a:r>
              <a:endParaRPr/>
            </a:p>
          </p:txBody>
        </p:sp>
      </p:grpSp>
      <p:sp>
        <p:nvSpPr>
          <p:cNvPr id="340" name="Google Shape;340;p19"/>
          <p:cNvSpPr txBox="1"/>
          <p:nvPr/>
        </p:nvSpPr>
        <p:spPr>
          <a:xfrm>
            <a:off x="6600826" y="4398963"/>
            <a:ext cx="301625"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1800"/>
              <a:buFont typeface="Times New Roman"/>
              <a:buNone/>
            </a:pPr>
            <a:r>
              <a:rPr b="0" i="0" lang="en-US" sz="1800" u="none" cap="none" strike="noStrike">
                <a:solidFill>
                  <a:schemeClr val="dk1"/>
                </a:solidFill>
                <a:latin typeface="Calibri"/>
                <a:ea typeface="Calibri"/>
                <a:cs typeface="Calibri"/>
                <a:sym typeface="Calibri"/>
              </a:rPr>
              <a:t>2</a:t>
            </a:r>
            <a:endParaRPr b="0" i="0" sz="1800" u="none" cap="none" strike="noStrike">
              <a:solidFill>
                <a:schemeClr val="dk1"/>
              </a:solidFill>
              <a:latin typeface="Calibri"/>
              <a:ea typeface="Calibri"/>
              <a:cs typeface="Calibri"/>
              <a:sym typeface="Calibri"/>
            </a:endParaRPr>
          </a:p>
        </p:txBody>
      </p:sp>
      <p:cxnSp>
        <p:nvCxnSpPr>
          <p:cNvPr id="341" name="Google Shape;341;p19"/>
          <p:cNvCxnSpPr/>
          <p:nvPr/>
        </p:nvCxnSpPr>
        <p:spPr>
          <a:xfrm flipH="1">
            <a:off x="13303250" y="2297114"/>
            <a:ext cx="19050" cy="9525"/>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nvSpPr>
        <p:spPr>
          <a:xfrm>
            <a:off x="1981200" y="720687"/>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spcBef>
                <a:spcPts val="0"/>
              </a:spcBef>
              <a:spcAft>
                <a:spcPts val="0"/>
              </a:spcAft>
              <a:buClr>
                <a:srgbClr val="000000"/>
              </a:buClr>
              <a:buSzPts val="4400"/>
              <a:buFont typeface="Times New Roman"/>
              <a:buNone/>
            </a:pPr>
            <a:r>
              <a:rPr b="0" i="0" lang="en-US" sz="4400" u="none" cap="none" strike="noStrike">
                <a:solidFill>
                  <a:srgbClr val="000000"/>
                </a:solidFill>
                <a:latin typeface="Calibri"/>
                <a:ea typeface="Calibri"/>
                <a:cs typeface="Calibri"/>
                <a:sym typeface="Calibri"/>
              </a:rPr>
              <a:t>Informed Search / Pencarian Heuristik</a:t>
            </a:r>
            <a:endParaRPr b="0" i="0" sz="4400" u="none" cap="none" strike="noStrike">
              <a:solidFill>
                <a:srgbClr val="000000"/>
              </a:solidFill>
              <a:latin typeface="Calibri"/>
              <a:ea typeface="Calibri"/>
              <a:cs typeface="Calibri"/>
              <a:sym typeface="Calibri"/>
            </a:endParaRPr>
          </a:p>
        </p:txBody>
      </p:sp>
      <p:sp>
        <p:nvSpPr>
          <p:cNvPr id="100" name="Google Shape;100;p2"/>
          <p:cNvSpPr txBox="1"/>
          <p:nvPr/>
        </p:nvSpPr>
        <p:spPr>
          <a:xfrm>
            <a:off x="1981200" y="1968191"/>
            <a:ext cx="8229600" cy="4525963"/>
          </a:xfrm>
          <a:prstGeom prst="rect">
            <a:avLst/>
          </a:prstGeom>
          <a:noFill/>
          <a:ln>
            <a:noFill/>
          </a:ln>
        </p:spPr>
        <p:txBody>
          <a:bodyPr anchorCtr="0" anchor="t" bIns="46800" lIns="90000" spcFirstLastPara="1" rIns="90000" wrap="square" tIns="46800">
            <a:noAutofit/>
          </a:bodyPr>
          <a:lstStyle/>
          <a:p>
            <a:pPr indent="-331788" lvl="0" marL="331788" marR="0" rtl="0" algn="l">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Kelemahan blind search :</a:t>
            </a:r>
            <a:endParaRPr/>
          </a:p>
          <a:p>
            <a:pPr indent="-274638" lvl="1" marL="731838" marR="0" rtl="0" algn="l">
              <a:spcBef>
                <a:spcPts val="6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Waktu akses lama</a:t>
            </a:r>
            <a:endParaRPr/>
          </a:p>
          <a:p>
            <a:pPr indent="-274638" lvl="1" marL="731838" marR="0" rtl="0" algn="l">
              <a:spcBef>
                <a:spcPts val="6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Memori yang dibutuhkan besar</a:t>
            </a:r>
            <a:endParaRPr b="0" i="0" sz="2400" u="none" cap="none" strike="noStrike">
              <a:solidFill>
                <a:srgbClr val="000000"/>
              </a:solidFill>
              <a:latin typeface="Calibri"/>
              <a:ea typeface="Calibri"/>
              <a:cs typeface="Calibri"/>
              <a:sym typeface="Calibri"/>
            </a:endParaRPr>
          </a:p>
          <a:p>
            <a:pPr indent="-274638" lvl="1" marL="731838" marR="0" rtl="0" algn="l">
              <a:spcBef>
                <a:spcPts val="6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Ruang masalah besar – tidak cocok – karena keterbatasan kecepatan komputer dan memori</a:t>
            </a:r>
            <a:endParaRPr b="0" i="0" sz="2400" u="none" cap="none" strike="noStrike">
              <a:solidFill>
                <a:srgbClr val="000000"/>
              </a:solidFill>
              <a:latin typeface="Calibri"/>
              <a:ea typeface="Calibri"/>
              <a:cs typeface="Calibri"/>
              <a:sym typeface="Calibri"/>
            </a:endParaRPr>
          </a:p>
          <a:p>
            <a:pPr indent="-331788" lvl="0" marL="331788" marR="0" rtl="0" algn="l">
              <a:spcBef>
                <a:spcPts val="70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Solusi - Pencarian heuristik</a:t>
            </a:r>
            <a:endParaRPr b="0" i="0" sz="2800" u="none" cap="none" strike="noStrike">
              <a:solidFill>
                <a:srgbClr val="000000"/>
              </a:solidFill>
              <a:latin typeface="Calibri"/>
              <a:ea typeface="Calibri"/>
              <a:cs typeface="Calibri"/>
              <a:sym typeface="Calibri"/>
            </a:endParaRPr>
          </a:p>
          <a:p>
            <a:pPr indent="-331788" lvl="0" marL="331788" marR="0" rtl="0" algn="l">
              <a:spcBef>
                <a:spcPts val="70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Pencarian heuristik – menggunakan suatu fungsi yang menghitung biaya perkiraan / estimasi dari suatu simpul tertentu menuju ke simpul tujuan (disebut fungsi heuristik) – h(n)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0"/>
          <p:cNvSpPr/>
          <p:nvPr/>
        </p:nvSpPr>
        <p:spPr>
          <a:xfrm>
            <a:off x="7467601" y="320675"/>
            <a:ext cx="1971675" cy="36957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i="0" lang="en-US" sz="1800" u="none" cap="none" strike="noStrike">
                <a:solidFill>
                  <a:srgbClr val="000000"/>
                </a:solidFill>
                <a:latin typeface="Calibri"/>
                <a:ea typeface="Calibri"/>
                <a:cs typeface="Calibri"/>
                <a:sym typeface="Calibri"/>
              </a:rPr>
              <a:t>node(h(n))</a:t>
            </a:r>
            <a:endParaRPr b="0" i="0" sz="1800" u="none" cap="none" strike="noStrike">
              <a:solidFill>
                <a:srgbClr val="000000"/>
              </a:solidFill>
              <a:latin typeface="Calibri"/>
              <a:ea typeface="Calibri"/>
              <a:cs typeface="Calibri"/>
              <a:sym typeface="Calibri"/>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A : UDINUS (5)</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B : Siliwangi  (6)</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C : Imam Bonjol (4)</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D : Tugu Muda (3)</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E : Kalisari  (6)</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F : Pemuda (4)</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G : Gajah Mada (2)</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H : Veteran (3)</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I : Pahlawan (2)</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J : Simpang 5 (0)</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K : Tawang (8)</a:t>
            </a:r>
            <a:endParaRPr/>
          </a:p>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L : Sriwijaya (4)</a:t>
            </a:r>
            <a:endParaRPr/>
          </a:p>
        </p:txBody>
      </p:sp>
      <p:grpSp>
        <p:nvGrpSpPr>
          <p:cNvPr id="349" name="Google Shape;349;p20"/>
          <p:cNvGrpSpPr/>
          <p:nvPr/>
        </p:nvGrpSpPr>
        <p:grpSpPr>
          <a:xfrm>
            <a:off x="1852613" y="152401"/>
            <a:ext cx="5078412" cy="3622675"/>
            <a:chOff x="207" y="96"/>
            <a:chExt cx="3199" cy="2282"/>
          </a:xfrm>
        </p:grpSpPr>
        <p:sp>
          <p:nvSpPr>
            <p:cNvPr id="350" name="Google Shape;350;p20"/>
            <p:cNvSpPr/>
            <p:nvPr/>
          </p:nvSpPr>
          <p:spPr>
            <a:xfrm>
              <a:off x="1030" y="2075"/>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A</a:t>
              </a:r>
              <a:endParaRPr/>
            </a:p>
          </p:txBody>
        </p:sp>
        <p:sp>
          <p:nvSpPr>
            <p:cNvPr id="351" name="Google Shape;351;p20"/>
            <p:cNvSpPr/>
            <p:nvPr/>
          </p:nvSpPr>
          <p:spPr>
            <a:xfrm>
              <a:off x="2067" y="2072"/>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B</a:t>
              </a:r>
              <a:endParaRPr/>
            </a:p>
          </p:txBody>
        </p:sp>
        <p:sp>
          <p:nvSpPr>
            <p:cNvPr id="352" name="Google Shape;352;p20"/>
            <p:cNvSpPr/>
            <p:nvPr/>
          </p:nvSpPr>
          <p:spPr>
            <a:xfrm>
              <a:off x="1393" y="1501"/>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D</a:t>
              </a:r>
              <a:endParaRPr/>
            </a:p>
          </p:txBody>
        </p:sp>
        <p:sp>
          <p:nvSpPr>
            <p:cNvPr id="353" name="Google Shape;353;p20"/>
            <p:cNvSpPr/>
            <p:nvPr/>
          </p:nvSpPr>
          <p:spPr>
            <a:xfrm>
              <a:off x="742" y="1501"/>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C</a:t>
              </a:r>
              <a:endParaRPr/>
            </a:p>
          </p:txBody>
        </p:sp>
        <p:sp>
          <p:nvSpPr>
            <p:cNvPr id="354" name="Google Shape;354;p20"/>
            <p:cNvSpPr/>
            <p:nvPr/>
          </p:nvSpPr>
          <p:spPr>
            <a:xfrm>
              <a:off x="2067" y="1501"/>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E</a:t>
              </a:r>
              <a:endParaRPr/>
            </a:p>
          </p:txBody>
        </p:sp>
        <p:sp>
          <p:nvSpPr>
            <p:cNvPr id="355" name="Google Shape;355;p20"/>
            <p:cNvSpPr/>
            <p:nvPr/>
          </p:nvSpPr>
          <p:spPr>
            <a:xfrm>
              <a:off x="742" y="861"/>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F</a:t>
              </a:r>
              <a:endParaRPr/>
            </a:p>
          </p:txBody>
        </p:sp>
        <p:sp>
          <p:nvSpPr>
            <p:cNvPr id="356" name="Google Shape;356;p20"/>
            <p:cNvSpPr/>
            <p:nvPr/>
          </p:nvSpPr>
          <p:spPr>
            <a:xfrm>
              <a:off x="725" y="412"/>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G</a:t>
              </a:r>
              <a:endParaRPr/>
            </a:p>
          </p:txBody>
        </p:sp>
        <p:sp>
          <p:nvSpPr>
            <p:cNvPr id="357" name="Google Shape;357;p20"/>
            <p:cNvSpPr/>
            <p:nvPr/>
          </p:nvSpPr>
          <p:spPr>
            <a:xfrm>
              <a:off x="1609" y="401"/>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J</a:t>
              </a:r>
              <a:endParaRPr/>
            </a:p>
          </p:txBody>
        </p:sp>
        <p:sp>
          <p:nvSpPr>
            <p:cNvPr id="358" name="Google Shape;358;p20"/>
            <p:cNvSpPr/>
            <p:nvPr/>
          </p:nvSpPr>
          <p:spPr>
            <a:xfrm>
              <a:off x="2615" y="1013"/>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H</a:t>
              </a:r>
              <a:endParaRPr/>
            </a:p>
          </p:txBody>
        </p:sp>
        <p:sp>
          <p:nvSpPr>
            <p:cNvPr id="359" name="Google Shape;359;p20"/>
            <p:cNvSpPr/>
            <p:nvPr/>
          </p:nvSpPr>
          <p:spPr>
            <a:xfrm>
              <a:off x="2615" y="415"/>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I</a:t>
              </a:r>
              <a:endParaRPr/>
            </a:p>
          </p:txBody>
        </p:sp>
        <p:cxnSp>
          <p:nvCxnSpPr>
            <p:cNvPr id="360" name="Google Shape;360;p20"/>
            <p:cNvCxnSpPr>
              <a:stCxn id="350" idx="6"/>
              <a:endCxn id="351" idx="2"/>
            </p:cNvCxnSpPr>
            <p:nvPr/>
          </p:nvCxnSpPr>
          <p:spPr>
            <a:xfrm>
              <a:off x="1333" y="2227"/>
              <a:ext cx="600" cy="0"/>
            </a:xfrm>
            <a:prstGeom prst="straightConnector1">
              <a:avLst/>
            </a:prstGeom>
            <a:noFill/>
            <a:ln cap="sq" cmpd="sng" w="38150">
              <a:solidFill>
                <a:srgbClr val="000000"/>
              </a:solidFill>
              <a:prstDash val="solid"/>
              <a:miter lim="800000"/>
              <a:headEnd len="med" w="med" type="none"/>
              <a:tailEnd len="med" w="med" type="triangle"/>
            </a:ln>
          </p:spPr>
        </p:cxnSp>
        <p:cxnSp>
          <p:nvCxnSpPr>
            <p:cNvPr id="361" name="Google Shape;361;p20"/>
            <p:cNvCxnSpPr>
              <a:stCxn id="350" idx="0"/>
              <a:endCxn id="353" idx="4"/>
            </p:cNvCxnSpPr>
            <p:nvPr/>
          </p:nvCxnSpPr>
          <p:spPr>
            <a:xfrm rot="10800000">
              <a:off x="882" y="1775"/>
              <a:ext cx="300" cy="300"/>
            </a:xfrm>
            <a:prstGeom prst="straightConnector1">
              <a:avLst/>
            </a:prstGeom>
            <a:noFill/>
            <a:ln cap="sq" cmpd="sng" w="38150">
              <a:solidFill>
                <a:srgbClr val="000000"/>
              </a:solidFill>
              <a:prstDash val="solid"/>
              <a:miter lim="800000"/>
              <a:headEnd len="med" w="med" type="none"/>
              <a:tailEnd len="med" w="med" type="triangle"/>
            </a:ln>
          </p:spPr>
        </p:cxnSp>
        <p:cxnSp>
          <p:nvCxnSpPr>
            <p:cNvPr id="362" name="Google Shape;362;p20"/>
            <p:cNvCxnSpPr>
              <a:stCxn id="353" idx="6"/>
              <a:endCxn id="352" idx="2"/>
            </p:cNvCxnSpPr>
            <p:nvPr/>
          </p:nvCxnSpPr>
          <p:spPr>
            <a:xfrm>
              <a:off x="1045" y="1652"/>
              <a:ext cx="300" cy="0"/>
            </a:xfrm>
            <a:prstGeom prst="straightConnector1">
              <a:avLst/>
            </a:prstGeom>
            <a:noFill/>
            <a:ln cap="sq" cmpd="sng" w="38150">
              <a:solidFill>
                <a:srgbClr val="000000"/>
              </a:solidFill>
              <a:prstDash val="solid"/>
              <a:miter lim="800000"/>
              <a:headEnd len="med" w="med" type="none"/>
              <a:tailEnd len="med" w="med" type="triangle"/>
            </a:ln>
          </p:spPr>
        </p:cxnSp>
        <p:cxnSp>
          <p:nvCxnSpPr>
            <p:cNvPr id="363" name="Google Shape;363;p20"/>
            <p:cNvCxnSpPr>
              <a:stCxn id="352" idx="6"/>
              <a:endCxn id="354" idx="2"/>
            </p:cNvCxnSpPr>
            <p:nvPr/>
          </p:nvCxnSpPr>
          <p:spPr>
            <a:xfrm>
              <a:off x="1696" y="1652"/>
              <a:ext cx="300" cy="0"/>
            </a:xfrm>
            <a:prstGeom prst="straightConnector1">
              <a:avLst/>
            </a:prstGeom>
            <a:noFill/>
            <a:ln cap="sq" cmpd="sng" w="38150">
              <a:solidFill>
                <a:srgbClr val="000000"/>
              </a:solidFill>
              <a:prstDash val="solid"/>
              <a:miter lim="800000"/>
              <a:headEnd len="med" w="med" type="none"/>
              <a:tailEnd len="med" w="med" type="triangle"/>
            </a:ln>
          </p:spPr>
        </p:cxnSp>
        <p:cxnSp>
          <p:nvCxnSpPr>
            <p:cNvPr id="364" name="Google Shape;364;p20"/>
            <p:cNvCxnSpPr>
              <a:stCxn id="352" idx="0"/>
              <a:endCxn id="357" idx="4"/>
            </p:cNvCxnSpPr>
            <p:nvPr/>
          </p:nvCxnSpPr>
          <p:spPr>
            <a:xfrm flipH="1" rot="10800000">
              <a:off x="1545" y="601"/>
              <a:ext cx="300" cy="900"/>
            </a:xfrm>
            <a:prstGeom prst="straightConnector1">
              <a:avLst/>
            </a:prstGeom>
            <a:noFill/>
            <a:ln cap="sq" cmpd="sng" w="38150">
              <a:solidFill>
                <a:srgbClr val="000000"/>
              </a:solidFill>
              <a:prstDash val="solid"/>
              <a:miter lim="800000"/>
              <a:headEnd len="med" w="med" type="none"/>
              <a:tailEnd len="med" w="med" type="triangle"/>
            </a:ln>
          </p:spPr>
        </p:cxnSp>
        <p:cxnSp>
          <p:nvCxnSpPr>
            <p:cNvPr id="365" name="Google Shape;365;p20"/>
            <p:cNvCxnSpPr>
              <a:stCxn id="354" idx="6"/>
              <a:endCxn id="358" idx="4"/>
            </p:cNvCxnSpPr>
            <p:nvPr/>
          </p:nvCxnSpPr>
          <p:spPr>
            <a:xfrm flipH="1" rot="10800000">
              <a:off x="2370" y="1352"/>
              <a:ext cx="300" cy="300"/>
            </a:xfrm>
            <a:prstGeom prst="straightConnector1">
              <a:avLst/>
            </a:prstGeom>
            <a:noFill/>
            <a:ln cap="sq" cmpd="sng" w="38150">
              <a:solidFill>
                <a:srgbClr val="000000"/>
              </a:solidFill>
              <a:prstDash val="solid"/>
              <a:miter lim="800000"/>
              <a:headEnd len="med" w="med" type="none"/>
              <a:tailEnd len="med" w="med" type="triangle"/>
            </a:ln>
          </p:spPr>
        </p:cxnSp>
        <p:cxnSp>
          <p:nvCxnSpPr>
            <p:cNvPr id="366" name="Google Shape;366;p20"/>
            <p:cNvCxnSpPr>
              <a:stCxn id="353" idx="0"/>
              <a:endCxn id="355" idx="4"/>
            </p:cNvCxnSpPr>
            <p:nvPr/>
          </p:nvCxnSpPr>
          <p:spPr>
            <a:xfrm rot="10800000">
              <a:off x="894" y="1201"/>
              <a:ext cx="0" cy="300"/>
            </a:xfrm>
            <a:prstGeom prst="straightConnector1">
              <a:avLst/>
            </a:prstGeom>
            <a:noFill/>
            <a:ln cap="sq" cmpd="sng" w="38150">
              <a:solidFill>
                <a:srgbClr val="000000"/>
              </a:solidFill>
              <a:prstDash val="solid"/>
              <a:miter lim="800000"/>
              <a:headEnd len="med" w="med" type="none"/>
              <a:tailEnd len="med" w="med" type="triangle"/>
            </a:ln>
          </p:spPr>
        </p:cxnSp>
        <p:cxnSp>
          <p:nvCxnSpPr>
            <p:cNvPr id="367" name="Google Shape;367;p20"/>
            <p:cNvCxnSpPr>
              <a:stCxn id="355" idx="0"/>
              <a:endCxn id="356" idx="4"/>
            </p:cNvCxnSpPr>
            <p:nvPr/>
          </p:nvCxnSpPr>
          <p:spPr>
            <a:xfrm>
              <a:off x="894" y="861"/>
              <a:ext cx="0" cy="0"/>
            </a:xfrm>
            <a:prstGeom prst="straightConnector1">
              <a:avLst/>
            </a:prstGeom>
            <a:noFill/>
            <a:ln cap="sq" cmpd="sng" w="38150">
              <a:solidFill>
                <a:srgbClr val="000000"/>
              </a:solidFill>
              <a:prstDash val="solid"/>
              <a:miter lim="800000"/>
              <a:headEnd len="med" w="med" type="none"/>
              <a:tailEnd len="med" w="med" type="triangle"/>
            </a:ln>
          </p:spPr>
        </p:cxnSp>
        <p:cxnSp>
          <p:nvCxnSpPr>
            <p:cNvPr id="368" name="Google Shape;368;p20"/>
            <p:cNvCxnSpPr>
              <a:stCxn id="356" idx="6"/>
              <a:endCxn id="357" idx="2"/>
            </p:cNvCxnSpPr>
            <p:nvPr/>
          </p:nvCxnSpPr>
          <p:spPr>
            <a:xfrm>
              <a:off x="1028" y="564"/>
              <a:ext cx="600" cy="0"/>
            </a:xfrm>
            <a:prstGeom prst="straightConnector1">
              <a:avLst/>
            </a:prstGeom>
            <a:noFill/>
            <a:ln cap="sq" cmpd="sng" w="38150">
              <a:solidFill>
                <a:srgbClr val="000000"/>
              </a:solidFill>
              <a:prstDash val="solid"/>
              <a:miter lim="800000"/>
              <a:headEnd len="med" w="med" type="none"/>
              <a:tailEnd len="med" w="med" type="triangle"/>
            </a:ln>
          </p:spPr>
        </p:cxnSp>
        <p:cxnSp>
          <p:nvCxnSpPr>
            <p:cNvPr id="369" name="Google Shape;369;p20"/>
            <p:cNvCxnSpPr>
              <a:stCxn id="358" idx="0"/>
              <a:endCxn id="359" idx="4"/>
            </p:cNvCxnSpPr>
            <p:nvPr/>
          </p:nvCxnSpPr>
          <p:spPr>
            <a:xfrm rot="10800000">
              <a:off x="2767" y="713"/>
              <a:ext cx="0" cy="300"/>
            </a:xfrm>
            <a:prstGeom prst="straightConnector1">
              <a:avLst/>
            </a:prstGeom>
            <a:noFill/>
            <a:ln cap="sq" cmpd="sng" w="38150">
              <a:solidFill>
                <a:srgbClr val="000000"/>
              </a:solidFill>
              <a:prstDash val="solid"/>
              <a:miter lim="800000"/>
              <a:headEnd len="med" w="med" type="none"/>
              <a:tailEnd len="med" w="med" type="triangle"/>
            </a:ln>
          </p:spPr>
        </p:cxnSp>
        <p:cxnSp>
          <p:nvCxnSpPr>
            <p:cNvPr id="370" name="Google Shape;370;p20"/>
            <p:cNvCxnSpPr>
              <a:stCxn id="359" idx="2"/>
              <a:endCxn id="357" idx="6"/>
            </p:cNvCxnSpPr>
            <p:nvPr/>
          </p:nvCxnSpPr>
          <p:spPr>
            <a:xfrm rot="10800000">
              <a:off x="2015" y="567"/>
              <a:ext cx="600" cy="0"/>
            </a:xfrm>
            <a:prstGeom prst="straightConnector1">
              <a:avLst/>
            </a:prstGeom>
            <a:noFill/>
            <a:ln cap="sq" cmpd="sng" w="38150">
              <a:solidFill>
                <a:srgbClr val="000000"/>
              </a:solidFill>
              <a:prstDash val="solid"/>
              <a:miter lim="800000"/>
              <a:headEnd len="med" w="med" type="none"/>
              <a:tailEnd len="med" w="med" type="triangle"/>
            </a:ln>
          </p:spPr>
        </p:cxnSp>
        <p:cxnSp>
          <p:nvCxnSpPr>
            <p:cNvPr id="371" name="Google Shape;371;p20"/>
            <p:cNvCxnSpPr>
              <a:stCxn id="351" idx="0"/>
              <a:endCxn id="354" idx="4"/>
            </p:cNvCxnSpPr>
            <p:nvPr/>
          </p:nvCxnSpPr>
          <p:spPr>
            <a:xfrm rot="10800000">
              <a:off x="2219" y="1772"/>
              <a:ext cx="0" cy="300"/>
            </a:xfrm>
            <a:prstGeom prst="straightConnector1">
              <a:avLst/>
            </a:prstGeom>
            <a:noFill/>
            <a:ln cap="sq" cmpd="sng" w="38150">
              <a:solidFill>
                <a:srgbClr val="000000"/>
              </a:solidFill>
              <a:prstDash val="solid"/>
              <a:miter lim="800000"/>
              <a:headEnd len="med" w="med" type="none"/>
              <a:tailEnd len="med" w="med" type="triangle"/>
            </a:ln>
          </p:spPr>
        </p:cxnSp>
        <p:sp>
          <p:nvSpPr>
            <p:cNvPr id="372" name="Google Shape;372;p20"/>
            <p:cNvSpPr/>
            <p:nvPr/>
          </p:nvSpPr>
          <p:spPr>
            <a:xfrm>
              <a:off x="207" y="1515"/>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K</a:t>
              </a:r>
              <a:endParaRPr/>
            </a:p>
          </p:txBody>
        </p:sp>
        <p:sp>
          <p:nvSpPr>
            <p:cNvPr id="373" name="Google Shape;373;p20"/>
            <p:cNvSpPr/>
            <p:nvPr/>
          </p:nvSpPr>
          <p:spPr>
            <a:xfrm>
              <a:off x="3103" y="96"/>
              <a:ext cx="303" cy="303"/>
            </a:xfrm>
            <a:prstGeom prst="ellipse">
              <a:avLst/>
            </a:prstGeom>
            <a:solidFill>
              <a:srgbClr val="00B8FF"/>
            </a:solidFill>
            <a:ln cap="sq"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FFFFFF"/>
                </a:buClr>
                <a:buSzPts val="2000"/>
                <a:buFont typeface="Times New Roman"/>
                <a:buNone/>
              </a:pPr>
              <a:r>
                <a:rPr b="0" i="0" lang="en-US" sz="2000" u="none" cap="none" strike="noStrike">
                  <a:solidFill>
                    <a:srgbClr val="FFFFFF"/>
                  </a:solidFill>
                  <a:latin typeface="Calibri"/>
                  <a:ea typeface="Calibri"/>
                  <a:cs typeface="Calibri"/>
                  <a:sym typeface="Calibri"/>
                </a:rPr>
                <a:t>L</a:t>
              </a:r>
              <a:endParaRPr/>
            </a:p>
          </p:txBody>
        </p:sp>
        <p:cxnSp>
          <p:nvCxnSpPr>
            <p:cNvPr id="374" name="Google Shape;374;p20"/>
            <p:cNvCxnSpPr>
              <a:stCxn id="359" idx="0"/>
              <a:endCxn id="373" idx="2"/>
            </p:cNvCxnSpPr>
            <p:nvPr/>
          </p:nvCxnSpPr>
          <p:spPr>
            <a:xfrm flipH="1" rot="10800000">
              <a:off x="2767" y="115"/>
              <a:ext cx="300" cy="300"/>
            </a:xfrm>
            <a:prstGeom prst="straightConnector1">
              <a:avLst/>
            </a:prstGeom>
            <a:noFill/>
            <a:ln cap="sq" cmpd="sng" w="38150">
              <a:solidFill>
                <a:srgbClr val="000000"/>
              </a:solidFill>
              <a:prstDash val="solid"/>
              <a:miter lim="800000"/>
              <a:headEnd len="med" w="med" type="none"/>
              <a:tailEnd len="med" w="med" type="triangle"/>
            </a:ln>
          </p:spPr>
        </p:cxnSp>
        <p:cxnSp>
          <p:nvCxnSpPr>
            <p:cNvPr id="375" name="Google Shape;375;p20"/>
            <p:cNvCxnSpPr>
              <a:stCxn id="353" idx="2"/>
              <a:endCxn id="372" idx="6"/>
            </p:cNvCxnSpPr>
            <p:nvPr/>
          </p:nvCxnSpPr>
          <p:spPr>
            <a:xfrm rot="10800000">
              <a:off x="442" y="1652"/>
              <a:ext cx="300" cy="0"/>
            </a:xfrm>
            <a:prstGeom prst="straightConnector1">
              <a:avLst/>
            </a:prstGeom>
            <a:noFill/>
            <a:ln cap="sq" cmpd="sng" w="38150">
              <a:solidFill>
                <a:srgbClr val="000000"/>
              </a:solidFill>
              <a:prstDash val="solid"/>
              <a:miter lim="800000"/>
              <a:headEnd len="med" w="med" type="none"/>
              <a:tailEnd len="med" w="med" type="triangle"/>
            </a:ln>
          </p:spPr>
        </p:cxnSp>
      </p:grpSp>
      <p:sp>
        <p:nvSpPr>
          <p:cNvPr id="376" name="Google Shape;376;p20"/>
          <p:cNvSpPr txBox="1"/>
          <p:nvPr/>
        </p:nvSpPr>
        <p:spPr>
          <a:xfrm>
            <a:off x="4149725" y="3167064"/>
            <a:ext cx="298778" cy="37151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2</a:t>
            </a:r>
            <a:endParaRPr/>
          </a:p>
        </p:txBody>
      </p:sp>
      <p:sp>
        <p:nvSpPr>
          <p:cNvPr id="377" name="Google Shape;377;p20"/>
          <p:cNvSpPr txBox="1"/>
          <p:nvPr/>
        </p:nvSpPr>
        <p:spPr>
          <a:xfrm>
            <a:off x="3251200" y="2895601"/>
            <a:ext cx="298778" cy="37151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1</a:t>
            </a:r>
            <a:endParaRPr/>
          </a:p>
        </p:txBody>
      </p:sp>
      <p:sp>
        <p:nvSpPr>
          <p:cNvPr id="378" name="Google Shape;378;p20"/>
          <p:cNvSpPr txBox="1"/>
          <p:nvPr/>
        </p:nvSpPr>
        <p:spPr>
          <a:xfrm>
            <a:off x="3259138" y="2220914"/>
            <a:ext cx="298778" cy="37151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2</a:t>
            </a:r>
            <a:endParaRPr/>
          </a:p>
        </p:txBody>
      </p:sp>
      <p:sp>
        <p:nvSpPr>
          <p:cNvPr id="379" name="Google Shape;379;p20"/>
          <p:cNvSpPr txBox="1"/>
          <p:nvPr/>
        </p:nvSpPr>
        <p:spPr>
          <a:xfrm>
            <a:off x="4302125" y="2220914"/>
            <a:ext cx="298778" cy="37151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2</a:t>
            </a:r>
            <a:endParaRPr/>
          </a:p>
        </p:txBody>
      </p:sp>
      <p:sp>
        <p:nvSpPr>
          <p:cNvPr id="380" name="Google Shape;380;p20"/>
          <p:cNvSpPr txBox="1"/>
          <p:nvPr/>
        </p:nvSpPr>
        <p:spPr>
          <a:xfrm>
            <a:off x="5599113" y="2390776"/>
            <a:ext cx="298778" cy="37151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3</a:t>
            </a:r>
            <a:endParaRPr/>
          </a:p>
        </p:txBody>
      </p:sp>
      <p:sp>
        <p:nvSpPr>
          <p:cNvPr id="381" name="Google Shape;381;p20"/>
          <p:cNvSpPr txBox="1"/>
          <p:nvPr/>
        </p:nvSpPr>
        <p:spPr>
          <a:xfrm>
            <a:off x="6053138" y="1252539"/>
            <a:ext cx="298778" cy="37151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3</a:t>
            </a:r>
            <a:endParaRPr/>
          </a:p>
        </p:txBody>
      </p:sp>
      <p:sp>
        <p:nvSpPr>
          <p:cNvPr id="382" name="Google Shape;382;p20"/>
          <p:cNvSpPr txBox="1"/>
          <p:nvPr/>
        </p:nvSpPr>
        <p:spPr>
          <a:xfrm>
            <a:off x="5827713" y="161926"/>
            <a:ext cx="298778" cy="37151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2</a:t>
            </a:r>
            <a:endParaRPr/>
          </a:p>
        </p:txBody>
      </p:sp>
      <p:sp>
        <p:nvSpPr>
          <p:cNvPr id="383" name="Google Shape;383;p20"/>
          <p:cNvSpPr txBox="1"/>
          <p:nvPr/>
        </p:nvSpPr>
        <p:spPr>
          <a:xfrm>
            <a:off x="5046663" y="469901"/>
            <a:ext cx="298778" cy="37151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1</a:t>
            </a:r>
            <a:endParaRPr/>
          </a:p>
        </p:txBody>
      </p:sp>
      <p:sp>
        <p:nvSpPr>
          <p:cNvPr id="384" name="Google Shape;384;p20"/>
          <p:cNvSpPr txBox="1"/>
          <p:nvPr/>
        </p:nvSpPr>
        <p:spPr>
          <a:xfrm>
            <a:off x="3402013" y="493714"/>
            <a:ext cx="298778" cy="37151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2</a:t>
            </a:r>
            <a:endParaRPr/>
          </a:p>
        </p:txBody>
      </p:sp>
      <p:sp>
        <p:nvSpPr>
          <p:cNvPr id="385" name="Google Shape;385;p20"/>
          <p:cNvSpPr txBox="1"/>
          <p:nvPr/>
        </p:nvSpPr>
        <p:spPr>
          <a:xfrm>
            <a:off x="4256088" y="1566864"/>
            <a:ext cx="298778" cy="37151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3</a:t>
            </a:r>
            <a:endParaRPr/>
          </a:p>
        </p:txBody>
      </p:sp>
      <p:sp>
        <p:nvSpPr>
          <p:cNvPr id="386" name="Google Shape;386;p20"/>
          <p:cNvSpPr txBox="1"/>
          <p:nvPr/>
        </p:nvSpPr>
        <p:spPr>
          <a:xfrm>
            <a:off x="2373313" y="1106489"/>
            <a:ext cx="298778" cy="37151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2</a:t>
            </a:r>
            <a:endParaRPr/>
          </a:p>
        </p:txBody>
      </p:sp>
      <p:sp>
        <p:nvSpPr>
          <p:cNvPr id="387" name="Google Shape;387;p20"/>
          <p:cNvSpPr txBox="1"/>
          <p:nvPr/>
        </p:nvSpPr>
        <p:spPr>
          <a:xfrm>
            <a:off x="2541588" y="2014539"/>
            <a:ext cx="298778" cy="37151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2</a:t>
            </a:r>
            <a:endParaRPr/>
          </a:p>
        </p:txBody>
      </p:sp>
      <p:sp>
        <p:nvSpPr>
          <p:cNvPr id="388" name="Google Shape;388;p20"/>
          <p:cNvSpPr txBox="1"/>
          <p:nvPr/>
        </p:nvSpPr>
        <p:spPr>
          <a:xfrm>
            <a:off x="2373313" y="2797176"/>
            <a:ext cx="298778" cy="37151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800"/>
              <a:buFont typeface="Times New Roman"/>
              <a:buNone/>
            </a:pPr>
            <a:r>
              <a:rPr b="0" i="0" lang="en-US" sz="1800" u="none" cap="none" strike="noStrike">
                <a:solidFill>
                  <a:srgbClr val="000000"/>
                </a:solidFill>
                <a:latin typeface="Calibri"/>
                <a:ea typeface="Calibri"/>
                <a:cs typeface="Calibri"/>
                <a:sym typeface="Calibri"/>
              </a:rPr>
              <a:t>4</a:t>
            </a:r>
            <a:endParaRPr/>
          </a:p>
        </p:txBody>
      </p:sp>
      <p:sp>
        <p:nvSpPr>
          <p:cNvPr id="389" name="Google Shape;389;p20"/>
          <p:cNvSpPr/>
          <p:nvPr/>
        </p:nvSpPr>
        <p:spPr>
          <a:xfrm>
            <a:off x="2136775" y="3957638"/>
            <a:ext cx="6026150" cy="2309812"/>
          </a:xfrm>
          <a:prstGeom prst="rect">
            <a:avLst/>
          </a:prstGeom>
          <a:noFill/>
          <a:ln>
            <a:noFill/>
          </a:ln>
        </p:spPr>
        <p:txBody>
          <a:bodyPr anchorCtr="0" anchor="t" bIns="46800" lIns="90000" spcFirstLastPara="1" rIns="90000" wrap="square" tIns="46800">
            <a:spAutoFit/>
          </a:bodyPr>
          <a:lstStyle/>
          <a:p>
            <a:pPr indent="-339725" lvl="0" marL="339725" marR="0" rtl="0" algn="l">
              <a:spcBef>
                <a:spcPts val="0"/>
              </a:spcBef>
              <a:spcAft>
                <a:spcPts val="0"/>
              </a:spcAft>
              <a:buClr>
                <a:srgbClr val="000000"/>
              </a:buClr>
              <a:buSzPts val="1800"/>
              <a:buFont typeface="Times New Roman"/>
              <a:buAutoNum type="arabicPeriod"/>
            </a:pPr>
            <a:r>
              <a:rPr b="1" i="0" lang="en-US" sz="1800" u="none" cap="none" strike="noStrike">
                <a:solidFill>
                  <a:srgbClr val="000000"/>
                </a:solidFill>
                <a:latin typeface="Calibri"/>
                <a:ea typeface="Calibri"/>
                <a:cs typeface="Calibri"/>
                <a:sym typeface="Calibri"/>
              </a:rPr>
              <a:t>(5 A)</a:t>
            </a:r>
            <a:r>
              <a:rPr b="0" i="0" lang="en-US" sz="1800" u="none" cap="none" strike="noStrike">
                <a:solidFill>
                  <a:srgbClr val="000000"/>
                </a:solidFill>
                <a:latin typeface="Calibri"/>
                <a:ea typeface="Calibri"/>
                <a:cs typeface="Calibri"/>
                <a:sym typeface="Calibri"/>
              </a:rPr>
              <a:t> – VISITED (A)</a:t>
            </a:r>
            <a:endParaRPr/>
          </a:p>
          <a:p>
            <a:pPr indent="-339725" lvl="0" marL="339725" marR="0" rtl="0" algn="l">
              <a:spcBef>
                <a:spcPts val="0"/>
              </a:spcBef>
              <a:spcAft>
                <a:spcPts val="0"/>
              </a:spcAft>
              <a:buClr>
                <a:srgbClr val="000000"/>
              </a:buClr>
              <a:buSzPts val="1800"/>
              <a:buFont typeface="Times New Roman"/>
              <a:buAutoNum type="arabicPeriod"/>
            </a:pPr>
            <a:r>
              <a:rPr b="1" i="0" lang="en-US" sz="1800" u="none" cap="none" strike="noStrike">
                <a:solidFill>
                  <a:srgbClr val="000000"/>
                </a:solidFill>
                <a:latin typeface="Calibri"/>
                <a:ea typeface="Calibri"/>
                <a:cs typeface="Calibri"/>
                <a:sym typeface="Calibri"/>
              </a:rPr>
              <a:t>(5 A C)(8 A B) </a:t>
            </a:r>
            <a:r>
              <a:rPr b="0" i="0" lang="en-US" sz="1800" u="none" cap="none" strike="noStrike">
                <a:solidFill>
                  <a:srgbClr val="000000"/>
                </a:solidFill>
                <a:latin typeface="Calibri"/>
                <a:ea typeface="Calibri"/>
                <a:cs typeface="Calibri"/>
                <a:sym typeface="Calibri"/>
              </a:rPr>
              <a:t>– VISITED (A C)</a:t>
            </a:r>
            <a:endParaRPr/>
          </a:p>
          <a:p>
            <a:pPr indent="-339725" lvl="0" marL="339725" marR="0" rtl="0" algn="l">
              <a:spcBef>
                <a:spcPts val="0"/>
              </a:spcBef>
              <a:spcAft>
                <a:spcPts val="0"/>
              </a:spcAft>
              <a:buClr>
                <a:srgbClr val="000000"/>
              </a:buClr>
              <a:buSzPts val="1800"/>
              <a:buFont typeface="Times New Roman"/>
              <a:buAutoNum type="arabicPeriod"/>
            </a:pPr>
            <a:r>
              <a:rPr b="1" i="0" lang="en-US" sz="1800" u="none" cap="none" strike="noStrike">
                <a:solidFill>
                  <a:srgbClr val="000000"/>
                </a:solidFill>
                <a:latin typeface="Calibri"/>
                <a:ea typeface="Calibri"/>
                <a:cs typeface="Calibri"/>
                <a:sym typeface="Calibri"/>
              </a:rPr>
              <a:t>(5 A C K) (6 A C D) (7 A C F) </a:t>
            </a:r>
            <a:r>
              <a:rPr b="0" i="0" lang="en-US" sz="1800" u="none" cap="none" strike="noStrike">
                <a:solidFill>
                  <a:srgbClr val="000000"/>
                </a:solidFill>
                <a:latin typeface="Calibri"/>
                <a:ea typeface="Calibri"/>
                <a:cs typeface="Calibri"/>
                <a:sym typeface="Calibri"/>
              </a:rPr>
              <a:t>(8 A B) – VISITED (A C K)</a:t>
            </a:r>
            <a:endParaRPr b="0" i="0" sz="1800" u="none" cap="none" strike="noStrike">
              <a:solidFill>
                <a:srgbClr val="000000"/>
              </a:solidFill>
              <a:latin typeface="Calibri"/>
              <a:ea typeface="Calibri"/>
              <a:cs typeface="Calibri"/>
              <a:sym typeface="Calibri"/>
            </a:endParaRPr>
          </a:p>
          <a:p>
            <a:pPr indent="-339725" lvl="0" marL="339725" marR="0" rtl="0" algn="l">
              <a:spcBef>
                <a:spcPts val="0"/>
              </a:spcBef>
              <a:spcAft>
                <a:spcPts val="0"/>
              </a:spcAft>
              <a:buClr>
                <a:srgbClr val="000000"/>
              </a:buClr>
              <a:buSzPts val="1800"/>
              <a:buFont typeface="Times New Roman"/>
              <a:buAutoNum type="arabicPeriod"/>
            </a:pPr>
            <a:r>
              <a:rPr b="0" i="0" lang="en-US" sz="1800" u="none" cap="none" strike="noStrike">
                <a:solidFill>
                  <a:srgbClr val="000000"/>
                </a:solidFill>
                <a:latin typeface="Calibri"/>
                <a:ea typeface="Calibri"/>
                <a:cs typeface="Calibri"/>
                <a:sym typeface="Calibri"/>
              </a:rPr>
              <a:t>(6 A C D)</a:t>
            </a:r>
            <a:r>
              <a:rPr b="1" i="0" lang="en-US" sz="1800" u="none" cap="none" strike="noStrike">
                <a:solidFill>
                  <a:srgbClr val="000000"/>
                </a:solidFill>
                <a:latin typeface="Calibri"/>
                <a:ea typeface="Calibri"/>
                <a:cs typeface="Calibri"/>
                <a:sym typeface="Calibri"/>
              </a:rPr>
              <a:t> </a:t>
            </a:r>
            <a:r>
              <a:rPr b="0" i="0" lang="en-US" sz="1800" u="none" cap="none" strike="noStrike">
                <a:solidFill>
                  <a:srgbClr val="000000"/>
                </a:solidFill>
                <a:latin typeface="Calibri"/>
                <a:ea typeface="Calibri"/>
                <a:cs typeface="Calibri"/>
                <a:sym typeface="Calibri"/>
              </a:rPr>
              <a:t>(7 A C F) (8 A B) – VISITED (A C K D)</a:t>
            </a:r>
            <a:endParaRPr b="0" i="0" sz="1800" u="none" cap="none" strike="noStrike">
              <a:solidFill>
                <a:srgbClr val="000000"/>
              </a:solidFill>
              <a:latin typeface="Calibri"/>
              <a:ea typeface="Calibri"/>
              <a:cs typeface="Calibri"/>
              <a:sym typeface="Calibri"/>
            </a:endParaRPr>
          </a:p>
          <a:p>
            <a:pPr indent="-339725" lvl="0" marL="339725" marR="0" rtl="0" algn="l">
              <a:spcBef>
                <a:spcPts val="0"/>
              </a:spcBef>
              <a:spcAft>
                <a:spcPts val="0"/>
              </a:spcAft>
              <a:buClr>
                <a:srgbClr val="000000"/>
              </a:buClr>
              <a:buSzPts val="1800"/>
              <a:buFont typeface="Times New Roman"/>
              <a:buAutoNum type="arabicPeriod"/>
            </a:pPr>
            <a:r>
              <a:rPr b="1" i="0" lang="en-US" sz="1800" u="none" cap="none" strike="noStrike">
                <a:solidFill>
                  <a:srgbClr val="000000"/>
                </a:solidFill>
                <a:latin typeface="Calibri"/>
                <a:ea typeface="Calibri"/>
                <a:cs typeface="Calibri"/>
                <a:sym typeface="Calibri"/>
              </a:rPr>
              <a:t>(6 A C D J) </a:t>
            </a:r>
            <a:r>
              <a:rPr b="0" i="0" lang="en-US" sz="1800" u="none" cap="none" strike="noStrike">
                <a:solidFill>
                  <a:srgbClr val="000000"/>
                </a:solidFill>
                <a:latin typeface="Calibri"/>
                <a:ea typeface="Calibri"/>
                <a:cs typeface="Calibri"/>
                <a:sym typeface="Calibri"/>
              </a:rPr>
              <a:t>(7 A C F)(8 A B)(11 A C D E) – VISITED (A C K D J)</a:t>
            </a:r>
            <a:endParaRPr b="0" i="0" sz="1800" u="none" cap="none" strike="noStrike">
              <a:solidFill>
                <a:srgbClr val="000000"/>
              </a:solidFill>
              <a:latin typeface="Calibri"/>
              <a:ea typeface="Calibri"/>
              <a:cs typeface="Calibri"/>
              <a:sym typeface="Calibri"/>
            </a:endParaRPr>
          </a:p>
          <a:p>
            <a:pPr indent="-339725" lvl="0" marL="342900" marR="0" rtl="0" algn="l">
              <a:spcBef>
                <a:spcPts val="0"/>
              </a:spcBef>
              <a:spcAft>
                <a:spcPts val="0"/>
              </a:spcAft>
              <a:buNone/>
            </a:pPr>
            <a:r>
              <a:rPr b="0" i="0" lang="en-US" sz="1800" u="none" cap="none" strike="noStrike">
                <a:solidFill>
                  <a:srgbClr val="000000"/>
                </a:solidFill>
                <a:latin typeface="Calibri"/>
                <a:ea typeface="Calibri"/>
                <a:cs typeface="Calibri"/>
                <a:sym typeface="Calibri"/>
              </a:rPr>
              <a:t>SOLUSI (A C D J)</a:t>
            </a:r>
            <a:endParaRPr/>
          </a:p>
          <a:p>
            <a:pPr indent="-339725" lvl="0" marL="34290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39725" lvl="0" marL="342900" marR="0" rtl="0" algn="l">
              <a:spcBef>
                <a:spcPts val="0"/>
              </a:spcBef>
              <a:spcAft>
                <a:spcPts val="0"/>
              </a:spcAft>
              <a:buNone/>
            </a:pPr>
            <a:r>
              <a:rPr b="1" i="0" lang="en-US" sz="1800" u="none" cap="none" strike="noStrike">
                <a:solidFill>
                  <a:srgbClr val="000000"/>
                </a:solidFill>
                <a:latin typeface="Calibri"/>
                <a:ea typeface="Calibri"/>
                <a:cs typeface="Calibri"/>
                <a:sym typeface="Calibri"/>
              </a:rPr>
              <a:t>*CETAK TEBAL : PATH BARU</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1"/>
          <p:cNvSpPr txBox="1"/>
          <p:nvPr/>
        </p:nvSpPr>
        <p:spPr>
          <a:xfrm>
            <a:off x="1981200" y="274638"/>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spcBef>
                <a:spcPts val="0"/>
              </a:spcBef>
              <a:spcAft>
                <a:spcPts val="0"/>
              </a:spcAft>
              <a:buClr>
                <a:srgbClr val="000000"/>
              </a:buClr>
              <a:buSzPts val="4400"/>
              <a:buFont typeface="Times New Roman"/>
              <a:buNone/>
            </a:pPr>
            <a:r>
              <a:rPr b="0" i="0" lang="en-US" sz="4400" u="none" cap="none" strike="noStrike">
                <a:solidFill>
                  <a:srgbClr val="000000"/>
                </a:solidFill>
                <a:latin typeface="Calibri"/>
                <a:ea typeface="Calibri"/>
                <a:cs typeface="Calibri"/>
                <a:sym typeface="Calibri"/>
              </a:rPr>
              <a:t>Hill Climbing (HC)</a:t>
            </a:r>
            <a:endParaRPr/>
          </a:p>
        </p:txBody>
      </p:sp>
      <p:sp>
        <p:nvSpPr>
          <p:cNvPr id="400" name="Google Shape;400;p21"/>
          <p:cNvSpPr txBox="1"/>
          <p:nvPr/>
        </p:nvSpPr>
        <p:spPr>
          <a:xfrm>
            <a:off x="1981200" y="1600201"/>
            <a:ext cx="8229600" cy="4525963"/>
          </a:xfrm>
          <a:prstGeom prst="rect">
            <a:avLst/>
          </a:prstGeom>
          <a:noFill/>
          <a:ln>
            <a:noFill/>
          </a:ln>
        </p:spPr>
        <p:txBody>
          <a:bodyPr anchorCtr="0" anchor="t" bIns="46800" lIns="90000" spcFirstLastPara="1" rIns="90000" wrap="square" tIns="46800">
            <a:noAutofit/>
          </a:bodyPr>
          <a:lstStyle/>
          <a:p>
            <a:pPr indent="-331788" lvl="0" marL="331788" marR="0" rtl="0" algn="l">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Menyelesaikan masalah yang mempunyai beberapa solusi </a:t>
            </a:r>
            <a:endParaRPr/>
          </a:p>
          <a:p>
            <a:pPr indent="-331788" lvl="0" marL="331788" marR="0" rtl="0" algn="l">
              <a:spcBef>
                <a:spcPts val="8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Ada solusi yang lebih baik daripada solusi lain</a:t>
            </a:r>
            <a:endParaRPr/>
          </a:p>
          <a:p>
            <a:pPr indent="-331788" lvl="0" marL="334963" marR="0" rtl="0" algn="l">
              <a:spcBef>
                <a:spcPts val="800"/>
              </a:spcBef>
              <a:spcAft>
                <a:spcPts val="0"/>
              </a:spcAft>
              <a:buNone/>
            </a:pPr>
            <a:r>
              <a:t/>
            </a:r>
            <a:endParaRPr b="0" i="0" sz="2400" u="none" cap="none" strike="noStrike">
              <a:solidFill>
                <a:srgbClr val="000000"/>
              </a:solidFill>
              <a:latin typeface="Calibri"/>
              <a:ea typeface="Calibri"/>
              <a:cs typeface="Calibri"/>
              <a:sym typeface="Calibri"/>
            </a:endParaRPr>
          </a:p>
          <a:p>
            <a:pPr indent="-331788" lvl="0" marL="334963" marR="0" rtl="0" algn="l">
              <a:spcBef>
                <a:spcPts val="800"/>
              </a:spcBef>
              <a:spcAft>
                <a:spcPts val="0"/>
              </a:spcAft>
              <a:buNone/>
            </a:pPr>
            <a:r>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2"/>
          <p:cNvSpPr txBox="1"/>
          <p:nvPr/>
        </p:nvSpPr>
        <p:spPr>
          <a:xfrm>
            <a:off x="1981200" y="274638"/>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spcBef>
                <a:spcPts val="0"/>
              </a:spcBef>
              <a:spcAft>
                <a:spcPts val="0"/>
              </a:spcAft>
              <a:buClr>
                <a:srgbClr val="000000"/>
              </a:buClr>
              <a:buSzPts val="4400"/>
              <a:buFont typeface="Times New Roman"/>
              <a:buNone/>
            </a:pPr>
            <a:r>
              <a:rPr b="0" i="0" lang="en-US" sz="4400" u="none" cap="none" strike="noStrike">
                <a:solidFill>
                  <a:srgbClr val="000000"/>
                </a:solidFill>
                <a:latin typeface="Calibri"/>
                <a:ea typeface="Calibri"/>
                <a:cs typeface="Calibri"/>
                <a:sym typeface="Calibri"/>
              </a:rPr>
              <a:t>Hill Climbing</a:t>
            </a:r>
            <a:endParaRPr/>
          </a:p>
        </p:txBody>
      </p:sp>
      <p:sp>
        <p:nvSpPr>
          <p:cNvPr id="411" name="Google Shape;411;p22"/>
          <p:cNvSpPr txBox="1"/>
          <p:nvPr/>
        </p:nvSpPr>
        <p:spPr>
          <a:xfrm>
            <a:off x="2057400" y="1219201"/>
            <a:ext cx="8229600" cy="3001963"/>
          </a:xfrm>
          <a:prstGeom prst="rect">
            <a:avLst/>
          </a:prstGeom>
          <a:noFill/>
          <a:ln>
            <a:noFill/>
          </a:ln>
        </p:spPr>
        <p:txBody>
          <a:bodyPr anchorCtr="0" anchor="t" bIns="46800" lIns="90000" spcFirstLastPara="1" rIns="90000" wrap="square" tIns="46800">
            <a:noAutofit/>
          </a:bodyPr>
          <a:lstStyle/>
          <a:p>
            <a:pPr indent="-331788" lvl="0" marL="331788"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Contoh : Traveling Salesman Problem (TSP) </a:t>
            </a:r>
            <a:endParaRPr/>
          </a:p>
          <a:p>
            <a:pPr indent="-274638" lvl="1" marL="731838" marR="0" rtl="0" algn="l">
              <a:lnSpc>
                <a:spcPct val="90000"/>
              </a:lnSpc>
              <a:spcBef>
                <a:spcPts val="6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Seorang salesman ingin mengunjungi n kota.</a:t>
            </a:r>
            <a:endParaRPr/>
          </a:p>
          <a:p>
            <a:pPr indent="-274638" lvl="1" marL="731838" marR="0" rtl="0" algn="l">
              <a:lnSpc>
                <a:spcPct val="90000"/>
              </a:lnSpc>
              <a:spcBef>
                <a:spcPts val="6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Jarak antara tiap-tiap kota sudah diketahui. </a:t>
            </a:r>
            <a:endParaRPr/>
          </a:p>
          <a:p>
            <a:pPr indent="-274638" lvl="1" marL="731838" marR="0" rtl="0" algn="l">
              <a:lnSpc>
                <a:spcPct val="90000"/>
              </a:lnSpc>
              <a:spcBef>
                <a:spcPts val="6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Kita ingin mengetahui rute terpendek dimana setiap kota hanya boleh dikunjungi tepat 1 kali. </a:t>
            </a:r>
            <a:endParaRPr/>
          </a:p>
          <a:p>
            <a:pPr indent="-274638" lvl="1" marL="731838" marR="0" rtl="0" algn="l">
              <a:lnSpc>
                <a:spcPct val="90000"/>
              </a:lnSpc>
              <a:spcBef>
                <a:spcPts val="6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Misal ada 4 kota dengan jarak antara tiap-tiap kota seperti berikut ini : </a:t>
            </a:r>
            <a:endParaRPr/>
          </a:p>
          <a:p>
            <a:pPr indent="-274638" lvl="1" marL="735013" marR="0" rtl="0" algn="l">
              <a:lnSpc>
                <a:spcPct val="90000"/>
              </a:lnSpc>
              <a:spcBef>
                <a:spcPts val="600"/>
              </a:spcBef>
              <a:spcAft>
                <a:spcPts val="0"/>
              </a:spcAft>
              <a:buNone/>
            </a:pPr>
            <a:r>
              <a:t/>
            </a:r>
            <a:endParaRPr b="0" i="0" sz="2400" u="none" cap="none" strike="noStrike">
              <a:solidFill>
                <a:srgbClr val="000000"/>
              </a:solidFill>
              <a:latin typeface="Calibri"/>
              <a:ea typeface="Calibri"/>
              <a:cs typeface="Calibri"/>
              <a:sym typeface="Calibri"/>
            </a:endParaRPr>
          </a:p>
          <a:p>
            <a:pPr indent="-331788" lvl="0" marL="334963" marR="0" rtl="0" algn="l">
              <a:lnSpc>
                <a:spcPct val="90000"/>
              </a:lnSpc>
              <a:spcBef>
                <a:spcPts val="600"/>
              </a:spcBef>
              <a:spcAft>
                <a:spcPts val="0"/>
              </a:spcAft>
              <a:buNone/>
            </a:pPr>
            <a:r>
              <a:t/>
            </a:r>
            <a:endParaRPr b="0" i="0" sz="2400" u="none" cap="none" strike="noStrike">
              <a:solidFill>
                <a:srgbClr val="000000"/>
              </a:solidFill>
              <a:latin typeface="Calibri"/>
              <a:ea typeface="Calibri"/>
              <a:cs typeface="Calibri"/>
              <a:sym typeface="Calibri"/>
            </a:endParaRPr>
          </a:p>
        </p:txBody>
      </p:sp>
      <p:pic>
        <p:nvPicPr>
          <p:cNvPr id="412" name="Google Shape;412;p22"/>
          <p:cNvPicPr preferRelativeResize="0"/>
          <p:nvPr/>
        </p:nvPicPr>
        <p:blipFill rotWithShape="1">
          <a:blip r:embed="rId3">
            <a:alphaModFix/>
          </a:blip>
          <a:srcRect b="0" l="0" r="0" t="0"/>
          <a:stretch/>
        </p:blipFill>
        <p:spPr>
          <a:xfrm>
            <a:off x="5410200" y="3886200"/>
            <a:ext cx="4648200" cy="285908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3"/>
          <p:cNvSpPr txBox="1"/>
          <p:nvPr/>
        </p:nvSpPr>
        <p:spPr>
          <a:xfrm>
            <a:off x="1981200" y="274638"/>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spcBef>
                <a:spcPts val="0"/>
              </a:spcBef>
              <a:spcAft>
                <a:spcPts val="0"/>
              </a:spcAft>
              <a:buClr>
                <a:srgbClr val="000000"/>
              </a:buClr>
              <a:buSzPts val="4400"/>
              <a:buFont typeface="Times New Roman"/>
              <a:buNone/>
            </a:pPr>
            <a:r>
              <a:rPr b="0" i="0" lang="en-US" sz="4400" u="none" cap="none" strike="noStrike">
                <a:solidFill>
                  <a:srgbClr val="000000"/>
                </a:solidFill>
                <a:latin typeface="Calibri"/>
                <a:ea typeface="Calibri"/>
                <a:cs typeface="Calibri"/>
                <a:sym typeface="Calibri"/>
              </a:rPr>
              <a:t>Hill Climbing</a:t>
            </a:r>
            <a:endParaRPr/>
          </a:p>
        </p:txBody>
      </p:sp>
      <p:sp>
        <p:nvSpPr>
          <p:cNvPr id="423" name="Google Shape;423;p23"/>
          <p:cNvSpPr txBox="1"/>
          <p:nvPr/>
        </p:nvSpPr>
        <p:spPr>
          <a:xfrm>
            <a:off x="1981200" y="1600201"/>
            <a:ext cx="8229600" cy="4525963"/>
          </a:xfrm>
          <a:prstGeom prst="rect">
            <a:avLst/>
          </a:prstGeom>
          <a:noFill/>
          <a:ln>
            <a:noFill/>
          </a:ln>
        </p:spPr>
        <p:txBody>
          <a:bodyPr anchorCtr="0" anchor="t" bIns="46800" lIns="90000" spcFirstLastPara="1" rIns="90000" wrap="square" tIns="46800">
            <a:noAutofit/>
          </a:bodyPr>
          <a:lstStyle/>
          <a:p>
            <a:pPr indent="-331788" lvl="0" marL="331788" marR="0" rtl="0" algn="l">
              <a:lnSpc>
                <a:spcPct val="9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Solusi – solusi yang mungkin dengan menyusun kota-kota dalam urutan abjad, misal : </a:t>
            </a:r>
            <a:endParaRPr/>
          </a:p>
          <a:p>
            <a:pPr indent="-274638" lvl="1" marL="731838" marR="0" rtl="0" algn="l">
              <a:lnSpc>
                <a:spcPct val="90000"/>
              </a:lnSpc>
              <a:spcBef>
                <a:spcPts val="7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A – B – C – D :  dengan panjang lintasan (=19) </a:t>
            </a:r>
            <a:endParaRPr/>
          </a:p>
          <a:p>
            <a:pPr indent="-274638" lvl="1" marL="731838" marR="0" rtl="0" algn="l">
              <a:lnSpc>
                <a:spcPct val="90000"/>
              </a:lnSpc>
              <a:spcBef>
                <a:spcPts val="7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A – B – D – C :  (=18) </a:t>
            </a:r>
            <a:endParaRPr/>
          </a:p>
          <a:p>
            <a:pPr indent="-274638" lvl="1" marL="731838" marR="0" rtl="0" algn="l">
              <a:lnSpc>
                <a:spcPct val="90000"/>
              </a:lnSpc>
              <a:spcBef>
                <a:spcPts val="7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A – C – B – D :  (=12) </a:t>
            </a:r>
            <a:endParaRPr/>
          </a:p>
          <a:p>
            <a:pPr indent="-274638" lvl="1" marL="731838" marR="0" rtl="0" algn="l">
              <a:lnSpc>
                <a:spcPct val="90000"/>
              </a:lnSpc>
              <a:spcBef>
                <a:spcPts val="7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A – C – D – B :  (=13) </a:t>
            </a:r>
            <a:endParaRPr/>
          </a:p>
          <a:p>
            <a:pPr indent="-274638" lvl="1" marL="731838" marR="0" rtl="0" algn="l">
              <a:lnSpc>
                <a:spcPct val="90000"/>
              </a:lnSpc>
              <a:spcBef>
                <a:spcPts val="7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dst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4"/>
          <p:cNvSpPr txBox="1"/>
          <p:nvPr/>
        </p:nvSpPr>
        <p:spPr>
          <a:xfrm>
            <a:off x="1981200" y="274638"/>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spcBef>
                <a:spcPts val="0"/>
              </a:spcBef>
              <a:spcAft>
                <a:spcPts val="0"/>
              </a:spcAft>
              <a:buClr>
                <a:srgbClr val="000000"/>
              </a:buClr>
              <a:buSzPts val="4400"/>
              <a:buFont typeface="Times New Roman"/>
              <a:buNone/>
            </a:pPr>
            <a:r>
              <a:rPr b="0" i="0" lang="en-US" sz="4400" u="none" cap="none" strike="noStrike">
                <a:solidFill>
                  <a:srgbClr val="000000"/>
                </a:solidFill>
                <a:latin typeface="Calibri"/>
                <a:ea typeface="Calibri"/>
                <a:cs typeface="Calibri"/>
                <a:sym typeface="Calibri"/>
              </a:rPr>
              <a:t>Simple Hill Climbing</a:t>
            </a:r>
            <a:endParaRPr/>
          </a:p>
        </p:txBody>
      </p:sp>
      <p:sp>
        <p:nvSpPr>
          <p:cNvPr id="434" name="Google Shape;434;p24"/>
          <p:cNvSpPr txBox="1"/>
          <p:nvPr/>
        </p:nvSpPr>
        <p:spPr>
          <a:xfrm>
            <a:off x="1981200" y="1600200"/>
            <a:ext cx="8229600" cy="3505200"/>
          </a:xfrm>
          <a:prstGeom prst="rect">
            <a:avLst/>
          </a:prstGeom>
          <a:noFill/>
          <a:ln>
            <a:noFill/>
          </a:ln>
        </p:spPr>
        <p:txBody>
          <a:bodyPr anchorCtr="0" anchor="t" bIns="46800" lIns="90000" spcFirstLastPara="1" rIns="90000" wrap="square" tIns="46800">
            <a:noAutofit/>
          </a:bodyPr>
          <a:lstStyle/>
          <a:p>
            <a:pPr indent="-331788" lvl="0" marL="331788" marR="0" rtl="0" algn="l">
              <a:lnSpc>
                <a:spcPct val="8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Ruang keadaan berisi semua kemungkinan lintasan yang mungkin. </a:t>
            </a:r>
            <a:endParaRPr/>
          </a:p>
          <a:p>
            <a:pPr indent="-331788" lvl="0" marL="331788" marR="0" rtl="0" algn="l">
              <a:lnSpc>
                <a:spcPct val="80000"/>
              </a:lnSpc>
              <a:spcBef>
                <a:spcPts val="6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Operator digunakan untuk menukar posisi kota-kota yang bersebelahan. </a:t>
            </a:r>
            <a:endParaRPr/>
          </a:p>
          <a:p>
            <a:pPr indent="-331788" lvl="0" marL="331788" marR="0" rtl="0" algn="l">
              <a:lnSpc>
                <a:spcPct val="80000"/>
              </a:lnSpc>
              <a:spcBef>
                <a:spcPts val="6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Fungsi heuristik yang digunakan adalah panjang lintasan yang terjadi. </a:t>
            </a:r>
            <a:endParaRPr/>
          </a:p>
          <a:p>
            <a:pPr indent="-331788" lvl="0" marL="331788" marR="0" rtl="0" algn="l">
              <a:lnSpc>
                <a:spcPct val="80000"/>
              </a:lnSpc>
              <a:spcBef>
                <a:spcPts val="6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Operator yang akan digunakan adalah menukar urutan posisi 2 kota dalam 1 lintasan. Bila ada n kota, dan ingin mencari kombinasi lintasan dengan menukar posisi urutan 2 kota, maka akan didapat sebanyak : </a:t>
            </a:r>
            <a:endParaRPr/>
          </a:p>
        </p:txBody>
      </p:sp>
      <p:pic>
        <p:nvPicPr>
          <p:cNvPr id="435" name="Google Shape;435;p24"/>
          <p:cNvPicPr preferRelativeResize="0"/>
          <p:nvPr/>
        </p:nvPicPr>
        <p:blipFill rotWithShape="1">
          <a:blip r:embed="rId3">
            <a:alphaModFix/>
          </a:blip>
          <a:srcRect b="0" l="0" r="0" t="0"/>
          <a:stretch/>
        </p:blipFill>
        <p:spPr>
          <a:xfrm>
            <a:off x="2895600" y="5011738"/>
            <a:ext cx="6248400" cy="138906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25"/>
          <p:cNvSpPr txBox="1"/>
          <p:nvPr/>
        </p:nvSpPr>
        <p:spPr>
          <a:xfrm>
            <a:off x="1981200" y="274638"/>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spcBef>
                <a:spcPts val="0"/>
              </a:spcBef>
              <a:spcAft>
                <a:spcPts val="0"/>
              </a:spcAft>
              <a:buClr>
                <a:srgbClr val="000000"/>
              </a:buClr>
              <a:buSzPts val="4400"/>
              <a:buFont typeface="Times New Roman"/>
              <a:buNone/>
            </a:pPr>
            <a:r>
              <a:rPr b="0" i="0" lang="en-US" sz="4400" u="none" cap="none" strike="noStrike">
                <a:solidFill>
                  <a:srgbClr val="000000"/>
                </a:solidFill>
                <a:latin typeface="Calibri"/>
                <a:ea typeface="Calibri"/>
                <a:cs typeface="Calibri"/>
                <a:sym typeface="Calibri"/>
              </a:rPr>
              <a:t>Simple Hill Climbing</a:t>
            </a:r>
            <a:endParaRPr/>
          </a:p>
        </p:txBody>
      </p:sp>
      <p:sp>
        <p:nvSpPr>
          <p:cNvPr id="446" name="Google Shape;446;p25"/>
          <p:cNvSpPr txBox="1"/>
          <p:nvPr/>
        </p:nvSpPr>
        <p:spPr>
          <a:xfrm>
            <a:off x="1981200" y="1600201"/>
            <a:ext cx="8229600" cy="4525963"/>
          </a:xfrm>
          <a:prstGeom prst="rect">
            <a:avLst/>
          </a:prstGeom>
          <a:noFill/>
          <a:ln>
            <a:noFill/>
          </a:ln>
        </p:spPr>
        <p:txBody>
          <a:bodyPr anchorCtr="0" anchor="t" bIns="46800" lIns="90000" spcFirstLastPara="1" rIns="90000" wrap="square" tIns="46800">
            <a:noAutofit/>
          </a:bodyPr>
          <a:lstStyle/>
          <a:p>
            <a:pPr indent="-331788" lvl="0" marL="331788" marR="0" rtl="0" algn="l">
              <a:lnSpc>
                <a:spcPct val="8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6 kombinasi tsb digunakan sbg operator :</a:t>
            </a:r>
            <a:endParaRPr/>
          </a:p>
          <a:p>
            <a:pPr indent="-274638" lvl="1" marL="731838" marR="0" rtl="0" algn="l">
              <a:lnSpc>
                <a:spcPct val="80000"/>
              </a:lnSpc>
              <a:spcBef>
                <a:spcPts val="6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Tukar 1,2  = menukar urutan posisi kota ke – 1 dengan kota ke – 2  </a:t>
            </a:r>
            <a:endParaRPr/>
          </a:p>
          <a:p>
            <a:pPr indent="-274638" lvl="1" marL="731838" marR="0" rtl="0" algn="l">
              <a:lnSpc>
                <a:spcPct val="80000"/>
              </a:lnSpc>
              <a:spcBef>
                <a:spcPts val="6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Tukar 2,3  = menukar urutan posisi kota ke – 2 dengan kota ke – 3 </a:t>
            </a:r>
            <a:endParaRPr/>
          </a:p>
          <a:p>
            <a:pPr indent="-274638" lvl="1" marL="731838" marR="0" rtl="0" algn="l">
              <a:lnSpc>
                <a:spcPct val="80000"/>
              </a:lnSpc>
              <a:spcBef>
                <a:spcPts val="6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Tukar 3,4  = menukar urutan posisi kota ke – 3 dengan kota ke – 4 </a:t>
            </a:r>
            <a:endParaRPr/>
          </a:p>
          <a:p>
            <a:pPr indent="-274638" lvl="1" marL="731838" marR="0" rtl="0" algn="l">
              <a:lnSpc>
                <a:spcPct val="80000"/>
              </a:lnSpc>
              <a:spcBef>
                <a:spcPts val="6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Tukar 4,1  = menukar urutan posisi kota ke – 4 dengan kota ke – 1  </a:t>
            </a:r>
            <a:endParaRPr/>
          </a:p>
          <a:p>
            <a:pPr indent="-274638" lvl="1" marL="731838" marR="0" rtl="0" algn="l">
              <a:lnSpc>
                <a:spcPct val="80000"/>
              </a:lnSpc>
              <a:spcBef>
                <a:spcPts val="6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Tukar 2,4  = menukar urutan posisi kota ke – 2 dengan kota ke – 4 </a:t>
            </a:r>
            <a:endParaRPr/>
          </a:p>
          <a:p>
            <a:pPr indent="-274638" lvl="1" marL="731838" marR="0" rtl="0" algn="l">
              <a:lnSpc>
                <a:spcPct val="80000"/>
              </a:lnSpc>
              <a:spcBef>
                <a:spcPts val="6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Tukar 1,3  = menukar urutan posisi kota ke – 1 dengan kota ke – 3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id="456" name="Google Shape;456;p26"/>
          <p:cNvPicPr preferRelativeResize="0"/>
          <p:nvPr/>
        </p:nvPicPr>
        <p:blipFill rotWithShape="1">
          <a:blip r:embed="rId3">
            <a:alphaModFix/>
          </a:blip>
          <a:srcRect b="0" l="0" r="0" t="0"/>
          <a:stretch/>
        </p:blipFill>
        <p:spPr>
          <a:xfrm>
            <a:off x="2667000" y="0"/>
            <a:ext cx="6781800" cy="6781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27"/>
          <p:cNvSpPr txBox="1"/>
          <p:nvPr/>
        </p:nvSpPr>
        <p:spPr>
          <a:xfrm>
            <a:off x="1981200" y="274638"/>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spcBef>
                <a:spcPts val="0"/>
              </a:spcBef>
              <a:spcAft>
                <a:spcPts val="0"/>
              </a:spcAft>
              <a:buClr>
                <a:srgbClr val="000000"/>
              </a:buClr>
              <a:buSzPts val="4400"/>
              <a:buFont typeface="Times New Roman"/>
              <a:buNone/>
            </a:pPr>
            <a:r>
              <a:rPr b="0" i="0" lang="en-US" sz="4400" u="none" cap="none" strike="noStrike">
                <a:solidFill>
                  <a:srgbClr val="000000"/>
                </a:solidFill>
                <a:latin typeface="Calibri"/>
                <a:ea typeface="Calibri"/>
                <a:cs typeface="Calibri"/>
                <a:sym typeface="Calibri"/>
              </a:rPr>
              <a:t>Simple Hill Climbing</a:t>
            </a:r>
            <a:endParaRPr/>
          </a:p>
        </p:txBody>
      </p:sp>
      <p:sp>
        <p:nvSpPr>
          <p:cNvPr id="467" name="Google Shape;467;p27"/>
          <p:cNvSpPr txBox="1"/>
          <p:nvPr/>
        </p:nvSpPr>
        <p:spPr>
          <a:xfrm>
            <a:off x="1981200" y="1219200"/>
            <a:ext cx="8229600" cy="5486400"/>
          </a:xfrm>
          <a:prstGeom prst="rect">
            <a:avLst/>
          </a:prstGeom>
          <a:noFill/>
          <a:ln>
            <a:noFill/>
          </a:ln>
        </p:spPr>
        <p:txBody>
          <a:bodyPr anchorCtr="0" anchor="t" bIns="46800" lIns="90000" spcFirstLastPara="1" rIns="90000" wrap="square" tIns="46800">
            <a:noAutofit/>
          </a:bodyPr>
          <a:lstStyle/>
          <a:p>
            <a:pPr indent="-331788" lvl="0" marL="331788" marR="0" rtl="0" algn="l">
              <a:lnSpc>
                <a:spcPct val="80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Keadaan awal, lintasan ABCD (=19).  </a:t>
            </a:r>
            <a:endParaRPr/>
          </a:p>
          <a:p>
            <a:pPr indent="-331788" lvl="0" marL="331788"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Level pertama, hill climbing mengunjungi BACD (=17), BACD (=17)  &lt; ABCD (=19), sehingga  BACD menjadi pilihan selanjutnya dengan operator Tukar 1,2 </a:t>
            </a:r>
            <a:endParaRPr/>
          </a:p>
          <a:p>
            <a:pPr indent="-331788" lvl="0" marL="331788"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Level kedua, mengunjungi ABCD, karena operator Tukar 1,2 sudah dipakai BACD, maka pilih node lain yaitu BCAD (=15), BCAD (=15) &lt; BACD (=17) </a:t>
            </a:r>
            <a:endParaRPr/>
          </a:p>
          <a:p>
            <a:pPr indent="-331788" lvl="0" marL="331788"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Level ketiga, mengunjungi CBAD (=20), CBAD (=20) &gt; BCAD (=15), maka pilih node lain yaitu  BCDA (=18), pilih node lain yaitu DCAB (=17), pilih node lain yaitu BDAC (=14), BDAC (=14) &lt; BCAD (=15) </a:t>
            </a:r>
            <a:endParaRPr/>
          </a:p>
          <a:p>
            <a:pPr indent="-331788" lvl="0" marL="331788"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Level keempat, mengunjungi DBAC (=15), DBAC(=15) &gt; BDAC (=14), maka pilih node lain yaitu BADC (=21), pilih node lain yaitu BDCA (=13), BDCA (=13) &lt; BDAC (=14) </a:t>
            </a:r>
            <a:endParaRPr/>
          </a:p>
          <a:p>
            <a:pPr indent="-331788" lvl="0" marL="331788"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Level kelima, mengunjungi DBCA (=12), DBCA (=12) &lt; BDCA (=13) </a:t>
            </a:r>
            <a:endParaRPr/>
          </a:p>
          <a:p>
            <a:pPr indent="-331788" lvl="0" marL="331788"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Level keenam, mengunjungi BDCA, karena operator Tukar 1,2 sudah dipakai DBCA, maka pilih node lain yaitu DCBA, pilih DBAC, pilih ABCD, pilih DACB, pilih CBDA </a:t>
            </a:r>
            <a:endParaRPr/>
          </a:p>
          <a:p>
            <a:pPr indent="-331788" lvl="0" marL="331788"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Karena sudah tidak ada node yang memiliki nilai heuristik yang lebih kecil dibanding nilai heuristik DBCA, maka node DBCA (=12) adalah lintasan terpendek (SOLUSI)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8"/>
          <p:cNvSpPr txBox="1"/>
          <p:nvPr/>
        </p:nvSpPr>
        <p:spPr>
          <a:xfrm>
            <a:off x="1981200" y="274638"/>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spcBef>
                <a:spcPts val="0"/>
              </a:spcBef>
              <a:spcAft>
                <a:spcPts val="0"/>
              </a:spcAft>
              <a:buClr>
                <a:srgbClr val="000000"/>
              </a:buClr>
              <a:buSzPts val="4400"/>
              <a:buFont typeface="Times New Roman"/>
              <a:buNone/>
            </a:pPr>
            <a:r>
              <a:rPr b="0" i="0" lang="en-US" sz="4400" u="none" cap="none" strike="noStrike">
                <a:solidFill>
                  <a:srgbClr val="000000"/>
                </a:solidFill>
                <a:latin typeface="Calibri"/>
                <a:ea typeface="Calibri"/>
                <a:cs typeface="Calibri"/>
                <a:sym typeface="Calibri"/>
              </a:rPr>
              <a:t>Algoritma Simple Hill Climbing</a:t>
            </a:r>
            <a:endParaRPr/>
          </a:p>
        </p:txBody>
      </p:sp>
      <p:sp>
        <p:nvSpPr>
          <p:cNvPr id="478" name="Google Shape;478;p28"/>
          <p:cNvSpPr txBox="1"/>
          <p:nvPr/>
        </p:nvSpPr>
        <p:spPr>
          <a:xfrm>
            <a:off x="1981200" y="1363663"/>
            <a:ext cx="8229600" cy="5486400"/>
          </a:xfrm>
          <a:prstGeom prst="rect">
            <a:avLst/>
          </a:prstGeom>
          <a:noFill/>
          <a:ln>
            <a:noFill/>
          </a:ln>
        </p:spPr>
        <p:txBody>
          <a:bodyPr anchorCtr="0" anchor="t" bIns="46800" lIns="90000" spcFirstLastPara="1" rIns="90000" wrap="square" tIns="46800">
            <a:noAutofit/>
          </a:bodyPr>
          <a:lstStyle/>
          <a:p>
            <a:pPr indent="-331788" lvl="0" marL="331788" marR="0" rtl="0" algn="l">
              <a:lnSpc>
                <a:spcPct val="90000"/>
              </a:lnSpc>
              <a:spcBef>
                <a:spcPts val="0"/>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Evaluasi state awal, jika state awal sama dengan tujuan, maka proses berhenti. Jika tidak sama dengan tujuan maka lanjutkan proses dengan membuat state awal sebagai state sekarang. </a:t>
            </a:r>
            <a:endParaRPr/>
          </a:p>
          <a:p>
            <a:pPr indent="-331788" lvl="0" marL="331788" marR="0" rtl="0" algn="l">
              <a:lnSpc>
                <a:spcPct val="90000"/>
              </a:lnSpc>
              <a:spcBef>
                <a:spcPts val="600"/>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Kerjakan langkah berikut sampai solusi ditemukan atau sampai tidak ada lagi operator baru yang dapat digunakan dalam state sekarang: </a:t>
            </a:r>
            <a:endParaRPr/>
          </a:p>
          <a:p>
            <a:pPr indent="-274638" lvl="1" marL="731838" marR="0" rtl="0" algn="l">
              <a:lnSpc>
                <a:spcPct val="90000"/>
              </a:lnSpc>
              <a:spcBef>
                <a:spcPts val="5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Cari sebuah operator yang belum pernah digunakan dalam state sekarang dan gunakan operator tersebut untuk membentuk state baru. </a:t>
            </a:r>
            <a:endParaRPr/>
          </a:p>
          <a:p>
            <a:pPr indent="-274638" lvl="1" marL="731838" marR="0" rtl="0" algn="l">
              <a:lnSpc>
                <a:spcPct val="90000"/>
              </a:lnSpc>
              <a:spcBef>
                <a:spcPts val="50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Evaluasi state baru. </a:t>
            </a:r>
            <a:endParaRPr/>
          </a:p>
          <a:p>
            <a:pPr indent="-114300" lvl="2" marL="914400" marR="0" rtl="0" algn="l">
              <a:lnSpc>
                <a:spcPct val="90000"/>
              </a:lnSpc>
              <a:spcBef>
                <a:spcPts val="45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Jika state baru adalah tujuan, maka proses berhenti </a:t>
            </a:r>
            <a:endParaRPr/>
          </a:p>
          <a:p>
            <a:pPr indent="-114300" lvl="2" marL="914400" marR="0" rtl="0" algn="l">
              <a:lnSpc>
                <a:spcPct val="90000"/>
              </a:lnSpc>
              <a:spcBef>
                <a:spcPts val="45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Jika state baru tersebut bukan tujuan tetapi state baru lebih baik daripada state sekarang, maka buat state baru menjadi state sekarang. </a:t>
            </a:r>
            <a:endParaRPr/>
          </a:p>
          <a:p>
            <a:pPr indent="-114300" lvl="2" marL="914400" marR="0" rtl="0" algn="l">
              <a:lnSpc>
                <a:spcPct val="90000"/>
              </a:lnSpc>
              <a:spcBef>
                <a:spcPts val="45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Jika state baru tidak lebih baik daripada state sekarang, maka lanjutkan kelangkah sebelumnya.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29"/>
          <p:cNvSpPr txBox="1"/>
          <p:nvPr/>
        </p:nvSpPr>
        <p:spPr>
          <a:xfrm>
            <a:off x="1981200" y="274638"/>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spcBef>
                <a:spcPts val="0"/>
              </a:spcBef>
              <a:spcAft>
                <a:spcPts val="0"/>
              </a:spcAft>
              <a:buClr>
                <a:srgbClr val="000000"/>
              </a:buClr>
              <a:buSzPts val="4400"/>
              <a:buFont typeface="Times New Roman"/>
              <a:buNone/>
            </a:pPr>
            <a:r>
              <a:rPr b="0" i="0" lang="en-US" sz="4400" u="none" cap="none" strike="noStrike">
                <a:solidFill>
                  <a:srgbClr val="000000"/>
                </a:solidFill>
                <a:latin typeface="Calibri"/>
                <a:ea typeface="Calibri"/>
                <a:cs typeface="Calibri"/>
                <a:sym typeface="Calibri"/>
              </a:rPr>
              <a:t>Steepest Hill Climbing</a:t>
            </a:r>
            <a:endParaRPr/>
          </a:p>
        </p:txBody>
      </p:sp>
      <p:sp>
        <p:nvSpPr>
          <p:cNvPr id="489" name="Google Shape;489;p29"/>
          <p:cNvSpPr txBox="1"/>
          <p:nvPr/>
        </p:nvSpPr>
        <p:spPr>
          <a:xfrm>
            <a:off x="1981200" y="1600201"/>
            <a:ext cx="8229600" cy="4525963"/>
          </a:xfrm>
          <a:prstGeom prst="rect">
            <a:avLst/>
          </a:prstGeom>
          <a:noFill/>
          <a:ln>
            <a:noFill/>
          </a:ln>
        </p:spPr>
        <p:txBody>
          <a:bodyPr anchorCtr="0" anchor="t" bIns="46800" lIns="90000" spcFirstLastPara="1" rIns="90000" wrap="square" tIns="46800">
            <a:noAutofit/>
          </a:bodyPr>
          <a:lstStyle/>
          <a:p>
            <a:pPr indent="-331788" lvl="0" marL="331788" marR="0" rtl="0" algn="l">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Mirip dengan simple hill climbing </a:t>
            </a:r>
            <a:endParaRPr/>
          </a:p>
          <a:p>
            <a:pPr indent="-331788" lvl="0" marL="331788" marR="0" rtl="0" algn="l">
              <a:spcBef>
                <a:spcPts val="8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Perbedaannya dengan simple hill  climbing :</a:t>
            </a:r>
            <a:endParaRPr/>
          </a:p>
          <a:p>
            <a:pPr indent="-274638" lvl="1" marL="731838" marR="0" rtl="0" algn="l">
              <a:spcBef>
                <a:spcPts val="700"/>
              </a:spcBef>
              <a:spcAft>
                <a:spcPts val="0"/>
              </a:spcAft>
              <a:buClr>
                <a:srgbClr val="000000"/>
              </a:buClr>
              <a:buSzPts val="2400"/>
              <a:buFont typeface="Arial"/>
              <a:buChar char="–"/>
            </a:pPr>
            <a:r>
              <a:rPr b="0" i="0" lang="en-US" sz="2400" u="sng" cap="none" strike="noStrike">
                <a:solidFill>
                  <a:srgbClr val="000000"/>
                </a:solidFill>
                <a:latin typeface="Calibri"/>
                <a:ea typeface="Calibri"/>
                <a:cs typeface="Calibri"/>
                <a:sym typeface="Calibri"/>
              </a:rPr>
              <a:t>semua</a:t>
            </a:r>
            <a:r>
              <a:rPr b="0" i="0" lang="en-US" sz="2400" u="none" cap="none" strike="noStrike">
                <a:solidFill>
                  <a:srgbClr val="000000"/>
                </a:solidFill>
                <a:latin typeface="Calibri"/>
                <a:ea typeface="Calibri"/>
                <a:cs typeface="Calibri"/>
                <a:sym typeface="Calibri"/>
              </a:rPr>
              <a:t> suksesor dibandingkan, dan yang paling dekat dengan solusi yang dipilih</a:t>
            </a:r>
            <a:endParaRPr/>
          </a:p>
          <a:p>
            <a:pPr indent="-274638" lvl="1" marL="731838" marR="0" rtl="0" algn="l">
              <a:spcBef>
                <a:spcPts val="7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Pada simple hill climbing, node </a:t>
            </a:r>
            <a:r>
              <a:rPr b="0" i="0" lang="en-US" sz="2400" u="sng" cap="none" strike="noStrike">
                <a:solidFill>
                  <a:srgbClr val="000000"/>
                </a:solidFill>
                <a:latin typeface="Calibri"/>
                <a:ea typeface="Calibri"/>
                <a:cs typeface="Calibri"/>
                <a:sym typeface="Calibri"/>
              </a:rPr>
              <a:t>pertama</a:t>
            </a:r>
            <a:r>
              <a:rPr b="0" i="0" lang="en-US" sz="2400" u="none" cap="none" strike="noStrike">
                <a:solidFill>
                  <a:srgbClr val="000000"/>
                </a:solidFill>
                <a:latin typeface="Calibri"/>
                <a:ea typeface="Calibri"/>
                <a:cs typeface="Calibri"/>
                <a:sym typeface="Calibri"/>
              </a:rPr>
              <a:t> yang jaraknya terdekat dengan solusi yang dipilih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nvSpPr>
        <p:spPr>
          <a:xfrm>
            <a:off x="1981200" y="274638"/>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spcBef>
                <a:spcPts val="0"/>
              </a:spcBef>
              <a:spcAft>
                <a:spcPts val="0"/>
              </a:spcAft>
              <a:buClr>
                <a:srgbClr val="000000"/>
              </a:buClr>
              <a:buSzPts val="4400"/>
              <a:buFont typeface="Times New Roman"/>
              <a:buNone/>
            </a:pPr>
            <a:r>
              <a:rPr b="0" i="0" lang="en-US" sz="4400" u="none" cap="none" strike="noStrike">
                <a:solidFill>
                  <a:srgbClr val="000000"/>
                </a:solidFill>
                <a:latin typeface="Calibri"/>
                <a:ea typeface="Calibri"/>
                <a:cs typeface="Calibri"/>
                <a:sym typeface="Calibri"/>
              </a:rPr>
              <a:t>Contoh</a:t>
            </a:r>
            <a:endParaRPr/>
          </a:p>
        </p:txBody>
      </p:sp>
      <p:sp>
        <p:nvSpPr>
          <p:cNvPr id="111" name="Google Shape;111;p3"/>
          <p:cNvSpPr txBox="1"/>
          <p:nvPr/>
        </p:nvSpPr>
        <p:spPr>
          <a:xfrm>
            <a:off x="1981200" y="1036638"/>
            <a:ext cx="8229600" cy="4525962"/>
          </a:xfrm>
          <a:prstGeom prst="rect">
            <a:avLst/>
          </a:prstGeom>
          <a:noFill/>
          <a:ln>
            <a:noFill/>
          </a:ln>
        </p:spPr>
        <p:txBody>
          <a:bodyPr anchorCtr="0" anchor="t" bIns="46800" lIns="90000" spcFirstLastPara="1" rIns="90000" wrap="square" tIns="46800">
            <a:noAutofit/>
          </a:bodyPr>
          <a:lstStyle/>
          <a:p>
            <a:pPr indent="-331788" lvl="0" marL="331788" marR="0" rtl="0" algn="l">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Kasus 8-puzzle</a:t>
            </a:r>
            <a:endParaRPr/>
          </a:p>
          <a:p>
            <a:pPr indent="-274638" lvl="1" marL="731838" marR="0" rtl="0" algn="l">
              <a:spcBef>
                <a:spcPts val="7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Ada 4 operator :</a:t>
            </a:r>
            <a:endParaRPr/>
          </a:p>
          <a:p>
            <a:pPr indent="-152400" lvl="2" marL="914400" marR="0" rtl="0" algn="l">
              <a:spcBef>
                <a:spcPts val="6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Ubin kosong digeser ke kiri </a:t>
            </a:r>
            <a:endParaRPr/>
          </a:p>
          <a:p>
            <a:pPr indent="-152400" lvl="2" marL="914400" marR="0" rtl="0" algn="l">
              <a:spcBef>
                <a:spcPts val="6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Ubin kosong digeser ke kanan </a:t>
            </a:r>
            <a:endParaRPr/>
          </a:p>
          <a:p>
            <a:pPr indent="-152400" lvl="2" marL="914400" marR="0" rtl="0" algn="l">
              <a:spcBef>
                <a:spcPts val="6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Ubin kosong digeser ke bawah </a:t>
            </a:r>
            <a:endParaRPr/>
          </a:p>
          <a:p>
            <a:pPr indent="-152400" lvl="2" marL="914400" marR="0" rtl="0" algn="l">
              <a:spcBef>
                <a:spcPts val="6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Ubin kosong digeser ke atas </a:t>
            </a:r>
            <a:endParaRPr/>
          </a:p>
        </p:txBody>
      </p:sp>
      <p:pic>
        <p:nvPicPr>
          <p:cNvPr id="112" name="Google Shape;112;p3"/>
          <p:cNvPicPr preferRelativeResize="0"/>
          <p:nvPr/>
        </p:nvPicPr>
        <p:blipFill rotWithShape="1">
          <a:blip r:embed="rId3">
            <a:alphaModFix/>
          </a:blip>
          <a:srcRect b="0" l="0" r="0" t="0"/>
          <a:stretch/>
        </p:blipFill>
        <p:spPr>
          <a:xfrm>
            <a:off x="2667000" y="3962401"/>
            <a:ext cx="6248400" cy="28098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pic>
        <p:nvPicPr>
          <p:cNvPr id="499" name="Google Shape;499;p30"/>
          <p:cNvPicPr preferRelativeResize="0"/>
          <p:nvPr/>
        </p:nvPicPr>
        <p:blipFill rotWithShape="1">
          <a:blip r:embed="rId3">
            <a:alphaModFix/>
          </a:blip>
          <a:srcRect b="0" l="0" r="0" t="0"/>
          <a:stretch/>
        </p:blipFill>
        <p:spPr>
          <a:xfrm>
            <a:off x="1828800" y="304800"/>
            <a:ext cx="8534400" cy="3227388"/>
          </a:xfrm>
          <a:prstGeom prst="rect">
            <a:avLst/>
          </a:prstGeom>
          <a:noFill/>
          <a:ln>
            <a:noFill/>
          </a:ln>
        </p:spPr>
      </p:pic>
      <p:sp>
        <p:nvSpPr>
          <p:cNvPr id="500" name="Google Shape;500;p30"/>
          <p:cNvSpPr txBox="1"/>
          <p:nvPr/>
        </p:nvSpPr>
        <p:spPr>
          <a:xfrm>
            <a:off x="1752600" y="3703638"/>
            <a:ext cx="8686800" cy="3001962"/>
          </a:xfrm>
          <a:prstGeom prst="rect">
            <a:avLst/>
          </a:prstGeom>
          <a:noFill/>
          <a:ln>
            <a:noFill/>
          </a:ln>
        </p:spPr>
        <p:txBody>
          <a:bodyPr anchorCtr="0" anchor="t" bIns="46800" lIns="90000" spcFirstLastPara="1" rIns="90000" wrap="square" tIns="46800">
            <a:noAutofit/>
          </a:bodyPr>
          <a:lstStyle/>
          <a:p>
            <a:pPr indent="-331788" lvl="0" marL="331788" marR="0" rtl="0" algn="l">
              <a:lnSpc>
                <a:spcPct val="8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Keadaan awal, lintasan ABCD (=19).  </a:t>
            </a:r>
            <a:endParaRPr/>
          </a:p>
          <a:p>
            <a:pPr indent="-331788" lvl="0" marL="331788" marR="0" rtl="0" algn="l">
              <a:lnSpc>
                <a:spcPct val="80000"/>
              </a:lnSpc>
              <a:spcBef>
                <a:spcPts val="6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Level pertama, hill climbing memilih nilai heuristik terbaik yaitu ACBD (=12) sehingga ACBD menjadi pilihan selanjutnya. </a:t>
            </a:r>
            <a:endParaRPr/>
          </a:p>
          <a:p>
            <a:pPr indent="-331788" lvl="0" marL="331788" marR="0" rtl="0" algn="l">
              <a:lnSpc>
                <a:spcPct val="80000"/>
              </a:lnSpc>
              <a:spcBef>
                <a:spcPts val="6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Level kedua, hill climbing memilih nilai heuristik terbaik, karena nilai heuristik lebih besar dibanding ACBD, maka hasil yang diperoleh lintasannya tetap ACBD (=12)  </a:t>
            </a:r>
            <a:endParaRPr/>
          </a:p>
          <a:p>
            <a:pPr indent="-331788" lvl="0" marL="334963" marR="0" rtl="0" algn="l">
              <a:lnSpc>
                <a:spcPct val="80000"/>
              </a:lnSpc>
              <a:spcBef>
                <a:spcPts val="1500"/>
              </a:spcBef>
              <a:spcAft>
                <a:spcPts val="0"/>
              </a:spcAft>
              <a:buNone/>
            </a:pPr>
            <a:r>
              <a:rPr b="0" i="0" lang="en-US" sz="2400" u="none" cap="none" strike="noStrike">
                <a:solidFill>
                  <a:srgbClr val="000000"/>
                </a:solidFill>
                <a:latin typeface="Calibri"/>
                <a:ea typeface="Calibri"/>
                <a:cs typeface="Calibri"/>
                <a:sym typeface="Calibri"/>
              </a:rPr>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1"/>
          <p:cNvSpPr txBox="1"/>
          <p:nvPr/>
        </p:nvSpPr>
        <p:spPr>
          <a:xfrm>
            <a:off x="1981200" y="274638"/>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spcBef>
                <a:spcPts val="0"/>
              </a:spcBef>
              <a:spcAft>
                <a:spcPts val="0"/>
              </a:spcAft>
              <a:buClr>
                <a:srgbClr val="000000"/>
              </a:buClr>
              <a:buSzPts val="4400"/>
              <a:buFont typeface="Times New Roman"/>
              <a:buNone/>
            </a:pPr>
            <a:r>
              <a:rPr b="0" i="0" lang="en-US" sz="4400" u="none" cap="none" strike="noStrike">
                <a:solidFill>
                  <a:srgbClr val="000000"/>
                </a:solidFill>
                <a:latin typeface="Calibri"/>
                <a:ea typeface="Calibri"/>
                <a:cs typeface="Calibri"/>
                <a:sym typeface="Calibri"/>
              </a:rPr>
              <a:t>Algoritma Steepest Hill Climbing</a:t>
            </a:r>
            <a:endParaRPr/>
          </a:p>
        </p:txBody>
      </p:sp>
      <p:sp>
        <p:nvSpPr>
          <p:cNvPr id="511" name="Google Shape;511;p31"/>
          <p:cNvSpPr txBox="1"/>
          <p:nvPr/>
        </p:nvSpPr>
        <p:spPr>
          <a:xfrm>
            <a:off x="1981200" y="1579563"/>
            <a:ext cx="8229600" cy="5410200"/>
          </a:xfrm>
          <a:prstGeom prst="rect">
            <a:avLst/>
          </a:prstGeom>
          <a:noFill/>
          <a:ln>
            <a:noFill/>
          </a:ln>
        </p:spPr>
        <p:txBody>
          <a:bodyPr anchorCtr="0" anchor="t" bIns="46800" lIns="90000" spcFirstLastPara="1" rIns="90000" wrap="square" tIns="46800">
            <a:noAutofit/>
          </a:bodyPr>
          <a:lstStyle/>
          <a:p>
            <a:pPr indent="-331788" lvl="0" marL="331788" marR="0" rtl="0" algn="l">
              <a:lnSpc>
                <a:spcPct val="80000"/>
              </a:lnSpc>
              <a:spcBef>
                <a:spcPts val="0"/>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Evaluasi keadaan awal (Initial State). Jika keadaan awal sama dengan tujuan (Goal state) maka kembali pada initial state dan berhenti berproses. Jika tidak maka initial state tersebut jadikan sebagai current state. </a:t>
            </a:r>
            <a:endParaRPr/>
          </a:p>
          <a:p>
            <a:pPr indent="-331788" lvl="0" marL="331788" marR="0" rtl="0" algn="l">
              <a:lnSpc>
                <a:spcPct val="80000"/>
              </a:lnSpc>
              <a:spcBef>
                <a:spcPts val="600"/>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Mulai dengan current state = initial state. </a:t>
            </a:r>
            <a:endParaRPr/>
          </a:p>
          <a:p>
            <a:pPr indent="-331788" lvl="0" marL="331788" marR="0" rtl="0" algn="l">
              <a:lnSpc>
                <a:spcPct val="80000"/>
              </a:lnSpc>
              <a:spcBef>
                <a:spcPts val="600"/>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Dapatkan semua pewaris (successor) yang dapat dijadikan next state pada current statenya dan evaluasi successor tersebut dengan fungsi evaluasi dan beri nilai pada setiap successor tersebut. </a:t>
            </a:r>
            <a:endParaRPr/>
          </a:p>
          <a:p>
            <a:pPr indent="-331788" lvl="0" marL="331788" marR="0" rtl="0" algn="l">
              <a:lnSpc>
                <a:spcPct val="80000"/>
              </a:lnSpc>
              <a:spcBef>
                <a:spcPts val="600"/>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Jika salah satu dari  successor tersebut mempunyai nilai yang lebih baik dari current state maka jadikan successor dengan nilai yang paling baik tersebut sebagai new current state. </a:t>
            </a:r>
            <a:endParaRPr/>
          </a:p>
          <a:p>
            <a:pPr indent="-331788" lvl="0" marL="331788" marR="0" rtl="0" algn="l">
              <a:lnSpc>
                <a:spcPct val="80000"/>
              </a:lnSpc>
              <a:spcBef>
                <a:spcPts val="600"/>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Lakukan operasi ini terus menerus hingga tercapai current state = goal state atau tidak ada perubahan pada current statenya.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nvSpPr>
        <p:spPr>
          <a:xfrm>
            <a:off x="1836234" y="869796"/>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spcBef>
                <a:spcPts val="0"/>
              </a:spcBef>
              <a:spcAft>
                <a:spcPts val="0"/>
              </a:spcAft>
              <a:buClr>
                <a:srgbClr val="000000"/>
              </a:buClr>
              <a:buSzPts val="4400"/>
              <a:buFont typeface="Times New Roman"/>
              <a:buNone/>
            </a:pPr>
            <a:r>
              <a:rPr b="0" i="0" lang="en-US" sz="4400" u="none" cap="none" strike="noStrike">
                <a:solidFill>
                  <a:srgbClr val="000000"/>
                </a:solidFill>
                <a:latin typeface="Calibri"/>
                <a:ea typeface="Calibri"/>
                <a:cs typeface="Calibri"/>
                <a:sym typeface="Calibri"/>
              </a:rPr>
              <a:t>Jika informasinya jumlah ubin yang posisinya benar</a:t>
            </a:r>
            <a:endParaRPr b="0" i="0" sz="4400" u="none" cap="none" strike="noStrike">
              <a:solidFill>
                <a:srgbClr val="000000"/>
              </a:solidFill>
              <a:latin typeface="Calibri"/>
              <a:ea typeface="Calibri"/>
              <a:cs typeface="Calibri"/>
              <a:sym typeface="Calibri"/>
            </a:endParaRPr>
          </a:p>
        </p:txBody>
      </p:sp>
      <p:sp>
        <p:nvSpPr>
          <p:cNvPr id="123" name="Google Shape;123;p4"/>
          <p:cNvSpPr txBox="1"/>
          <p:nvPr/>
        </p:nvSpPr>
        <p:spPr>
          <a:xfrm>
            <a:off x="1981200" y="2724615"/>
            <a:ext cx="8229600" cy="3263589"/>
          </a:xfrm>
          <a:prstGeom prst="rect">
            <a:avLst/>
          </a:prstGeom>
          <a:noFill/>
          <a:ln>
            <a:noFill/>
          </a:ln>
        </p:spPr>
        <p:txBody>
          <a:bodyPr anchorCtr="0" anchor="t" bIns="46800" lIns="90000" spcFirstLastPara="1" rIns="90000" wrap="square" tIns="46800">
            <a:noAutofit/>
          </a:bodyPr>
          <a:lstStyle/>
          <a:p>
            <a:pPr indent="-331788" lvl="0" marL="331788" marR="0" rtl="0" algn="l">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Diberikan informasi khusus :</a:t>
            </a:r>
            <a:endParaRPr/>
          </a:p>
          <a:p>
            <a:pPr indent="-274638" lvl="1" marL="731838" marR="0" rtl="0" algn="l">
              <a:spcBef>
                <a:spcPts val="7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Untuk jumlah ubin yang menempati posisi yang benar. Ini menjadi nilai h</a:t>
            </a:r>
            <a:endParaRPr/>
          </a:p>
          <a:p>
            <a:pPr indent="-274638" lvl="1" marL="731838" marR="0" rtl="0" algn="l">
              <a:spcBef>
                <a:spcPts val="7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Jadi misal jumlah ubin yang posisinya benar adalah 5 maka h=5  </a:t>
            </a:r>
            <a:endParaRPr/>
          </a:p>
          <a:p>
            <a:pPr indent="-274638" lvl="1" marL="731838" marR="0" rtl="0" algn="l">
              <a:spcBef>
                <a:spcPts val="7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Jumlah yang lebih tinggi adalah yang lebih diharapkan (lebih baik) </a:t>
            </a:r>
            <a:endParaRPr/>
          </a:p>
          <a:p>
            <a:pPr indent="-331788" lvl="0" marL="334963" marR="0" rtl="0" algn="l">
              <a:spcBef>
                <a:spcPts val="800"/>
              </a:spcBef>
              <a:spcAft>
                <a:spcPts val="0"/>
              </a:spcAft>
              <a:buNone/>
            </a:pPr>
            <a:r>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5"/>
          <p:cNvPicPr preferRelativeResize="0"/>
          <p:nvPr/>
        </p:nvPicPr>
        <p:blipFill rotWithShape="1">
          <a:blip r:embed="rId3">
            <a:alphaModFix/>
          </a:blip>
          <a:srcRect b="0" l="0" r="0" t="0"/>
          <a:stretch/>
        </p:blipFill>
        <p:spPr>
          <a:xfrm>
            <a:off x="2057400" y="228600"/>
            <a:ext cx="8077200" cy="65166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
          <p:cNvSpPr txBox="1"/>
          <p:nvPr/>
        </p:nvSpPr>
        <p:spPr>
          <a:xfrm>
            <a:off x="1981200" y="664931"/>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spcBef>
                <a:spcPts val="0"/>
              </a:spcBef>
              <a:spcAft>
                <a:spcPts val="0"/>
              </a:spcAft>
              <a:buClr>
                <a:srgbClr val="000000"/>
              </a:buClr>
              <a:buSzPts val="4400"/>
              <a:buFont typeface="Times New Roman"/>
              <a:buNone/>
            </a:pPr>
            <a:r>
              <a:rPr b="0" i="0" lang="en-US" sz="4400" u="none" cap="none" strike="noStrike">
                <a:solidFill>
                  <a:srgbClr val="000000"/>
                </a:solidFill>
                <a:latin typeface="Calibri"/>
                <a:ea typeface="Calibri"/>
                <a:cs typeface="Calibri"/>
                <a:sym typeface="Calibri"/>
              </a:rPr>
              <a:t>Jika informasinya adalah jumlah ubin yang posisinya salah</a:t>
            </a:r>
            <a:endParaRPr/>
          </a:p>
        </p:txBody>
      </p:sp>
      <p:sp>
        <p:nvSpPr>
          <p:cNvPr id="144" name="Google Shape;144;p6"/>
          <p:cNvSpPr txBox="1"/>
          <p:nvPr/>
        </p:nvSpPr>
        <p:spPr>
          <a:xfrm>
            <a:off x="1981200" y="1945889"/>
            <a:ext cx="8229600" cy="4525963"/>
          </a:xfrm>
          <a:prstGeom prst="rect">
            <a:avLst/>
          </a:prstGeom>
          <a:noFill/>
          <a:ln>
            <a:noFill/>
          </a:ln>
        </p:spPr>
        <p:txBody>
          <a:bodyPr anchorCtr="0" anchor="t" bIns="46800" lIns="90000" spcFirstLastPara="1" rIns="90000" wrap="square" tIns="46800">
            <a:noAutofit/>
          </a:bodyPr>
          <a:lstStyle/>
          <a:p>
            <a:pPr indent="-331788" lvl="0" marL="331788" marR="0" rtl="0" algn="l">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Diberikan informasi khusus :</a:t>
            </a:r>
            <a:endParaRPr/>
          </a:p>
          <a:p>
            <a:pPr indent="-274638" lvl="1" marL="731838" marR="0" rtl="0" algn="l">
              <a:spcBef>
                <a:spcPts val="7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Untuk jumlah ubin yang menempati posisi yang salah. Jadi jika posisi yang salah ada 3 maka h = 3 </a:t>
            </a:r>
            <a:endParaRPr/>
          </a:p>
          <a:p>
            <a:pPr indent="-274638" lvl="1" marL="731838" marR="0" rtl="0" algn="l">
              <a:spcBef>
                <a:spcPts val="7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Jumlah yang lebih kecil adalah yang diharapkan (lebih baik)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7"/>
          <p:cNvPicPr preferRelativeResize="0"/>
          <p:nvPr/>
        </p:nvPicPr>
        <p:blipFill rotWithShape="1">
          <a:blip r:embed="rId3">
            <a:alphaModFix/>
          </a:blip>
          <a:srcRect b="0" l="0" r="0" t="0"/>
          <a:stretch/>
        </p:blipFill>
        <p:spPr>
          <a:xfrm>
            <a:off x="2057400" y="125414"/>
            <a:ext cx="8077200" cy="66563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8"/>
          <p:cNvSpPr txBox="1"/>
          <p:nvPr/>
        </p:nvSpPr>
        <p:spPr>
          <a:xfrm>
            <a:off x="1981200" y="1177886"/>
            <a:ext cx="8229600" cy="1143000"/>
          </a:xfrm>
          <a:prstGeom prst="rect">
            <a:avLst/>
          </a:prstGeom>
          <a:noFill/>
          <a:ln>
            <a:noFill/>
          </a:ln>
        </p:spPr>
        <p:txBody>
          <a:bodyPr anchorCtr="0" anchor="ctr" bIns="46800" lIns="90000" spcFirstLastPara="1" rIns="90000" wrap="square" tIns="46800">
            <a:noAutofit/>
          </a:bodyPr>
          <a:lstStyle/>
          <a:p>
            <a:pPr indent="0" lvl="0" marL="0" marR="0" rtl="0" algn="ctr">
              <a:spcBef>
                <a:spcPts val="0"/>
              </a:spcBef>
              <a:spcAft>
                <a:spcPts val="0"/>
              </a:spcAft>
              <a:buClr>
                <a:srgbClr val="000000"/>
              </a:buClr>
              <a:buSzPts val="4400"/>
              <a:buFont typeface="Times New Roman"/>
              <a:buNone/>
            </a:pPr>
            <a:r>
              <a:rPr b="0" i="0" lang="en-US" sz="4400" u="none" cap="none" strike="noStrike">
                <a:solidFill>
                  <a:srgbClr val="000000"/>
                </a:solidFill>
                <a:latin typeface="Calibri"/>
                <a:ea typeface="Calibri"/>
                <a:cs typeface="Calibri"/>
                <a:sym typeface="Calibri"/>
              </a:rPr>
              <a:t>Jika informasinya adalah total gerakan yang dibutuhkan </a:t>
            </a:r>
            <a:endParaRPr/>
          </a:p>
        </p:txBody>
      </p:sp>
      <p:sp>
        <p:nvSpPr>
          <p:cNvPr id="165" name="Google Shape;165;p8"/>
          <p:cNvSpPr txBox="1"/>
          <p:nvPr/>
        </p:nvSpPr>
        <p:spPr>
          <a:xfrm>
            <a:off x="1981200" y="2899317"/>
            <a:ext cx="8229600" cy="3226847"/>
          </a:xfrm>
          <a:prstGeom prst="rect">
            <a:avLst/>
          </a:prstGeom>
          <a:noFill/>
          <a:ln>
            <a:noFill/>
          </a:ln>
        </p:spPr>
        <p:txBody>
          <a:bodyPr anchorCtr="0" anchor="t" bIns="46800" lIns="90000" spcFirstLastPara="1" rIns="90000" wrap="square" tIns="46800">
            <a:noAutofit/>
          </a:bodyPr>
          <a:lstStyle/>
          <a:p>
            <a:pPr indent="-331788" lvl="0" marL="331788" marR="0" rtl="0" algn="l">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Menghitung total gerakan yang diperlukan untuk mencapai tujuan. Jadi misal butuh 3 gerakan maka h =3. </a:t>
            </a:r>
            <a:endParaRPr/>
          </a:p>
          <a:p>
            <a:pPr indent="-331788" lvl="0" marL="331788" marR="0" rtl="0" algn="l">
              <a:spcBef>
                <a:spcPts val="8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Jumlah yang lebih kecil adalah yang diharapkan (lebih baik)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9"/>
          <p:cNvPicPr preferRelativeResize="0"/>
          <p:nvPr/>
        </p:nvPicPr>
        <p:blipFill rotWithShape="1">
          <a:blip r:embed="rId3">
            <a:alphaModFix/>
          </a:blip>
          <a:srcRect b="0" l="0" r="0" t="0"/>
          <a:stretch/>
        </p:blipFill>
        <p:spPr>
          <a:xfrm>
            <a:off x="2133600" y="152401"/>
            <a:ext cx="7924800" cy="65198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2020-04-01T09:23:20Z</dcterms:created>
  <dc:creator>chhannz</dc:creator>
</cp:coreProperties>
</file>