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vuEzvPU5Ox4v8z0SVvij5Bn0W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4"/>
    <p:restoredTop sz="94635"/>
  </p:normalViewPr>
  <p:slideViewPr>
    <p:cSldViewPr snapToGrid="0">
      <p:cViewPr varScale="1">
        <p:scale>
          <a:sx n="110" d="100"/>
          <a:sy n="110" d="100"/>
        </p:scale>
        <p:origin x="6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1003300" y="695325"/>
            <a:ext cx="4849813" cy="34274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150" tIns="40075" rIns="80150" bIns="40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:notes"/>
          <p:cNvSpPr txBox="1"/>
          <p:nvPr/>
        </p:nvSpPr>
        <p:spPr>
          <a:xfrm>
            <a:off x="1003300" y="695325"/>
            <a:ext cx="4849813" cy="34274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150" tIns="40075" rIns="80150" bIns="40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4:notes"/>
          <p:cNvSpPr txBox="1"/>
          <p:nvPr/>
        </p:nvSpPr>
        <p:spPr>
          <a:xfrm>
            <a:off x="1003300" y="695325"/>
            <a:ext cx="4849813" cy="34274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150" tIns="40075" rIns="80150" bIns="40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5:notes"/>
          <p:cNvSpPr txBox="1"/>
          <p:nvPr/>
        </p:nvSpPr>
        <p:spPr>
          <a:xfrm>
            <a:off x="701675" y="695325"/>
            <a:ext cx="5451475" cy="3425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150" tIns="40075" rIns="80150" bIns="40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6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:notes"/>
          <p:cNvSpPr txBox="1"/>
          <p:nvPr/>
        </p:nvSpPr>
        <p:spPr>
          <a:xfrm>
            <a:off x="701675" y="695325"/>
            <a:ext cx="5451475" cy="3425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150" tIns="40075" rIns="80150" bIns="40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:notes"/>
          <p:cNvSpPr txBox="1"/>
          <p:nvPr/>
        </p:nvSpPr>
        <p:spPr>
          <a:xfrm>
            <a:off x="701675" y="695325"/>
            <a:ext cx="5451475" cy="3425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150" tIns="40075" rIns="80150" bIns="40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209800" y="19589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Logika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706563" y="5029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Russel, S., &amp; Norvig, P. (2003).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Artificial Intelligence A Modern Approach .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New Jersey : Pearson Education, Inc.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Suyanto. (2011).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Artificial Intelligence .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Bandung : Informatika 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Sutojo, T., Mulyanto, E., &amp; Suhartono, V. (2011).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Kecerdasan Buatan .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Yogyakarta : C.V.Andi Offset.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Inferensi dalam Logika Proposisi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981200" y="1493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Modus Ponens / Penghilangan Implikasi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 b="1" i="1" u="sng"/>
              <a:t>A -&gt; B, A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       B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Penghilangan AND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 u="sng"/>
              <a:t>A1 ^ A2 ^ A3 ^ … ^ An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                Ai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Penambahan AND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 u="sng"/>
              <a:t>A1, A2, A3, … , An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A1^A2^A3^…^An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Penambahan OR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 b="1" u="sng"/>
              <a:t>	</a:t>
            </a:r>
            <a:r>
              <a:rPr lang="en-US" sz="2400" b="1" i="1" u="sng"/>
              <a:t>Ai		      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1"/>
              <a:t>A1 v A2 v A3 v … v An</a:t>
            </a:r>
            <a:r>
              <a:rPr lang="en-US" sz="2400" b="1" i="1" u="sng"/>
              <a:t>    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Inferensi dalam Logika Proposisi</a:t>
            </a: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Penghilangan double negasi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r>
              <a:rPr lang="en-US" b="1" i="1" u="sng"/>
              <a:t>- - A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</a:t>
            </a:r>
            <a:r>
              <a:rPr lang="en-US" b="1" i="1"/>
              <a:t>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Resolusi unit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 u="sng"/>
              <a:t>A v B, -B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</a:t>
            </a:r>
            <a:r>
              <a:rPr lang="en-US" b="1" i="1"/>
              <a:t>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Resolusi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 u="sng"/>
              <a:t>A v B, -B v C</a:t>
            </a:r>
            <a:r>
              <a:rPr lang="en-US" b="1" i="1"/>
              <a:t>    EKIVALEN DENGAN  </a:t>
            </a:r>
            <a:r>
              <a:rPr lang="en-US" b="1" i="1" u="sng"/>
              <a:t>-A -&gt; B, B -&gt; C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</a:t>
            </a:r>
            <a:r>
              <a:rPr lang="en-US" b="1" i="1"/>
              <a:t>A v C						-A -&gt; 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Inferensi dalam Logika Proposisi</a:t>
            </a:r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Kontrapositif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 u="sng"/>
              <a:t>P -&gt; Q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/>
              <a:t>-Q -&gt; -P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Silogisme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/>
              <a:t>P -&gt; Q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 u="sng"/>
              <a:t>Q -&gt; R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/>
              <a:t>P -&gt; R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Inferensi dalam Logika Proposisi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 Morgan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 u="sng"/>
              <a:t>-(P ^ Q)</a:t>
            </a:r>
            <a:r>
              <a:rPr lang="en-US" b="1" i="1"/>
              <a:t>      ,    </a:t>
            </a:r>
            <a:r>
              <a:rPr lang="en-US" b="1" i="1" u="sng"/>
              <a:t>-(P v Q)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/>
              <a:t>-P v -Q             -P ^ -Q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Argumen Konjungtif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/>
              <a:t>  -(P ^ Q)          ,     -(P ^ Q)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/>
              <a:t>   </a:t>
            </a:r>
            <a:r>
              <a:rPr lang="en-US" b="1" i="1" u="sng"/>
              <a:t>P		</a:t>
            </a:r>
            <a:r>
              <a:rPr lang="en-US"/>
              <a:t>             </a:t>
            </a:r>
            <a:r>
              <a:rPr lang="en-US" b="1" i="1" u="sng"/>
              <a:t>Q		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i="1"/>
              <a:t>  -Q                          -P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Kasus</a:t>
            </a:r>
            <a:endParaRPr/>
          </a:p>
        </p:txBody>
      </p:sp>
      <p:sp>
        <p:nvSpPr>
          <p:cNvPr id="185" name="Google Shape;185;p14" descr="C:\Program Files\Microsoft Office\MEDIA\CAGCAT10\j0212957.wmf"/>
          <p:cNvSpPr/>
          <p:nvPr/>
        </p:nvSpPr>
        <p:spPr>
          <a:xfrm flipH="1">
            <a:off x="2057400" y="2416176"/>
            <a:ext cx="137160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8077200" y="1981201"/>
            <a:ext cx="2438400" cy="470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19125" marR="0" lvl="0" indent="-6175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 = M</a:t>
            </a:r>
            <a:endParaRPr/>
          </a:p>
          <a:p>
            <a:pPr marL="619125" marR="0" lvl="0" indent="-61753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Cahaya = C</a:t>
            </a:r>
            <a:endParaRPr/>
          </a:p>
          <a:p>
            <a:pPr marL="619125" marR="0" lvl="0" indent="-61753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Mercusuar = S</a:t>
            </a:r>
            <a:endParaRPr/>
          </a:p>
          <a:p>
            <a:pPr marL="619125" marR="0" lvl="0" indent="-61753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19125" marR="0" lvl="0" indent="-61753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Misal cahaya di 2,2 maka simbolnya C2,2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1676400" y="9906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19125" marR="0" lvl="0" indent="-6175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Bagaimana mobil dapat tahu posisi mercusuar dengan menggunakan logika proposisi  dan aturan inferensi di atas ?</a:t>
            </a:r>
            <a:endParaRPr/>
          </a:p>
        </p:txBody>
      </p:sp>
      <p:pic>
        <p:nvPicPr>
          <p:cNvPr id="188" name="Google Shape;188;p14" descr="C:\Users\CHhannZ\Pictures\My Screen Shots\Screen Shot 05-11-17 at 04.5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076" y="2011363"/>
            <a:ext cx="6029325" cy="456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kasus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981200" y="9906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/>
              <a:t>Aturan-aturan</a:t>
            </a:r>
            <a:r>
              <a:rPr lang="en-US" dirty="0"/>
              <a:t> (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)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R1: -C1,1 =&gt; -S1,1 ^ -S1,2 ^ -S2,1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R2: -C1,2 =&gt; -S1,1 ^ -S1,2 ^ -S1,3 ^ -S2,2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R3: -C1,3 =&gt; -S1,2 ^ -S1,3 ^ -S2,3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R4: -C2,1 =&gt; -S1,1 ^ -S2,1 ^ -S2,2 ^ -S3,1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R5:  C2,2 =&gt; S2,1 v S2,2 v S2,3 v S3,2 v S1,2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R6: -C2,3 =&gt; -S2,2 ^ -S2,3 ^ -S3,3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R7: C3,1 =&gt; S2,1 v S3,1 v S3,2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R8: C3,2 =&gt; S3,1 v S3,2 v S3,3 v S2,2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R9: C3,3 =&gt; S2,3 v S3,2 v S3,3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E9835808-A72C-4DF9-9DB2-40D8A7F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Contoh Kasus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4E91-CC67-4444-9A14-677E0AE5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85800"/>
            <a:ext cx="8229600" cy="57150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err="1"/>
              <a:t>Inferensi</a:t>
            </a:r>
            <a:r>
              <a:rPr lang="en-US" dirty="0"/>
              <a:t> (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inferensi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/>
              <a:t>Modus ponens </a:t>
            </a:r>
            <a:r>
              <a:rPr lang="en-US" sz="2000" dirty="0" err="1"/>
              <a:t>untuk</a:t>
            </a:r>
            <a:r>
              <a:rPr lang="en-US" sz="2000" dirty="0"/>
              <a:t> R1 : -S1,1 ^ -S1,2 ^ -S2,1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/>
              <a:t>And elimination : -S1,1  -S1,2  -S2,1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/>
              <a:t>Modus ponens </a:t>
            </a:r>
            <a:r>
              <a:rPr lang="en-US" sz="2000" dirty="0" err="1"/>
              <a:t>untuk</a:t>
            </a:r>
            <a:r>
              <a:rPr lang="en-US" sz="2000" dirty="0"/>
              <a:t> R2 : -S1,1 ^ -S1,2 ^ -S1,3 ^ -S2,2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/>
              <a:t>And elimination : -S1,1  -S1,2  -S1,3  -S2,2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/>
              <a:t>Modus ponens </a:t>
            </a:r>
            <a:r>
              <a:rPr lang="en-US" sz="2000" dirty="0" err="1"/>
              <a:t>untuk</a:t>
            </a:r>
            <a:r>
              <a:rPr lang="en-US" sz="2000" dirty="0"/>
              <a:t> R3 : -S1,2 ^ -S1,3 ^ -S2,3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/>
              <a:t>And elimination : -S1,2  -S1,3  -S2,3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/>
              <a:t>Modus ponens </a:t>
            </a:r>
            <a:r>
              <a:rPr lang="en-US" sz="2000" dirty="0" err="1"/>
              <a:t>untuk</a:t>
            </a:r>
            <a:r>
              <a:rPr lang="en-US" sz="2000" dirty="0"/>
              <a:t> R4 : -S1,1 ^ -S2,1 ^ -S2,2 ^ -S3,1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/>
              <a:t>And elimination :</a:t>
            </a:r>
            <a:r>
              <a:rPr lang="en-US" dirty="0"/>
              <a:t> </a:t>
            </a:r>
            <a:r>
              <a:rPr lang="en-US" sz="2000" dirty="0"/>
              <a:t>-S1,1 -S2,1 -S2,2 -S3,1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 err="1"/>
              <a:t>Resolusi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R5 : S2,1 v S2,2 v S2,3 v S3,2 v S1,2, -S2,1 : S2,2 v S2,3 		v S3,2 v S1,2</a:t>
            </a:r>
          </a:p>
          <a:p>
            <a:pPr marL="457200" lvl="1" indent="0">
              <a:buNone/>
              <a:defRPr/>
            </a:pPr>
            <a:r>
              <a:rPr lang="en-US" sz="2000" dirty="0"/>
              <a:t>                                        S2,2 v S2,3 v S3,2 v S1,2, -S2,2 : S2,3 v S3,2</a:t>
            </a:r>
          </a:p>
          <a:p>
            <a:pPr marL="457200" lvl="1" indent="0">
              <a:buNone/>
              <a:defRPr/>
            </a:pPr>
            <a:r>
              <a:rPr lang="en-US" sz="2000" dirty="0"/>
              <a:t>                                        S2,3 v S3,2 v S1,2, -S2,3 : S3,2 v S1,2</a:t>
            </a:r>
          </a:p>
          <a:p>
            <a:pPr marL="457200" lvl="1" indent="0">
              <a:buNone/>
              <a:defRPr/>
            </a:pPr>
            <a:r>
              <a:rPr lang="en-US" sz="2000" dirty="0"/>
              <a:t>			S3,2 v S1,2, -S1,2 : </a:t>
            </a:r>
            <a:r>
              <a:rPr lang="en-US" sz="2000" b="1" u="sng" dirty="0"/>
              <a:t>S32</a:t>
            </a:r>
          </a:p>
          <a:p>
            <a:pPr marL="457200" lvl="1" indent="0">
              <a:buNone/>
              <a:defRPr/>
            </a:pPr>
            <a:r>
              <a:rPr lang="en-US" sz="2000" b="1" u="sng" dirty="0"/>
              <a:t>MERCUSUAR BERADA DI 3,2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sz="2000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1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981201" y="274639"/>
            <a:ext cx="8228013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270126" y="1938339"/>
            <a:ext cx="76358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28625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CC99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Bentuk representasi pengetahuan yang paling tua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3850" algn="l" rtl="0">
              <a:spcBef>
                <a:spcPts val="1425"/>
              </a:spcBef>
              <a:spcAft>
                <a:spcPts val="0"/>
              </a:spcAft>
              <a:buClr>
                <a:srgbClr val="FFCC99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Proses menarik kesimpulan (inferensi) berdasarkan fakta yang telah ada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3850" algn="l" rtl="0">
              <a:spcBef>
                <a:spcPts val="1425"/>
              </a:spcBef>
              <a:spcAft>
                <a:spcPts val="0"/>
              </a:spcAft>
              <a:buClr>
                <a:srgbClr val="FFCC99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Terdiri dari :</a:t>
            </a:r>
            <a:endParaRPr/>
          </a:p>
          <a:p>
            <a:pPr marL="457200" marR="0" lvl="1" indent="-91440" algn="l" rtl="0">
              <a:spcBef>
                <a:spcPts val="1425"/>
              </a:spcBef>
              <a:spcAft>
                <a:spcPts val="0"/>
              </a:spcAft>
              <a:buClr>
                <a:srgbClr val="FFCC99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proposisi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91440" algn="l" rtl="0">
              <a:spcBef>
                <a:spcPts val="1425"/>
              </a:spcBef>
              <a:spcAft>
                <a:spcPts val="0"/>
              </a:spcAft>
              <a:buClr>
                <a:srgbClr val="FFCC99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logic</a:t>
            </a:r>
            <a:endParaRPr/>
          </a:p>
          <a:p>
            <a:pPr marL="428625" marR="0" lvl="0" indent="-323850" algn="l" rtl="0">
              <a:spcBef>
                <a:spcPts val="1425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981201" y="271464"/>
            <a:ext cx="8228013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Proposisi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2368550" y="1906589"/>
            <a:ext cx="7634288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28625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CC99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Proposisi – suatu pernyataan yang dapat bernilai benar atau salah </a:t>
            </a:r>
            <a:endParaRPr/>
          </a:p>
          <a:p>
            <a:pPr marL="428625" marR="0" lvl="0" indent="-323850" algn="l" rtl="0">
              <a:spcBef>
                <a:spcPts val="1425"/>
              </a:spcBef>
              <a:spcAft>
                <a:spcPts val="0"/>
              </a:spcAft>
              <a:buClr>
                <a:srgbClr val="FFCC99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Ditunjukkan dengan simbol-simbol (contoh: P dan Q)</a:t>
            </a:r>
            <a:endParaRPr/>
          </a:p>
          <a:p>
            <a:pPr marL="428625" marR="0" lvl="0" indent="-323850" algn="l" rtl="0">
              <a:spcBef>
                <a:spcPts val="1425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3850" algn="l" rtl="0">
              <a:spcBef>
                <a:spcPts val="1425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1981201" y="274639"/>
            <a:ext cx="8228013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Proposisi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981201" y="1604963"/>
            <a:ext cx="8228013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28625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CC99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Penggabungan proposisi memakai operator logika :</a:t>
            </a:r>
            <a:endParaRPr/>
          </a:p>
          <a:p>
            <a:pPr marL="1724025" marR="0" lvl="1" indent="-573088" algn="l" rtl="0">
              <a:spcBef>
                <a:spcPts val="1425"/>
              </a:spcBef>
              <a:spcAft>
                <a:spcPts val="0"/>
              </a:spcAft>
              <a:buClr>
                <a:srgbClr val="FFCC9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Konjungsi 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Λ (and)</a:t>
            </a:r>
            <a:endParaRPr/>
          </a:p>
          <a:p>
            <a:pPr marL="1724025" marR="0" lvl="1" indent="-573088" algn="l" rtl="0">
              <a:spcBef>
                <a:spcPts val="1138"/>
              </a:spcBef>
              <a:spcAft>
                <a:spcPts val="0"/>
              </a:spcAft>
              <a:buClr>
                <a:srgbClr val="FFCC9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Disjungsi : V (or)</a:t>
            </a:r>
            <a:endParaRPr/>
          </a:p>
          <a:p>
            <a:pPr marL="1724025" marR="0" lvl="1" indent="-573088" algn="l" rtl="0">
              <a:spcBef>
                <a:spcPts val="1138"/>
              </a:spcBef>
              <a:spcAft>
                <a:spcPts val="0"/>
              </a:spcAft>
              <a:buClr>
                <a:srgbClr val="FFCC9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Negasi 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¬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(not)</a:t>
            </a:r>
            <a:endParaRPr/>
          </a:p>
          <a:p>
            <a:pPr marL="1724025" marR="0" lvl="1" indent="-573088" algn="l" rtl="0">
              <a:spcBef>
                <a:spcPts val="1138"/>
              </a:spcBef>
              <a:spcAft>
                <a:spcPts val="0"/>
              </a:spcAft>
              <a:buClr>
                <a:srgbClr val="FFCC9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Implikasi : → (if then)</a:t>
            </a:r>
            <a:endParaRPr/>
          </a:p>
          <a:p>
            <a:pPr marL="1724025" marR="0" lvl="1" indent="-573088" algn="l" rtl="0">
              <a:spcBef>
                <a:spcPts val="1138"/>
              </a:spcBef>
              <a:spcAft>
                <a:spcPts val="0"/>
              </a:spcAft>
              <a:buClr>
                <a:srgbClr val="FFCC9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Ekuivalensi : ↔ (if and only if)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981201" y="320676"/>
            <a:ext cx="8226425" cy="104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Logika Proposisi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1981201" y="1604963"/>
            <a:ext cx="8226425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682625" marR="0" lvl="0" indent="-6810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hujan turun sekarang maka saya tidak pergi ke pasar</a:t>
            </a:r>
            <a:endParaRPr/>
          </a:p>
          <a:p>
            <a:pPr marL="1482725" marR="0" lvl="1" indent="-568325" algn="l" rtl="0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Kalimat tersebut dapat ditulis : p → q</a:t>
            </a:r>
            <a:endParaRPr/>
          </a:p>
          <a:p>
            <a:pPr marL="1482725" marR="0" lvl="1" indent="-568325" algn="l" rtl="0"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Dimana :</a:t>
            </a:r>
            <a:endParaRPr/>
          </a:p>
          <a:p>
            <a:pPr marL="2286000" marR="0" lvl="2" indent="-455613" algn="l" rtl="0"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hujan turun</a:t>
            </a:r>
            <a:endParaRPr/>
          </a:p>
          <a:p>
            <a:pPr marL="2286000" marR="0" lvl="2" indent="-455613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= saya tidak pergi ke pasar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1981201" y="184151"/>
            <a:ext cx="8226425" cy="131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 Kebenaran Untuk Hubungan Logika 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4213" y="1846263"/>
            <a:ext cx="8350250" cy="411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1981201" y="184151"/>
            <a:ext cx="8226425" cy="131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 Kebenaran Untuk Hubungan Negasi</a:t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7438" y="2476500"/>
            <a:ext cx="46482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 : Bumi adalah satu-satunya planet di jagat raya yang mempunyai kehidupan. (B)</a:t>
            </a: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 : Satu dekade sama dengan 10 tahun. (B)</a:t>
            </a: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 : 1 + 1 = 3. (S)</a:t>
            </a:r>
            <a:endParaRPr/>
          </a:p>
          <a:p>
            <a:pPr marL="45720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Ket : B = Benar (True), S = Salah (False)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1981200" y="-119063"/>
            <a:ext cx="8223250" cy="11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</a:t>
            </a:r>
            <a:endParaRPr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700" y="1412875"/>
            <a:ext cx="9131300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808</Words>
  <Application>Microsoft Macintosh PowerPoint</Application>
  <PresentationFormat>Widescreen</PresentationFormat>
  <Paragraphs>120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Noto Sans Symbols</vt:lpstr>
      <vt:lpstr>Tahoma</vt:lpstr>
      <vt:lpstr>Arial</vt:lpstr>
      <vt:lpstr>Times New Roman</vt:lpstr>
      <vt:lpstr>Office Theme</vt:lpstr>
      <vt:lpstr>Logika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</vt:lpstr>
      <vt:lpstr>Contoh</vt:lpstr>
      <vt:lpstr>Aturan Inferensi dalam Logika Proposisi</vt:lpstr>
      <vt:lpstr>Aturan Inferensi dalam Logika Proposisi</vt:lpstr>
      <vt:lpstr>Aturan Inferensi dalam Logika Proposisi</vt:lpstr>
      <vt:lpstr>Aturan Inferensi dalam Logika Proposisi</vt:lpstr>
      <vt:lpstr>Contoh Kasus</vt:lpstr>
      <vt:lpstr>Contoh kasus</vt:lpstr>
      <vt:lpstr>Contoh Kasus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</dc:title>
  <dc:creator>CHhannZ</dc:creator>
  <cp:lastModifiedBy>Microsoft Office User</cp:lastModifiedBy>
  <cp:revision>3</cp:revision>
  <dcterms:created xsi:type="dcterms:W3CDTF">2014-04-04T00:40:18Z</dcterms:created>
  <dcterms:modified xsi:type="dcterms:W3CDTF">2023-04-04T10:03:04Z</dcterms:modified>
</cp:coreProperties>
</file>