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7" roundtripDataSignature="AMtx7mjIfCeIMSkQXgNeGsHowdgAKrfa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18:notes"/>
          <p:cNvSpPr txBox="1"/>
          <p:nvPr/>
        </p:nvSpPr>
        <p:spPr>
          <a:xfrm>
            <a:off x="1003300" y="695325"/>
            <a:ext cx="4849813" cy="342741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0075" lIns="80150" spcFirstLastPara="1" rIns="80150" wrap="square" tIns="40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8:notes"/>
          <p:cNvSpPr txBox="1"/>
          <p:nvPr>
            <p:ph idx="1" type="body"/>
          </p:nvPr>
        </p:nvSpPr>
        <p:spPr>
          <a:xfrm>
            <a:off x="685800" y="4343400"/>
            <a:ext cx="5481638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19:notes"/>
          <p:cNvSpPr txBox="1"/>
          <p:nvPr/>
        </p:nvSpPr>
        <p:spPr>
          <a:xfrm>
            <a:off x="1003300" y="695325"/>
            <a:ext cx="4848225" cy="342582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0075" lIns="80150" spcFirstLastPara="1" rIns="80150" wrap="square" tIns="40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9:notes"/>
          <p:cNvSpPr txBox="1"/>
          <p:nvPr>
            <p:ph idx="1" type="body"/>
          </p:nvPr>
        </p:nvSpPr>
        <p:spPr>
          <a:xfrm>
            <a:off x="685800" y="4343400"/>
            <a:ext cx="5481638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20:notes"/>
          <p:cNvSpPr txBox="1"/>
          <p:nvPr/>
        </p:nvSpPr>
        <p:spPr>
          <a:xfrm>
            <a:off x="1003300" y="695325"/>
            <a:ext cx="4848225" cy="342582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0075" lIns="80150" spcFirstLastPara="1" rIns="80150" wrap="square" tIns="40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0:notes"/>
          <p:cNvSpPr txBox="1"/>
          <p:nvPr>
            <p:ph idx="1" type="body"/>
          </p:nvPr>
        </p:nvSpPr>
        <p:spPr>
          <a:xfrm>
            <a:off x="685800" y="4343400"/>
            <a:ext cx="5481638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21:notes"/>
          <p:cNvSpPr txBox="1"/>
          <p:nvPr/>
        </p:nvSpPr>
        <p:spPr>
          <a:xfrm>
            <a:off x="1003300" y="695325"/>
            <a:ext cx="4846638" cy="342582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0075" lIns="80150" spcFirstLastPara="1" rIns="80150" wrap="square" tIns="40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1:notes"/>
          <p:cNvSpPr txBox="1"/>
          <p:nvPr>
            <p:ph idx="1" type="body"/>
          </p:nvPr>
        </p:nvSpPr>
        <p:spPr>
          <a:xfrm>
            <a:off x="685800" y="4343400"/>
            <a:ext cx="5481638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22:notes"/>
          <p:cNvSpPr txBox="1"/>
          <p:nvPr/>
        </p:nvSpPr>
        <p:spPr>
          <a:xfrm>
            <a:off x="1003300" y="695325"/>
            <a:ext cx="4848225" cy="342582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0075" lIns="80150" spcFirstLastPara="1" rIns="80150" wrap="square" tIns="40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2:notes"/>
          <p:cNvSpPr txBox="1"/>
          <p:nvPr>
            <p:ph idx="1" type="body"/>
          </p:nvPr>
        </p:nvSpPr>
        <p:spPr>
          <a:xfrm>
            <a:off x="685800" y="4343400"/>
            <a:ext cx="5481638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23:notes"/>
          <p:cNvSpPr txBox="1"/>
          <p:nvPr/>
        </p:nvSpPr>
        <p:spPr>
          <a:xfrm>
            <a:off x="1003300" y="695325"/>
            <a:ext cx="4848225" cy="342582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0075" lIns="80150" spcFirstLastPara="1" rIns="80150" wrap="square" tIns="40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3:notes"/>
          <p:cNvSpPr txBox="1"/>
          <p:nvPr>
            <p:ph idx="1" type="body"/>
          </p:nvPr>
        </p:nvSpPr>
        <p:spPr>
          <a:xfrm>
            <a:off x="685800" y="4343400"/>
            <a:ext cx="5481638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24:notes"/>
          <p:cNvSpPr txBox="1"/>
          <p:nvPr/>
        </p:nvSpPr>
        <p:spPr>
          <a:xfrm>
            <a:off x="1003300" y="695325"/>
            <a:ext cx="4848225" cy="342582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0075" lIns="80150" spcFirstLastPara="1" rIns="80150" wrap="square" tIns="40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4:notes"/>
          <p:cNvSpPr txBox="1"/>
          <p:nvPr>
            <p:ph idx="1" type="body"/>
          </p:nvPr>
        </p:nvSpPr>
        <p:spPr>
          <a:xfrm>
            <a:off x="685800" y="4343400"/>
            <a:ext cx="5481638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p25:notes"/>
          <p:cNvSpPr txBox="1"/>
          <p:nvPr/>
        </p:nvSpPr>
        <p:spPr>
          <a:xfrm>
            <a:off x="1003300" y="695325"/>
            <a:ext cx="4848225" cy="342582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0075" lIns="80150" spcFirstLastPara="1" rIns="80150" wrap="square" tIns="40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5:notes"/>
          <p:cNvSpPr txBox="1"/>
          <p:nvPr>
            <p:ph idx="1" type="body"/>
          </p:nvPr>
        </p:nvSpPr>
        <p:spPr>
          <a:xfrm>
            <a:off x="685800" y="4343400"/>
            <a:ext cx="5481638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26:notes"/>
          <p:cNvSpPr txBox="1"/>
          <p:nvPr/>
        </p:nvSpPr>
        <p:spPr>
          <a:xfrm>
            <a:off x="1003300" y="695325"/>
            <a:ext cx="4846638" cy="342582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0075" lIns="80150" spcFirstLastPara="1" rIns="80150" wrap="square" tIns="40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6:notes"/>
          <p:cNvSpPr txBox="1"/>
          <p:nvPr>
            <p:ph idx="1" type="body"/>
          </p:nvPr>
        </p:nvSpPr>
        <p:spPr>
          <a:xfrm>
            <a:off x="685800" y="4343400"/>
            <a:ext cx="5481638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Google Shape;268;p27:notes"/>
          <p:cNvSpPr txBox="1"/>
          <p:nvPr/>
        </p:nvSpPr>
        <p:spPr>
          <a:xfrm>
            <a:off x="1003300" y="695325"/>
            <a:ext cx="4846638" cy="342582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0075" lIns="80150" spcFirstLastPara="1" rIns="80150" wrap="square" tIns="40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7:notes"/>
          <p:cNvSpPr txBox="1"/>
          <p:nvPr>
            <p:ph idx="1" type="body"/>
          </p:nvPr>
        </p:nvSpPr>
        <p:spPr>
          <a:xfrm>
            <a:off x="685800" y="4343400"/>
            <a:ext cx="5481638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" name="Google Shape;276;p28:notes"/>
          <p:cNvSpPr txBox="1"/>
          <p:nvPr/>
        </p:nvSpPr>
        <p:spPr>
          <a:xfrm>
            <a:off x="1003300" y="695325"/>
            <a:ext cx="4846638" cy="342582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0075" lIns="80150" spcFirstLastPara="1" rIns="80150" wrap="square" tIns="40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28:notes"/>
          <p:cNvSpPr txBox="1"/>
          <p:nvPr>
            <p:ph idx="1" type="body"/>
          </p:nvPr>
        </p:nvSpPr>
        <p:spPr>
          <a:xfrm>
            <a:off x="685800" y="4343400"/>
            <a:ext cx="5481638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29:notes"/>
          <p:cNvSpPr txBox="1"/>
          <p:nvPr/>
        </p:nvSpPr>
        <p:spPr>
          <a:xfrm>
            <a:off x="1003300" y="695325"/>
            <a:ext cx="4846638" cy="342582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0075" lIns="80150" spcFirstLastPara="1" rIns="80150" wrap="square" tIns="40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9:notes"/>
          <p:cNvSpPr txBox="1"/>
          <p:nvPr>
            <p:ph idx="1" type="body"/>
          </p:nvPr>
        </p:nvSpPr>
        <p:spPr>
          <a:xfrm>
            <a:off x="685800" y="4343400"/>
            <a:ext cx="5481638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30:notes"/>
          <p:cNvSpPr txBox="1"/>
          <p:nvPr/>
        </p:nvSpPr>
        <p:spPr>
          <a:xfrm>
            <a:off x="1003300" y="695325"/>
            <a:ext cx="4846638" cy="342582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0075" lIns="80150" spcFirstLastPara="1" rIns="80150" wrap="square" tIns="40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0:notes"/>
          <p:cNvSpPr txBox="1"/>
          <p:nvPr>
            <p:ph idx="1" type="body"/>
          </p:nvPr>
        </p:nvSpPr>
        <p:spPr>
          <a:xfrm>
            <a:off x="685800" y="4343400"/>
            <a:ext cx="5481638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p31:notes"/>
          <p:cNvSpPr txBox="1"/>
          <p:nvPr/>
        </p:nvSpPr>
        <p:spPr>
          <a:xfrm>
            <a:off x="1003300" y="695325"/>
            <a:ext cx="4846638" cy="342582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0075" lIns="80150" spcFirstLastPara="1" rIns="80150" wrap="square" tIns="40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31:notes"/>
          <p:cNvSpPr txBox="1"/>
          <p:nvPr>
            <p:ph idx="1" type="body"/>
          </p:nvPr>
        </p:nvSpPr>
        <p:spPr>
          <a:xfrm>
            <a:off x="685800" y="4343400"/>
            <a:ext cx="5481638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4:notes"/>
          <p:cNvSpPr txBox="1"/>
          <p:nvPr/>
        </p:nvSpPr>
        <p:spPr>
          <a:xfrm>
            <a:off x="1003300" y="695325"/>
            <a:ext cx="4849813" cy="342741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0075" lIns="80150" spcFirstLastPara="1" rIns="80150" wrap="square" tIns="40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7:notes"/>
          <p:cNvSpPr txBox="1"/>
          <p:nvPr/>
        </p:nvSpPr>
        <p:spPr>
          <a:xfrm>
            <a:off x="1003300" y="695325"/>
            <a:ext cx="4849813" cy="342741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0075" lIns="80150" spcFirstLastPara="1" rIns="80150" wrap="square" tIns="40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8:notes"/>
          <p:cNvSpPr txBox="1"/>
          <p:nvPr/>
        </p:nvSpPr>
        <p:spPr>
          <a:xfrm>
            <a:off x="1003300" y="695325"/>
            <a:ext cx="4849813" cy="342741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0075" lIns="80150" spcFirstLastPara="1" rIns="80150" wrap="square" tIns="40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9:notes"/>
          <p:cNvSpPr txBox="1"/>
          <p:nvPr/>
        </p:nvSpPr>
        <p:spPr>
          <a:xfrm>
            <a:off x="1003300" y="695325"/>
            <a:ext cx="4849813" cy="342741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0075" lIns="80150" spcFirstLastPara="1" rIns="80150" wrap="square" tIns="40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3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3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2"/>
          <p:cNvSpPr txBox="1"/>
          <p:nvPr>
            <p:ph idx="1" type="body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3"/>
          <p:cNvSpPr txBox="1"/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3"/>
          <p:cNvSpPr txBox="1"/>
          <p:nvPr>
            <p:ph idx="1" type="body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4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5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5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6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36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3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7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7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37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7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3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0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0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40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4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0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1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1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1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4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32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2590800" y="18288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Sistem Pakar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Sistem Produksi</a:t>
            </a:r>
            <a:endParaRPr/>
          </a:p>
        </p:txBody>
      </p:sp>
      <p:sp>
        <p:nvSpPr>
          <p:cNvPr id="151" name="Google Shape;151;p10"/>
          <p:cNvSpPr txBox="1"/>
          <p:nvPr>
            <p:ph idx="1" type="body"/>
          </p:nvPr>
        </p:nvSpPr>
        <p:spPr>
          <a:xfrm>
            <a:off x="1651001" y="1165225"/>
            <a:ext cx="8816975" cy="45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Terdiri dari komponen-komponen :</a:t>
            </a:r>
            <a:endParaRPr/>
          </a:p>
          <a:p>
            <a:pPr indent="-457200" lvl="1" marL="8572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ruang keadaan, yang berisi keadaan awal, tujuan, kumpulan aturan yang digunakan untuk mencapai tujuan </a:t>
            </a:r>
            <a:endParaRPr/>
          </a:p>
          <a:p>
            <a:pPr indent="-457200" lvl="1" marL="8572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strategi kontrol, berguna untuk mengarahkan bagaimana proses pencarian akan berlangsung dan mengendalikan arah eksplorasi</a:t>
            </a:r>
            <a:endParaRPr/>
          </a:p>
        </p:txBody>
      </p:sp>
      <p:pic>
        <p:nvPicPr>
          <p:cNvPr id="152" name="Google Shape;15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1425" y="4587876"/>
            <a:ext cx="6451600" cy="2176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Konsep Dasar Sistem Pakar</a:t>
            </a:r>
            <a:endParaRPr/>
          </a:p>
        </p:txBody>
      </p:sp>
      <p:sp>
        <p:nvSpPr>
          <p:cNvPr id="158" name="Google Shape;158;p11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Sistem yang mempunyai pengetahuan para ahli/pakar dan menggunakannya dalam mengambil keputusan/menyelesaikan masalah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Bidang yang ditangani spesifik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Berdasarkan pada aturan-aturan yang biasanya berbentuk IF-THEN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Konsep Dasar Sistem Pakar</a:t>
            </a:r>
            <a:endParaRPr/>
          </a:p>
        </p:txBody>
      </p:sp>
      <p:sp>
        <p:nvSpPr>
          <p:cNvPr id="164" name="Google Shape;164;p12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Kepakaran ditransfer dari seorang pakar ke komputer.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Pengetahuan ini disimpan dan user dapat meminta saran spesifik yang dibutuhkannya.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Komputer dapat mencari, mengolah dan menampilkan kesimpulan yang spesifik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Mempunyai kemampuan menjelaskan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5950" y="38100"/>
            <a:ext cx="8477250" cy="6770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Bagian Utama Sistem Pakar</a:t>
            </a:r>
            <a:endParaRPr/>
          </a:p>
        </p:txBody>
      </p:sp>
      <p:sp>
        <p:nvSpPr>
          <p:cNvPr id="175" name="Google Shape;175;p14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Lingkungan pengembangan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Digunakan untuk memasukkan pengetahuan pakar ke dalam lingkungan sistem pakar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Lingkungan konsultasi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Digunakan oleh pengguna yang bukan pakar untuk memperoleh pengetahuan pakar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Komponen Sistem Pakar</a:t>
            </a:r>
            <a:endParaRPr/>
          </a:p>
        </p:txBody>
      </p:sp>
      <p:sp>
        <p:nvSpPr>
          <p:cNvPr id="181" name="Google Shape;181;p15"/>
          <p:cNvSpPr txBox="1"/>
          <p:nvPr>
            <p:ph idx="1" type="body"/>
          </p:nvPr>
        </p:nvSpPr>
        <p:spPr>
          <a:xfrm>
            <a:off x="1524000" y="1295400"/>
            <a:ext cx="91440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Antarmuka pengguna – mekanisme yang digunakan oleh pengguna dan sistem pakar untuk berkomunikasi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Basis pengetahuan – terdiri dari fakta dan aturan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Akuisisi pengetahuan – pemindahan pengetahuan dari sumber ke program komputer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Motor inferensi – penalaran untuk menyelesaikan masalah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Workplace/blackboard – memori untuk merekam kejadian yang sedang berlangsung termasuk keputusan sementara, ada 3 keputusan yang dapat direkam : rencana, agenda, solusi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Fasilitas penjelasan – memberikan penjelasan tentang perilaku sistem pakar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Perbaikan pengetahuan – peningkatan kinerja dan update pengetahuan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"/>
          <p:cNvSpPr txBox="1"/>
          <p:nvPr>
            <p:ph type="title"/>
          </p:nvPr>
        </p:nvSpPr>
        <p:spPr>
          <a:xfrm>
            <a:off x="1981200" y="-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Tahap Pembuatan Sistem Pakar</a:t>
            </a:r>
            <a:endParaRPr/>
          </a:p>
        </p:txBody>
      </p:sp>
      <p:pic>
        <p:nvPicPr>
          <p:cNvPr id="187" name="Google Shape;18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5600" y="609600"/>
            <a:ext cx="6324600" cy="6097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Contoh Sistem Pakar</a:t>
            </a:r>
            <a:endParaRPr/>
          </a:p>
        </p:txBody>
      </p:sp>
      <p:sp>
        <p:nvSpPr>
          <p:cNvPr id="193" name="Google Shape;193;p17"/>
          <p:cNvSpPr txBox="1"/>
          <p:nvPr>
            <p:ph idx="1" type="body"/>
          </p:nvPr>
        </p:nvSpPr>
        <p:spPr>
          <a:xfrm>
            <a:off x="1600200" y="1371600"/>
            <a:ext cx="9067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MYCIN 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Mendiagnosa penyakit infeksi dan merekomendasi pengobatan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Membantu dokter yang belum berpengalaman dalam menangani penyakit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EL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Digunakan untuk menganalisa dan membantu rekayasa rancangan sirkuit elektronik yang terbuat dari transistor, dioda dan resistor.  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Diagram skematik dari sirkuit ini dimasukkan ke dalam komputer dan EL menganalisis  menentukan karakteristik sirkuit, nilai voltase, dan strum yang ada pada semua titik sirkuit. 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Basis pengetahuan pada EL merupakan prinsip umum elektronik seperti hukum OHM, hukum kirchoff, karakteristik komponen, teori operasi transistor.  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DELTA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membantu karyawan bagian pemeliharaan mesin lokomotif diesel dalam memantau mesin-mesin yang tidak berfungsi dengan baik dan membimbing ke arah prosedur perbaikan</a:t>
            </a:r>
            <a:endParaRPr/>
          </a:p>
          <a:p>
            <a:pPr indent="-18542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"/>
          <p:cNvSpPr txBox="1"/>
          <p:nvPr>
            <p:ph idx="4294967295" type="title"/>
          </p:nvPr>
        </p:nvSpPr>
        <p:spPr>
          <a:xfrm>
            <a:off x="1981201" y="273051"/>
            <a:ext cx="8228013" cy="1146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35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Forward Chaining</a:t>
            </a:r>
            <a:endParaRPr/>
          </a:p>
        </p:txBody>
      </p:sp>
      <p:sp>
        <p:nvSpPr>
          <p:cNvPr id="201" name="Google Shape;201;p18"/>
          <p:cNvSpPr txBox="1"/>
          <p:nvPr>
            <p:ph idx="4294967295" type="body"/>
          </p:nvPr>
        </p:nvSpPr>
        <p:spPr>
          <a:xfrm>
            <a:off x="2368551" y="1906589"/>
            <a:ext cx="76358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17538" lvl="0" marL="61912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i="1" lang="en-US" sz="2800"/>
              <a:t>Forward chaining</a:t>
            </a:r>
            <a:r>
              <a:rPr lang="en-US" sz="2800"/>
              <a:t> merupakan grup dari multipel inferensi yang melakukan pencarian dari suatu masalah kepada solusinya.</a:t>
            </a:r>
            <a:endParaRPr/>
          </a:p>
          <a:p>
            <a:pPr indent="-617538" lvl="0" marL="619125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/>
              <a:t>Forward Chaining adalah </a:t>
            </a:r>
            <a:r>
              <a:rPr i="1" lang="en-US" sz="2800"/>
              <a:t>data driven</a:t>
            </a:r>
            <a:r>
              <a:rPr lang="en-US" sz="2800"/>
              <a:t> karena inferensi dimulai dengan informasi yg tersedia dan baru konklusi diperoleh</a:t>
            </a:r>
            <a:endParaRPr sz="2800"/>
          </a:p>
          <a:p>
            <a:pPr indent="-617770" lvl="0" marL="61777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/>
              <a:t>Mencari aturan inferensi sampai ditemukan satu dimana anteseden (If clause) bernilai true. Ketika ditemukan, bisa ditarik kesimpulan, menghasilkan informasi baru.</a:t>
            </a:r>
            <a:endParaRPr/>
          </a:p>
          <a:p>
            <a:pPr indent="-439738" lvl="0" marL="619125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sz="2800"/>
          </a:p>
          <a:p>
            <a:pPr indent="-439738" lvl="0" marL="619125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sz="2800"/>
          </a:p>
          <a:p>
            <a:pPr indent="-617538" lvl="0" marL="619125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"/>
          <p:cNvSpPr txBox="1"/>
          <p:nvPr>
            <p:ph type="title"/>
          </p:nvPr>
        </p:nvSpPr>
        <p:spPr>
          <a:xfrm>
            <a:off x="1981201" y="314325"/>
            <a:ext cx="8226425" cy="106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Forward Chaining</a:t>
            </a:r>
            <a:endParaRPr/>
          </a:p>
        </p:txBody>
      </p:sp>
      <p:sp>
        <p:nvSpPr>
          <p:cNvPr id="209" name="Google Shape;209;p19"/>
          <p:cNvSpPr txBox="1"/>
          <p:nvPr>
            <p:ph idx="1" type="body"/>
          </p:nvPr>
        </p:nvSpPr>
        <p:spPr>
          <a:xfrm>
            <a:off x="2178051" y="1404939"/>
            <a:ext cx="8031163" cy="4910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17538" lvl="0" marL="61753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/>
              <a:t>Contoh : Menentukan warna binatang bernama Tweety. Data awal adalah Tweety terbang dan bernyanyi.</a:t>
            </a:r>
            <a:endParaRPr/>
          </a:p>
          <a:p>
            <a:pPr indent="-617538" lvl="0" marL="617538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/>
              <a:t>Misalkan ada 4 aturan :</a:t>
            </a:r>
            <a:endParaRPr/>
          </a:p>
          <a:p>
            <a:pPr indent="-512763" lvl="1" marL="1343025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/>
              <a:t>If x melompat dan memakan serangga, maka x adalah katak</a:t>
            </a:r>
            <a:endParaRPr/>
          </a:p>
          <a:p>
            <a:pPr indent="-512763" lvl="1" marL="1343025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/>
              <a:t>If x terbang dan bernyanyi, maka x adalah burung kenari</a:t>
            </a:r>
            <a:endParaRPr/>
          </a:p>
          <a:p>
            <a:pPr indent="-512763" lvl="1" marL="1343025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/>
              <a:t>If x adalah katak, maka x berwarna hijau </a:t>
            </a:r>
            <a:endParaRPr/>
          </a:p>
          <a:p>
            <a:pPr indent="-512763" lvl="1" marL="1343025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/>
              <a:t>If x adalah burung kenari, maka x berwarna kuning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type="title"/>
          </p:nvPr>
        </p:nvSpPr>
        <p:spPr>
          <a:xfrm>
            <a:off x="609600" y="10287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Basis Pengetahuan</a:t>
            </a:r>
            <a:endParaRPr/>
          </a:p>
        </p:txBody>
      </p:sp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3863" y="2944813"/>
            <a:ext cx="8680450" cy="169386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/>
          <p:nvPr/>
        </p:nvSpPr>
        <p:spPr>
          <a:xfrm>
            <a:off x="4203701" y="3348039"/>
            <a:ext cx="1831975" cy="968375"/>
          </a:xfrm>
          <a:prstGeom prst="ellipse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"/>
          <p:cNvSpPr txBox="1"/>
          <p:nvPr>
            <p:ph type="title"/>
          </p:nvPr>
        </p:nvSpPr>
        <p:spPr>
          <a:xfrm>
            <a:off x="1981201" y="314325"/>
            <a:ext cx="8226425" cy="106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Forward Chaining</a:t>
            </a:r>
            <a:endParaRPr/>
          </a:p>
        </p:txBody>
      </p:sp>
      <p:sp>
        <p:nvSpPr>
          <p:cNvPr id="217" name="Google Shape;217;p20"/>
          <p:cNvSpPr txBox="1"/>
          <p:nvPr>
            <p:ph idx="1" type="body"/>
          </p:nvPr>
        </p:nvSpPr>
        <p:spPr>
          <a:xfrm>
            <a:off x="2178051" y="1795464"/>
            <a:ext cx="8031163" cy="369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17538" lvl="0" marL="61753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/>
              <a:t>Yang dicari pertama adalah aturan nomor 1, karena anteseden-nya cocok dengan data kita (if Tweety terbang dan bernyanyi)</a:t>
            </a:r>
            <a:endParaRPr/>
          </a:p>
          <a:p>
            <a:pPr indent="-617538" lvl="0" marL="617538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/>
              <a:t>Konsekuen (then Tweety adalah burung kenari) ditambahkan ke data yang dimiliki</a:t>
            </a:r>
            <a:endParaRPr/>
          </a:p>
          <a:p>
            <a:pPr indent="-617538" lvl="0" marL="617538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/>
              <a:t>If tweety adalah burung kenari, maka Tweety berwarna kuning (tujuan)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/>
          <p:nvPr>
            <p:ph idx="4294967295" type="title"/>
          </p:nvPr>
        </p:nvSpPr>
        <p:spPr>
          <a:xfrm>
            <a:off x="1981200" y="314325"/>
            <a:ext cx="8224838" cy="106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Backward Chaining</a:t>
            </a:r>
            <a:endParaRPr/>
          </a:p>
        </p:txBody>
      </p:sp>
      <p:sp>
        <p:nvSpPr>
          <p:cNvPr id="225" name="Google Shape;225;p21"/>
          <p:cNvSpPr txBox="1"/>
          <p:nvPr>
            <p:ph idx="4294967295" type="body"/>
          </p:nvPr>
        </p:nvSpPr>
        <p:spPr>
          <a:xfrm>
            <a:off x="2178051" y="1795464"/>
            <a:ext cx="8029575" cy="3697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Dimulai dengan tujuan (</a:t>
            </a:r>
            <a:r>
              <a:rPr i="1" lang="en-US" sz="2600"/>
              <a:t>goal</a:t>
            </a:r>
            <a:r>
              <a:rPr lang="en-US" sz="2600"/>
              <a:t>) yang diverifikasi apakah bernilai TRUE atau FALSE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Kemudian melihat rule yang mempunyai GOAL tersebut pada bagian konklusinya.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Mengecek pada premis dari rule tersebut untuk menguji apakah rule tersebut terpenuhi (bernilai TRUE)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Proses tersebut berlajut sampai semua kemungkinan yang ada telah diperiksa atau sampai rule inisial yang diperiksa (dg GOAL) telah terpenuhi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Jika GOAL terbukti FALSE, maka GOAL berikut yang dicoba.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2"/>
          <p:cNvSpPr txBox="1"/>
          <p:nvPr>
            <p:ph type="title"/>
          </p:nvPr>
        </p:nvSpPr>
        <p:spPr>
          <a:xfrm>
            <a:off x="1981201" y="314325"/>
            <a:ext cx="8226425" cy="106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Backward Chaining</a:t>
            </a:r>
            <a:endParaRPr/>
          </a:p>
        </p:txBody>
      </p:sp>
      <p:sp>
        <p:nvSpPr>
          <p:cNvPr id="233" name="Google Shape;233;p22"/>
          <p:cNvSpPr txBox="1"/>
          <p:nvPr>
            <p:ph idx="1" type="body"/>
          </p:nvPr>
        </p:nvSpPr>
        <p:spPr>
          <a:xfrm>
            <a:off x="2178051" y="1795463"/>
            <a:ext cx="8031163" cy="3890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17538" lvl="0" marL="61753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/>
              <a:t>Dimulai dari daftar tujuan dan bergerak ke belakang dari konsekuen ke anteseden untuk melihat data yang mendukung konsekuen.</a:t>
            </a:r>
            <a:endParaRPr/>
          </a:p>
          <a:p>
            <a:pPr indent="-617538" lvl="0" marL="617538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/>
              <a:t>Mencari sampai ada konsekuen (Then clause) yang merupakan tujuan. Jika antecedent (If clause) belum diketahui nilainya (bernilai benar/salah), maka ditambahkan ke daftar tujuan.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3"/>
          <p:cNvSpPr txBox="1"/>
          <p:nvPr>
            <p:ph type="title"/>
          </p:nvPr>
        </p:nvSpPr>
        <p:spPr>
          <a:xfrm>
            <a:off x="1981201" y="80964"/>
            <a:ext cx="8226425" cy="1062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Backward Chaining</a:t>
            </a:r>
            <a:endParaRPr/>
          </a:p>
        </p:txBody>
      </p:sp>
      <p:sp>
        <p:nvSpPr>
          <p:cNvPr id="241" name="Google Shape;241;p23"/>
          <p:cNvSpPr txBox="1"/>
          <p:nvPr>
            <p:ph idx="1" type="body"/>
          </p:nvPr>
        </p:nvSpPr>
        <p:spPr>
          <a:xfrm>
            <a:off x="1676400" y="1066801"/>
            <a:ext cx="8839200" cy="536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17538" lvl="0" marL="61753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/>
              <a:t>Contoh : Menentukan warna binatang bernama Tweety. Data awal adalah Tweety terbang dan bernyanyi.</a:t>
            </a:r>
            <a:endParaRPr/>
          </a:p>
          <a:p>
            <a:pPr indent="-617538" lvl="0" marL="617538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/>
              <a:t>Misalkan ada 4 aturan :</a:t>
            </a:r>
            <a:endParaRPr/>
          </a:p>
          <a:p>
            <a:pPr indent="-563563" lvl="1" marL="979488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imes New Roman"/>
              <a:buChar char="–"/>
            </a:pPr>
            <a:r>
              <a:rPr lang="en-US" sz="2900"/>
              <a:t>If x melompat dan memakan serangga, maka x adalah katak</a:t>
            </a:r>
            <a:endParaRPr/>
          </a:p>
          <a:p>
            <a:pPr indent="-563563" lvl="1" marL="979488" rtl="0" algn="l">
              <a:spcBef>
                <a:spcPts val="1868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imes New Roman"/>
              <a:buChar char="–"/>
            </a:pPr>
            <a:r>
              <a:rPr lang="en-US" sz="2900"/>
              <a:t>If x terbang dan bernyanyi, maka x adalah burung kenari</a:t>
            </a:r>
            <a:endParaRPr/>
          </a:p>
          <a:p>
            <a:pPr indent="-563563" lvl="1" marL="979488" rtl="0" algn="l">
              <a:spcBef>
                <a:spcPts val="1868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imes New Roman"/>
              <a:buChar char="–"/>
            </a:pPr>
            <a:r>
              <a:rPr lang="en-US" sz="2900"/>
              <a:t>If x adalah katak, maka x berwarna hijau </a:t>
            </a:r>
            <a:endParaRPr/>
          </a:p>
          <a:p>
            <a:pPr indent="-563563" lvl="1" marL="979488" rtl="0" algn="l">
              <a:spcBef>
                <a:spcPts val="1868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imes New Roman"/>
              <a:buChar char="–"/>
            </a:pPr>
            <a:r>
              <a:rPr lang="en-US" sz="2900"/>
              <a:t>If x adalah burung kenari, maka x berwarna kuning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"/>
          <p:cNvSpPr txBox="1"/>
          <p:nvPr>
            <p:ph type="title"/>
          </p:nvPr>
        </p:nvSpPr>
        <p:spPr>
          <a:xfrm>
            <a:off x="1981201" y="314325"/>
            <a:ext cx="8226425" cy="106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Backward Chaining</a:t>
            </a:r>
            <a:endParaRPr/>
          </a:p>
        </p:txBody>
      </p:sp>
      <p:sp>
        <p:nvSpPr>
          <p:cNvPr id="249" name="Google Shape;249;p24"/>
          <p:cNvSpPr txBox="1"/>
          <p:nvPr>
            <p:ph idx="1" type="body"/>
          </p:nvPr>
        </p:nvSpPr>
        <p:spPr>
          <a:xfrm>
            <a:off x="2178051" y="1284288"/>
            <a:ext cx="8031163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17538" lvl="0" marL="61753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/>
              <a:t>Pertama akan mencari aturan 3 dan 4 (sesuai dengan tujuan kita mencari warna)</a:t>
            </a:r>
            <a:endParaRPr/>
          </a:p>
          <a:p>
            <a:pPr indent="-617538" lvl="0" marL="617538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/>
              <a:t>Belum diketahui bahwa Tweety adalah burung kenari, maka kedua anteseden (If Tweety adalah katak, If Tweety adalah burung kenari) ditambahkan ke daftar tujuan.</a:t>
            </a:r>
            <a:endParaRPr/>
          </a:p>
          <a:p>
            <a:pPr indent="-617538" lvl="0" marL="617538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/>
              <a:t>Lalu mencari aturan 1 dan 2, karena konsekuen-nya (then x adalah katak, then x adalah burung kenari) cocok dengan daftar tujuan yang baru ditambahkan. </a:t>
            </a:r>
            <a:endParaRPr/>
          </a:p>
          <a:p>
            <a:pPr indent="-617538" lvl="0" marL="617538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5"/>
          <p:cNvSpPr txBox="1"/>
          <p:nvPr>
            <p:ph type="title"/>
          </p:nvPr>
        </p:nvSpPr>
        <p:spPr>
          <a:xfrm>
            <a:off x="1981201" y="314325"/>
            <a:ext cx="8226425" cy="106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Backward Chaining</a:t>
            </a:r>
            <a:endParaRPr/>
          </a:p>
        </p:txBody>
      </p:sp>
      <p:sp>
        <p:nvSpPr>
          <p:cNvPr id="257" name="Google Shape;257;p25"/>
          <p:cNvSpPr txBox="1"/>
          <p:nvPr>
            <p:ph idx="1" type="body"/>
          </p:nvPr>
        </p:nvSpPr>
        <p:spPr>
          <a:xfrm>
            <a:off x="2178051" y="1795464"/>
            <a:ext cx="8031163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17538" lvl="0" marL="61753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/>
              <a:t>Anteseden (If Tweety terbang dan bernyanyi) bernilai true/benar, maka disimpulkan Tweety adalah burung kenari. </a:t>
            </a:r>
            <a:endParaRPr/>
          </a:p>
          <a:p>
            <a:pPr indent="-617538" lvl="0" marL="617538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/>
              <a:t>Tujuan menentukan warna Tweety sekarang sudah dicapai (Tweety berwarna hijau jika katak, dan kuning jika burung kenari, Tweety adalah burung kenari karena terbang dan bernyanyi, jadi Tweety berwarna kuning).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"/>
          <p:cNvSpPr txBox="1"/>
          <p:nvPr>
            <p:ph idx="4294967295" type="title"/>
          </p:nvPr>
        </p:nvSpPr>
        <p:spPr>
          <a:xfrm>
            <a:off x="1981200" y="-12700"/>
            <a:ext cx="8224838" cy="106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Contoh Kasus</a:t>
            </a:r>
            <a:endParaRPr/>
          </a:p>
        </p:txBody>
      </p:sp>
      <p:sp>
        <p:nvSpPr>
          <p:cNvPr id="265" name="Google Shape;265;p26"/>
          <p:cNvSpPr txBox="1"/>
          <p:nvPr>
            <p:ph idx="4294967295" type="body"/>
          </p:nvPr>
        </p:nvSpPr>
        <p:spPr>
          <a:xfrm>
            <a:off x="1938339" y="939800"/>
            <a:ext cx="8709025" cy="5607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17538" lvl="0" marL="61912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lang="en-US" sz="2600"/>
              <a:t>Seorang </a:t>
            </a:r>
            <a:r>
              <a:rPr i="1" lang="en-US" sz="2600"/>
              <a:t>user</a:t>
            </a:r>
            <a:r>
              <a:rPr lang="en-US" sz="2600"/>
              <a:t> ingin berkonsultasi apakah tepat jika dia berinvestasi pada IBM?</a:t>
            </a:r>
            <a:endParaRPr/>
          </a:p>
          <a:p>
            <a:pPr indent="-617538" lvl="0" marL="619125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b="1" lang="en-US" sz="2600"/>
              <a:t>Variabel-variabel yang digunakan:</a:t>
            </a:r>
            <a:endParaRPr/>
          </a:p>
          <a:p>
            <a:pPr indent="-617538" lvl="0" marL="619125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/>
              <a:t>A	= memiliki uang $10.000 untuk investasi</a:t>
            </a:r>
            <a:endParaRPr/>
          </a:p>
          <a:p>
            <a:pPr indent="-617538" lvl="0" marL="619125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/>
              <a:t>B	= berusia &lt; 30 tahun</a:t>
            </a:r>
            <a:endParaRPr/>
          </a:p>
          <a:p>
            <a:pPr indent="-617538" lvl="0" marL="619125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/>
              <a:t>C	= tingkat pendidikan pada level college</a:t>
            </a:r>
            <a:endParaRPr/>
          </a:p>
          <a:p>
            <a:pPr indent="-617538" lvl="0" marL="619125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/>
              <a:t>D	= pendapatan minimum pertahun $40.000</a:t>
            </a:r>
            <a:endParaRPr/>
          </a:p>
          <a:p>
            <a:pPr indent="-617538" lvl="0" marL="619125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/>
              <a:t>E	= investasi pada bidang Sekuritas (Asuransi)</a:t>
            </a:r>
            <a:endParaRPr/>
          </a:p>
          <a:p>
            <a:pPr indent="-617538" lvl="0" marL="619125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/>
              <a:t>F	= investasi pada saham pertumbuhan (</a:t>
            </a:r>
            <a:r>
              <a:rPr i="1" lang="en-US" sz="2600"/>
              <a:t>growth stock)</a:t>
            </a:r>
            <a:endParaRPr/>
          </a:p>
          <a:p>
            <a:pPr indent="-617538" lvl="0" marL="619125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/>
              <a:t>G	= investasi pada saham IBM </a:t>
            </a:r>
            <a:endParaRPr/>
          </a:p>
          <a:p>
            <a:pPr indent="-617538" lvl="0" marL="619125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/>
          </a:p>
          <a:p>
            <a:pPr indent="-617538" lvl="0" marL="619125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/>
              <a:t>Setiap variabel dapat bernilai TRUE atau FALSE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7"/>
          <p:cNvSpPr txBox="1"/>
          <p:nvPr>
            <p:ph idx="4294967295" type="title"/>
          </p:nvPr>
        </p:nvSpPr>
        <p:spPr>
          <a:xfrm>
            <a:off x="1981200" y="314325"/>
            <a:ext cx="8224838" cy="106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Contoh Kasus</a:t>
            </a:r>
            <a:endParaRPr/>
          </a:p>
        </p:txBody>
      </p:sp>
      <p:sp>
        <p:nvSpPr>
          <p:cNvPr id="273" name="Google Shape;273;p27"/>
          <p:cNvSpPr txBox="1"/>
          <p:nvPr>
            <p:ph idx="4294967295" type="body"/>
          </p:nvPr>
        </p:nvSpPr>
        <p:spPr>
          <a:xfrm>
            <a:off x="2178051" y="1795464"/>
            <a:ext cx="8029575" cy="3697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17538" lvl="0" marL="61912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/>
              <a:t>Fakta </a:t>
            </a:r>
            <a:endParaRPr/>
          </a:p>
          <a:p>
            <a:pPr indent="-514350" lvl="1" marL="1344613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/>
              <a:t>Memiliki uang $10.000	(A TRUE) </a:t>
            </a:r>
            <a:endParaRPr/>
          </a:p>
          <a:p>
            <a:pPr indent="-514350" lvl="1" marL="1344613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/>
              <a:t>Berusia 25 tahun		(B TRUE)</a:t>
            </a:r>
            <a:endParaRPr/>
          </a:p>
          <a:p>
            <a:pPr indent="-617538" lvl="0" marL="619125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/>
              <a:t>Dia ingin meminta nasihat apakah tepat jika berinvestasi pada IBM stock?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8"/>
          <p:cNvSpPr txBox="1"/>
          <p:nvPr>
            <p:ph idx="4294967295" type="body"/>
          </p:nvPr>
        </p:nvSpPr>
        <p:spPr>
          <a:xfrm>
            <a:off x="1600200" y="76200"/>
            <a:ext cx="9067800" cy="66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17538" lvl="0" marL="61912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/>
              <a:t>Rules</a:t>
            </a:r>
            <a:endParaRPr/>
          </a:p>
          <a:p>
            <a:pPr indent="-617538" lvl="0" marL="619125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R1  : 	IF seseorang memiliki uang $10.000 untuk berinvestasi</a:t>
            </a:r>
            <a:endParaRPr/>
          </a:p>
          <a:p>
            <a:pPr indent="-617538" lvl="0" marL="619125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         AND dia berpendidikan pada level college</a:t>
            </a:r>
            <a:endParaRPr/>
          </a:p>
          <a:p>
            <a:pPr indent="-617538" lvl="0" marL="619125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         THEN dia harus berinvestasi pada bidang sekuritas</a:t>
            </a:r>
            <a:endParaRPr/>
          </a:p>
          <a:p>
            <a:pPr indent="-617538" lvl="0" marL="619125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R2  :	IF seseorang memiliki pendapatan per tahun min $40.000 </a:t>
            </a:r>
            <a:endParaRPr/>
          </a:p>
          <a:p>
            <a:pPr indent="-617538" lvl="0" marL="619125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         AND dia berpendidikan pada level college</a:t>
            </a:r>
            <a:endParaRPr/>
          </a:p>
          <a:p>
            <a:pPr indent="-617538" lvl="0" marL="619125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         THEN dia harus berinvestasi pada saham pertumbuhan (</a:t>
            </a:r>
            <a:r>
              <a:rPr i="1" lang="en-US" sz="2400"/>
              <a:t>growth stocks)</a:t>
            </a:r>
            <a:endParaRPr/>
          </a:p>
          <a:p>
            <a:pPr indent="-617538" lvl="0" marL="619125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R3  :	IF seseorang berusia &lt; 30 tahun</a:t>
            </a:r>
            <a:endParaRPr/>
          </a:p>
          <a:p>
            <a:pPr indent="-617538" lvl="0" marL="619125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         AND dia berinvestasi pada bidang sekuritas</a:t>
            </a:r>
            <a:endParaRPr/>
          </a:p>
          <a:p>
            <a:pPr indent="-617538" lvl="0" marL="619125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         THEN dia sebaiknya berinvestasi pada saham pertumbuhan</a:t>
            </a:r>
            <a:endParaRPr/>
          </a:p>
          <a:p>
            <a:pPr indent="-617538" lvl="0" marL="619125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R4  :	IF seseorang berusia &lt; 30 tahun dan &gt; 22 tahun</a:t>
            </a:r>
            <a:endParaRPr/>
          </a:p>
          <a:p>
            <a:pPr indent="-617538" lvl="0" marL="619125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         THEN dia berpendidikan college</a:t>
            </a:r>
            <a:endParaRPr/>
          </a:p>
          <a:p>
            <a:pPr indent="-617538" lvl="0" marL="619125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R5  :	IF seseorang ingin berinvestasi pada saham pertumbuhan </a:t>
            </a:r>
            <a:r>
              <a:rPr i="1" lang="en-US" sz="2400"/>
              <a:t> </a:t>
            </a:r>
            <a:endParaRPr/>
          </a:p>
          <a:p>
            <a:pPr indent="-617538" lvl="0" marL="619125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         THEN saham</a:t>
            </a:r>
            <a:r>
              <a:rPr i="1" lang="en-US" sz="2400"/>
              <a:t> </a:t>
            </a:r>
            <a:r>
              <a:rPr lang="en-US" sz="2400"/>
              <a:t>yang dipilih adalah saham IBM.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9"/>
          <p:cNvSpPr txBox="1"/>
          <p:nvPr>
            <p:ph idx="4294967295" type="body"/>
          </p:nvPr>
        </p:nvSpPr>
        <p:spPr>
          <a:xfrm>
            <a:off x="2178051" y="1795464"/>
            <a:ext cx="8029575" cy="3697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/>
              <a:t>R1: IF A AND C, THEN E</a:t>
            </a:r>
            <a:endParaRPr/>
          </a:p>
          <a:p>
            <a:pPr indent="-342900" lvl="0" marL="3429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/>
              <a:t>R2: IF D AND C, THEN F</a:t>
            </a:r>
            <a:endParaRPr/>
          </a:p>
          <a:p>
            <a:pPr indent="-342900" lvl="0" marL="3429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/>
              <a:t>R3: IF B AND E, THEN F</a:t>
            </a:r>
            <a:endParaRPr/>
          </a:p>
          <a:p>
            <a:pPr indent="-342900" lvl="0" marL="3429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/>
              <a:t>R4: IF B, THEN C</a:t>
            </a:r>
            <a:endParaRPr/>
          </a:p>
          <a:p>
            <a:pPr indent="-342900" lvl="0" marL="3429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/>
              <a:t>R5: IF F, THEN 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609600" y="457201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Basis Pengetahuan</a:t>
            </a:r>
            <a:endParaRPr/>
          </a:p>
        </p:txBody>
      </p:sp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Knowledge engineering : proses mengumpulkan dan mengorganisasi pengetahuan</a:t>
            </a:r>
            <a:endParaRPr/>
          </a:p>
          <a:p>
            <a:pPr indent="-4572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Knowledge representation : proses bagaimana pengetahuan direpresentasikan untuk membentuk basis pengetahuan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0"/>
          <p:cNvSpPr txBox="1"/>
          <p:nvPr>
            <p:ph idx="4294967295" type="title"/>
          </p:nvPr>
        </p:nvSpPr>
        <p:spPr>
          <a:xfrm>
            <a:off x="1981200" y="-228600"/>
            <a:ext cx="8224838" cy="106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Forward Chaining</a:t>
            </a:r>
            <a:endParaRPr/>
          </a:p>
        </p:txBody>
      </p:sp>
      <p:pic>
        <p:nvPicPr>
          <p:cNvPr id="295" name="Google Shape;29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609601"/>
            <a:ext cx="7823200" cy="6278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1"/>
          <p:cNvSpPr txBox="1"/>
          <p:nvPr>
            <p:ph idx="4294967295" type="title"/>
          </p:nvPr>
        </p:nvSpPr>
        <p:spPr>
          <a:xfrm>
            <a:off x="1981200" y="-222250"/>
            <a:ext cx="8224838" cy="106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Backward Chaining</a:t>
            </a:r>
            <a:endParaRPr/>
          </a:p>
        </p:txBody>
      </p:sp>
      <p:pic>
        <p:nvPicPr>
          <p:cNvPr id="303" name="Google Shape;30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685801"/>
            <a:ext cx="7543800" cy="609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1984376" y="782637"/>
            <a:ext cx="8226425" cy="11668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3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Karakteristik Representasi Pengetahuan</a:t>
            </a:r>
            <a:endParaRPr/>
          </a:p>
        </p:txBody>
      </p:sp>
      <p:sp>
        <p:nvSpPr>
          <p:cNvPr id="109" name="Google Shape;109;p4"/>
          <p:cNvSpPr txBox="1"/>
          <p:nvPr>
            <p:ph idx="1" type="body"/>
          </p:nvPr>
        </p:nvSpPr>
        <p:spPr>
          <a:xfrm>
            <a:off x="2514600" y="2536825"/>
            <a:ext cx="7689850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5275" lvl="0" marL="392113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1440"/>
              <a:buFont typeface="Noto Sans Symbols"/>
              <a:buChar char="●"/>
            </a:pPr>
            <a:r>
              <a:rPr lang="en-US"/>
              <a:t>Dapat diprogram dengan bahasa komputer dan disimpan dalam memori</a:t>
            </a:r>
            <a:endParaRPr/>
          </a:p>
          <a:p>
            <a:pPr indent="-295275" lvl="0" marL="392113" rtl="0" algn="l">
              <a:spcBef>
                <a:spcPts val="640"/>
              </a:spcBef>
              <a:spcAft>
                <a:spcPts val="0"/>
              </a:spcAft>
              <a:buClr>
                <a:srgbClr val="FF6633"/>
              </a:buClr>
              <a:buSzPts val="1440"/>
              <a:buFont typeface="Noto Sans Symbols"/>
              <a:buChar char="●"/>
            </a:pPr>
            <a:r>
              <a:rPr lang="en-US"/>
              <a:t>Fakta dan pengetahuan lain yang terkandung di dalamnya dapat digunakan untuk melakukan penalaran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Representasi Pengetahuan</a:t>
            </a:r>
            <a:endParaRPr/>
          </a:p>
        </p:txBody>
      </p:sp>
      <p:sp>
        <p:nvSpPr>
          <p:cNvPr id="115" name="Google Shape;115;p5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Terdiri dari struktur data dan prosedur untuk penafsiran</a:t>
            </a:r>
            <a:endParaRPr/>
          </a:p>
          <a:p>
            <a:pPr indent="-4572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Hal yang berhubungan dengan representasi pengetahuan 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</a:pPr>
            <a:r>
              <a:rPr lang="en-US" sz="2400"/>
              <a:t>Object pengetahuan itu sendiri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</a:pPr>
            <a:r>
              <a:rPr lang="en-US" sz="2400"/>
              <a:t>Event: kejadian-kejadian dalam dunia nyata dan hubungannya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</a:pPr>
            <a:r>
              <a:rPr lang="en-US" sz="2400"/>
              <a:t>Performa: bagaimana melakukan suatu tugas tertentu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</a:pPr>
            <a:r>
              <a:rPr lang="en-US" sz="2400"/>
              <a:t>Meta knowledge: pengetahuan tentang pengetahuan yang direpresentasikan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Klasifikasi Representasi Pengetahuan</a:t>
            </a:r>
            <a:endParaRPr/>
          </a:p>
        </p:txBody>
      </p:sp>
      <p:sp>
        <p:nvSpPr>
          <p:cNvPr id="121" name="Google Shape;121;p6"/>
          <p:cNvSpPr txBox="1"/>
          <p:nvPr>
            <p:ph idx="1" type="body"/>
          </p:nvPr>
        </p:nvSpPr>
        <p:spPr>
          <a:xfrm>
            <a:off x="1722439" y="1684339"/>
            <a:ext cx="8745537" cy="505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Representasi Logika: menggunakan logika formal. 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Representasi Prosedural: menggambarkan prosedur sebagai kumpulan instruksi untuk memecahkan masalah. Digunakan dalam pemrograman: IF-THEN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Representasi Network: menggambarkan pengetahuan sebagai Graph dan Tree</a:t>
            </a:r>
            <a:endParaRPr/>
          </a:p>
          <a:p>
            <a:pPr indent="-4572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Representasi Terstruktur: memperluas konsep Representasi Network dengan membuat node-nodenya menjadi struktur data yang kompleks. Contoh: script, frame, dan object</a:t>
            </a:r>
            <a:endParaRPr/>
          </a:p>
          <a:p>
            <a:pPr indent="-279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>
            <p:ph type="title"/>
          </p:nvPr>
        </p:nvSpPr>
        <p:spPr>
          <a:xfrm>
            <a:off x="1981201" y="-119063"/>
            <a:ext cx="8226425" cy="1144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3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Aturan Produksi </a:t>
            </a:r>
            <a:endParaRPr/>
          </a:p>
        </p:txBody>
      </p:sp>
      <p:sp>
        <p:nvSpPr>
          <p:cNvPr id="129" name="Google Shape;129;p7"/>
          <p:cNvSpPr txBox="1"/>
          <p:nvPr>
            <p:ph idx="1" type="body"/>
          </p:nvPr>
        </p:nvSpPr>
        <p:spPr>
          <a:xfrm>
            <a:off x="1579563" y="768350"/>
            <a:ext cx="8959850" cy="5467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5275" lvl="0" marL="392113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1350"/>
              <a:buFont typeface="Noto Sans Symbols"/>
              <a:buChar char="●"/>
            </a:pPr>
            <a:r>
              <a:rPr lang="en-US" sz="3000"/>
              <a:t>Representasi pengetahuan dengan aturan produksi berupa aplikasi aturan (rule) yang berupa IF-THEN :</a:t>
            </a:r>
            <a:r>
              <a:rPr lang="en-US"/>
              <a:t> </a:t>
            </a:r>
            <a:endParaRPr/>
          </a:p>
          <a:p>
            <a:pPr indent="-523875" lvl="1" marL="1581150" rtl="0" algn="l">
              <a:spcBef>
                <a:spcPts val="480"/>
              </a:spcBef>
              <a:spcAft>
                <a:spcPts val="0"/>
              </a:spcAft>
              <a:buClr>
                <a:srgbClr val="FF6633"/>
              </a:buClr>
              <a:buSzPts val="1800"/>
              <a:buFont typeface="Noto Sans Symbols"/>
              <a:buChar char="−"/>
            </a:pPr>
            <a:r>
              <a:rPr lang="en-US" sz="2400"/>
              <a:t>Anteseden, bagian yang mengekspresikan situasi atau premis (pernyataan berawalan IF) </a:t>
            </a:r>
            <a:endParaRPr/>
          </a:p>
          <a:p>
            <a:pPr indent="-523875" lvl="1" marL="1581150" rtl="0" algn="l">
              <a:spcBef>
                <a:spcPts val="640"/>
              </a:spcBef>
              <a:spcAft>
                <a:spcPts val="0"/>
              </a:spcAft>
              <a:buClr>
                <a:srgbClr val="FF6633"/>
              </a:buClr>
              <a:buSzPts val="1800"/>
              <a:buFont typeface="Noto Sans Symbols"/>
              <a:buChar char="−"/>
            </a:pPr>
            <a:r>
              <a:rPr lang="en-US" sz="2400"/>
              <a:t>Konsekuen, bagian yang menyatakan suatu tindakan tertentu atau konklusi yang diterapkan jika suatu situasi atau premis bernilai benar (pernyataan berawalan THEN)</a:t>
            </a:r>
            <a:r>
              <a:rPr lang="en-US" sz="3200"/>
              <a:t> </a:t>
            </a:r>
            <a:endParaRPr/>
          </a:p>
          <a:p>
            <a:pPr indent="-295275" lvl="0" marL="392113" rtl="0" algn="l">
              <a:spcBef>
                <a:spcPts val="600"/>
              </a:spcBef>
              <a:spcAft>
                <a:spcPts val="0"/>
              </a:spcAft>
              <a:buClr>
                <a:srgbClr val="FF6633"/>
              </a:buClr>
              <a:buSzPts val="1350"/>
              <a:buFont typeface="Noto Sans Symbols"/>
              <a:buChar char="●"/>
            </a:pPr>
            <a:r>
              <a:rPr lang="en-US" sz="3000"/>
              <a:t>Konsekuensi atau konklusi yang dinyatakan pada bagian THEN baru dinyatakan benar, jika bagian IF pada sistem tersebut juga benar atau sesuai dengan aturan tertentu. </a:t>
            </a:r>
            <a:endParaRPr/>
          </a:p>
          <a:p>
            <a:pPr indent="-295275" lvl="0" marL="392113" rtl="0" algn="l">
              <a:spcBef>
                <a:spcPts val="600"/>
              </a:spcBef>
              <a:spcAft>
                <a:spcPts val="0"/>
              </a:spcAft>
              <a:buClr>
                <a:srgbClr val="FF6633"/>
              </a:buClr>
              <a:buSzPts val="1350"/>
              <a:buFont typeface="Noto Sans Symbols"/>
              <a:buChar char="●"/>
            </a:pPr>
            <a:r>
              <a:rPr lang="en-US" sz="3000"/>
              <a:t>Digunakan pada sistem pakar.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/>
          <p:nvPr>
            <p:ph type="title"/>
          </p:nvPr>
        </p:nvSpPr>
        <p:spPr>
          <a:xfrm>
            <a:off x="1981201" y="274638"/>
            <a:ext cx="822642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3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Contoh</a:t>
            </a:r>
            <a:endParaRPr/>
          </a:p>
        </p:txBody>
      </p:sp>
      <p:sp>
        <p:nvSpPr>
          <p:cNvPr id="137" name="Google Shape;137;p8"/>
          <p:cNvSpPr txBox="1"/>
          <p:nvPr>
            <p:ph idx="1" type="body"/>
          </p:nvPr>
        </p:nvSpPr>
        <p:spPr>
          <a:xfrm>
            <a:off x="2511425" y="2017714"/>
            <a:ext cx="7689850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5275" lvl="0" marL="392113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1440"/>
              <a:buFont typeface="Noto Sans Symbols"/>
              <a:buChar char="●"/>
            </a:pPr>
            <a:r>
              <a:rPr lang="en-US"/>
              <a:t>IF lalulintas pagi ini padat </a:t>
            </a:r>
            <a:endParaRPr/>
          </a:p>
          <a:p>
            <a:pPr indent="-295275" lvl="0" marL="392113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THEN saya naik sepeda motor saja </a:t>
            </a:r>
            <a:endParaRPr/>
          </a:p>
          <a:p>
            <a:pPr indent="-92075" lvl="0" marL="392113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/>
          <p:nvPr>
            <p:ph type="title"/>
          </p:nvPr>
        </p:nvSpPr>
        <p:spPr>
          <a:xfrm>
            <a:off x="1981201" y="274638"/>
            <a:ext cx="822642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3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Bentuk Aturan</a:t>
            </a:r>
            <a:endParaRPr/>
          </a:p>
        </p:txBody>
      </p:sp>
      <p:sp>
        <p:nvSpPr>
          <p:cNvPr id="145" name="Google Shape;145;p9"/>
          <p:cNvSpPr txBox="1"/>
          <p:nvPr>
            <p:ph idx="1" type="body"/>
          </p:nvPr>
        </p:nvSpPr>
        <p:spPr>
          <a:xfrm>
            <a:off x="1889125" y="1328739"/>
            <a:ext cx="8516938" cy="528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24450">
            <a:noAutofit/>
          </a:bodyPr>
          <a:lstStyle/>
          <a:p>
            <a:pPr indent="-295275" lvl="0" marL="392113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1260"/>
              <a:buFont typeface="Noto Sans Symbols"/>
              <a:buChar char="●"/>
            </a:pPr>
            <a:r>
              <a:rPr lang="en-US" sz="2800"/>
              <a:t>IF premis THEN kesimpulan </a:t>
            </a:r>
            <a:endParaRPr/>
          </a:p>
          <a:p>
            <a:pPr indent="-523875" lvl="1" marL="1581150" rtl="0" algn="l">
              <a:spcBef>
                <a:spcPts val="560"/>
              </a:spcBef>
              <a:spcAft>
                <a:spcPts val="0"/>
              </a:spcAft>
              <a:buClr>
                <a:srgbClr val="FF6633"/>
              </a:buClr>
              <a:buSzPts val="2100"/>
              <a:buFont typeface="Noto Sans Symbols"/>
              <a:buChar char="−"/>
            </a:pPr>
            <a:r>
              <a:rPr lang="en-US"/>
              <a:t>Jika pendapatan tinggi MAKA pajak yang harus dibayar juga tinggi </a:t>
            </a:r>
            <a:endParaRPr/>
          </a:p>
          <a:p>
            <a:pPr indent="-295275" lvl="0" marL="392113" rtl="0" algn="l">
              <a:spcBef>
                <a:spcPts val="560"/>
              </a:spcBef>
              <a:spcAft>
                <a:spcPts val="0"/>
              </a:spcAft>
              <a:buClr>
                <a:srgbClr val="FF6633"/>
              </a:buClr>
              <a:buSzPts val="1260"/>
              <a:buFont typeface="Noto Sans Symbols"/>
              <a:buChar char="●"/>
            </a:pPr>
            <a:r>
              <a:rPr lang="en-US" sz="2800"/>
              <a:t>Kesimpulan IF premis </a:t>
            </a:r>
            <a:endParaRPr/>
          </a:p>
          <a:p>
            <a:pPr indent="-523875" lvl="1" marL="1581150" rtl="0" algn="l">
              <a:spcBef>
                <a:spcPts val="560"/>
              </a:spcBef>
              <a:spcAft>
                <a:spcPts val="0"/>
              </a:spcAft>
              <a:buClr>
                <a:srgbClr val="FF6633"/>
              </a:buClr>
              <a:buSzPts val="2100"/>
              <a:buFont typeface="Noto Sans Symbols"/>
              <a:buChar char="−"/>
            </a:pPr>
            <a:r>
              <a:rPr lang="en-US"/>
              <a:t>Pajak yang harus dibayar tinggi JIKA pendapatan tinggi </a:t>
            </a:r>
            <a:endParaRPr/>
          </a:p>
          <a:p>
            <a:pPr indent="-295275" lvl="0" marL="392113" rtl="0" algn="l">
              <a:spcBef>
                <a:spcPts val="560"/>
              </a:spcBef>
              <a:spcAft>
                <a:spcPts val="0"/>
              </a:spcAft>
              <a:buClr>
                <a:srgbClr val="FF6633"/>
              </a:buClr>
              <a:buSzPts val="1260"/>
              <a:buFont typeface="Noto Sans Symbols"/>
              <a:buChar char="●"/>
            </a:pPr>
            <a:r>
              <a:rPr lang="en-US" sz="2800"/>
              <a:t>Inclusion of ELSE </a:t>
            </a:r>
            <a:endParaRPr/>
          </a:p>
          <a:p>
            <a:pPr indent="-523875" lvl="1" marL="1581150" rtl="0" algn="l">
              <a:spcBef>
                <a:spcPts val="560"/>
              </a:spcBef>
              <a:spcAft>
                <a:spcPts val="0"/>
              </a:spcAft>
              <a:buClr>
                <a:srgbClr val="FF6633"/>
              </a:buClr>
              <a:buSzPts val="2100"/>
              <a:buFont typeface="Noto Sans Symbols"/>
              <a:buChar char="−"/>
            </a:pPr>
            <a:r>
              <a:rPr lang="en-US"/>
              <a:t>IF pendapatan tinggi OR pengeluaran tinggi, THEN pajak yang harus dibayar tinggi </a:t>
            </a:r>
            <a:endParaRPr/>
          </a:p>
          <a:p>
            <a:pPr indent="-295275" lvl="0" marL="392113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      ELSE pajak yang harus dibayar rendah </a:t>
            </a:r>
            <a:endParaRPr/>
          </a:p>
          <a:p>
            <a:pPr indent="-117475" lvl="0" marL="392113" rtl="0" algn="l">
              <a:spcBef>
                <a:spcPts val="161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2014-04-04T00:40:18Z</dcterms:created>
  <dc:creator>CHhannZ</dc:creator>
</cp:coreProperties>
</file>