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66" r:id="rId2"/>
    <p:sldId id="338" r:id="rId3"/>
    <p:sldId id="339" r:id="rId4"/>
    <p:sldId id="340" r:id="rId5"/>
    <p:sldId id="375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537" autoAdjust="0"/>
  </p:normalViewPr>
  <p:slideViewPr>
    <p:cSldViewPr>
      <p:cViewPr varScale="1">
        <p:scale>
          <a:sx n="103" d="100"/>
          <a:sy n="103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D29AE2-10F8-418E-A4B6-75504B9EB6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57088-A184-4C4E-9BFA-D8591CC687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CCCF5D-1679-4AF6-AB77-63F9C44948C5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1008672-2351-4E17-AF78-374182C666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60227FC-534C-4D39-A3BD-B6FA560E8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F701-DF88-49E6-9F0A-B12D41A7A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4EBD4-DADA-4302-97B0-CA2D01AE5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6D91E2-D1D0-48E2-A8A6-46486EEBF2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8">
            <a:extLst>
              <a:ext uri="{FF2B5EF4-FFF2-40B4-BE49-F238E27FC236}">
                <a16:creationId xmlns:a16="http://schemas.microsoft.com/office/drawing/2014/main" id="{DF335931-A921-0642-9548-6F4BC4F0F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4FD925-4671-6B40-AFCE-D54EC1EB6F8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59747" name="Text Box 1">
            <a:extLst>
              <a:ext uri="{FF2B5EF4-FFF2-40B4-BE49-F238E27FC236}">
                <a16:creationId xmlns:a16="http://schemas.microsoft.com/office/drawing/2014/main" id="{8ED49307-B1C7-2A48-8499-FEEE9630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DDE0E5A8-226B-6242-9631-6D7903E9D8E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80968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8">
            <a:extLst>
              <a:ext uri="{FF2B5EF4-FFF2-40B4-BE49-F238E27FC236}">
                <a16:creationId xmlns:a16="http://schemas.microsoft.com/office/drawing/2014/main" id="{85B1A0B2-7881-1C48-8FD0-3E738B7AF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CDEF13-8D34-9244-A00B-01310CE9356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68963" name="Text Box 1">
            <a:extLst>
              <a:ext uri="{FF2B5EF4-FFF2-40B4-BE49-F238E27FC236}">
                <a16:creationId xmlns:a16="http://schemas.microsoft.com/office/drawing/2014/main" id="{ADA5670F-F605-D54C-B5C4-B72380FDD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8964" name="Rectangle 2">
            <a:extLst>
              <a:ext uri="{FF2B5EF4-FFF2-40B4-BE49-F238E27FC236}">
                <a16:creationId xmlns:a16="http://schemas.microsoft.com/office/drawing/2014/main" id="{8CAF52B6-2D63-4F4C-9F54-F1C1167AC34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5485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8">
            <a:extLst>
              <a:ext uri="{FF2B5EF4-FFF2-40B4-BE49-F238E27FC236}">
                <a16:creationId xmlns:a16="http://schemas.microsoft.com/office/drawing/2014/main" id="{37620EEF-C604-3546-B5DB-E99147EC3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CD2508-EB92-BC42-A412-A9C27BD71C7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69987" name="Text Box 1">
            <a:extLst>
              <a:ext uri="{FF2B5EF4-FFF2-40B4-BE49-F238E27FC236}">
                <a16:creationId xmlns:a16="http://schemas.microsoft.com/office/drawing/2014/main" id="{7764C282-AAAF-9B4E-9251-836D0DDE8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9988" name="Rectangle 2">
            <a:extLst>
              <a:ext uri="{FF2B5EF4-FFF2-40B4-BE49-F238E27FC236}">
                <a16:creationId xmlns:a16="http://schemas.microsoft.com/office/drawing/2014/main" id="{21C02753-637F-5940-9F8A-1D03388E380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5361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8">
            <a:extLst>
              <a:ext uri="{FF2B5EF4-FFF2-40B4-BE49-F238E27FC236}">
                <a16:creationId xmlns:a16="http://schemas.microsoft.com/office/drawing/2014/main" id="{FAB2E9B3-59D6-2C45-84D2-B67B94AD3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88D3CD-6337-CD4F-8E16-94E9C90CDE5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71011" name="Text Box 1">
            <a:extLst>
              <a:ext uri="{FF2B5EF4-FFF2-40B4-BE49-F238E27FC236}">
                <a16:creationId xmlns:a16="http://schemas.microsoft.com/office/drawing/2014/main" id="{652F7A4E-D574-9840-A253-7E11DB312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2EBC6EA7-4CAE-554B-89C7-D3B4C73AD60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4013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8">
            <a:extLst>
              <a:ext uri="{FF2B5EF4-FFF2-40B4-BE49-F238E27FC236}">
                <a16:creationId xmlns:a16="http://schemas.microsoft.com/office/drawing/2014/main" id="{7176E1C0-D354-D941-BC92-F5256CEB0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10857C-8C4B-8F45-A1FA-E718F9F54F5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60771" name="Text Box 1">
            <a:extLst>
              <a:ext uri="{FF2B5EF4-FFF2-40B4-BE49-F238E27FC236}">
                <a16:creationId xmlns:a16="http://schemas.microsoft.com/office/drawing/2014/main" id="{379A7D74-2E70-C947-A469-258F98CD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2C863ACC-31C6-3A41-9DF5-539E43BB4A1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53102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8">
            <a:extLst>
              <a:ext uri="{FF2B5EF4-FFF2-40B4-BE49-F238E27FC236}">
                <a16:creationId xmlns:a16="http://schemas.microsoft.com/office/drawing/2014/main" id="{175BD6FD-C13B-A04B-A48E-92A05829B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4DA95B-7306-924A-8F39-5388C4371D2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61795" name="Text Box 1">
            <a:extLst>
              <a:ext uri="{FF2B5EF4-FFF2-40B4-BE49-F238E27FC236}">
                <a16:creationId xmlns:a16="http://schemas.microsoft.com/office/drawing/2014/main" id="{76D27489-9653-8844-AB24-349EBD80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1796" name="Rectangle 2">
            <a:extLst>
              <a:ext uri="{FF2B5EF4-FFF2-40B4-BE49-F238E27FC236}">
                <a16:creationId xmlns:a16="http://schemas.microsoft.com/office/drawing/2014/main" id="{06AB8217-968C-674B-8FFC-8CC73EDA53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8117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8">
            <a:extLst>
              <a:ext uri="{FF2B5EF4-FFF2-40B4-BE49-F238E27FC236}">
                <a16:creationId xmlns:a16="http://schemas.microsoft.com/office/drawing/2014/main" id="{77718DAD-3B9C-F84A-AB27-A513D4203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F8BCAA-70B7-6345-B795-A180392CF26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62819" name="Text Box 1">
            <a:extLst>
              <a:ext uri="{FF2B5EF4-FFF2-40B4-BE49-F238E27FC236}">
                <a16:creationId xmlns:a16="http://schemas.microsoft.com/office/drawing/2014/main" id="{1C02D187-C22C-0147-8C9D-09097DD87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971E66F1-43CA-D649-85A2-02E63CE5119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80573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8">
            <a:extLst>
              <a:ext uri="{FF2B5EF4-FFF2-40B4-BE49-F238E27FC236}">
                <a16:creationId xmlns:a16="http://schemas.microsoft.com/office/drawing/2014/main" id="{23C07370-097B-1548-9376-23A14D623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EBF66E-4DE9-E24A-9A3E-771404999AA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63843" name="Text Box 1">
            <a:extLst>
              <a:ext uri="{FF2B5EF4-FFF2-40B4-BE49-F238E27FC236}">
                <a16:creationId xmlns:a16="http://schemas.microsoft.com/office/drawing/2014/main" id="{CE3976F5-4ABB-8044-A5C2-D0DBB1EE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3844" name="Rectangle 2">
            <a:extLst>
              <a:ext uri="{FF2B5EF4-FFF2-40B4-BE49-F238E27FC236}">
                <a16:creationId xmlns:a16="http://schemas.microsoft.com/office/drawing/2014/main" id="{1577CD5B-2275-5E49-AF68-7171DD2ABB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66507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8">
            <a:extLst>
              <a:ext uri="{FF2B5EF4-FFF2-40B4-BE49-F238E27FC236}">
                <a16:creationId xmlns:a16="http://schemas.microsoft.com/office/drawing/2014/main" id="{9D63FC0A-1CA6-2946-A3B0-EBE503637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EC94DB-7F77-624C-83F6-B15278D2D45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64867" name="Text Box 1">
            <a:extLst>
              <a:ext uri="{FF2B5EF4-FFF2-40B4-BE49-F238E27FC236}">
                <a16:creationId xmlns:a16="http://schemas.microsoft.com/office/drawing/2014/main" id="{BF59A992-80F7-8B47-9412-65FCAAB15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6C43D266-2E6B-AD4A-9609-6512DA21D82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56332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8">
            <a:extLst>
              <a:ext uri="{FF2B5EF4-FFF2-40B4-BE49-F238E27FC236}">
                <a16:creationId xmlns:a16="http://schemas.microsoft.com/office/drawing/2014/main" id="{28AA82A7-9848-D447-8CC0-77E86E803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C4C741-BBBB-F04E-8EC4-DD08C1713212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65891" name="Text Box 1">
            <a:extLst>
              <a:ext uri="{FF2B5EF4-FFF2-40B4-BE49-F238E27FC236}">
                <a16:creationId xmlns:a16="http://schemas.microsoft.com/office/drawing/2014/main" id="{180E04D4-DCDA-4B4C-BCEE-EE866D82B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id="{1D3A1CCF-C20C-704F-B193-65A93376F7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075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>
            <a:extLst>
              <a:ext uri="{FF2B5EF4-FFF2-40B4-BE49-F238E27FC236}">
                <a16:creationId xmlns:a16="http://schemas.microsoft.com/office/drawing/2014/main" id="{31724DCE-95D0-844F-8BDF-C6F8EE70B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A6179A-41DC-564F-BCC7-DC346241C567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66915" name="Text Box 1">
            <a:extLst>
              <a:ext uri="{FF2B5EF4-FFF2-40B4-BE49-F238E27FC236}">
                <a16:creationId xmlns:a16="http://schemas.microsoft.com/office/drawing/2014/main" id="{F4A84285-6F21-2444-AB52-94FF1AFE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id="{AA20B286-7A53-2045-BB69-F4F4614B065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25721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8">
            <a:extLst>
              <a:ext uri="{FF2B5EF4-FFF2-40B4-BE49-F238E27FC236}">
                <a16:creationId xmlns:a16="http://schemas.microsoft.com/office/drawing/2014/main" id="{0E70CDEC-6B58-5F42-B3B7-0D1ACAA7B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7DF15D-89B2-3C42-A1F6-10FF74B17C8C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67939" name="Text Box 1">
            <a:extLst>
              <a:ext uri="{FF2B5EF4-FFF2-40B4-BE49-F238E27FC236}">
                <a16:creationId xmlns:a16="http://schemas.microsoft.com/office/drawing/2014/main" id="{56631C24-2CE4-1B4A-A56B-2234754C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7940" name="Rectangle 2">
            <a:extLst>
              <a:ext uri="{FF2B5EF4-FFF2-40B4-BE49-F238E27FC236}">
                <a16:creationId xmlns:a16="http://schemas.microsoft.com/office/drawing/2014/main" id="{92231EE0-8526-6C48-AA76-B26051D48F4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33113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440D-2309-4CB2-89A5-B05A2BFD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1183-2485-4885-95B1-A5AE646E4861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89CA-38C6-49BF-B30A-E36F350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EE63-BC42-4D5A-88B9-869AAD84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48B59-3365-449F-9EA1-D647353E5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53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068F-27BB-4BC5-9580-32BEFE32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41D15-EF39-428E-AD41-C28E0E572895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5E6C-CE17-4551-8CD3-ACA917D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BB68-8832-40E6-9504-010BA817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69E5-C063-4409-B3E3-9DF9DAB8C6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40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4A40-294D-4E08-A523-4D508719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DEDCC-F77F-4E3D-A558-25AA1DCB9910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750C-F6A1-4DB3-AF89-0FB517D4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5D5-ADA4-4F1C-89E4-6C1EAB0E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A44F2-F20E-4FCD-8D5D-3D79BF7DDD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78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26C8-3686-45DF-A4D9-1CDDB82B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791AE-96AC-4F27-9ADB-6F165262CEBF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FFC03-2969-4BF2-854C-FD3F0ED0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54F9-0175-461F-880C-66220B0C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4275E-8985-4781-A939-657B5C940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5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0624-0433-4966-BDB6-DFAD1BB4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9247D-9AAE-43EB-86C7-7A03F20B1005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A048-F8CC-4C4E-B5CE-93B7D29F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7CC5-B97A-48EF-96B0-07459B37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02182-5603-4C38-B98D-884EAFCB4A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4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CB70FD-4FD6-43F6-BF28-9A8B0387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1C2C3-6EB3-432E-9698-A0496D82CAEE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545DC0-5955-4505-9343-FF3BAAEC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08BC7A-7BE4-471A-BBC0-58E41FBB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1AB2-A927-4F9B-BC19-20DF849AC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6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5B25CC-82CE-4B48-B355-8F994A1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D4001-A934-4D60-A845-23039E8BB235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80277CC-E2D4-405E-B7BE-EADBED09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F68B07-5538-49E7-B87F-B06A4E5B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83F26-6FA5-4199-8704-D257BCB8A2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49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968FFC2-CD18-4706-973F-0F8F6753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1B002-F26A-4636-A899-40E04375E7CB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8A2D9D-C4BF-4040-8972-D894D283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1BD52D-1F51-4E12-B05A-37FAAF7A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B1E91-9135-4D7B-B55C-0915E3B12B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1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C0936D-8018-4955-9036-C92F0893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236FD-C0B0-44E7-B71C-483C741B69A2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38A8823-B4B8-443D-81E8-28C9FAE8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962F93-8281-4C4C-8786-7CD74456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F13F4-EB58-4F9C-8017-2F0A9AAD2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1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DF8762-A144-4BBB-B552-0CEFC18D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0D39F-15A6-41BF-9056-428D0F3E07C5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D48341-E1C8-4A80-9261-0C6B007D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313EDB-3FD9-4793-8D09-39EF505F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5C938-5947-46AE-B887-B4B6CE1E3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0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E51547-4E9A-4E6A-879D-3405AE91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2AEBB-6E4B-44A7-BC5F-EC2EAEDEA9F7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4E5D6E-8C2E-4721-B695-1198769D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B3077C-0471-4A92-A833-B1E64C50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A70AF-B009-49F4-8FCD-8617D4E00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3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FE8B0ED-FEB2-4E7F-8743-09DB6D98DA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5FA13DD-3BDF-4C8E-8B42-EF24B20C1A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080-C941-4DCF-A01F-6C617B455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523926-34DE-4893-9A46-F92185768AE9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97B9-2423-47D4-90AB-BB85187F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D28B-1CF9-4309-98F8-3A0435CF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E623296-316C-4269-8CDF-C79E0224E7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998CF3F9-E149-754F-BE05-A7E6D6C7A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Uncertainty (</a:t>
            </a:r>
            <a:r>
              <a:rPr lang="en-US" altLang="en-US" dirty="0" err="1"/>
              <a:t>Ketidakpastian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963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262F14E2-A8A0-5044-81A9-5A7E501B64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143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 Bayes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463C112-63DA-D04A-ABF4-77294ABC31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8050" y="1795464"/>
            <a:ext cx="8032750" cy="3673475"/>
          </a:xfrm>
        </p:spPr>
        <p:txBody>
          <a:bodyPr/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/>
              <a:t>Probabilitas Asih jerawatan karena ada bintik2 di wajahnya :</a:t>
            </a:r>
          </a:p>
        </p:txBody>
      </p:sp>
      <p:pic>
        <p:nvPicPr>
          <p:cNvPr id="87044" name="Picture 3">
            <a:extLst>
              <a:ext uri="{FF2B5EF4-FFF2-40B4-BE49-F238E27FC236}">
                <a16:creationId xmlns:a16="http://schemas.microsoft.com/office/drawing/2014/main" id="{AB0C86DD-1DC8-0240-80BF-8A34AFAA7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001"/>
            <a:ext cx="112014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3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2CA22AC4-B937-694B-A5BD-CE6BA7C8EF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143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 Bayes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9654C40-4A8E-AC4B-AB64-1642E6A452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8050" y="1795464"/>
            <a:ext cx="8032750" cy="3673475"/>
          </a:xfrm>
        </p:spPr>
        <p:txBody>
          <a:bodyPr/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/>
              <a:t>Jika setelah dilakukan pengujian terhadap hipotesis muncul satu atau lebih evidence (fakta) atau observasi baru maka :</a:t>
            </a:r>
          </a:p>
        </p:txBody>
      </p:sp>
      <p:pic>
        <p:nvPicPr>
          <p:cNvPr id="88068" name="Picture 3">
            <a:extLst>
              <a:ext uri="{FF2B5EF4-FFF2-40B4-BE49-F238E27FC236}">
                <a16:creationId xmlns:a16="http://schemas.microsoft.com/office/drawing/2014/main" id="{AE47E04A-114D-6447-AB06-F8339B1D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9067800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145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B8095AA3-526F-F14A-8C8F-58CA87C229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143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 Bayes</a:t>
            </a: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F1128D2-9FA9-1749-BB41-4F69E79DAD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208089"/>
            <a:ext cx="8915400" cy="3889375"/>
          </a:xfrm>
        </p:spPr>
        <p:txBody>
          <a:bodyPr/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/>
              <a:t>Misal : Adanya bintik-bintik di wajah merupakan gejala seseorang terkena cacar. Observasi baru menunjukkan bahwa selain bintik-bintik di wajah, panas badan juga merupakan gejala orang kena cacar. Jadi antara munculnya bintik-bintik di wajah dan panas badan juga memiliki keterkaitan satu sama lain. </a:t>
            </a:r>
          </a:p>
          <a:p>
            <a:pPr marL="387350" indent="-293688" eaLnBrk="1" hangingPunct="1">
              <a:buNone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altLang="en-US"/>
          </a:p>
        </p:txBody>
      </p:sp>
      <p:pic>
        <p:nvPicPr>
          <p:cNvPr id="89092" name="Picture 3">
            <a:extLst>
              <a:ext uri="{FF2B5EF4-FFF2-40B4-BE49-F238E27FC236}">
                <a16:creationId xmlns:a16="http://schemas.microsoft.com/office/drawing/2014/main" id="{768640B0-8C8E-C84F-B9D4-A41439FD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4306888"/>
            <a:ext cx="43545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43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99E8C034-12C5-084F-BA1A-756D86D6A7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5397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 Bayes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EC8B476-72FA-7749-8D60-7A46230491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31964" y="849313"/>
            <a:ext cx="8709025" cy="5865812"/>
          </a:xfrm>
        </p:spPr>
        <p:txBody>
          <a:bodyPr rtlCol="0">
            <a:normAutofit fontScale="92500" lnSpcReduction="10000"/>
          </a:bodyPr>
          <a:lstStyle/>
          <a:p>
            <a:pPr marL="388806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/>
              <a:t>Asih ada bintik-bintik di wajahnya. Dokter menduga bahwa Asih terkena cacar dengan probabilitas terkena cacar bila ada bintik-bintik di wajah →  p(cacar | bintik) = 0.8 </a:t>
            </a:r>
          </a:p>
          <a:p>
            <a:pPr marL="388806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/>
              <a:t>Ada observasi bahwa orang terkena cacar pasti mengalami panas badan. Jika diketahui probabilitas orang terkena cacar bila panas badan → p(cacar | panas ) = 0.5 </a:t>
            </a:r>
          </a:p>
          <a:p>
            <a:pPr marL="388806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/>
              <a:t>Keterkaitan antara adanya bintik-bintik di wajah dan panas badan bila seseorang terkena cacar → p(bintik | panas, cacar) = 0.4 </a:t>
            </a:r>
          </a:p>
          <a:p>
            <a:pPr marL="388806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/>
              <a:t>Keterkaitan antara adanya bintik-bintik di wajah dan panas badan → p(bintik | panas) = 0.6  </a:t>
            </a:r>
          </a:p>
        </p:txBody>
      </p:sp>
    </p:spTree>
    <p:extLst>
      <p:ext uri="{BB962C8B-B14F-4D97-AF65-F5344CB8AC3E}">
        <p14:creationId xmlns:p14="http://schemas.microsoft.com/office/powerpoint/2010/main" val="1369681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>
            <a:extLst>
              <a:ext uri="{FF2B5EF4-FFF2-40B4-BE49-F238E27FC236}">
                <a16:creationId xmlns:a16="http://schemas.microsoft.com/office/drawing/2014/main" id="{129561AF-1760-F34A-84A2-65544ED4E0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143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 Bayes</a:t>
            </a:r>
          </a:p>
        </p:txBody>
      </p:sp>
      <p:pic>
        <p:nvPicPr>
          <p:cNvPr id="91139" name="Picture 2">
            <a:extLst>
              <a:ext uri="{FF2B5EF4-FFF2-40B4-BE49-F238E27FC236}">
                <a16:creationId xmlns:a16="http://schemas.microsoft.com/office/drawing/2014/main" id="{99381C83-0E44-134B-B52D-92C93AF9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1" y="2073276"/>
            <a:ext cx="7878763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532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4CB8E58D-C3D0-1748-91E8-58F4D2889F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273051"/>
            <a:ext cx="8228013" cy="1146175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Ketidakpastian (uncertainty)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EC42FC9-582E-034F-9568-615D43C30C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8050" y="1795464"/>
            <a:ext cx="8032750" cy="3673475"/>
          </a:xfrm>
        </p:spPr>
        <p:txBody>
          <a:bodyPr/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 dirty="0" err="1"/>
              <a:t>Permasalahan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kurang</a:t>
            </a:r>
            <a:r>
              <a:rPr lang="en-US" altLang="en-US" dirty="0"/>
              <a:t>  </a:t>
            </a:r>
            <a:r>
              <a:rPr lang="en-US" altLang="en-US" dirty="0" err="1"/>
              <a:t>memadai</a:t>
            </a:r>
            <a:endParaRPr lang="en-US" altLang="en-US" dirty="0"/>
          </a:p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 dirty="0" err="1"/>
              <a:t>Menghalangi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 yang </a:t>
            </a:r>
            <a:r>
              <a:rPr lang="en-US" altLang="en-US" dirty="0" err="1"/>
              <a:t>terbaik</a:t>
            </a:r>
            <a:endParaRPr lang="en-US" altLang="en-US" dirty="0"/>
          </a:p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 dirty="0"/>
              <a:t>Salah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yang </a:t>
            </a:r>
            <a:r>
              <a:rPr lang="en-US" altLang="en-US" dirty="0" err="1"/>
              <a:t>berhubungan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ketidakpastian</a:t>
            </a:r>
            <a:r>
              <a:rPr lang="en-US" altLang="en-US" dirty="0"/>
              <a:t> : </a:t>
            </a:r>
            <a:r>
              <a:rPr lang="en-US" altLang="en-US" dirty="0" err="1"/>
              <a:t>Probabilitas</a:t>
            </a:r>
            <a:r>
              <a:rPr lang="en-US" altLang="en-US" dirty="0"/>
              <a:t> Bayes </a:t>
            </a:r>
          </a:p>
          <a:p>
            <a:pPr marL="387350" indent="-293688" eaLnBrk="1" hangingPunct="1">
              <a:buNone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7205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C807A991-541E-7E4E-8B07-4237AC3188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143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27EDCAB-1E11-5246-B895-295E6A412F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8050" y="1795464"/>
            <a:ext cx="8032750" cy="3673475"/>
          </a:xfrm>
        </p:spPr>
        <p:txBody>
          <a:bodyPr/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/>
              <a:t>Probabilitas menunjukkan kemungkinan sesuatu akan terjadi atau tidak </a:t>
            </a:r>
          </a:p>
          <a:p>
            <a:pPr marL="387350" indent="-293688" eaLnBrk="1" hangingPunct="1">
              <a:buNone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altLang="en-US"/>
          </a:p>
        </p:txBody>
      </p:sp>
      <p:pic>
        <p:nvPicPr>
          <p:cNvPr id="79876" name="Picture 3">
            <a:extLst>
              <a:ext uri="{FF2B5EF4-FFF2-40B4-BE49-F238E27FC236}">
                <a16:creationId xmlns:a16="http://schemas.microsoft.com/office/drawing/2014/main" id="{52F4970B-CD18-584E-804A-4BC05FCA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9" y="2903539"/>
            <a:ext cx="6986587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816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53A9F701-D3C8-9B42-A4A9-9F892EFBFA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143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2741570-40C4-D64C-9C38-65C05B6814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8050" y="1795464"/>
            <a:ext cx="8032750" cy="3673475"/>
          </a:xfrm>
        </p:spPr>
        <p:txBody>
          <a:bodyPr/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/>
              <a:t>Contoh :</a:t>
            </a:r>
          </a:p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/>
              <a:t>Misal dari 10 orang sarjana , 3 orang menguasai java, sehingga peluang untuk memilih sarjana yang menguasai java adalah : </a:t>
            </a:r>
          </a:p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/>
              <a:t>p(java) = 3/10 = 0.3 </a:t>
            </a:r>
          </a:p>
        </p:txBody>
      </p:sp>
    </p:spTree>
    <p:extLst>
      <p:ext uri="{BB962C8B-B14F-4D97-AF65-F5344CB8AC3E}">
        <p14:creationId xmlns:p14="http://schemas.microsoft.com/office/powerpoint/2010/main" val="675582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254984E6-8A92-D845-9A3F-68EBB5E3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Probabilitas Bersyarat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B59B-E7E7-CA41-98A5-8F18D4BC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P(A) :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A</a:t>
            </a:r>
          </a:p>
          <a:p>
            <a:pPr>
              <a:defRPr/>
            </a:pPr>
            <a:r>
              <a:rPr lang="en-US" dirty="0"/>
              <a:t>P(B) :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B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 : P(A∩B)</a:t>
            </a:r>
          </a:p>
          <a:p>
            <a:pPr>
              <a:defRPr/>
            </a:pPr>
            <a:r>
              <a:rPr lang="en-US" dirty="0"/>
              <a:t>P(A∩B) = P(A)*P(B)</a:t>
            </a:r>
          </a:p>
          <a:p>
            <a:pPr>
              <a:defRPr/>
            </a:pPr>
            <a:r>
              <a:rPr lang="en-US" dirty="0"/>
              <a:t>P(A|B) =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A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B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 :</a:t>
            </a:r>
          </a:p>
          <a:p>
            <a:pPr lvl="1">
              <a:defRPr/>
            </a:pPr>
            <a:r>
              <a:rPr lang="en-US" dirty="0"/>
              <a:t>P(A|B) = P(A∩B) / P(B)</a:t>
            </a:r>
          </a:p>
          <a:p>
            <a:pPr marL="457200" lvl="1" indent="0">
              <a:buNone/>
              <a:defRPr/>
            </a:pPr>
            <a:r>
              <a:rPr lang="en-US" dirty="0" err="1"/>
              <a:t>Berarti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(di </a:t>
            </a:r>
            <a:r>
              <a:rPr lang="en-US" dirty="0" err="1"/>
              <a:t>belakang</a:t>
            </a:r>
            <a:r>
              <a:rPr lang="en-US" dirty="0"/>
              <a:t> THEN / </a:t>
            </a:r>
            <a:r>
              <a:rPr lang="en-US" dirty="0" err="1"/>
              <a:t>hipotesis</a:t>
            </a:r>
            <a:r>
              <a:rPr lang="en-US" dirty="0"/>
              <a:t> H)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(di </a:t>
            </a:r>
            <a:r>
              <a:rPr lang="en-US" dirty="0" err="1"/>
              <a:t>belakang</a:t>
            </a:r>
            <a:r>
              <a:rPr lang="en-US" dirty="0"/>
              <a:t> IF / </a:t>
            </a:r>
            <a:r>
              <a:rPr lang="en-US" dirty="0" err="1"/>
              <a:t>bukti</a:t>
            </a:r>
            <a:r>
              <a:rPr lang="en-US" dirty="0"/>
              <a:t> E)</a:t>
            </a:r>
          </a:p>
        </p:txBody>
      </p:sp>
    </p:spTree>
    <p:extLst>
      <p:ext uri="{BB962C8B-B14F-4D97-AF65-F5344CB8AC3E}">
        <p14:creationId xmlns:p14="http://schemas.microsoft.com/office/powerpoint/2010/main" val="353089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9CAD7918-2C9C-CC43-AAF8-0FC601804A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143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 Bayes</a:t>
            </a:r>
          </a:p>
        </p:txBody>
      </p:sp>
      <p:pic>
        <p:nvPicPr>
          <p:cNvPr id="82947" name="Picture 2">
            <a:extLst>
              <a:ext uri="{FF2B5EF4-FFF2-40B4-BE49-F238E27FC236}">
                <a16:creationId xmlns:a16="http://schemas.microsoft.com/office/drawing/2014/main" id="{C31441B5-1CD0-C948-BE27-D8C9B3CC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1112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37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C9CF2A0C-2114-D14D-B356-2CAD8C9EBE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857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 Bayes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D344ABC-6E81-CF43-94B9-C0AF9D16A5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844550"/>
            <a:ext cx="8991600" cy="5626100"/>
          </a:xfrm>
        </p:spPr>
        <p:txBody>
          <a:bodyPr vert="horz" wrap="square" lIns="91440" tIns="19267" rIns="91440" bIns="45720" numCol="1" anchor="t" anchorCtr="0" compatLnSpc="1">
            <a:prstTxWarp prst="textNoShape">
              <a:avLst/>
            </a:prstTxWarp>
          </a:bodyPr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  <a:tab pos="8535988" algn="l"/>
              </a:tabLst>
            </a:pPr>
            <a:r>
              <a:rPr lang="en-US" altLang="en-US" sz="2400"/>
              <a:t>Contoh  : </a:t>
            </a:r>
          </a:p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  <a:tab pos="8535988" algn="l"/>
              </a:tabLst>
            </a:pPr>
            <a:r>
              <a:rPr lang="en-US" altLang="en-US" sz="2400"/>
              <a:t>Asih mengalami gejala ada bintik-bintik di wajahnya. Dokter menduga bahwa Asih terkena cacar dengan : </a:t>
            </a:r>
          </a:p>
          <a:p>
            <a:pPr marL="1563688" lvl="1" indent="-519113" eaLnBrk="1" hangingPunct="1">
              <a:buClr>
                <a:srgbClr val="FF6633"/>
              </a:buClr>
              <a:buSzPct val="75000"/>
              <a:buFont typeface="Symbol" pitchFamily="2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  <a:tab pos="8535988" algn="l"/>
              </a:tabLst>
            </a:pPr>
            <a:r>
              <a:rPr lang="en-US" altLang="en-US" sz="2400"/>
              <a:t>probabilitas munculnya bintik-bintik di wajah, jika Asih terkena cacar →  p(bintik | cacar) = 0.8 </a:t>
            </a:r>
          </a:p>
          <a:p>
            <a:pPr marL="1563688" lvl="1" indent="-519113" eaLnBrk="1" hangingPunct="1">
              <a:buClr>
                <a:srgbClr val="FF6633"/>
              </a:buClr>
              <a:buSzPct val="75000"/>
              <a:buFont typeface="Symbol" pitchFamily="2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  <a:tab pos="8535988" algn="l"/>
              </a:tabLst>
            </a:pPr>
            <a:r>
              <a:rPr lang="en-US" altLang="en-US" sz="2400"/>
              <a:t>probabilitas Asih terkena cacar tanpa memandang gejala apapun →  p(cacar) = 0.4 </a:t>
            </a:r>
          </a:p>
          <a:p>
            <a:pPr marL="1563688" lvl="1" indent="-519113" eaLnBrk="1" hangingPunct="1">
              <a:buClr>
                <a:srgbClr val="FF6633"/>
              </a:buClr>
              <a:buSzPct val="75000"/>
              <a:buFont typeface="Symbol" pitchFamily="2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  <a:tab pos="8535988" algn="l"/>
              </a:tabLst>
            </a:pPr>
            <a:r>
              <a:rPr lang="en-US" altLang="en-US" sz="2400"/>
              <a:t>probabilitas munculnya bintik-bintik di wajah, jika Asih terkena alergi →  p(bintik | alergi) = 0.3 </a:t>
            </a:r>
          </a:p>
          <a:p>
            <a:pPr marL="1563688" lvl="1" indent="-519113" eaLnBrk="1" hangingPunct="1">
              <a:buClr>
                <a:srgbClr val="FF6633"/>
              </a:buClr>
              <a:buSzPct val="75000"/>
              <a:buFont typeface="Symbol" pitchFamily="2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  <a:tab pos="8535988" algn="l"/>
              </a:tabLst>
            </a:pPr>
            <a:r>
              <a:rPr lang="en-US" altLang="en-US" sz="2400"/>
              <a:t>probabilitas Asih terkena alergi tanpa memandang gejala apapun →   p(alergi) = 0.7 </a:t>
            </a:r>
          </a:p>
          <a:p>
            <a:pPr marL="1563688" lvl="1" indent="-519113" eaLnBrk="1" hangingPunct="1">
              <a:buClr>
                <a:srgbClr val="FF6633"/>
              </a:buClr>
              <a:buSzPct val="75000"/>
              <a:buFont typeface="Symbol" pitchFamily="2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  <a:tab pos="8535988" algn="l"/>
              </a:tabLst>
            </a:pPr>
            <a:r>
              <a:rPr lang="en-US" altLang="en-US" sz="2400"/>
              <a:t>probabilitas munculnya bintik-bintik di wajah, jika Asih jerawatan →  p(bintik | jerawatan) = 0.9 </a:t>
            </a:r>
          </a:p>
          <a:p>
            <a:pPr marL="1563688" lvl="1" indent="-519113" eaLnBrk="1" hangingPunct="1">
              <a:buClr>
                <a:srgbClr val="FF6633"/>
              </a:buClr>
              <a:buSzPct val="75000"/>
              <a:buFont typeface="Symbol" pitchFamily="2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  <a:tab pos="8535988" algn="l"/>
              </a:tabLst>
            </a:pPr>
            <a:r>
              <a:rPr lang="en-US" altLang="en-US" sz="2400"/>
              <a:t>probabilitas Asih jerawatan tanpa memandang gejala apapun → p(jerawatan) = 0.5 </a:t>
            </a:r>
          </a:p>
        </p:txBody>
      </p:sp>
    </p:spTree>
    <p:extLst>
      <p:ext uri="{BB962C8B-B14F-4D97-AF65-F5344CB8AC3E}">
        <p14:creationId xmlns:p14="http://schemas.microsoft.com/office/powerpoint/2010/main" val="4037395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DCD724EF-1893-BB49-9642-D9B48EA1BF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143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 Bayes</a:t>
            </a: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B8F6A01-D9E3-8C46-B4CF-66B5E4E53D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6300" y="1866901"/>
            <a:ext cx="8032750" cy="3673475"/>
          </a:xfrm>
        </p:spPr>
        <p:txBody>
          <a:bodyPr/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/>
              <a:t>Probabilitas Asih terkena cacar karena ada bintik2 di wajahnya :</a:t>
            </a:r>
          </a:p>
        </p:txBody>
      </p:sp>
      <p:pic>
        <p:nvPicPr>
          <p:cNvPr id="84996" name="Picture 3">
            <a:extLst>
              <a:ext uri="{FF2B5EF4-FFF2-40B4-BE49-F238E27FC236}">
                <a16:creationId xmlns:a16="http://schemas.microsoft.com/office/drawing/2014/main" id="{0836DB2D-B32E-CF4B-8FE1-3020319F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924176"/>
            <a:ext cx="105918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614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0D7E71B0-A192-0642-902F-4D59DB03FF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314325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Probabilitas Bayes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1121306-C84D-DB40-9985-2FF453DA37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8050" y="1795464"/>
            <a:ext cx="8032750" cy="3673475"/>
          </a:xfrm>
        </p:spPr>
        <p:txBody>
          <a:bodyPr/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/>
              <a:t>Probabilitas Asih terkena alergi karena ada bintik2 di wajahnya :</a:t>
            </a:r>
          </a:p>
        </p:txBody>
      </p:sp>
      <p:pic>
        <p:nvPicPr>
          <p:cNvPr id="86020" name="Picture 3">
            <a:extLst>
              <a:ext uri="{FF2B5EF4-FFF2-40B4-BE49-F238E27FC236}">
                <a16:creationId xmlns:a16="http://schemas.microsoft.com/office/drawing/2014/main" id="{D2D4DC59-B332-F24F-8584-A2033A4F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108966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7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520</Words>
  <Application>Microsoft Macintosh PowerPoint</Application>
  <PresentationFormat>Widescreen</PresentationFormat>
  <Paragraphs>57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Office Theme</vt:lpstr>
      <vt:lpstr>Uncertainty (Ketidakpastian)</vt:lpstr>
      <vt:lpstr>Ketidakpastian (uncertainty)</vt:lpstr>
      <vt:lpstr>Probabilitas</vt:lpstr>
      <vt:lpstr>Probabilitas</vt:lpstr>
      <vt:lpstr>Probabilitas Bersyarat</vt:lpstr>
      <vt:lpstr>Probabilitas Bayes</vt:lpstr>
      <vt:lpstr>Probabilitas Bayes</vt:lpstr>
      <vt:lpstr>Probabilitas Bayes</vt:lpstr>
      <vt:lpstr>Probabilitas Bayes</vt:lpstr>
      <vt:lpstr>Probabilitas Bayes</vt:lpstr>
      <vt:lpstr>Probabilitas Bayes</vt:lpstr>
      <vt:lpstr>Probabilitas Bayes</vt:lpstr>
      <vt:lpstr>Probabilitas Bayes</vt:lpstr>
      <vt:lpstr>Probabilitas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Reasoning</dc:title>
  <dc:creator>CHhannZ</dc:creator>
  <cp:lastModifiedBy>Microsoft Office User</cp:lastModifiedBy>
  <cp:revision>102</cp:revision>
  <dcterms:created xsi:type="dcterms:W3CDTF">2014-04-04T00:40:18Z</dcterms:created>
  <dcterms:modified xsi:type="dcterms:W3CDTF">2022-05-20T08:49:42Z</dcterms:modified>
</cp:coreProperties>
</file>