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7" r:id="rId2"/>
    <p:sldId id="476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83" d="100"/>
          <a:sy n="83" d="100"/>
        </p:scale>
        <p:origin x="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ke_1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PENGANTAR 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OTOMATA &amp; TEORI BAHASA 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288" y="813585"/>
            <a:ext cx="4155742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3600" dirty="0">
                <a:latin typeface="Comic Sans MS" pitchFamily="66" charset="0"/>
              </a:rPr>
              <a:t>PENDAHULUAN </a:t>
            </a:r>
            <a:r>
              <a:rPr lang="en-US" altLang="id-ID" sz="1600" dirty="0">
                <a:solidFill>
                  <a:schemeClr val="bg2"/>
                </a:solidFill>
                <a:latin typeface="Comic Sans MS" pitchFamily="66" charset="0"/>
              </a:rPr>
              <a:t>(5)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1" y="2091847"/>
            <a:ext cx="8381478" cy="11193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id-ID" sz="2400" dirty="0" err="1">
                <a:latin typeface="Comic Sans MS" pitchFamily="66" charset="0"/>
              </a:rPr>
              <a:t>Bagaimana</a:t>
            </a:r>
            <a:r>
              <a:rPr lang="en-US" altLang="id-ID" sz="2400" dirty="0">
                <a:latin typeface="Comic Sans MS" pitchFamily="66" charset="0"/>
              </a:rPr>
              <a:t> </a:t>
            </a:r>
            <a:r>
              <a:rPr lang="en-US" altLang="id-ID" sz="2400" dirty="0" err="1">
                <a:latin typeface="Comic Sans MS" pitchFamily="66" charset="0"/>
              </a:rPr>
              <a:t>proses</a:t>
            </a:r>
            <a:r>
              <a:rPr lang="en-US" altLang="id-ID" sz="2400" dirty="0">
                <a:latin typeface="Comic Sans MS" pitchFamily="66" charset="0"/>
              </a:rPr>
              <a:t> </a:t>
            </a:r>
            <a:r>
              <a:rPr lang="en-US" altLang="id-ID" sz="2400" dirty="0" err="1">
                <a:latin typeface="Comic Sans MS" pitchFamily="66" charset="0"/>
              </a:rPr>
              <a:t>komputasi</a:t>
            </a:r>
            <a:r>
              <a:rPr lang="en-US" altLang="id-ID" sz="2400" dirty="0">
                <a:latin typeface="Comic Sans MS" pitchFamily="66" charset="0"/>
              </a:rPr>
              <a:t> </a:t>
            </a:r>
            <a:r>
              <a:rPr lang="en-US" altLang="id-ID" sz="2400" dirty="0" err="1">
                <a:latin typeface="Comic Sans MS" pitchFamily="66" charset="0"/>
              </a:rPr>
              <a:t>untuk</a:t>
            </a:r>
            <a:r>
              <a:rPr lang="en-US" altLang="id-ID" sz="2400" dirty="0">
                <a:latin typeface="Comic Sans MS" pitchFamily="66" charset="0"/>
              </a:rPr>
              <a:t> :</a:t>
            </a:r>
          </a:p>
          <a:p>
            <a:pPr algn="ctr">
              <a:lnSpc>
                <a:spcPct val="90000"/>
              </a:lnSpc>
            </a:pPr>
            <a:endParaRPr lang="en-US" altLang="id-ID" sz="2400" dirty="0">
              <a:latin typeface="Comic Sans MS" pitchFamily="66" charset="0"/>
            </a:endParaRPr>
          </a:p>
          <a:p>
            <a:pPr algn="ctr">
              <a:lnSpc>
                <a:spcPct val="90000"/>
              </a:lnSpc>
            </a:pPr>
            <a:r>
              <a:rPr lang="en-US" altLang="id-ID" sz="3200" b="1" dirty="0">
                <a:solidFill>
                  <a:srgbClr val="FF0000"/>
                </a:solidFill>
                <a:latin typeface="Comic Sans MS" pitchFamily="66" charset="0"/>
              </a:rPr>
              <a:t>f(x)  =  x  +  x  +  x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7CDB30-5C37-DA49-8693-D65B777D895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94E60F3-EC40-F443-9109-E3579D249576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3600" dirty="0">
                <a:latin typeface="Comic Sans MS" pitchFamily="66" charset="0"/>
              </a:rPr>
              <a:t>PENDAHULUAN </a:t>
            </a:r>
            <a:r>
              <a:rPr lang="en-US" altLang="id-ID" sz="1600" dirty="0">
                <a:solidFill>
                  <a:schemeClr val="bg2"/>
                </a:solidFill>
                <a:latin typeface="Comic Sans MS" pitchFamily="66" charset="0"/>
              </a:rPr>
              <a:t>(6)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B2E1A2E-4BBB-A043-AD09-8EC0A0702F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453846" y="2172755"/>
          <a:ext cx="3106738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3106486" imgH="1750069" progId="Visio.Drawing.6">
                  <p:embed/>
                </p:oleObj>
              </mc:Choice>
              <mc:Fallback>
                <p:oleObj name="Visio" r:id="rId3" imgW="3106486" imgH="1750069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846" y="2172755"/>
                        <a:ext cx="3106738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5716044" y="2016693"/>
          <a:ext cx="3202487" cy="203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5" imgW="3104236" imgH="1975014" progId="Visio.Drawing.6">
                  <p:embed/>
                </p:oleObj>
              </mc:Choice>
              <mc:Fallback>
                <p:oleObj name="Visio" r:id="rId5" imgW="3104236" imgH="1975014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044" y="2016693"/>
                        <a:ext cx="3202487" cy="2036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1327760" y="4525028"/>
          <a:ext cx="3494761" cy="196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7" imgW="3104236" imgH="1746695" progId="Visio.Drawing.6">
                  <p:embed/>
                </p:oleObj>
              </mc:Choice>
              <mc:Fallback>
                <p:oleObj name="Visio" r:id="rId7" imgW="3104236" imgH="1746695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760" y="4525028"/>
                        <a:ext cx="3494761" cy="1965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/>
        </p:nvGraphicFramePr>
        <p:xfrm>
          <a:off x="5689947" y="4262699"/>
          <a:ext cx="3557346" cy="226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9" imgW="3104236" imgH="1975014" progId="Visio.Drawing.6">
                  <p:embed/>
                </p:oleObj>
              </mc:Choice>
              <mc:Fallback>
                <p:oleObj name="Visio" r:id="rId9" imgW="3104236" imgH="1975014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947" y="4262699"/>
                        <a:ext cx="3557346" cy="226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ubtitle 4">
            <a:extLst>
              <a:ext uri="{FF2B5EF4-FFF2-40B4-BE49-F238E27FC236}">
                <a16:creationId xmlns:a16="http://schemas.microsoft.com/office/drawing/2014/main" id="{230A57D4-183D-AB45-9ED9-6951C7FB5C92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4000" dirty="0">
                <a:latin typeface="Comic Sans MS" pitchFamily="66" charset="0"/>
              </a:rPr>
              <a:t>PENDAHULUAN </a:t>
            </a:r>
            <a:r>
              <a:rPr lang="en-US" altLang="id-ID" sz="1800" dirty="0">
                <a:solidFill>
                  <a:schemeClr val="bg2"/>
                </a:solidFill>
                <a:latin typeface="Comic Sans MS" pitchFamily="66" charset="0"/>
              </a:rPr>
              <a:t>(7)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9321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id-ID" dirty="0">
                <a:latin typeface="Comic Sans MS" pitchFamily="66" charset="0"/>
              </a:rPr>
              <a:t>3 model </a:t>
            </a:r>
            <a:r>
              <a:rPr lang="en-US" altLang="id-ID" dirty="0" err="1">
                <a:latin typeface="Comic Sans MS" pitchFamily="66" charset="0"/>
              </a:rPr>
              <a:t>mesin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komputasi</a:t>
            </a:r>
            <a:r>
              <a:rPr lang="en-US" altLang="id-ID" dirty="0">
                <a:latin typeface="Comic Sans MS" pitchFamily="66" charset="0"/>
              </a:rPr>
              <a:t> yang </a:t>
            </a:r>
            <a:r>
              <a:rPr lang="en-US" altLang="id-ID" dirty="0" err="1">
                <a:latin typeface="Comic Sans MS" pitchFamily="66" charset="0"/>
              </a:rPr>
              <a:t>akan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kita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pelajari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dalam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otomata</a:t>
            </a:r>
            <a:r>
              <a:rPr lang="en-US" altLang="id-ID" dirty="0">
                <a:latin typeface="Comic Sans MS" pitchFamily="66" charset="0"/>
              </a:rPr>
              <a:t> :</a:t>
            </a:r>
          </a:p>
          <a:p>
            <a:pPr>
              <a:buNone/>
            </a:pPr>
            <a:endParaRPr lang="en-US" altLang="id-ID" dirty="0"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id-ID" sz="2000" b="1" dirty="0">
                <a:solidFill>
                  <a:srgbClr val="FF0000"/>
                </a:solidFill>
                <a:latin typeface="Comic Sans MS" pitchFamily="66" charset="0"/>
              </a:rPr>
              <a:t>1. Finite State Automata</a:t>
            </a:r>
            <a:r>
              <a:rPr lang="en-US" altLang="id-ID" sz="2000" b="1" dirty="0">
                <a:latin typeface="Comic Sans MS" pitchFamily="66" charset="0"/>
              </a:rPr>
              <a:t> (FSA)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id-ID" sz="2000" dirty="0">
                <a:latin typeface="Comic Sans MS" pitchFamily="66" charset="0"/>
              </a:rPr>
              <a:t>	(</a:t>
            </a:r>
            <a:r>
              <a:rPr lang="en-US" altLang="id-ID" sz="2000" dirty="0" err="1">
                <a:latin typeface="Comic Sans MS" pitchFamily="66" charset="0"/>
              </a:rPr>
              <a:t>sejauh</a:t>
            </a:r>
            <a:r>
              <a:rPr lang="en-US" altLang="id-ID" sz="2000" dirty="0">
                <a:latin typeface="Comic Sans MS" pitchFamily="66" charset="0"/>
              </a:rPr>
              <a:t> </a:t>
            </a:r>
            <a:r>
              <a:rPr lang="en-US" altLang="id-ID" sz="2000" dirty="0" err="1">
                <a:latin typeface="Comic Sans MS" pitchFamily="66" charset="0"/>
              </a:rPr>
              <a:t>ini</a:t>
            </a:r>
            <a:r>
              <a:rPr lang="en-US" altLang="id-ID" sz="2000" dirty="0">
                <a:latin typeface="Comic Sans MS" pitchFamily="66" charset="0"/>
              </a:rPr>
              <a:t>) </a:t>
            </a:r>
            <a:r>
              <a:rPr lang="en-US" altLang="id-ID" dirty="0" err="1">
                <a:latin typeface="Comic Sans MS" pitchFamily="66" charset="0"/>
              </a:rPr>
              <a:t>telah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dimanfaatkan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untuk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merancang</a:t>
            </a:r>
            <a:r>
              <a:rPr lang="en-US" altLang="id-ID" dirty="0">
                <a:latin typeface="Comic Sans MS" pitchFamily="66" charset="0"/>
              </a:rPr>
              <a:t> lexical analyzer, </a:t>
            </a:r>
            <a:r>
              <a:rPr lang="en-US" altLang="id-ID" dirty="0" err="1">
                <a:latin typeface="Comic Sans MS" pitchFamily="66" charset="0"/>
              </a:rPr>
              <a:t>aplikasi</a:t>
            </a:r>
            <a:r>
              <a:rPr lang="en-US" altLang="id-ID" dirty="0">
                <a:latin typeface="Comic Sans MS" pitchFamily="66" charset="0"/>
              </a:rPr>
              <a:t> editor </a:t>
            </a:r>
            <a:r>
              <a:rPr lang="en-US" altLang="id-ID" dirty="0" err="1">
                <a:latin typeface="Comic Sans MS" pitchFamily="66" charset="0"/>
              </a:rPr>
              <a:t>teks</a:t>
            </a:r>
            <a:r>
              <a:rPr lang="en-US" altLang="id-ID" dirty="0">
                <a:latin typeface="Comic Sans MS" pitchFamily="66" charset="0"/>
              </a:rPr>
              <a:t>, </a:t>
            </a:r>
            <a:r>
              <a:rPr lang="en-US" altLang="id-ID" dirty="0" err="1">
                <a:latin typeface="Comic Sans MS" pitchFamily="66" charset="0"/>
              </a:rPr>
              <a:t>pengenalan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pola</a:t>
            </a:r>
            <a:r>
              <a:rPr lang="en-US" altLang="id-ID" dirty="0">
                <a:latin typeface="Comic Sans MS" pitchFamily="66" charset="0"/>
              </a:rPr>
              <a:t>, fault tolerant system, </a:t>
            </a:r>
            <a:r>
              <a:rPr lang="en-US" altLang="id-ID" dirty="0" err="1">
                <a:latin typeface="Comic Sans MS" pitchFamily="66" charset="0"/>
              </a:rPr>
              <a:t>dll</a:t>
            </a:r>
            <a:endParaRPr lang="en-US" altLang="id-ID" dirty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None/>
            </a:pPr>
            <a:r>
              <a:rPr lang="en-US" altLang="id-ID" sz="2000" b="1" dirty="0">
                <a:solidFill>
                  <a:srgbClr val="FF0000"/>
                </a:solidFill>
                <a:latin typeface="Comic Sans MS" pitchFamily="66" charset="0"/>
              </a:rPr>
              <a:t>2. Pushdown Automata </a:t>
            </a:r>
            <a:r>
              <a:rPr lang="en-US" altLang="id-ID" sz="2000" b="1" dirty="0">
                <a:latin typeface="Comic Sans MS" pitchFamily="66" charset="0"/>
              </a:rPr>
              <a:t>(PDA)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altLang="id-ID" dirty="0">
                <a:latin typeface="Comic Sans MS" pitchFamily="66" charset="0"/>
              </a:rPr>
              <a:t>	(</a:t>
            </a:r>
            <a:r>
              <a:rPr lang="en-US" altLang="id-ID" dirty="0" err="1">
                <a:latin typeface="Comic Sans MS" pitchFamily="66" charset="0"/>
              </a:rPr>
              <a:t>sejauh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ini</a:t>
            </a:r>
            <a:r>
              <a:rPr lang="en-US" altLang="id-ID" dirty="0">
                <a:latin typeface="Comic Sans MS" pitchFamily="66" charset="0"/>
              </a:rPr>
              <a:t>) </a:t>
            </a:r>
            <a:r>
              <a:rPr lang="en-US" altLang="id-ID" dirty="0" err="1">
                <a:latin typeface="Comic Sans MS" pitchFamily="66" charset="0"/>
              </a:rPr>
              <a:t>telah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dimanfaatkan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untuk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mengenali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bahasa</a:t>
            </a:r>
            <a:r>
              <a:rPr lang="en-US" altLang="id-ID" dirty="0">
                <a:latin typeface="Comic Sans MS" pitchFamily="66" charset="0"/>
              </a:rPr>
              <a:t> yang </a:t>
            </a:r>
            <a:r>
              <a:rPr lang="en-US" altLang="id-ID" dirty="0" err="1">
                <a:latin typeface="Comic Sans MS" pitchFamily="66" charset="0"/>
              </a:rPr>
              <a:t>berstruktur</a:t>
            </a:r>
            <a:r>
              <a:rPr lang="en-US" altLang="id-ID" dirty="0">
                <a:latin typeface="Comic Sans MS" pitchFamily="66" charset="0"/>
              </a:rPr>
              <a:t> context- free grammar, </a:t>
            </a:r>
            <a:r>
              <a:rPr lang="en-US" altLang="id-ID" dirty="0" err="1">
                <a:latin typeface="Comic Sans MS" pitchFamily="66" charset="0"/>
              </a:rPr>
              <a:t>kamus</a:t>
            </a:r>
            <a:r>
              <a:rPr lang="en-US" altLang="id-ID" dirty="0">
                <a:latin typeface="Comic Sans MS" pitchFamily="66" charset="0"/>
              </a:rPr>
              <a:t> data, query, script, parsing, </a:t>
            </a:r>
            <a:r>
              <a:rPr lang="en-US" altLang="id-ID" dirty="0" err="1">
                <a:latin typeface="Comic Sans MS" pitchFamily="66" charset="0"/>
              </a:rPr>
              <a:t>dll</a:t>
            </a:r>
            <a:endParaRPr lang="en-US" altLang="id-ID" dirty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None/>
            </a:pPr>
            <a:r>
              <a:rPr lang="en-US" altLang="id-ID" sz="2000" b="1" dirty="0">
                <a:solidFill>
                  <a:srgbClr val="FF0000"/>
                </a:solidFill>
                <a:latin typeface="Comic Sans MS" pitchFamily="66" charset="0"/>
              </a:rPr>
              <a:t>3. Turing Machine  </a:t>
            </a:r>
            <a:r>
              <a:rPr lang="en-US" altLang="id-ID" sz="2000" b="1" dirty="0">
                <a:latin typeface="Comic Sans MS" pitchFamily="66" charset="0"/>
              </a:rPr>
              <a:t>(TM)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altLang="id-ID" dirty="0">
                <a:latin typeface="Comic Sans MS" pitchFamily="66" charset="0"/>
              </a:rPr>
              <a:t>	</a:t>
            </a:r>
            <a:r>
              <a:rPr lang="en-US" altLang="id-ID" dirty="0" err="1">
                <a:latin typeface="Comic Sans MS" pitchFamily="66" charset="0"/>
              </a:rPr>
              <a:t>mesin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turing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dapat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dimanfaatkan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untuk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mengidentifikasi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ketidakmungkinan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penulisan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sebuah</a:t>
            </a:r>
            <a:r>
              <a:rPr lang="en-US" altLang="id-ID" dirty="0">
                <a:latin typeface="Comic Sans MS" pitchFamily="66" charset="0"/>
              </a:rPr>
              <a:t> program </a:t>
            </a:r>
            <a:r>
              <a:rPr lang="en-US" altLang="id-ID" dirty="0" err="1">
                <a:latin typeface="Comic Sans MS" pitchFamily="66" charset="0"/>
              </a:rPr>
              <a:t>komputer</a:t>
            </a:r>
            <a:r>
              <a:rPr lang="en-US" altLang="id-ID" dirty="0">
                <a:latin typeface="Comic Sans MS" pitchFamily="66" charset="0"/>
              </a:rPr>
              <a:t>. </a:t>
            </a:r>
            <a:r>
              <a:rPr lang="en-US" altLang="id-ID" dirty="0" err="1">
                <a:latin typeface="Comic Sans MS" pitchFamily="66" charset="0"/>
              </a:rPr>
              <a:t>Sejauh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ini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kita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dapat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meyakini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bahwa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jika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suatu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persoalan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tidak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dapat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dimodelkan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oleh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mesin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turing</a:t>
            </a:r>
            <a:r>
              <a:rPr lang="en-US" altLang="id-ID" dirty="0">
                <a:latin typeface="Comic Sans MS" pitchFamily="66" charset="0"/>
              </a:rPr>
              <a:t>, </a:t>
            </a:r>
            <a:r>
              <a:rPr lang="en-US" altLang="id-ID" dirty="0" err="1">
                <a:latin typeface="Comic Sans MS" pitchFamily="66" charset="0"/>
              </a:rPr>
              <a:t>maka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persoalan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tersebut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tidak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akan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mungkin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dapat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diselesaikan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secara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komputatif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oleh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mesin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komputasi</a:t>
            </a:r>
            <a:r>
              <a:rPr lang="en-US" altLang="id-ID" dirty="0">
                <a:latin typeface="Comic Sans MS" pitchFamily="66" charset="0"/>
              </a:rPr>
              <a:t> </a:t>
            </a:r>
            <a:r>
              <a:rPr lang="en-US" altLang="id-ID" dirty="0" err="1">
                <a:latin typeface="Comic Sans MS" pitchFamily="66" charset="0"/>
              </a:rPr>
              <a:t>apapun</a:t>
            </a:r>
            <a:r>
              <a:rPr lang="en-US" altLang="id-ID" dirty="0">
                <a:latin typeface="Comic Sans MS" pitchFamily="66" charset="0"/>
              </a:rPr>
              <a:t>!</a:t>
            </a:r>
          </a:p>
          <a:p>
            <a:pPr marL="457200" indent="-457200">
              <a:spcBef>
                <a:spcPct val="50000"/>
              </a:spcBef>
              <a:buNone/>
            </a:pPr>
            <a:endParaRPr lang="en-US" altLang="id-ID" dirty="0"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None/>
            </a:pPr>
            <a:endParaRPr lang="en-US" altLang="id-ID" dirty="0">
              <a:latin typeface="Comic Sans MS" pitchFamily="66" charset="0"/>
            </a:endParaRPr>
          </a:p>
          <a:p>
            <a:pPr>
              <a:buNone/>
            </a:pPr>
            <a:endParaRPr lang="en-US" altLang="id-ID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262608A7-770A-114D-9038-F2B8AB48A8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44A377F-7F31-6E40-8ACE-FEB3CBC32F5B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356" y="813585"/>
            <a:ext cx="6185457" cy="50375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3200" dirty="0">
                <a:latin typeface="Comic Sans MS" pitchFamily="66" charset="0"/>
              </a:rPr>
              <a:t>ORGANISASI MATERI  </a:t>
            </a:r>
            <a:r>
              <a:rPr lang="en-US" altLang="id-ID" sz="3200" dirty="0">
                <a:solidFill>
                  <a:schemeClr val="bg2"/>
                </a:solidFill>
                <a:latin typeface="Comic Sans MS" pitchFamily="66" charset="0"/>
              </a:rPr>
              <a:t>(1)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8916040-9143-2546-96D2-FE394DEA74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Group 15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950710"/>
              </p:ext>
            </p:extLst>
          </p:nvPr>
        </p:nvGraphicFramePr>
        <p:xfrm>
          <a:off x="1716065" y="1541654"/>
          <a:ext cx="9706186" cy="5227374"/>
        </p:xfrm>
        <a:graphic>
          <a:graphicData uri="http://schemas.openxmlformats.org/drawingml/2006/table">
            <a:tbl>
              <a:tblPr/>
              <a:tblGrid>
                <a:gridCol w="83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Minggu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Topik Bahasan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Materi Bahasan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Bentuk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Perkuliahan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Referensi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Target 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Perkuliahan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Pengantar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Otomata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Teori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Bahasa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lvl="0" indent="-117475">
                        <a:buFont typeface="Wingdings" pitchFamily="2" charset="2"/>
                        <a:buChar char="§"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Penjelasan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singkat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Otomata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serta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contoh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automata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kehidupan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sehari-hari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117475" lvl="0" indent="-117475">
                        <a:buFont typeface="Wingdings" pitchFamily="2" charset="2"/>
                        <a:buChar char="§"/>
                      </a:pP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Bahasa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Tatabahasa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Formal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Pengetahuan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Teori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Bahasa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Operasi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Matematis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Terminologi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Bahasa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Operasi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pada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Bahasa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Metode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Pendefinisian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Bahasa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 &amp; Pengerjaan Tugas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Hirarki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Chomsky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Finite State Automata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Hirarki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Chomsky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Contoh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Finite State Automata (FSA)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Jenis-jenis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FSA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Contoh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Deterministic Finite  State Automata  (DFA)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Non Deterministic Finite  State Automata (NDFA)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Pengertian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DFA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NDFA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Konversi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NDFA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DFA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Konversi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RE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NDFA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Contoh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Latihan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Regular Expression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Regular Expression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DFA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NFA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Transition Graph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Automata with Output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Kleene’s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Theorem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Apa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Itu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Teorema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Kleene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Metode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Pembuktian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 &amp; Pengerjaan Tugas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Aturan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Produksi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FSA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Apa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Itu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Aturan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Produksi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Equivalensi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Grammar Regular (GR)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FSA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UJIAN TENGAH SEMESTER (UTS)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ubtitle 4">
            <a:extLst>
              <a:ext uri="{FF2B5EF4-FFF2-40B4-BE49-F238E27FC236}">
                <a16:creationId xmlns:a16="http://schemas.microsoft.com/office/drawing/2014/main" id="{87E25A26-3B2C-1E46-B8B4-45D17086E958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5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252" y="813585"/>
            <a:ext cx="6275540" cy="44220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dirty="0">
                <a:latin typeface="Comic Sans MS" pitchFamily="66" charset="0"/>
              </a:rPr>
              <a:t>ORGANISASI MATERI  </a:t>
            </a:r>
            <a:r>
              <a:rPr lang="en-US" altLang="id-ID" dirty="0">
                <a:solidFill>
                  <a:schemeClr val="bg2"/>
                </a:solidFill>
                <a:latin typeface="Comic Sans MS" pitchFamily="66" charset="0"/>
              </a:rPr>
              <a:t>(2)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7328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593" y="3890323"/>
            <a:ext cx="63874" cy="608877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  <a:p>
            <a:pPr marL="11206">
              <a:spcBef>
                <a:spcPts val="794"/>
              </a:spcBef>
            </a:pPr>
            <a:r>
              <a:rPr sz="1279" dirty="0">
                <a:latin typeface="Calibri"/>
                <a:cs typeface="Calibri"/>
              </a:rPr>
              <a:t>.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68888879-1533-BE45-BD5C-9415FAC2741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4" name="Group 5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467523"/>
              </p:ext>
            </p:extLst>
          </p:nvPr>
        </p:nvGraphicFramePr>
        <p:xfrm>
          <a:off x="1540703" y="1690255"/>
          <a:ext cx="9602579" cy="5052060"/>
        </p:xfrm>
        <a:graphic>
          <a:graphicData uri="http://schemas.openxmlformats.org/drawingml/2006/table">
            <a:tbl>
              <a:tblPr/>
              <a:tblGrid>
                <a:gridCol w="59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FSA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Output (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Mesin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Mealy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Mesin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Moore)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Mesin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Mealy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Mesin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Moore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Contoh-contoh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Ekuivalensi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Meisn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Mealy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Mesin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Moore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Ekuivalensi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Meisn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Moore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Mesin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Mealy 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Pengetahuan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Tata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bahasa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bebas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konteks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Contex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Free Grammar (CFG)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Pengertian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CFG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Contoh-contoh</a:t>
                      </a: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CFG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Pohon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sintaks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Parsing Tree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  <a:tab pos="257175" algn="l"/>
                        </a:tabLs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Ambigu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Pengetahuan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Penyederhanaan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Contex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Free Grammar (CFG)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Tujuan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Penyerderhanaan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Penghilangan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Produksi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Usesless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Penghilangan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Produksi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Unit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fi-FI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Penghilangan Produksi </a:t>
                      </a:r>
                      <a:r>
                        <a:rPr kumimoji="0" lang="fi-FI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  <a:sym typeface="Symbol"/>
                        </a:rPr>
                        <a:t>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endParaRPr kumimoji="0" lang="fi-FI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Pengetahuan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Grammar &amp;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Normalisasinya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Transformasi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Context-Free Grammar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Chomsky Normal Form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Greibach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Normal Form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Pushdown Automata (PDA)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Komponen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PDA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Membentuk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PDA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dari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CFG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fi-FI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Lattihan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Turing Machine (TM)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fi-FI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Komponen Mesin Turing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74625" algn="l"/>
                        </a:tabLst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Penugasan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Paparan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&amp;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Pengerjaan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Tugas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Responsi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Pembahasan Tugas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Diskusi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Pemahaman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UJIAN AKHIR SEMESTER (UAS)</a:t>
                      </a: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104B83B4-E81D-D641-8829-C84782CB5C4B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2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4000" dirty="0">
                <a:latin typeface="Comic Sans MS" pitchFamily="66" charset="0"/>
              </a:rPr>
              <a:t>REFERENSI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41929" y="2034709"/>
            <a:ext cx="9973312" cy="350179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REFERENSI – UTAMA</a:t>
            </a:r>
          </a:p>
          <a:p>
            <a:pPr>
              <a:buNone/>
            </a:pPr>
            <a:endParaRPr lang="en-US" altLang="id-ID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Alfred V.,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Sethi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Ulman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J.D., 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 : Principles, Techniques, and Tools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Addison-Wesley Publ. Company, Reading Massachusetts, 1986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Cohen, Daniel I.A., 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Theory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John Wiley &amp; Sons, 1990</a:t>
            </a:r>
          </a:p>
          <a:p>
            <a:pPr marL="342900" indent="-342900">
              <a:spcBef>
                <a:spcPct val="20000"/>
              </a:spcBef>
              <a:buNone/>
            </a:pPr>
            <a:endParaRPr lang="en-US" altLang="id-ID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REFERENSI – PENDUKUNG</a:t>
            </a:r>
          </a:p>
          <a:p>
            <a:pPr marL="342900" indent="-342900">
              <a:spcBef>
                <a:spcPct val="20000"/>
              </a:spcBef>
              <a:buNone/>
            </a:pPr>
            <a:endParaRPr lang="en-US" altLang="id-ID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Hariyanto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Bambang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Otomata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Terapannya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Bandung, 2004</a:t>
            </a:r>
          </a:p>
          <a:p>
            <a:pPr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Kelly, Dean,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Otomata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Bahasa-Bahasa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Formal :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PT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Prenhallindo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Jakarta, 1999</a:t>
            </a:r>
          </a:p>
          <a:p>
            <a:pPr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Tremblay, Jean P., Sorenson, Paul G., </a:t>
            </a:r>
            <a:r>
              <a:rPr lang="en-US" altLang="id-ID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Theory and Practice of Compiler Writing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McGrawHill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 Company, New York, 1982</a:t>
            </a:r>
          </a:p>
          <a:p>
            <a:pPr>
              <a:buFont typeface="Wingdings" pitchFamily="2" charset="2"/>
              <a:buChar char="§"/>
            </a:pP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Utdirartatmo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Firrar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Otomata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 &amp; J Learning, Yogyakarta, 2001</a:t>
            </a:r>
          </a:p>
          <a:p>
            <a:pPr>
              <a:buFont typeface="Wingdings" pitchFamily="2" charset="2"/>
              <a:buChar char="§"/>
            </a:pP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Utdirartatmo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Firrar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Kompilasi</a:t>
            </a:r>
            <a:r>
              <a:rPr lang="en-US" altLang="id-ID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 &amp; J Learning, Yogyakarta, 2001</a:t>
            </a:r>
          </a:p>
          <a:p>
            <a:pPr marL="342900" indent="-342900">
              <a:spcBef>
                <a:spcPct val="20000"/>
              </a:spcBef>
              <a:buNone/>
            </a:pPr>
            <a:endParaRPr lang="en-US" altLang="id-ID" b="1" dirty="0">
              <a:solidFill>
                <a:schemeClr val="bg2"/>
              </a:solidFill>
              <a:latin typeface="Lucida Sans Unicode" pitchFamily="34" charset="0"/>
            </a:endParaRPr>
          </a:p>
          <a:p>
            <a:pPr>
              <a:buNone/>
            </a:pPr>
            <a:endParaRPr lang="en-US" altLang="id-ID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EEAC107-EF08-104A-99C6-9CE22302F2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458292A-67AF-F34F-BF07-9097E30962A8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8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4000" dirty="0">
                <a:latin typeface="Comic Sans MS" pitchFamily="66" charset="0"/>
              </a:rPr>
              <a:t>EVALUASI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008000"/>
                </a:solidFill>
                <a:latin typeface="Comic Sans MS" pitchFamily="66" charset="0"/>
              </a:rPr>
              <a:t>UTS			:</a:t>
            </a:r>
            <a:r>
              <a:rPr lang="en-US" altLang="id-ID" b="1" dirty="0">
                <a:latin typeface="Comic Sans MS" pitchFamily="66" charset="0"/>
              </a:rPr>
              <a:t>  </a:t>
            </a:r>
            <a:r>
              <a:rPr lang="en-US" altLang="id-ID" b="1" dirty="0">
                <a:solidFill>
                  <a:srgbClr val="FF0000"/>
                </a:solidFill>
                <a:latin typeface="Comic Sans MS" pitchFamily="66" charset="0"/>
              </a:rPr>
              <a:t>40%</a:t>
            </a:r>
            <a:endParaRPr lang="en-US" altLang="id-ID" b="1" dirty="0">
              <a:latin typeface="Comic Sans MS" pitchFamily="66" charset="0"/>
            </a:endParaRPr>
          </a:p>
          <a:p>
            <a:pPr>
              <a:buNone/>
            </a:pPr>
            <a:r>
              <a:rPr lang="en-US" altLang="id-ID" b="1" dirty="0">
                <a:latin typeface="Comic Sans MS" pitchFamily="66" charset="0"/>
              </a:rPr>
              <a:t>		</a:t>
            </a:r>
          </a:p>
          <a:p>
            <a:pPr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UAS			:  40%</a:t>
            </a:r>
          </a:p>
          <a:p>
            <a:pPr>
              <a:buFont typeface="Wingdings" pitchFamily="2" charset="2"/>
              <a:buChar char="§"/>
            </a:pPr>
            <a:endParaRPr lang="en-US" altLang="id-ID" b="1" dirty="0">
              <a:solidFill>
                <a:srgbClr val="660066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id-ID" b="1" dirty="0">
                <a:solidFill>
                  <a:srgbClr val="0070C0"/>
                </a:solidFill>
                <a:latin typeface="Comic Sans MS" pitchFamily="66" charset="0"/>
              </a:rPr>
              <a:t>TUGAS		:  </a:t>
            </a:r>
            <a:r>
              <a:rPr lang="en-US" altLang="id-ID" b="1" dirty="0">
                <a:solidFill>
                  <a:srgbClr val="000066"/>
                </a:solidFill>
                <a:latin typeface="Comic Sans MS" pitchFamily="66" charset="0"/>
              </a:rPr>
              <a:t>20%</a:t>
            </a:r>
          </a:p>
          <a:p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15979B7-FCFA-F94C-BCDD-70EDB7A30FA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4652B22-6DE9-3340-AA9E-DBC47A03D913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4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35085F5-947D-A649-A194-8C343993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Referensi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4FA75F8-BC94-9240-BBBC-94527729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Firrar Utdirartatmo, </a:t>
            </a:r>
            <a:r>
              <a:rPr lang="es-ES" altLang="en-US" i="1"/>
              <a:t>Teori Bahasa dan Otomata</a:t>
            </a:r>
            <a:r>
              <a:rPr lang="es-ES" altLang="en-US"/>
              <a:t>, JJ Learning Yogyakarta, 2001</a:t>
            </a:r>
            <a:endParaRPr lang="en-US" altLang="en-US"/>
          </a:p>
          <a:p>
            <a:r>
              <a:rPr lang="es-ES" altLang="en-US"/>
              <a:t>Bambang Hariyanto, </a:t>
            </a:r>
            <a:r>
              <a:rPr lang="es-ES" altLang="en-US" i="1"/>
              <a:t>Teori Bahasa, Otomata, dan Komputasi serta </a:t>
            </a:r>
            <a:r>
              <a:rPr lang="id-ID" altLang="en-US" i="1"/>
              <a:t>T</a:t>
            </a:r>
            <a:r>
              <a:rPr lang="es-ES" altLang="en-US" i="1"/>
              <a:t>erapannya</a:t>
            </a:r>
            <a:r>
              <a:rPr lang="es-ES" altLang="en-US"/>
              <a:t>, Informatika Bandung, 2004</a:t>
            </a:r>
            <a:endParaRPr lang="en-US" altLang="en-US"/>
          </a:p>
          <a:p>
            <a:r>
              <a:rPr lang="es-ES" altLang="en-US"/>
              <a:t>Dean Kelley,</a:t>
            </a:r>
            <a:r>
              <a:rPr lang="es-ES" altLang="en-US" i="1"/>
              <a:t> Otomata dan Bahasa-bahasa Formal</a:t>
            </a:r>
            <a:r>
              <a:rPr lang="es-ES" altLang="en-US"/>
              <a:t>, PT. Prenhallindo, Jakarta, 1999</a:t>
            </a:r>
            <a:endParaRPr lang="id-ID" altLang="en-US"/>
          </a:p>
          <a:p>
            <a:endParaRPr lang="id-ID" altLang="en-US"/>
          </a:p>
          <a:p>
            <a:r>
              <a:rPr lang="id-ID" altLang="en-US">
                <a:solidFill>
                  <a:srgbClr val="C00000"/>
                </a:solidFill>
              </a:rPr>
              <a:t>pppps: Slide bukan referensi atau materi XD</a:t>
            </a:r>
            <a:endParaRPr lang="en-US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9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dirty="0" err="1">
                <a:solidFill>
                  <a:srgbClr val="0070C0"/>
                </a:solidFill>
              </a:rPr>
              <a:t>Capaian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  <a:r>
              <a:rPr lang="en-ID" sz="3200" dirty="0" err="1">
                <a:solidFill>
                  <a:srgbClr val="0070C0"/>
                </a:solidFill>
              </a:rPr>
              <a:t>Pembelajaran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60" y="2107544"/>
            <a:ext cx="4701100" cy="8801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2000" dirty="0" err="1">
                <a:cs typeface="Times New Roman"/>
              </a:rPr>
              <a:t>Mahasiswa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memahami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konsep</a:t>
            </a:r>
            <a:r>
              <a:rPr lang="en-ID" sz="2000" dirty="0">
                <a:cs typeface="Times New Roman"/>
              </a:rPr>
              <a:t> dan </a:t>
            </a:r>
            <a:r>
              <a:rPr lang="en-ID" sz="2000" dirty="0" err="1">
                <a:cs typeface="Times New Roman"/>
              </a:rPr>
              <a:t>istilah</a:t>
            </a:r>
            <a:r>
              <a:rPr lang="en-ID" sz="2000" dirty="0">
                <a:cs typeface="Times New Roman"/>
              </a:rPr>
              <a:t> yang </a:t>
            </a:r>
            <a:r>
              <a:rPr lang="en-ID" sz="2000" dirty="0" err="1">
                <a:cs typeface="Times New Roman"/>
              </a:rPr>
              <a:t>umum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digunakan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dalam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Teori</a:t>
            </a:r>
            <a:r>
              <a:rPr lang="en-ID" sz="2000" dirty="0">
                <a:cs typeface="Times New Roman"/>
              </a:rPr>
              <a:t> Bahasa dan </a:t>
            </a:r>
            <a:r>
              <a:rPr lang="en-ID" sz="2000" dirty="0" err="1">
                <a:cs typeface="Times New Roman"/>
              </a:rPr>
              <a:t>Otomata</a:t>
            </a:r>
            <a:endParaRPr lang="en-ID" sz="2000" dirty="0">
              <a:cs typeface="Times New Roman"/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22378DD8-3D26-5447-A97B-4D6DD6DAEA78}"/>
              </a:ext>
            </a:extLst>
          </p:cNvPr>
          <p:cNvSpPr txBox="1">
            <a:spLocks/>
          </p:cNvSpPr>
          <p:nvPr/>
        </p:nvSpPr>
        <p:spPr>
          <a:xfrm>
            <a:off x="1432919" y="2862348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dirty="0" err="1">
                <a:solidFill>
                  <a:srgbClr val="0070C0"/>
                </a:solidFill>
              </a:rPr>
              <a:t>Indikator</a:t>
            </a:r>
            <a:r>
              <a:rPr lang="en-ID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B27631F-8291-0F4C-B5E7-B6B21CFC2CAF}"/>
              </a:ext>
            </a:extLst>
          </p:cNvPr>
          <p:cNvSpPr txBox="1">
            <a:spLocks/>
          </p:cNvSpPr>
          <p:nvPr/>
        </p:nvSpPr>
        <p:spPr>
          <a:xfrm>
            <a:off x="1621977" y="3641429"/>
            <a:ext cx="4701100" cy="193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 err="1">
                <a:cs typeface="Times New Roman"/>
              </a:rPr>
              <a:t>Mahasiswa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mendapatkan</a:t>
            </a:r>
            <a:r>
              <a:rPr lang="en-ID" sz="2000" dirty="0">
                <a:cs typeface="Times New Roman"/>
              </a:rPr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D" sz="2000" dirty="0" err="1">
                <a:cs typeface="Times New Roman"/>
              </a:rPr>
              <a:t>penjelasan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mengenai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materi</a:t>
            </a:r>
            <a:r>
              <a:rPr lang="en-ID" sz="2000" dirty="0">
                <a:cs typeface="Times New Roman"/>
              </a:rPr>
              <a:t> yang </a:t>
            </a:r>
            <a:r>
              <a:rPr lang="en-ID" sz="2000" dirty="0" err="1">
                <a:cs typeface="Times New Roman"/>
              </a:rPr>
              <a:t>akan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dipelajari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selama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satu</a:t>
            </a:r>
            <a:r>
              <a:rPr lang="en-ID" sz="2000" dirty="0">
                <a:cs typeface="Times New Roman"/>
              </a:rPr>
              <a:t> semester.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D" sz="2000" dirty="0" err="1">
                <a:cs typeface="Times New Roman"/>
              </a:rPr>
              <a:t>Penjelasan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tentang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referensi</a:t>
            </a:r>
            <a:r>
              <a:rPr lang="en-ID" sz="2000" dirty="0">
                <a:cs typeface="Times New Roman"/>
              </a:rPr>
              <a:t> yang </a:t>
            </a:r>
            <a:r>
              <a:rPr lang="en-ID" sz="2000" dirty="0" err="1">
                <a:cs typeface="Times New Roman"/>
              </a:rPr>
              <a:t>digunakan</a:t>
            </a:r>
            <a:endParaRPr lang="en-ID" sz="2000" dirty="0"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D" sz="2000" dirty="0" err="1">
                <a:cs typeface="Times New Roman"/>
              </a:rPr>
              <a:t>Penjelasan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tentang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aturan</a:t>
            </a:r>
            <a:r>
              <a:rPr lang="en-ID" sz="2000" dirty="0">
                <a:cs typeface="Times New Roman"/>
              </a:rPr>
              <a:t> </a:t>
            </a:r>
            <a:r>
              <a:rPr lang="en-ID" sz="2000" dirty="0" err="1">
                <a:cs typeface="Times New Roman"/>
              </a:rPr>
              <a:t>perkuliahan</a:t>
            </a:r>
            <a:r>
              <a:rPr lang="en-ID" sz="2000" dirty="0">
                <a:cs typeface="Times New Roman"/>
              </a:rPr>
              <a:t> </a:t>
            </a: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US" altLang="id-ID" sz="3200" dirty="0">
                <a:solidFill>
                  <a:srgbClr val="0070C0"/>
                </a:solidFill>
                <a:latin typeface="Comic Sans MS" pitchFamily="66" charset="0"/>
              </a:rPr>
              <a:t>MATERI PERTEMUAN</a:t>
            </a:r>
            <a:endParaRPr lang="en-ID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4" y="2200440"/>
            <a:ext cx="4701100" cy="22389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id-ID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altLang="id-ID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Otomata</a:t>
            </a:r>
            <a:r>
              <a:rPr lang="en-US" altLang="id-ID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altLang="id-ID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US" altLang="id-ID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id-ID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id-ID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US" altLang="id-ID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id-ID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endParaRPr lang="en-US" altLang="id-ID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id-ID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endParaRPr lang="en-US" altLang="id-ID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D" sz="2000" dirty="0">
              <a:cs typeface="Times New Roman"/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Subtitle 4">
            <a:extLst>
              <a:ext uri="{FF2B5EF4-FFF2-40B4-BE49-F238E27FC236}">
                <a16:creationId xmlns:a16="http://schemas.microsoft.com/office/drawing/2014/main" id="{E04251B8-75A3-6945-ABB5-9DAA617C6A91}"/>
              </a:ext>
            </a:extLst>
          </p:cNvPr>
          <p:cNvSpPr txBox="1">
            <a:spLocks/>
          </p:cNvSpPr>
          <p:nvPr/>
        </p:nvSpPr>
        <p:spPr>
          <a:xfrm>
            <a:off x="8573820" y="122647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4000" dirty="0" err="1">
                <a:solidFill>
                  <a:srgbClr val="FF0000"/>
                </a:solidFill>
                <a:latin typeface="Comic Sans MS" pitchFamily="66" charset="0"/>
              </a:rPr>
              <a:t>Apa</a:t>
            </a:r>
            <a:r>
              <a:rPr lang="en-US" altLang="id-ID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id-ID" sz="4000" dirty="0" err="1">
                <a:solidFill>
                  <a:srgbClr val="FF0000"/>
                </a:solidFill>
                <a:latin typeface="Comic Sans MS" pitchFamily="66" charset="0"/>
              </a:rPr>
              <a:t>itu</a:t>
            </a:r>
            <a:r>
              <a:rPr lang="en-US" altLang="id-ID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id-ID" sz="4000" dirty="0" err="1">
                <a:solidFill>
                  <a:srgbClr val="FF0000"/>
                </a:solidFill>
                <a:latin typeface="Comic Sans MS" pitchFamily="66" charset="0"/>
              </a:rPr>
              <a:t>Otomata</a:t>
            </a:r>
            <a:r>
              <a:rPr lang="en-US" altLang="id-ID" sz="4000" dirty="0">
                <a:solidFill>
                  <a:srgbClr val="FF0000"/>
                </a:solidFill>
                <a:latin typeface="Comic Sans MS" pitchFamily="66" charset="0"/>
              </a:rPr>
              <a:t> ?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28" y="2630466"/>
            <a:ext cx="9744637" cy="238080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“Model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matematika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yang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memiliki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fungsi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dari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komputer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digital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yaitu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menerima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input,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menghasilkan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output,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bisa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memiliki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penyimpanan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sementara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mampu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membuat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keputusan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dalam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transformasi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input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output”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endParaRPr lang="id-ID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Tidak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ada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bidang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apapun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dalam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teknologi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informasi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yang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tidak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terkait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dengan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teori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‘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dahsyat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’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ini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.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Semua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bentuk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sistem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,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diskrit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,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kontinu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,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bahkan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hybrid (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gabungan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event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diskrit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dan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kontinu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dalam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satu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sistem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)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dapat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dimodelkan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oleh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teori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b="1" dirty="0" err="1">
                <a:solidFill>
                  <a:srgbClr val="660066"/>
                </a:solidFill>
                <a:latin typeface="Comic Sans MS" pitchFamily="66" charset="0"/>
              </a:rPr>
              <a:t>ini</a:t>
            </a:r>
            <a:r>
              <a:rPr lang="en-US" altLang="id-ID" b="1" dirty="0">
                <a:solidFill>
                  <a:srgbClr val="660066"/>
                </a:solidFill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390650" y="1759773"/>
            <a:ext cx="10153650" cy="764998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13781" marR="4483" indent="-302575" algn="just">
              <a:lnSpc>
                <a:spcPct val="80000"/>
              </a:lnSpc>
              <a:spcBef>
                <a:spcPts val="65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Otomata</a:t>
            </a: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adalah</a:t>
            </a: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 MODEL</a:t>
            </a:r>
          </a:p>
          <a:p>
            <a:pPr marL="313781" marR="4483" indent="-302575" algn="just">
              <a:lnSpc>
                <a:spcPct val="80000"/>
              </a:lnSpc>
              <a:spcBef>
                <a:spcPts val="65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Model </a:t>
            </a: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dari</a:t>
            </a: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sistem</a:t>
            </a: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apapun</a:t>
            </a: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 yang </a:t>
            </a: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akan</a:t>
            </a: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kita</a:t>
            </a:r>
            <a:r>
              <a:rPr lang="en-US" altLang="id-ID" sz="24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400" b="1" dirty="0" err="1">
                <a:solidFill>
                  <a:schemeClr val="accent2"/>
                </a:solidFill>
                <a:latin typeface="Comic Sans MS" pitchFamily="66" charset="0"/>
              </a:rPr>
              <a:t>komputasikan</a:t>
            </a:r>
            <a:endParaRPr sz="2382" dirty="0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59433F26-9046-6D4F-BAAD-C7FFAF49452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44DE5A-C868-9C4D-AA70-64683A4FF85E}"/>
              </a:ext>
            </a:extLst>
          </p:cNvPr>
          <p:cNvSpPr txBox="1">
            <a:spLocks/>
          </p:cNvSpPr>
          <p:nvPr/>
        </p:nvSpPr>
        <p:spPr>
          <a:xfrm>
            <a:off x="8535957" y="12013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2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104" y="813585"/>
            <a:ext cx="5283013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3600" dirty="0">
                <a:latin typeface="Comic Sans MS" pitchFamily="66" charset="0"/>
              </a:rPr>
              <a:t>PENDAHULUAN </a:t>
            </a:r>
            <a:r>
              <a:rPr lang="en-US" altLang="id-ID" sz="1800" dirty="0">
                <a:solidFill>
                  <a:schemeClr val="bg2"/>
                </a:solidFill>
                <a:latin typeface="Comic Sans MS" pitchFamily="66" charset="0"/>
              </a:rPr>
              <a:t>(1)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868" y="1678488"/>
            <a:ext cx="10196187" cy="3807912"/>
          </a:xfrm>
          <a:prstGeom prst="rect">
            <a:avLst/>
          </a:prstGeom>
        </p:spPr>
        <p:txBody>
          <a:bodyPr vert="horz" wrap="square" lIns="0" tIns="5659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Komputasi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menjadi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isu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penting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karena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mempelajari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bagaimana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kita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dapat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FF0000"/>
                </a:solidFill>
                <a:latin typeface="Comic Sans MS" pitchFamily="66" charset="0"/>
              </a:rPr>
              <a:t>merancang</a:t>
            </a:r>
            <a:r>
              <a:rPr lang="en-US" altLang="id-ID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FF0000"/>
                </a:solidFill>
                <a:latin typeface="Comic Sans MS" pitchFamily="66" charset="0"/>
              </a:rPr>
              <a:t>mesin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yang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mampu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melakukan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proses-proses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intelektual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(yang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mulanya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hanya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dapat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dilakukan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660066"/>
                </a:solidFill>
                <a:latin typeface="Comic Sans MS" pitchFamily="66" charset="0"/>
              </a:rPr>
              <a:t>manusia</a:t>
            </a:r>
            <a:r>
              <a:rPr lang="en-US" altLang="id-ID" sz="2000" b="1" dirty="0">
                <a:solidFill>
                  <a:srgbClr val="660066"/>
                </a:solidFill>
                <a:latin typeface="Comic Sans MS" pitchFamily="66" charset="0"/>
              </a:rPr>
              <a:t>)</a:t>
            </a:r>
          </a:p>
          <a:p>
            <a:pPr algn="ctr">
              <a:lnSpc>
                <a:spcPct val="80000"/>
              </a:lnSpc>
            </a:pPr>
            <a:endParaRPr lang="en-US" altLang="id-ID" sz="2000" b="1" dirty="0">
              <a:latin typeface="Comic Sans MS" pitchFamily="66" charset="0"/>
            </a:endParaRPr>
          </a:p>
          <a:p>
            <a:pPr algn="ctr">
              <a:lnSpc>
                <a:spcPct val="80000"/>
              </a:lnSpc>
            </a:pPr>
            <a:endParaRPr lang="en-US" altLang="id-ID" sz="2000" b="1" dirty="0">
              <a:latin typeface="Comic Sans MS" pitchFamily="66" charset="0"/>
            </a:endParaRPr>
          </a:p>
          <a:p>
            <a:pPr algn="ctr">
              <a:lnSpc>
                <a:spcPct val="80000"/>
              </a:lnSpc>
            </a:pP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Namun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dalam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merancang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seringkali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kita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terkendala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dengan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berbagai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macam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batasan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Tetapi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apakah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benar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jika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bata</a:t>
            </a:r>
            <a:r>
              <a:rPr lang="en-US" altLang="id-ID" sz="2000" b="1" i="1" dirty="0" err="1">
                <a:solidFill>
                  <a:srgbClr val="008000"/>
                </a:solidFill>
                <a:latin typeface="Comic Sans MS" pitchFamily="66" charset="0"/>
              </a:rPr>
              <a:t>san-bata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san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(yang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dimiliki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komputer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pada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dasarnya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disebabkan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oleh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kelemahan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programmer (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manusia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)???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bukan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batasan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intrinsik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yang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dimiliki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mesin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/</a:t>
            </a:r>
            <a:r>
              <a:rPr lang="en-US" altLang="id-ID" sz="2000" b="1" dirty="0" err="1">
                <a:solidFill>
                  <a:srgbClr val="008000"/>
                </a:solidFill>
                <a:latin typeface="Comic Sans MS" pitchFamily="66" charset="0"/>
              </a:rPr>
              <a:t>komputer</a:t>
            </a:r>
            <a:r>
              <a:rPr lang="en-US" altLang="id-ID" sz="2000" b="1" dirty="0">
                <a:solidFill>
                  <a:srgbClr val="008000"/>
                </a:solidFill>
                <a:latin typeface="Comic Sans MS" pitchFamily="66" charset="0"/>
              </a:rPr>
              <a:t> ?!</a:t>
            </a:r>
          </a:p>
          <a:p>
            <a:pPr algn="ctr">
              <a:lnSpc>
                <a:spcPct val="80000"/>
              </a:lnSpc>
            </a:pPr>
            <a:endParaRPr lang="en-US" altLang="id-ID" sz="2000" b="1" dirty="0">
              <a:solidFill>
                <a:srgbClr val="008000"/>
              </a:solidFill>
              <a:latin typeface="Comic Sans MS" pitchFamily="66" charset="0"/>
            </a:endParaRPr>
          </a:p>
          <a:p>
            <a:pPr algn="ctr">
              <a:lnSpc>
                <a:spcPct val="80000"/>
              </a:lnSpc>
            </a:pPr>
            <a:endParaRPr lang="en-US" altLang="id-ID" sz="2000" b="1" dirty="0">
              <a:latin typeface="Comic Sans MS" pitchFamily="66" charset="0"/>
            </a:endParaRPr>
          </a:p>
          <a:p>
            <a:pPr algn="ctr">
              <a:lnSpc>
                <a:spcPct val="80000"/>
              </a:lnSpc>
            </a:pP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Jika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Ya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maka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kita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berharap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agar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batasan-batasan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tersebut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dapat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terreduksi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melalui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chemeClr val="accent2"/>
                </a:solidFill>
                <a:latin typeface="Comic Sans MS" pitchFamily="66" charset="0"/>
              </a:rPr>
              <a:t>pengembangan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FF0000"/>
                </a:solidFill>
                <a:latin typeface="Comic Sans MS" pitchFamily="66" charset="0"/>
              </a:rPr>
              <a:t>teori</a:t>
            </a:r>
            <a:r>
              <a:rPr lang="en-US" altLang="id-ID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id-ID" sz="2000" b="1" dirty="0" err="1">
                <a:solidFill>
                  <a:srgbClr val="FF0000"/>
                </a:solidFill>
                <a:latin typeface="Comic Sans MS" pitchFamily="66" charset="0"/>
              </a:rPr>
              <a:t>komputasi</a:t>
            </a:r>
            <a:r>
              <a:rPr lang="en-US" altLang="id-ID" sz="2000" b="1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 marL="313781" marR="107022" indent="-302575">
              <a:lnSpc>
                <a:spcPts val="2859"/>
              </a:lnSpc>
              <a:spcBef>
                <a:spcPts val="44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endParaRPr sz="1941" dirty="0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7CA650-B740-A84D-8F04-63CB958A6FE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2E19496-4CF4-0045-B110-448E89F6C026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3600" dirty="0">
                <a:latin typeface="Comic Sans MS" pitchFamily="66" charset="0"/>
              </a:rPr>
              <a:t>PENDAHULUAN </a:t>
            </a:r>
            <a:r>
              <a:rPr lang="en-US" altLang="id-ID" sz="1800" dirty="0">
                <a:solidFill>
                  <a:schemeClr val="bg2"/>
                </a:solidFill>
                <a:latin typeface="Comic Sans MS" pitchFamily="66" charset="0"/>
              </a:rPr>
              <a:t>(2)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C7261CF-7AB1-DE42-92C6-1F880A9BCC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xfrm>
            <a:off x="789140" y="2034710"/>
            <a:ext cx="10847539" cy="5707916"/>
          </a:xfrm>
          <a:prstGeom prst="rect">
            <a:avLst/>
          </a:prstGeom>
        </p:spPr>
        <p:txBody>
          <a:bodyPr vert="horz" wrap="square" lIns="0" tIns="59951" rIns="0" bIns="0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Sub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bidang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apapun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dalam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ilmu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informatika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pasti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memiliki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2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komponen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:</a:t>
            </a:r>
          </a:p>
          <a:p>
            <a:pPr marL="401638" indent="-401638">
              <a:lnSpc>
                <a:spcPct val="90000"/>
              </a:lnSpc>
            </a:pPr>
            <a:endParaRPr lang="en-US" altLang="id-ID" sz="1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01638" indent="-40163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Ide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/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gagasan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dirupakan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ke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dalam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bentuk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u="sng" dirty="0">
                <a:solidFill>
                  <a:srgbClr val="0070C0"/>
                </a:solidFill>
                <a:latin typeface="Comic Sans MS" pitchFamily="66" charset="0"/>
              </a:rPr>
              <a:t>MODEL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KOMPUTASI</a:t>
            </a:r>
          </a:p>
          <a:p>
            <a:pPr>
              <a:spcBef>
                <a:spcPct val="50000"/>
              </a:spcBef>
              <a:buNone/>
            </a:pP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  Neuron Nets		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3" pitchFamily="18" charset="2"/>
              </a:rPr>
              <a:t>	Finite Automata</a:t>
            </a:r>
            <a:endParaRPr lang="en-US" altLang="id-ID" sz="1400" b="1" dirty="0">
              <a:solidFill>
                <a:srgbClr val="0070C0"/>
              </a:solidFill>
              <a:latin typeface="Comic Sans MS" pitchFamily="66" charset="0"/>
              <a:sym typeface="Wingdings 2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 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Sistem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Logika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 Formal	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3" pitchFamily="18" charset="2"/>
              </a:rPr>
              <a:t>	Proof Methods</a:t>
            </a:r>
            <a:endParaRPr lang="en-US" altLang="id-ID" sz="1400" b="1" dirty="0">
              <a:solidFill>
                <a:srgbClr val="0070C0"/>
              </a:solidFill>
              <a:latin typeface="Comic Sans MS" pitchFamily="66" charset="0"/>
              <a:sym typeface="Wingdings 2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 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Sistem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 Tata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Bahasa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2" pitchFamily="18" charset="2"/>
              </a:rPr>
              <a:t>	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  <a:sym typeface="Wingdings 3" pitchFamily="18" charset="2"/>
              </a:rPr>
              <a:t>	Psycho-Linguistic:</a:t>
            </a:r>
            <a:endParaRPr lang="en-US" altLang="id-ID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225425" indent="-225425">
              <a:spcBef>
                <a:spcPct val="50000"/>
              </a:spcBef>
              <a:buFontTx/>
              <a:buAutoNum type="arabicPeriod"/>
            </a:pP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Apakah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arti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bahasa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itu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?</a:t>
            </a:r>
          </a:p>
          <a:p>
            <a:pPr marL="225425" indent="-225425">
              <a:spcBef>
                <a:spcPct val="50000"/>
              </a:spcBef>
              <a:buFontTx/>
              <a:buAutoNum type="arabicPeriod"/>
            </a:pP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Bagaimana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manusia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mengembangkan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bahasa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?</a:t>
            </a:r>
          </a:p>
          <a:p>
            <a:pPr marL="225425" indent="-225425">
              <a:spcBef>
                <a:spcPct val="50000"/>
              </a:spcBef>
              <a:buFontTx/>
              <a:buAutoNum type="arabicPeriod"/>
            </a:pP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Bagaimana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manusia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memahami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bahasa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?</a:t>
            </a:r>
          </a:p>
          <a:p>
            <a:pPr marL="225425" indent="-225425">
              <a:spcBef>
                <a:spcPct val="50000"/>
              </a:spcBef>
              <a:buFontTx/>
              <a:buAutoNum type="arabicPeriod"/>
            </a:pP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Bagaimana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manusia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mengajarkan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bahasa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ke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anak-anaknya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?</a:t>
            </a:r>
          </a:p>
          <a:p>
            <a:pPr marL="225425" indent="-225425">
              <a:spcBef>
                <a:spcPct val="50000"/>
              </a:spcBef>
              <a:buFontTx/>
              <a:buAutoNum type="arabicPeriod"/>
            </a:pP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Bagaimana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cara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menyatakan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gagasan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 ?</a:t>
            </a:r>
          </a:p>
          <a:p>
            <a:pPr marL="225425" indent="-225425">
              <a:spcBef>
                <a:spcPct val="50000"/>
              </a:spcBef>
              <a:buFontTx/>
              <a:buAutoNum type="arabicPeriod"/>
            </a:pP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Bagaimana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manusia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membangun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kalimat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dari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gagasan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yang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ada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dalam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id-ID" sz="1400" dirty="0" err="1">
                <a:solidFill>
                  <a:srgbClr val="0070C0"/>
                </a:solidFill>
                <a:latin typeface="Arial" charset="0"/>
              </a:rPr>
              <a:t>pikirannya</a:t>
            </a:r>
            <a:r>
              <a:rPr lang="en-US" altLang="id-ID" sz="1400" dirty="0">
                <a:solidFill>
                  <a:srgbClr val="0070C0"/>
                </a:solidFill>
                <a:latin typeface="Arial" charset="0"/>
              </a:rPr>
              <a:t> ?</a:t>
            </a:r>
          </a:p>
          <a:p>
            <a:pPr marL="342900" indent="-342900">
              <a:spcBef>
                <a:spcPct val="50000"/>
              </a:spcBef>
              <a:buAutoNum type="arabicPeriod" startAt="2"/>
            </a:pP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eknik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rekayasa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untuk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mengimplementasikan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model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ke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dalam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sebuah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bentuk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 </a:t>
            </a:r>
          </a:p>
          <a:p>
            <a:pPr marL="457200" indent="-457200">
              <a:buNone/>
            </a:pP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  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sistem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yang </a:t>
            </a:r>
            <a:r>
              <a:rPr lang="en-US" altLang="id-ID" sz="1400" b="1" dirty="0" err="1">
                <a:solidFill>
                  <a:srgbClr val="0070C0"/>
                </a:solidFill>
                <a:latin typeface="Comic Sans MS" pitchFamily="66" charset="0"/>
              </a:rPr>
              <a:t>terkomputasi</a:t>
            </a:r>
            <a:r>
              <a:rPr lang="en-US" altLang="id-ID" sz="1400" b="1" dirty="0">
                <a:solidFill>
                  <a:srgbClr val="0070C0"/>
                </a:solidFill>
                <a:latin typeface="Comic Sans MS" pitchFamily="66" charset="0"/>
              </a:rPr>
              <a:t> (programming/coding)</a:t>
            </a:r>
          </a:p>
          <a:p>
            <a:pPr marL="225425" indent="-225425">
              <a:spcBef>
                <a:spcPct val="50000"/>
              </a:spcBef>
              <a:buNone/>
            </a:pPr>
            <a:endParaRPr lang="en-US" altLang="id-ID" sz="1400" dirty="0">
              <a:solidFill>
                <a:srgbClr val="008000"/>
              </a:solidFill>
              <a:latin typeface="Arial" charset="0"/>
            </a:endParaRPr>
          </a:p>
          <a:p>
            <a:pPr marL="401638" indent="-401638">
              <a:lnSpc>
                <a:spcPct val="90000"/>
              </a:lnSpc>
            </a:pPr>
            <a:endParaRPr lang="en-US" altLang="id-ID" sz="2800" b="1" dirty="0">
              <a:latin typeface="Comic Sans MS" pitchFamily="66" charset="0"/>
            </a:endParaRPr>
          </a:p>
          <a:p>
            <a:pPr marL="313781" marR="4483" indent="-302575">
              <a:lnSpc>
                <a:spcPts val="3053"/>
              </a:lnSpc>
              <a:spcBef>
                <a:spcPts val="472"/>
              </a:spcBef>
              <a:buNone/>
              <a:tabLst>
                <a:tab pos="313221" algn="l"/>
                <a:tab pos="313781" algn="l"/>
                <a:tab pos="2174617" algn="l"/>
              </a:tabLst>
            </a:pPr>
            <a:endParaRPr lang="en-US" sz="2471" dirty="0">
              <a:latin typeface="Calibri"/>
              <a:cs typeface="Calibri"/>
            </a:endParaRPr>
          </a:p>
          <a:p>
            <a:pPr marL="313781" marR="4483" indent="-302575">
              <a:lnSpc>
                <a:spcPts val="3053"/>
              </a:lnSpc>
              <a:spcBef>
                <a:spcPts val="472"/>
              </a:spcBef>
              <a:buNone/>
              <a:tabLst>
                <a:tab pos="313221" algn="l"/>
                <a:tab pos="313781" algn="l"/>
                <a:tab pos="2174617" algn="l"/>
              </a:tabLst>
            </a:pPr>
            <a:endParaRPr sz="2471" dirty="0">
              <a:latin typeface="Calibri"/>
              <a:cs typeface="Calibri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D720B96-9123-A34F-81EA-15470CE222C6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4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510" y="813585"/>
            <a:ext cx="5898776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3600" dirty="0">
                <a:latin typeface="Comic Sans MS" pitchFamily="66" charset="0"/>
              </a:rPr>
              <a:t>PENDAHULUAN </a:t>
            </a:r>
            <a:r>
              <a:rPr lang="en-US" altLang="id-ID" sz="1800" dirty="0">
                <a:solidFill>
                  <a:schemeClr val="bg2"/>
                </a:solidFill>
                <a:latin typeface="Comic Sans MS" pitchFamily="66" charset="0"/>
              </a:rPr>
              <a:t>(3)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64" y="1754832"/>
            <a:ext cx="8525068" cy="4290133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id-ID" b="1" dirty="0">
                <a:solidFill>
                  <a:srgbClr val="0070C0"/>
                </a:solidFill>
                <a:latin typeface="Comic Sans MS" pitchFamily="66" charset="0"/>
              </a:rPr>
              <a:t>Noam Chomsky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,  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  <a:sym typeface="Webdings" pitchFamily="18" charset="2"/>
              </a:rPr>
              <a:t> 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membuat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model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matematis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untuk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mendeskripsikan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bahasa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	              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sekaligus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menjawab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pertanyaan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ttg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psycho-linguistic</a:t>
            </a: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	          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  <a:sym typeface="Webdings" pitchFamily="18" charset="2"/>
              </a:rPr>
              <a:t>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membuat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perangkat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formal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untuk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memodelkan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properti</a:t>
            </a:r>
            <a:endParaRPr lang="en-US" alt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                              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bahasa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(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disebut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Grammar)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			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b="1" dirty="0">
                <a:solidFill>
                  <a:srgbClr val="0070C0"/>
                </a:solidFill>
                <a:latin typeface="Comic Sans MS" pitchFamily="66" charset="0"/>
              </a:rPr>
              <a:t>McCulloch &amp; Pitts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merancang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Finite Automata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untuk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memodelkan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neuron </a:t>
            </a: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                              nets</a:t>
            </a: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b="1" dirty="0">
                <a:solidFill>
                  <a:srgbClr val="0070C0"/>
                </a:solidFill>
                <a:latin typeface="Comic Sans MS" pitchFamily="66" charset="0"/>
              </a:rPr>
              <a:t>Stephen </a:t>
            </a:r>
            <a:r>
              <a:rPr lang="en-US" altLang="id-ID" b="1" dirty="0" err="1">
                <a:solidFill>
                  <a:srgbClr val="0070C0"/>
                </a:solidFill>
                <a:latin typeface="Comic Sans MS" pitchFamily="66" charset="0"/>
              </a:rPr>
              <a:t>Kleene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, 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menemukan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model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representasi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lain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dari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automata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melalui</a:t>
            </a:r>
            <a:endParaRPr lang="en-US" alt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	           Regular Expression</a:t>
            </a:r>
            <a:endParaRPr lang="en-US" altLang="id-ID" dirty="0">
              <a:solidFill>
                <a:srgbClr val="0070C0"/>
              </a:solidFill>
              <a:latin typeface="Comic Sans MS" pitchFamily="66" charset="0"/>
              <a:sym typeface="Wingdings 3" pitchFamily="18" charset="2"/>
            </a:endParaRP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rgbClr val="0070C0"/>
              </a:solidFill>
              <a:latin typeface="Comic Sans MS" pitchFamily="66" charset="0"/>
              <a:sym typeface="Wingdings 3" pitchFamily="18" charset="2"/>
            </a:endParaRPr>
          </a:p>
          <a:p>
            <a:pPr>
              <a:lnSpc>
                <a:spcPct val="90000"/>
              </a:lnSpc>
            </a:pPr>
            <a:endParaRPr lang="en-US" altLang="id-ID" dirty="0">
              <a:solidFill>
                <a:srgbClr val="0070C0"/>
              </a:solidFill>
              <a:latin typeface="Comic Sans MS" pitchFamily="66" charset="0"/>
              <a:sym typeface="Wingdings 3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id-ID" b="1" dirty="0">
                <a:solidFill>
                  <a:srgbClr val="0070C0"/>
                </a:solidFill>
                <a:latin typeface="Comic Sans MS" pitchFamily="66" charset="0"/>
              </a:rPr>
              <a:t>Alan Turing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,  	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menemukan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model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untuk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mengidentifikasi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apakah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sebuah</a:t>
            </a:r>
            <a:endParaRPr lang="en-US" alt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		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permasalahan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dapat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dikomputasi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  <a:sym typeface="Wingdings 3" pitchFamily="18" charset="2"/>
              </a:rPr>
              <a:t>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 </a:t>
            </a:r>
            <a:r>
              <a:rPr lang="en-US" altLang="id-ID" dirty="0" err="1">
                <a:solidFill>
                  <a:srgbClr val="0070C0"/>
                </a:solidFill>
                <a:latin typeface="Comic Sans MS" pitchFamily="66" charset="0"/>
              </a:rPr>
              <a:t>Mesin</a:t>
            </a:r>
            <a:r>
              <a:rPr lang="en-US" altLang="id-ID" dirty="0">
                <a:solidFill>
                  <a:srgbClr val="0070C0"/>
                </a:solidFill>
                <a:latin typeface="Comic Sans MS" pitchFamily="66" charset="0"/>
              </a:rPr>
              <a:t> Turing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B4EBF67-BC16-8C45-8EE8-9F7184A7DF3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8AFF01B-31F9-0B46-9C18-60E57CC393B0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928" y="1243666"/>
            <a:ext cx="9744637" cy="116284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altLang="id-ID" sz="3600" dirty="0">
                <a:latin typeface="Comic Sans MS" pitchFamily="66" charset="0"/>
              </a:rPr>
              <a:t>PENDAHULUAN </a:t>
            </a:r>
            <a:r>
              <a:rPr lang="en-US" altLang="id-ID" sz="1600" dirty="0">
                <a:solidFill>
                  <a:schemeClr val="bg2"/>
                </a:solidFill>
                <a:latin typeface="Comic Sans MS" pitchFamily="66" charset="0"/>
              </a:rPr>
              <a:t>(4)</a:t>
            </a:r>
            <a:br>
              <a:rPr lang="en-US" altLang="id-ID" sz="1600" dirty="0">
                <a:solidFill>
                  <a:schemeClr val="bg2"/>
                </a:solidFill>
                <a:latin typeface="Comic Sans MS" pitchFamily="66" charset="0"/>
              </a:rPr>
            </a:br>
            <a:endParaRPr sz="3883" dirty="0">
              <a:latin typeface="Calibri"/>
              <a:cs typeface="Calibri"/>
            </a:endParaRPr>
          </a:p>
        </p:txBody>
      </p:sp>
      <p:graphicFrame>
        <p:nvGraphicFramePr>
          <p:cNvPr id="1028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569038"/>
              </p:ext>
            </p:extLst>
          </p:nvPr>
        </p:nvGraphicFramePr>
        <p:xfrm>
          <a:off x="2795718" y="3975818"/>
          <a:ext cx="4225014" cy="19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3104236" imgH="1461015" progId="Visio.Drawing.6">
                  <p:embed/>
                </p:oleObj>
              </mc:Choice>
              <mc:Fallback>
                <p:oleObj name="Visio" r:id="rId3" imgW="3104236" imgH="1461015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18" y="3975818"/>
                        <a:ext cx="4225014" cy="1988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95350" y="1789355"/>
            <a:ext cx="10801350" cy="2514262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r>
              <a:rPr lang="en-US" altLang="id-ID" sz="2000" b="1" dirty="0">
                <a:latin typeface="Comic Sans MS" pitchFamily="66" charset="0"/>
              </a:rPr>
              <a:t>Model </a:t>
            </a:r>
            <a:r>
              <a:rPr lang="en-US" altLang="id-ID" sz="2000" b="1" dirty="0" err="1">
                <a:latin typeface="Comic Sans MS" pitchFamily="66" charset="0"/>
              </a:rPr>
              <a:t>Komputasi</a:t>
            </a:r>
            <a:r>
              <a:rPr lang="en-US" altLang="id-ID" sz="2000" b="1" dirty="0">
                <a:latin typeface="Comic Sans MS" pitchFamily="66" charset="0"/>
              </a:rPr>
              <a:t> </a:t>
            </a:r>
            <a:r>
              <a:rPr lang="en-US" altLang="id-ID" sz="2000" b="1" dirty="0" err="1">
                <a:latin typeface="Comic Sans MS" pitchFamily="66" charset="0"/>
              </a:rPr>
              <a:t>Awal</a:t>
            </a:r>
            <a:r>
              <a:rPr lang="en-US" altLang="id-ID" sz="2000" b="1" dirty="0">
                <a:latin typeface="Comic Sans MS" pitchFamily="66" charset="0"/>
              </a:rPr>
              <a:t> :</a:t>
            </a:r>
          </a:p>
          <a:p>
            <a:endParaRPr lang="en-US" altLang="id-ID" sz="2000" b="1" dirty="0">
              <a:latin typeface="Comic Sans MS" pitchFamily="66" charset="0"/>
            </a:endParaRPr>
          </a:p>
          <a:p>
            <a:endParaRPr lang="en-US" altLang="id-ID" sz="2000" b="1" dirty="0">
              <a:latin typeface="Comic Sans MS" pitchFamily="66" charset="0"/>
            </a:endParaRPr>
          </a:p>
          <a:p>
            <a:endParaRPr lang="en-US" altLang="id-ID" sz="2000" b="1" dirty="0">
              <a:latin typeface="Comic Sans MS" pitchFamily="66" charset="0"/>
            </a:endParaRPr>
          </a:p>
          <a:p>
            <a:endParaRPr lang="en-US" altLang="id-ID" sz="2000" b="1" dirty="0">
              <a:latin typeface="Comic Sans MS" pitchFamily="66" charset="0"/>
            </a:endParaRPr>
          </a:p>
          <a:p>
            <a:r>
              <a:rPr lang="en-US" altLang="id-ID" sz="2000" b="1" dirty="0">
                <a:latin typeface="Comic Sans MS" pitchFamily="66" charset="0"/>
              </a:rPr>
              <a:t>Model </a:t>
            </a:r>
            <a:r>
              <a:rPr lang="en-US" altLang="id-ID" sz="2000" b="1" dirty="0" err="1">
                <a:latin typeface="Comic Sans MS" pitchFamily="66" charset="0"/>
              </a:rPr>
              <a:t>Komputasi</a:t>
            </a:r>
            <a:r>
              <a:rPr lang="en-US" altLang="id-ID" sz="2000" b="1" dirty="0">
                <a:latin typeface="Comic Sans MS" pitchFamily="66" charset="0"/>
              </a:rPr>
              <a:t> </a:t>
            </a:r>
            <a:r>
              <a:rPr lang="en-US" altLang="id-ID" sz="2000" b="1" dirty="0" err="1">
                <a:latin typeface="Comic Sans MS" pitchFamily="66" charset="0"/>
              </a:rPr>
              <a:t>Sekarang</a:t>
            </a:r>
            <a:r>
              <a:rPr lang="en-US" altLang="id-ID" sz="2000" b="1" dirty="0">
                <a:latin typeface="Comic Sans MS" pitchFamily="66" charset="0"/>
              </a:rPr>
              <a:t> :</a:t>
            </a:r>
          </a:p>
          <a:p>
            <a:endParaRPr lang="en-US" altLang="id-ID" sz="2000" b="1" dirty="0">
              <a:latin typeface="Comic Sans MS" pitchFamily="66" charset="0"/>
            </a:endParaRPr>
          </a:p>
          <a:p>
            <a:r>
              <a:rPr lang="en-US" altLang="id-ID" sz="2000" b="1" dirty="0">
                <a:latin typeface="Comic Sans MS" pitchFamily="66" charset="0"/>
              </a:rPr>
              <a:t>                   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2DA2F4-B6A8-5A42-8573-A0BDAA2690C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14609"/>
              </p:ext>
            </p:extLst>
          </p:nvPr>
        </p:nvGraphicFramePr>
        <p:xfrm>
          <a:off x="2758857" y="2326710"/>
          <a:ext cx="4091394" cy="95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5" imgW="2087169" imgH="488654" progId="Visio.Drawing.6">
                  <p:embed/>
                </p:oleObj>
              </mc:Choice>
              <mc:Fallback>
                <p:oleObj name="Visio" r:id="rId5" imgW="2087169" imgH="488654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857" y="2326710"/>
                        <a:ext cx="4091394" cy="957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4">
            <a:extLst>
              <a:ext uri="{FF2B5EF4-FFF2-40B4-BE49-F238E27FC236}">
                <a16:creationId xmlns:a16="http://schemas.microsoft.com/office/drawing/2014/main" id="{B5EE6B4E-B3AE-AA40-90D1-67077DA9327C}"/>
              </a:ext>
            </a:extLst>
          </p:cNvPr>
          <p:cNvSpPr txBox="1">
            <a:spLocks/>
          </p:cNvSpPr>
          <p:nvPr/>
        </p:nvSpPr>
        <p:spPr>
          <a:xfrm>
            <a:off x="8504960" y="174985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02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1368</Words>
  <Application>Microsoft Macintosh PowerPoint</Application>
  <PresentationFormat>Widescreen</PresentationFormat>
  <Paragraphs>300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Arial Narrow</vt:lpstr>
      <vt:lpstr>Calibri</vt:lpstr>
      <vt:lpstr>Comic Sans MS</vt:lpstr>
      <vt:lpstr>Lucida Sans Unicode</vt:lpstr>
      <vt:lpstr>Signika</vt:lpstr>
      <vt:lpstr>Symbol</vt:lpstr>
      <vt:lpstr>Times New Roman</vt:lpstr>
      <vt:lpstr>Wingdings</vt:lpstr>
      <vt:lpstr>1_Custom Design</vt:lpstr>
      <vt:lpstr>Visio</vt:lpstr>
      <vt:lpstr>Pertemuan ke_1 PENGANTAR  OTOMATA &amp; TEORI BAHASA </vt:lpstr>
      <vt:lpstr>Referensi</vt:lpstr>
      <vt:lpstr>Capaian Pembelajaran </vt:lpstr>
      <vt:lpstr>MATERI PERTEMUAN</vt:lpstr>
      <vt:lpstr>Apa itu Otomata ?</vt:lpstr>
      <vt:lpstr>PENDAHULUAN (1)</vt:lpstr>
      <vt:lpstr>PENDAHULUAN (2)</vt:lpstr>
      <vt:lpstr>PENDAHULUAN (3)</vt:lpstr>
      <vt:lpstr>PENDAHULUAN (4) </vt:lpstr>
      <vt:lpstr>PENDAHULUAN (5)</vt:lpstr>
      <vt:lpstr>PENDAHULUAN (6)</vt:lpstr>
      <vt:lpstr>PENDAHULUAN (7)</vt:lpstr>
      <vt:lpstr>ORGANISASI MATERI  (1)</vt:lpstr>
      <vt:lpstr>ORGANISASI MATERI  (2)</vt:lpstr>
      <vt:lpstr>REFERENSI</vt:lpstr>
      <vt:lpstr>EVALUASI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GALUH WILUJENG SARASWATI</cp:lastModifiedBy>
  <cp:revision>98</cp:revision>
  <dcterms:created xsi:type="dcterms:W3CDTF">2020-07-23T01:18:59Z</dcterms:created>
  <dcterms:modified xsi:type="dcterms:W3CDTF">2022-02-23T07:16:45Z</dcterms:modified>
</cp:coreProperties>
</file>