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6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364" r:id="rId14"/>
    <p:sldId id="366" r:id="rId15"/>
    <p:sldId id="368" r:id="rId16"/>
    <p:sldId id="370" r:id="rId17"/>
    <p:sldId id="372" r:id="rId18"/>
    <p:sldId id="374" r:id="rId19"/>
    <p:sldId id="376" r:id="rId20"/>
    <p:sldId id="378" r:id="rId21"/>
    <p:sldId id="380" r:id="rId22"/>
    <p:sldId id="382" r:id="rId23"/>
    <p:sldId id="384" r:id="rId24"/>
    <p:sldId id="386" r:id="rId25"/>
    <p:sldId id="388" r:id="rId26"/>
    <p:sldId id="390" r:id="rId27"/>
    <p:sldId id="392" r:id="rId28"/>
    <p:sldId id="394" r:id="rId29"/>
    <p:sldId id="396" r:id="rId30"/>
    <p:sldId id="398" r:id="rId31"/>
    <p:sldId id="400" r:id="rId32"/>
    <p:sldId id="402" r:id="rId33"/>
    <p:sldId id="404" r:id="rId34"/>
    <p:sldId id="4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94646" autoAdjust="0"/>
  </p:normalViewPr>
  <p:slideViewPr>
    <p:cSldViewPr snapToGrid="0">
      <p:cViewPr varScale="1">
        <p:scale>
          <a:sx n="98" d="100"/>
          <a:sy n="98" d="100"/>
        </p:scale>
        <p:origin x="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676" y="2618676"/>
            <a:ext cx="9457765" cy="10971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Pertemuan</a:t>
            </a:r>
            <a:r>
              <a:rPr lang="en-US" dirty="0">
                <a:solidFill>
                  <a:srgbClr val="0070C0"/>
                </a:solidFill>
              </a:rPr>
              <a:t> ke_10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Penyederhanaan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id-ID" dirty="0">
                <a:solidFill>
                  <a:srgbClr val="0070C0"/>
                </a:solidFill>
              </a:rPr>
              <a:t>CFG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803037" y="665384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Jika dalam AP CFG mengandung ketiga Produksi yaitu Produksi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, Produksi Unit dan Produksi</a:t>
            </a:r>
            <a:r>
              <a:rPr lang="id-ID" sz="3200" dirty="0">
                <a:solidFill>
                  <a:srgbClr val="3333CC"/>
                </a:solidFill>
              </a:rPr>
              <a:t>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r>
              <a:rPr lang="id-ID" sz="3200" dirty="0">
                <a:solidFill>
                  <a:srgbClr val="3333CC"/>
                </a:solidFill>
              </a:rPr>
              <a:t> atau minimal mengandung salah satu Produksi tersebut, maka AP CFG tersebut harus disederhanakan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</a:t>
            </a:r>
          </a:p>
          <a:p>
            <a:pPr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AP CFG dikatakan Sederhana jika tidak mengandung :</a:t>
            </a:r>
          </a:p>
          <a:p>
            <a:pPr marL="581025" indent="-214313">
              <a:buNone/>
            </a:pPr>
            <a:r>
              <a:rPr lang="id-ID" sz="3200" dirty="0">
                <a:solidFill>
                  <a:srgbClr val="3333CC"/>
                </a:solidFill>
              </a:rPr>
              <a:t>	1. Produksi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</a:t>
            </a:r>
          </a:p>
          <a:p>
            <a:pPr marL="581025" indent="-214313"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2. Produksi Unit </a:t>
            </a:r>
          </a:p>
          <a:p>
            <a:pPr marL="581025" indent="-214313"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3. Produksi</a:t>
            </a:r>
            <a:r>
              <a:rPr lang="id-ID" sz="3200" dirty="0">
                <a:solidFill>
                  <a:srgbClr val="3333CC"/>
                </a:solidFill>
              </a:rPr>
              <a:t>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endParaRPr lang="id-ID" sz="32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</a:t>
            </a:r>
          </a:p>
          <a:p>
            <a:pPr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1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Jika AP CFG mengandung Produksi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, Produksi Unit dan Produksi</a:t>
            </a:r>
            <a:r>
              <a:rPr lang="id-ID" sz="3200" dirty="0">
                <a:solidFill>
                  <a:srgbClr val="3333CC"/>
                </a:solidFill>
              </a:rPr>
              <a:t>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endParaRPr lang="id-ID" sz="32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	maka urutan </a:t>
            </a:r>
            <a:r>
              <a:rPr lang="id-ID" sz="3200" dirty="0" err="1">
                <a:solidFill>
                  <a:srgbClr val="3333CC"/>
                </a:solidFill>
              </a:rPr>
              <a:t>penyederhanaanya</a:t>
            </a:r>
            <a:r>
              <a:rPr lang="id-ID" sz="3200" dirty="0">
                <a:solidFill>
                  <a:srgbClr val="3333CC"/>
                </a:solidFill>
              </a:rPr>
              <a:t> dimulai dari Produksi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, Unit dan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Useless</a:t>
            </a:r>
            <a:endParaRPr lang="id-ID" sz="3200" dirty="0">
              <a:solidFill>
                <a:srgbClr val="3333CC"/>
              </a:solidFill>
            </a:endParaRPr>
          </a:p>
          <a:p>
            <a:pPr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73365"/>
            <a:ext cx="8229600" cy="3916716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3333CC"/>
                </a:solidFill>
              </a:rPr>
              <a:t>Produksi 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 disebut </a:t>
            </a:r>
            <a:r>
              <a:rPr lang="id-ID" sz="4400" b="1" i="1" dirty="0">
                <a:solidFill>
                  <a:srgbClr val="FF0000"/>
                </a:solidFill>
                <a:sym typeface="Symbol"/>
              </a:rPr>
              <a:t>Nullable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 , ada dua jenis, yaitu :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1. Nullable satu-satunya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2. Nullable bukan satu satunya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0514" y="983123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8F648F-9223-0E45-8D70-6C12C7F8B17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11F22AD-B8A4-814E-95F5-22F11F5C3378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2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7" y="1972492"/>
            <a:ext cx="10424159" cy="4410912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Nullable satu-satunya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jika A maka state 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 disebut Nullable satu satunya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jika state A hanya menuju ke  atau A tidak ada yang menuju state lain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88" y="970984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A5E57D-92BC-6E43-8144-AFF7CB51573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3ADE9D6-8F4C-B042-A865-E8C0A9A88AE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8" y="1959428"/>
            <a:ext cx="9914708" cy="4221773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1: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SbA|aB, A, Bb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state A Nullable satu-satunya.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eliminasi :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 SbA|aB, Bb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1440" y="1023236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180092-50B5-CC47-9A5B-4046F8D01AA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34E5737-707C-714D-937C-87AD65BF5CC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1828800"/>
            <a:ext cx="9849393" cy="460059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2: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SbcAa|bB, Aa|aB, B 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state B Nullable satu-satunya.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eliminasi 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SbcAa|bB, Aa|aB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9153" y="944859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8224E1-1DC2-6941-BF5F-1DA8E024ED7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B2DFFE7-17D5-2145-9EE1-5D435C27E57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5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7" y="1907177"/>
            <a:ext cx="10215155" cy="4300150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2.	Nullable bukan satu-satunya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jika A maka state 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 disebut Nullable bukan satu satunya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jika state A dan A juga menuju yang lainnya, atau Tidak hanya A</a:t>
            </a:r>
          </a:p>
        </p:txBody>
      </p:sp>
      <p:sp>
        <p:nvSpPr>
          <p:cNvPr id="4" name="Rectangle 3"/>
          <p:cNvSpPr/>
          <p:nvPr/>
        </p:nvSpPr>
        <p:spPr>
          <a:xfrm>
            <a:off x="3441032" y="1023236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232C2E-2CBF-5748-A2B6-AAA096C099E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D832F90-EF72-3844-9716-E91A91252B8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2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725" y="1933301"/>
            <a:ext cx="10123715" cy="4456905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1: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SaAb|Ba, Ab, Baa|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state B Nullable bukan satu-satunya.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eliminasi :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 SaAb|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|aB, Ab, Baa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88" y="1163860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2B3839-0DA6-1F4A-AAEA-CC078695155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2100D57-3E44-534C-844F-4A9BE6E510CB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4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618" y="1828798"/>
            <a:ext cx="9718764" cy="4365465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2: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SbcAa|bB, A|aB, Ba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state A Nullable bukan satu-satunya	eliminasi 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bca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|bcAa|bB, AaB, Ba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2988" y="1059357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16C7EB-4BEB-3A49-BC7A-A1353C80E4C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F3F2579-C0F7-AF40-B3F7-04D88DFFD830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2" y="1728593"/>
            <a:ext cx="9808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Aturan Produksi Bebas </a:t>
            </a:r>
            <a:r>
              <a:rPr lang="id-ID" sz="3200" dirty="0" err="1">
                <a:solidFill>
                  <a:srgbClr val="3333CC"/>
                </a:solidFill>
              </a:rPr>
              <a:t>Kontek</a:t>
            </a:r>
            <a:r>
              <a:rPr lang="id-ID" sz="3200" dirty="0">
                <a:solidFill>
                  <a:srgbClr val="3333CC"/>
                </a:solidFill>
              </a:rPr>
              <a:t> (CFG) untuk membuat Pohon Penurunan dari sebuah </a:t>
            </a:r>
            <a:r>
              <a:rPr lang="id-ID" sz="3200" dirty="0" err="1">
                <a:solidFill>
                  <a:srgbClr val="3333CC"/>
                </a:solidFill>
              </a:rPr>
              <a:t>string</a:t>
            </a:r>
            <a:endParaRPr lang="id-ID" sz="3200" dirty="0">
              <a:solidFill>
                <a:srgbClr val="3333CC"/>
              </a:solidFill>
            </a:endParaRPr>
          </a:p>
          <a:p>
            <a:r>
              <a:rPr lang="id-ID" sz="3200" dirty="0">
                <a:solidFill>
                  <a:srgbClr val="3333CC"/>
                </a:solidFill>
              </a:rPr>
              <a:t>Agar diperoleh Pohon Penurunan yang tidak rumit, maka AP CFG perlu disederhanakan</a:t>
            </a:r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8" y="1894114"/>
            <a:ext cx="9379131" cy="3069772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3: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SAB, AaB|aCb|, BbA|, C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1181" y="984048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AB6A87-5FCB-C046-8C97-B2824D377FA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C1BB3D-ECA8-0A44-A5F3-D9B056552E8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6" y="2100617"/>
            <a:ext cx="9862455" cy="3372687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4: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SAC|C|ab, AaB|, BAB|a, Cab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7381" y="999975"/>
            <a:ext cx="5606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</a:t>
            </a:r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sym typeface="Symbol"/>
              </a:rPr>
              <a:t>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DB419A-E8F4-E84C-A373-A643473F635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F6DCD24-076B-5741-B98F-3558C3471D5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5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5" y="2155371"/>
            <a:ext cx="9705703" cy="3856013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3333CC"/>
                </a:solidFill>
              </a:rPr>
              <a:t>Produksi Unit bentuknya 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 dimana  dan  hanya mengandung 1 state</a:t>
            </a:r>
          </a:p>
          <a:p>
            <a:r>
              <a:rPr lang="id-ID" sz="4400" dirty="0">
                <a:solidFill>
                  <a:srgbClr val="3333CC"/>
                </a:solidFill>
                <a:sym typeface="Symbol"/>
              </a:rPr>
              <a:t>Contoh Produksi Unit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AB, AC, CB, CA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4964" y="1010173"/>
            <a:ext cx="67393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unit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C20DE3-B2AE-C14B-91DA-13EC6D2B645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DD2E597-EE85-E54A-8D13-199E6E6E06C3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4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1715845"/>
            <a:ext cx="10175966" cy="4149377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3333CC"/>
                </a:solidFill>
              </a:rPr>
              <a:t>Cara Eliminasi 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</a:rPr>
              <a:t>	jika 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AB adalah Produksi Unit dan terdapat produksi Bab, maka kedua produksi dapat digabung :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AB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Bab  menjadi Aab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2530" y="840357"/>
            <a:ext cx="67393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unit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ABC25-749E-F144-93E6-D3558E9C0D9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5BD7511-7B82-0743-B725-2362763482E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79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946366"/>
            <a:ext cx="10149839" cy="4208710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Jika terdapat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AB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BaC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Maka hasilnya SaC  yang bukan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merupakan produksi unit 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6847" y="931796"/>
            <a:ext cx="67393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unit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DF8EB74-76D5-1D43-A72A-C1710C618F2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58BAE64-90BB-F44E-AB71-40A798BD020A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4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5" y="1867989"/>
            <a:ext cx="10424160" cy="42348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1: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SABb, AB|aB, Ba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hasilnya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AB karena Ba  maka Aa sehingga 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SABb, Aa|aB, Ba</a:t>
            </a:r>
          </a:p>
          <a:p>
            <a:pPr marL="742950" indent="-742950">
              <a:buNone/>
            </a:pPr>
            <a:endParaRPr lang="id-ID" sz="4400" dirty="0">
              <a:solidFill>
                <a:srgbClr val="3333CC"/>
              </a:solidFill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327" y="1098548"/>
            <a:ext cx="67393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unit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F3C376B-E04B-5245-83F1-6B5D7431FB8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1F37C13-3BC9-A445-B7A8-3C60B10E8187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3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1" y="2442753"/>
            <a:ext cx="9823269" cy="3516379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2: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SSb|C, CD|ab, Dbb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hasilnya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1719" y="1062424"/>
            <a:ext cx="67393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unit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F87AA33-B24F-D74A-BF31-F196BEAA4D4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B69F7E2-ADFE-1544-8906-49F1BD08D26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9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063932"/>
            <a:ext cx="10306594" cy="37776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3: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SA|Aa, AB, BC|b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CD|ab, Db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hasilnya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9910" y="1016432"/>
            <a:ext cx="67393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unit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65133F9-13C6-464B-B1D0-7518B3199B3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9F72C29-13CA-1F41-BCF1-872718F1EBB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6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69" y="2129246"/>
            <a:ext cx="10580914" cy="4195647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3333CC"/>
                </a:solidFill>
              </a:rPr>
              <a:t>Produksi Useless yaitu produksi </a:t>
            </a:r>
            <a:r>
              <a:rPr lang="id-ID" sz="4400" dirty="0">
                <a:solidFill>
                  <a:srgbClr val="3333CC"/>
                </a:solidFill>
                <a:sym typeface="Symbol"/>
              </a:rPr>
              <a:t>  yang :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1. Produksi yg tidak mempunyai arti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2. Produksi yg tdk pernah digunakan</a:t>
            </a:r>
          </a:p>
          <a:p>
            <a:pPr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3. Produksi yang tidak akan pernah sampai pada terminal</a:t>
            </a:r>
          </a:p>
          <a:p>
            <a:pPr>
              <a:buNone/>
            </a:pPr>
            <a:endParaRPr lang="id-ID" sz="4400" dirty="0">
              <a:solidFill>
                <a:srgbClr val="3333CC"/>
              </a:solidFill>
              <a:sym typeface="Symbo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6966" y="1114676"/>
            <a:ext cx="72724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useless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92E165-8B3E-FB43-B924-A5DE3B55858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0D142EE-8EE9-414D-93AA-88CCF4BA5C4A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9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8" y="2024743"/>
            <a:ext cx="10437223" cy="4208710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1: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SaSa|Aba|Bba, AAab, BBB|b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hasilnya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 AAab jika digunakan tidak akan pernah sampai ke terminal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4532" y="1023236"/>
            <a:ext cx="72724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useless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17EDA-BAE6-1E4A-8AA7-CCE8B59FDC2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5F02C9F-1911-0644-9BB3-8A3D293D4FD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7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2" y="1728593"/>
            <a:ext cx="9808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Dalam Aturan Produksi Bebas </a:t>
            </a:r>
            <a:r>
              <a:rPr lang="id-ID" sz="3200" dirty="0" err="1">
                <a:solidFill>
                  <a:srgbClr val="3333CC"/>
                </a:solidFill>
              </a:rPr>
              <a:t>Kontek</a:t>
            </a:r>
            <a:r>
              <a:rPr lang="id-ID" sz="3200" dirty="0">
                <a:solidFill>
                  <a:srgbClr val="3333CC"/>
                </a:solidFill>
              </a:rPr>
              <a:t> (CFG) ada tiga hal yang perlu disederhanakan, jika terdapat :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		1. produksi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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2. produksi unit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3. produksi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useless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7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5" y="1972490"/>
            <a:ext cx="10620103" cy="4221773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Contoh 2: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SAa|B, Aab|aB, Bb|aB, Cb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hasilnya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 Cb tidak pernah digunakan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7594" y="957922"/>
            <a:ext cx="72724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Eliminasi produksi useless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9948E0-3181-B844-B8F0-433AF8D700E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B69A88F-665C-EA45-9295-2854670287D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731" y="2103120"/>
            <a:ext cx="9914709" cy="386907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Soal 1: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SbcAd|bB, Aab, Bb|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sederhanakan !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5343" y="1010173"/>
            <a:ext cx="48013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Contoh Eliminasi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5CBEF2-481F-E24D-A2B4-08487C71C2D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C2CAF33-7A41-2948-8593-480033142F7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34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1" y="2103119"/>
            <a:ext cx="10215154" cy="3973579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Soal 2: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SaAb|aB|Ca, AC|b, BAb|, Ca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sederhanakan !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5343" y="1023236"/>
            <a:ext cx="48013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Contoh Eliminasi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E708E2-5555-5248-A954-FA9E2F0A724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428D22D-4E2E-754F-B164-3097400C289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885" y="2024743"/>
            <a:ext cx="10123713" cy="396051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Soal 3: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SABaC, AbB, Bb|, CD|a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sederhanakan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2084" y="984047"/>
            <a:ext cx="48013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Contoh Eliminasi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28FC6C-3885-E245-87D2-FE5941014D9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535D387-288D-2B43-B696-DA4F1B4C2C3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20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2364376"/>
            <a:ext cx="10633165" cy="3607819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Soal 4: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SAa|B, Aab|D, Bb|E, Cbb, EaEa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3333CC"/>
                </a:solidFill>
                <a:sym typeface="Symbol"/>
              </a:rPr>
              <a:t>	sederhanakan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2491" y="1049362"/>
            <a:ext cx="48013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Contoh Eliminasi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96EE6C-86C2-B949-9895-81209120622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E684991-67EC-194F-B0D0-0A207ED547F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2" y="1728593"/>
            <a:ext cx="980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AP CFG yang mengandung produksi 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 contohnya :</a:t>
            </a:r>
          </a:p>
          <a:p>
            <a:pPr>
              <a:buNone/>
            </a:pP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1. 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SbaA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|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2. 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SbaA|bB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AaB|b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3. 	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SaBAB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AaC|bB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	C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4. 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SbcAd|bB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Abd|b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|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5. 	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SAB|bC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Abd|b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</a:t>
            </a: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0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AP CFG yang mengandung produksi unit</a:t>
            </a:r>
          </a:p>
          <a:p>
            <a:r>
              <a:rPr lang="id-ID" sz="3200" dirty="0">
                <a:solidFill>
                  <a:srgbClr val="3333CC"/>
                </a:solidFill>
                <a:sym typeface="Symbol"/>
              </a:rPr>
              <a:t>Produksi unit didefinisikan sebagai ,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dimana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 :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 dan  hanya mengandung 1 variabel/nama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state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2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Contoh produksi unit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	S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B,  BC, AB, BD</a:t>
            </a:r>
          </a:p>
          <a:p>
            <a:pPr>
              <a:buNone/>
            </a:pP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Produksi Unit ini berakibat memperpanjang jalur pada Pohon Penurunan, misalnya </a:t>
            </a:r>
            <a:r>
              <a:rPr lang="id-ID" sz="3200" dirty="0">
                <a:solidFill>
                  <a:srgbClr val="3333CC"/>
                </a:solidFill>
              </a:rPr>
              <a:t>S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B,  BC  hal ini sebenarnya sama dengan </a:t>
            </a:r>
            <a:r>
              <a:rPr lang="id-ID" sz="3200" dirty="0">
                <a:solidFill>
                  <a:srgbClr val="3333CC"/>
                </a:solidFill>
              </a:rPr>
              <a:t>S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C </a:t>
            </a:r>
            <a:endParaRPr lang="id-ID" sz="3200" dirty="0">
              <a:solidFill>
                <a:srgbClr val="3333CC"/>
              </a:solidFill>
            </a:endParaRPr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AP CFG yang mengandung Produksi Unit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 contohnya :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1.  SA, AB,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Ba|A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2. 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SbaA|bB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AB|b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Bab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3. 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SaBAB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AaC|B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CA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4. 	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SbcAd|bB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Abd|b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BA|BB|a|b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5. 	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SAB|bC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Abd|b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BC</a:t>
            </a:r>
          </a:p>
          <a:p>
            <a:pPr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0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AP CFG yang mengandung Produksi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endParaRPr lang="id-ID" sz="3200" dirty="0">
              <a:solidFill>
                <a:srgbClr val="3333CC"/>
              </a:solidFill>
            </a:endParaRPr>
          </a:p>
          <a:p>
            <a:r>
              <a:rPr lang="id-ID" sz="3200" dirty="0">
                <a:solidFill>
                  <a:srgbClr val="3333CC"/>
                </a:solidFill>
                <a:sym typeface="Symbol"/>
              </a:rPr>
              <a:t>Produksi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Useless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 adalah produksi yang tidak :</a:t>
            </a:r>
          </a:p>
          <a:p>
            <a:pPr marL="534988" indent="-214313"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1. punya arti atau tidak digunakan atau tidak berfungsi</a:t>
            </a:r>
          </a:p>
          <a:p>
            <a:pPr marL="534988" indent="-214313"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2. sampai pada terminal</a:t>
            </a:r>
          </a:p>
          <a:p>
            <a:r>
              <a:rPr lang="id-ID" sz="3200" dirty="0">
                <a:solidFill>
                  <a:srgbClr val="3333CC"/>
                </a:solidFill>
              </a:rPr>
              <a:t>Produksi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r>
              <a:rPr lang="id-ID" sz="3200" dirty="0">
                <a:solidFill>
                  <a:srgbClr val="3333CC"/>
                </a:solidFill>
              </a:rPr>
              <a:t> tidak mempunyai bentuk khusus</a:t>
            </a:r>
          </a:p>
          <a:p>
            <a:r>
              <a:rPr lang="id-ID" sz="3200" dirty="0">
                <a:solidFill>
                  <a:srgbClr val="3333CC"/>
                </a:solidFill>
              </a:rPr>
              <a:t>Produksi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r>
              <a:rPr lang="id-ID" sz="3200" dirty="0">
                <a:solidFill>
                  <a:srgbClr val="3333CC"/>
                </a:solidFill>
              </a:rPr>
              <a:t> tidak bermanfaat dalam pembentukan pohon penurunan hanya </a:t>
            </a:r>
            <a:r>
              <a:rPr lang="id-ID" sz="3200" dirty="0" err="1">
                <a:solidFill>
                  <a:srgbClr val="3333CC"/>
                </a:solidFill>
              </a:rPr>
              <a:t>memperumit</a:t>
            </a:r>
            <a:r>
              <a:rPr lang="id-ID" sz="3200" dirty="0">
                <a:solidFill>
                  <a:srgbClr val="3333CC"/>
                </a:solidFill>
              </a:rPr>
              <a:t> AP yang diketahui</a:t>
            </a:r>
          </a:p>
          <a:p>
            <a:pPr>
              <a:buNone/>
            </a:pP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0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Penyederhanaan </a:t>
            </a:r>
            <a:r>
              <a:rPr lang="id-ID" sz="4000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cfg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1" y="2169832"/>
            <a:ext cx="98084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3333CC"/>
                </a:solidFill>
              </a:rPr>
              <a:t>Contoh AP CFG yang mengandung Produksi </a:t>
            </a:r>
            <a:r>
              <a:rPr lang="id-ID" sz="3200" dirty="0" err="1">
                <a:solidFill>
                  <a:srgbClr val="3333CC"/>
                </a:solidFill>
              </a:rPr>
              <a:t>Useless</a:t>
            </a:r>
            <a:endParaRPr lang="id-ID" sz="3200" dirty="0">
              <a:solidFill>
                <a:srgbClr val="3333CC"/>
              </a:solidFill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	1. 	</a:t>
            </a:r>
            <a:r>
              <a:rPr lang="id-ID" sz="3200" dirty="0" err="1">
                <a:solidFill>
                  <a:srgbClr val="3333CC"/>
                </a:solidFill>
              </a:rPr>
              <a:t>S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aB|Ab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- mana Produksi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Useless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 ?</a:t>
            </a: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- mengapa itu Produksi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Useless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</a:rPr>
              <a:t>2. 	</a:t>
            </a:r>
            <a:r>
              <a:rPr lang="id-ID" sz="3200" dirty="0" err="1">
                <a:solidFill>
                  <a:srgbClr val="3333CC"/>
                </a:solidFill>
              </a:rPr>
              <a:t>S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aSa|Abd|Bde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AAda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	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BBBB|a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3.	</a:t>
            </a:r>
            <a:r>
              <a:rPr lang="id-ID" sz="3200" dirty="0" err="1">
                <a:solidFill>
                  <a:srgbClr val="3333CC"/>
                </a:solidFill>
              </a:rPr>
              <a:t>S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Aa|B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Aab|D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Bb|E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Cbb</a:t>
            </a:r>
            <a:r>
              <a:rPr lang="id-ID" sz="3200" dirty="0">
                <a:solidFill>
                  <a:srgbClr val="3333CC"/>
                </a:solidFill>
                <a:sym typeface="Symbol"/>
              </a:rPr>
              <a:t>, </a:t>
            </a:r>
            <a:r>
              <a:rPr lang="id-ID" sz="3200" dirty="0" err="1">
                <a:solidFill>
                  <a:srgbClr val="3333CC"/>
                </a:solidFill>
                <a:sym typeface="Symbol"/>
              </a:rPr>
              <a:t>EaEb</a:t>
            </a: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endParaRPr lang="id-ID" sz="3200" dirty="0">
              <a:solidFill>
                <a:srgbClr val="3333CC"/>
              </a:solidFill>
              <a:sym typeface="Symbol"/>
            </a:endParaRPr>
          </a:p>
          <a:p>
            <a:pPr>
              <a:buNone/>
            </a:pPr>
            <a:r>
              <a:rPr lang="id-ID" sz="3200" dirty="0">
                <a:solidFill>
                  <a:srgbClr val="3333CC"/>
                </a:solidFill>
                <a:sym typeface="Symbol"/>
              </a:rPr>
              <a:t>		</a:t>
            </a:r>
          </a:p>
          <a:p>
            <a:pPr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1706</Words>
  <Application>Microsoft Macintosh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Signika</vt:lpstr>
      <vt:lpstr>1_Custom Design</vt:lpstr>
      <vt:lpstr>   Pertemuan ke_10 Penyederhanaan CFG</vt:lpstr>
      <vt:lpstr>Penyederhanaan cfg</vt:lpstr>
      <vt:lpstr>Penyederhanaan cfg</vt:lpstr>
      <vt:lpstr>Penyederhanaan cfg</vt:lpstr>
      <vt:lpstr>Penyederhanaan cfg</vt:lpstr>
      <vt:lpstr>Penyederhanaan cfg</vt:lpstr>
      <vt:lpstr>Penyederhanaan cfg</vt:lpstr>
      <vt:lpstr>Penyederhanaan cfg</vt:lpstr>
      <vt:lpstr>Penyederhanaan cfg</vt:lpstr>
      <vt:lpstr>Penyederhanaan cfg</vt:lpstr>
      <vt:lpstr>Penyederhanaan cfg</vt:lpstr>
      <vt:lpstr>Penyederhanaan cfg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98</cp:revision>
  <dcterms:created xsi:type="dcterms:W3CDTF">2020-07-23T01:18:59Z</dcterms:created>
  <dcterms:modified xsi:type="dcterms:W3CDTF">2022-02-23T14:05:33Z</dcterms:modified>
</cp:coreProperties>
</file>