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8"/>
  </p:notesMasterIdLst>
  <p:sldIdLst>
    <p:sldId id="257" r:id="rId2"/>
    <p:sldId id="401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86" r:id="rId19"/>
    <p:sldId id="388" r:id="rId20"/>
    <p:sldId id="390" r:id="rId21"/>
    <p:sldId id="392" r:id="rId22"/>
    <p:sldId id="394" r:id="rId23"/>
    <p:sldId id="396" r:id="rId24"/>
    <p:sldId id="398" r:id="rId25"/>
    <p:sldId id="400" r:id="rId26"/>
    <p:sldId id="4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9" autoAdjust="0"/>
  </p:normalViewPr>
  <p:slideViewPr>
    <p:cSldViewPr snapToGrid="0">
      <p:cViewPr varScale="1">
        <p:scale>
          <a:sx n="83" d="100"/>
          <a:sy n="83" d="100"/>
        </p:scale>
        <p:origin x="8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FFF4F-39C0-714D-AD14-9A4E14FD613D}" type="doc">
      <dgm:prSet loTypeId="urn:microsoft.com/office/officeart/2005/8/layout/chevro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9F1753-9E00-5244-90D9-F5842747263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10DCD7A-A492-0346-903D-BBB98F9901BA}" type="parTrans" cxnId="{8C7D6531-587B-6547-9953-ECB3D7662509}">
      <dgm:prSet/>
      <dgm:spPr/>
      <dgm:t>
        <a:bodyPr/>
        <a:lstStyle/>
        <a:p>
          <a:endParaRPr lang="en-US"/>
        </a:p>
      </dgm:t>
    </dgm:pt>
    <dgm:pt modelId="{7B22F5F2-0DF7-0943-A49E-394EE6A223AA}" type="sibTrans" cxnId="{8C7D6531-587B-6547-9953-ECB3D7662509}">
      <dgm:prSet/>
      <dgm:spPr/>
      <dgm:t>
        <a:bodyPr/>
        <a:lstStyle/>
        <a:p>
          <a:endParaRPr lang="en-US"/>
        </a:p>
      </dgm:t>
    </dgm:pt>
    <dgm:pt modelId="{D73E3DFD-C480-BC41-90C5-9EB9631E2010}">
      <dgm:prSet phldrT="[Text]"/>
      <dgm:spPr/>
      <dgm:t>
        <a:bodyPr/>
        <a:lstStyle/>
        <a:p>
          <a:r>
            <a:rPr lang="en-US" dirty="0" err="1"/>
            <a:t>Pengantar</a:t>
          </a:r>
          <a:r>
            <a:rPr lang="en-US" dirty="0"/>
            <a:t> FSA </a:t>
          </a:r>
          <a:r>
            <a:rPr lang="en-US" dirty="0" err="1"/>
            <a:t>dengan</a:t>
          </a:r>
          <a:r>
            <a:rPr lang="en-US" dirty="0"/>
            <a:t> Output</a:t>
          </a:r>
        </a:p>
      </dgm:t>
    </dgm:pt>
    <dgm:pt modelId="{33A944C2-7555-D442-ABA4-75C024CB82CB}" type="parTrans" cxnId="{3E2618BD-9B84-584D-B4F1-25AC279A2E0E}">
      <dgm:prSet/>
      <dgm:spPr/>
      <dgm:t>
        <a:bodyPr/>
        <a:lstStyle/>
        <a:p>
          <a:endParaRPr lang="en-US"/>
        </a:p>
      </dgm:t>
    </dgm:pt>
    <dgm:pt modelId="{0B117E78-C1C1-BA4E-8269-69E544AC2732}" type="sibTrans" cxnId="{3E2618BD-9B84-584D-B4F1-25AC279A2E0E}">
      <dgm:prSet/>
      <dgm:spPr/>
      <dgm:t>
        <a:bodyPr/>
        <a:lstStyle/>
        <a:p>
          <a:endParaRPr lang="en-US"/>
        </a:p>
      </dgm:t>
    </dgm:pt>
    <dgm:pt modelId="{622045C4-46CB-AF45-9210-7CD44362634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A07106D3-54D4-5944-9B00-78AA10F66AB2}" type="parTrans" cxnId="{632A3E5B-1BA2-1E40-B81F-40986189CAC7}">
      <dgm:prSet/>
      <dgm:spPr/>
      <dgm:t>
        <a:bodyPr/>
        <a:lstStyle/>
        <a:p>
          <a:endParaRPr lang="en-US"/>
        </a:p>
      </dgm:t>
    </dgm:pt>
    <dgm:pt modelId="{2A3A38FC-48D4-6543-AE68-B78EFD5F816E}" type="sibTrans" cxnId="{632A3E5B-1BA2-1E40-B81F-40986189CAC7}">
      <dgm:prSet/>
      <dgm:spPr/>
      <dgm:t>
        <a:bodyPr/>
        <a:lstStyle/>
        <a:p>
          <a:endParaRPr lang="en-US"/>
        </a:p>
      </dgm:t>
    </dgm:pt>
    <dgm:pt modelId="{5DA717C1-E4AA-F548-819A-76C6549D42D1}">
      <dgm:prSet phldrT="[Text]"/>
      <dgm:spPr/>
      <dgm:t>
        <a:bodyPr/>
        <a:lstStyle/>
        <a:p>
          <a:r>
            <a:rPr lang="en-US" dirty="0" err="1"/>
            <a:t>Mesin</a:t>
          </a:r>
          <a:r>
            <a:rPr lang="en-US" dirty="0"/>
            <a:t> Mealy </a:t>
          </a:r>
        </a:p>
      </dgm:t>
    </dgm:pt>
    <dgm:pt modelId="{206E961A-0CEF-7946-B7EC-6B902A39B673}" type="parTrans" cxnId="{5544E33A-2E72-3A43-9429-3EE75B83748E}">
      <dgm:prSet/>
      <dgm:spPr/>
      <dgm:t>
        <a:bodyPr/>
        <a:lstStyle/>
        <a:p>
          <a:endParaRPr lang="en-US"/>
        </a:p>
      </dgm:t>
    </dgm:pt>
    <dgm:pt modelId="{CF03B4BB-29D2-894F-900C-3536548025A5}" type="sibTrans" cxnId="{5544E33A-2E72-3A43-9429-3EE75B83748E}">
      <dgm:prSet/>
      <dgm:spPr/>
      <dgm:t>
        <a:bodyPr/>
        <a:lstStyle/>
        <a:p>
          <a:endParaRPr lang="en-US"/>
        </a:p>
      </dgm:t>
    </dgm:pt>
    <dgm:pt modelId="{6D35B233-9CA4-CE40-8AFE-5F531E051281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C4438B4-D424-354E-B9C9-53C8B1F041F8}" type="parTrans" cxnId="{63CFC63E-E13B-3643-A9EE-A078E329CBFC}">
      <dgm:prSet/>
      <dgm:spPr/>
      <dgm:t>
        <a:bodyPr/>
        <a:lstStyle/>
        <a:p>
          <a:endParaRPr lang="en-US"/>
        </a:p>
      </dgm:t>
    </dgm:pt>
    <dgm:pt modelId="{CEBC110A-F402-CE40-88B7-79E2C3D509FD}" type="sibTrans" cxnId="{63CFC63E-E13B-3643-A9EE-A078E329CBFC}">
      <dgm:prSet/>
      <dgm:spPr/>
      <dgm:t>
        <a:bodyPr/>
        <a:lstStyle/>
        <a:p>
          <a:endParaRPr lang="en-US"/>
        </a:p>
      </dgm:t>
    </dgm:pt>
    <dgm:pt modelId="{FFAD2656-5733-9247-8351-A91EF0B5EFD8}">
      <dgm:prSet phldrT="[Text]"/>
      <dgm:spPr/>
      <dgm:t>
        <a:bodyPr/>
        <a:lstStyle/>
        <a:p>
          <a:r>
            <a:rPr lang="en-US" dirty="0" err="1"/>
            <a:t>Ekuivalensi</a:t>
          </a:r>
          <a:r>
            <a:rPr lang="en-US" dirty="0"/>
            <a:t> </a:t>
          </a:r>
          <a:r>
            <a:rPr lang="en-US" dirty="0" err="1"/>
            <a:t>Mesin</a:t>
          </a:r>
          <a:r>
            <a:rPr lang="en-US" dirty="0"/>
            <a:t> Moore dan Mealy</a:t>
          </a:r>
        </a:p>
      </dgm:t>
    </dgm:pt>
    <dgm:pt modelId="{159EAFE5-2E02-824D-9F06-AA1EDED093ED}" type="parTrans" cxnId="{96C7595C-48C1-8D48-AD1C-E477772051E9}">
      <dgm:prSet/>
      <dgm:spPr/>
      <dgm:t>
        <a:bodyPr/>
        <a:lstStyle/>
        <a:p>
          <a:endParaRPr lang="en-US"/>
        </a:p>
      </dgm:t>
    </dgm:pt>
    <dgm:pt modelId="{F4A3F65B-C0FC-A141-8CE3-098162EF8343}" type="sibTrans" cxnId="{96C7595C-48C1-8D48-AD1C-E477772051E9}">
      <dgm:prSet/>
      <dgm:spPr/>
      <dgm:t>
        <a:bodyPr/>
        <a:lstStyle/>
        <a:p>
          <a:endParaRPr lang="en-US"/>
        </a:p>
      </dgm:t>
    </dgm:pt>
    <dgm:pt modelId="{B678FC3B-5B14-0B49-91CE-CCE9FBA74E96}">
      <dgm:prSet/>
      <dgm:spPr/>
      <dgm:t>
        <a:bodyPr/>
        <a:lstStyle/>
        <a:p>
          <a:r>
            <a:rPr lang="en-US" dirty="0"/>
            <a:t>2</a:t>
          </a:r>
        </a:p>
      </dgm:t>
    </dgm:pt>
    <dgm:pt modelId="{FBEDEF33-C16D-964F-90AA-4E94898667D2}" type="parTrans" cxnId="{7ADC2746-A6E5-0047-B3B0-187C13FCD7C8}">
      <dgm:prSet/>
      <dgm:spPr/>
      <dgm:t>
        <a:bodyPr/>
        <a:lstStyle/>
        <a:p>
          <a:endParaRPr lang="en-US"/>
        </a:p>
      </dgm:t>
    </dgm:pt>
    <dgm:pt modelId="{6416E227-5A39-3745-8E15-37D0C22974CB}" type="sibTrans" cxnId="{7ADC2746-A6E5-0047-B3B0-187C13FCD7C8}">
      <dgm:prSet/>
      <dgm:spPr/>
      <dgm:t>
        <a:bodyPr/>
        <a:lstStyle/>
        <a:p>
          <a:endParaRPr lang="en-US"/>
        </a:p>
      </dgm:t>
    </dgm:pt>
    <dgm:pt modelId="{B6E8D166-5403-024E-BEF4-885A197BF56D}">
      <dgm:prSet/>
      <dgm:spPr/>
      <dgm:t>
        <a:bodyPr/>
        <a:lstStyle/>
        <a:p>
          <a:r>
            <a:rPr lang="en-US" dirty="0" err="1"/>
            <a:t>Mesin</a:t>
          </a:r>
          <a:r>
            <a:rPr lang="en-US" dirty="0"/>
            <a:t> Moore</a:t>
          </a:r>
        </a:p>
      </dgm:t>
    </dgm:pt>
    <dgm:pt modelId="{E3D18A7B-91F1-A342-B113-F50A171B19AD}" type="parTrans" cxnId="{27669D41-402D-C14E-8199-0DAFF54E1ACF}">
      <dgm:prSet/>
      <dgm:spPr/>
      <dgm:t>
        <a:bodyPr/>
        <a:lstStyle/>
        <a:p>
          <a:endParaRPr lang="en-US"/>
        </a:p>
      </dgm:t>
    </dgm:pt>
    <dgm:pt modelId="{45657F46-8E21-BF43-B0E9-25DE7BA6DC8C}" type="sibTrans" cxnId="{27669D41-402D-C14E-8199-0DAFF54E1ACF}">
      <dgm:prSet/>
      <dgm:spPr/>
      <dgm:t>
        <a:bodyPr/>
        <a:lstStyle/>
        <a:p>
          <a:endParaRPr lang="en-US"/>
        </a:p>
      </dgm:t>
    </dgm:pt>
    <dgm:pt modelId="{B72D719E-E0D4-BF4B-930B-0A4854107641}" type="pres">
      <dgm:prSet presAssocID="{6A8FFF4F-39C0-714D-AD14-9A4E14FD613D}" presName="linearFlow" presStyleCnt="0">
        <dgm:presLayoutVars>
          <dgm:dir/>
          <dgm:animLvl val="lvl"/>
          <dgm:resizeHandles val="exact"/>
        </dgm:presLayoutVars>
      </dgm:prSet>
      <dgm:spPr/>
    </dgm:pt>
    <dgm:pt modelId="{26227586-1D1A-4C46-A5DD-0729A6C2E56C}" type="pres">
      <dgm:prSet presAssocID="{D19F1753-9E00-5244-90D9-F5842747263C}" presName="composite" presStyleCnt="0"/>
      <dgm:spPr/>
    </dgm:pt>
    <dgm:pt modelId="{3F0038C4-B1A5-E248-A8E2-701BDD866EDA}" type="pres">
      <dgm:prSet presAssocID="{D19F1753-9E00-5244-90D9-F5842747263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D15A32A-B35F-7849-AED2-D539C06B46C3}" type="pres">
      <dgm:prSet presAssocID="{D19F1753-9E00-5244-90D9-F5842747263C}" presName="descendantText" presStyleLbl="alignAcc1" presStyleIdx="0" presStyleCnt="4">
        <dgm:presLayoutVars>
          <dgm:bulletEnabled val="1"/>
        </dgm:presLayoutVars>
      </dgm:prSet>
      <dgm:spPr/>
    </dgm:pt>
    <dgm:pt modelId="{D259D9C3-EA04-3F44-9D14-4847DA4D796B}" type="pres">
      <dgm:prSet presAssocID="{7B22F5F2-0DF7-0943-A49E-394EE6A223AA}" presName="sp" presStyleCnt="0"/>
      <dgm:spPr/>
    </dgm:pt>
    <dgm:pt modelId="{8050378B-0C30-3A49-AC85-419F67294C49}" type="pres">
      <dgm:prSet presAssocID="{B678FC3B-5B14-0B49-91CE-CCE9FBA74E96}" presName="composite" presStyleCnt="0"/>
      <dgm:spPr/>
    </dgm:pt>
    <dgm:pt modelId="{D3F8F0D6-119D-DE46-8E01-80097F7F41F1}" type="pres">
      <dgm:prSet presAssocID="{B678FC3B-5B14-0B49-91CE-CCE9FBA74E9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F2F82EC-5D69-D74F-A643-1F8DA547003E}" type="pres">
      <dgm:prSet presAssocID="{B678FC3B-5B14-0B49-91CE-CCE9FBA74E96}" presName="descendantText" presStyleLbl="alignAcc1" presStyleIdx="1" presStyleCnt="4">
        <dgm:presLayoutVars>
          <dgm:bulletEnabled val="1"/>
        </dgm:presLayoutVars>
      </dgm:prSet>
      <dgm:spPr/>
    </dgm:pt>
    <dgm:pt modelId="{D96F8859-4C74-7340-BEA4-6512F475E410}" type="pres">
      <dgm:prSet presAssocID="{6416E227-5A39-3745-8E15-37D0C22974CB}" presName="sp" presStyleCnt="0"/>
      <dgm:spPr/>
    </dgm:pt>
    <dgm:pt modelId="{83B0D33C-2A3E-D045-A088-3920B5F9254A}" type="pres">
      <dgm:prSet presAssocID="{622045C4-46CB-AF45-9210-7CD443626348}" presName="composite" presStyleCnt="0"/>
      <dgm:spPr/>
    </dgm:pt>
    <dgm:pt modelId="{3F427B92-4779-784B-B15B-4A84F884895C}" type="pres">
      <dgm:prSet presAssocID="{622045C4-46CB-AF45-9210-7CD44362634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8F9F657-F0BE-4A4E-93D2-F8A1B123AE35}" type="pres">
      <dgm:prSet presAssocID="{622045C4-46CB-AF45-9210-7CD443626348}" presName="descendantText" presStyleLbl="alignAcc1" presStyleIdx="2" presStyleCnt="4">
        <dgm:presLayoutVars>
          <dgm:bulletEnabled val="1"/>
        </dgm:presLayoutVars>
      </dgm:prSet>
      <dgm:spPr/>
    </dgm:pt>
    <dgm:pt modelId="{68EBBD3B-D5CC-D14A-84ED-D1A24E93097A}" type="pres">
      <dgm:prSet presAssocID="{2A3A38FC-48D4-6543-AE68-B78EFD5F816E}" presName="sp" presStyleCnt="0"/>
      <dgm:spPr/>
    </dgm:pt>
    <dgm:pt modelId="{C3920DCC-DCB6-614B-9FA5-357D6E210640}" type="pres">
      <dgm:prSet presAssocID="{6D35B233-9CA4-CE40-8AFE-5F531E051281}" presName="composite" presStyleCnt="0"/>
      <dgm:spPr/>
    </dgm:pt>
    <dgm:pt modelId="{66F26502-9564-E249-8B6B-F1567A169E8C}" type="pres">
      <dgm:prSet presAssocID="{6D35B233-9CA4-CE40-8AFE-5F531E05128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3FDB616-6C17-0F40-8C73-7DB820D07144}" type="pres">
      <dgm:prSet presAssocID="{6D35B233-9CA4-CE40-8AFE-5F531E05128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7E2E904-567E-5249-A002-C1DC56FA9D79}" type="presOf" srcId="{6D35B233-9CA4-CE40-8AFE-5F531E051281}" destId="{66F26502-9564-E249-8B6B-F1567A169E8C}" srcOrd="0" destOrd="0" presId="urn:microsoft.com/office/officeart/2005/8/layout/chevron2"/>
    <dgm:cxn modelId="{EB7E5A0B-84E0-D14C-ABC2-9A313E9DEB0D}" type="presOf" srcId="{5DA717C1-E4AA-F548-819A-76C6549D42D1}" destId="{B8F9F657-F0BE-4A4E-93D2-F8A1B123AE35}" srcOrd="0" destOrd="0" presId="urn:microsoft.com/office/officeart/2005/8/layout/chevron2"/>
    <dgm:cxn modelId="{3795AA25-DCAF-CA4C-ACCD-ADCC3ACCA344}" type="presOf" srcId="{B678FC3B-5B14-0B49-91CE-CCE9FBA74E96}" destId="{D3F8F0D6-119D-DE46-8E01-80097F7F41F1}" srcOrd="0" destOrd="0" presId="urn:microsoft.com/office/officeart/2005/8/layout/chevron2"/>
    <dgm:cxn modelId="{8C7D6531-587B-6547-9953-ECB3D7662509}" srcId="{6A8FFF4F-39C0-714D-AD14-9A4E14FD613D}" destId="{D19F1753-9E00-5244-90D9-F5842747263C}" srcOrd="0" destOrd="0" parTransId="{310DCD7A-A492-0346-903D-BBB98F9901BA}" sibTransId="{7B22F5F2-0DF7-0943-A49E-394EE6A223AA}"/>
    <dgm:cxn modelId="{F6F45938-E925-AF4D-B151-03BC58899764}" type="presOf" srcId="{6A8FFF4F-39C0-714D-AD14-9A4E14FD613D}" destId="{B72D719E-E0D4-BF4B-930B-0A4854107641}" srcOrd="0" destOrd="0" presId="urn:microsoft.com/office/officeart/2005/8/layout/chevron2"/>
    <dgm:cxn modelId="{5544E33A-2E72-3A43-9429-3EE75B83748E}" srcId="{622045C4-46CB-AF45-9210-7CD443626348}" destId="{5DA717C1-E4AA-F548-819A-76C6549D42D1}" srcOrd="0" destOrd="0" parTransId="{206E961A-0CEF-7946-B7EC-6B902A39B673}" sibTransId="{CF03B4BB-29D2-894F-900C-3536548025A5}"/>
    <dgm:cxn modelId="{63CFC63E-E13B-3643-A9EE-A078E329CBFC}" srcId="{6A8FFF4F-39C0-714D-AD14-9A4E14FD613D}" destId="{6D35B233-9CA4-CE40-8AFE-5F531E051281}" srcOrd="3" destOrd="0" parTransId="{8C4438B4-D424-354E-B9C9-53C8B1F041F8}" sibTransId="{CEBC110A-F402-CE40-88B7-79E2C3D509FD}"/>
    <dgm:cxn modelId="{AFC75240-D4C5-2849-8312-09B4AB401AE4}" type="presOf" srcId="{B6E8D166-5403-024E-BEF4-885A197BF56D}" destId="{DF2F82EC-5D69-D74F-A643-1F8DA547003E}" srcOrd="0" destOrd="0" presId="urn:microsoft.com/office/officeart/2005/8/layout/chevron2"/>
    <dgm:cxn modelId="{27669D41-402D-C14E-8199-0DAFF54E1ACF}" srcId="{B678FC3B-5B14-0B49-91CE-CCE9FBA74E96}" destId="{B6E8D166-5403-024E-BEF4-885A197BF56D}" srcOrd="0" destOrd="0" parTransId="{E3D18A7B-91F1-A342-B113-F50A171B19AD}" sibTransId="{45657F46-8E21-BF43-B0E9-25DE7BA6DC8C}"/>
    <dgm:cxn modelId="{7ADC2746-A6E5-0047-B3B0-187C13FCD7C8}" srcId="{6A8FFF4F-39C0-714D-AD14-9A4E14FD613D}" destId="{B678FC3B-5B14-0B49-91CE-CCE9FBA74E96}" srcOrd="1" destOrd="0" parTransId="{FBEDEF33-C16D-964F-90AA-4E94898667D2}" sibTransId="{6416E227-5A39-3745-8E15-37D0C22974CB}"/>
    <dgm:cxn modelId="{52118148-692B-BE48-A182-DB359709301A}" type="presOf" srcId="{622045C4-46CB-AF45-9210-7CD443626348}" destId="{3F427B92-4779-784B-B15B-4A84F884895C}" srcOrd="0" destOrd="0" presId="urn:microsoft.com/office/officeart/2005/8/layout/chevron2"/>
    <dgm:cxn modelId="{632A3E5B-1BA2-1E40-B81F-40986189CAC7}" srcId="{6A8FFF4F-39C0-714D-AD14-9A4E14FD613D}" destId="{622045C4-46CB-AF45-9210-7CD443626348}" srcOrd="2" destOrd="0" parTransId="{A07106D3-54D4-5944-9B00-78AA10F66AB2}" sibTransId="{2A3A38FC-48D4-6543-AE68-B78EFD5F816E}"/>
    <dgm:cxn modelId="{96C7595C-48C1-8D48-AD1C-E477772051E9}" srcId="{6D35B233-9CA4-CE40-8AFE-5F531E051281}" destId="{FFAD2656-5733-9247-8351-A91EF0B5EFD8}" srcOrd="0" destOrd="0" parTransId="{159EAFE5-2E02-824D-9F06-AA1EDED093ED}" sibTransId="{F4A3F65B-C0FC-A141-8CE3-098162EF8343}"/>
    <dgm:cxn modelId="{5ED91F74-9BA8-8343-A65A-E43643AC016F}" type="presOf" srcId="{D19F1753-9E00-5244-90D9-F5842747263C}" destId="{3F0038C4-B1A5-E248-A8E2-701BDD866EDA}" srcOrd="0" destOrd="0" presId="urn:microsoft.com/office/officeart/2005/8/layout/chevron2"/>
    <dgm:cxn modelId="{C51F9787-3801-D440-BD63-C06F66053BD4}" type="presOf" srcId="{D73E3DFD-C480-BC41-90C5-9EB9631E2010}" destId="{FD15A32A-B35F-7849-AED2-D539C06B46C3}" srcOrd="0" destOrd="0" presId="urn:microsoft.com/office/officeart/2005/8/layout/chevron2"/>
    <dgm:cxn modelId="{90DBC491-0C33-994C-883F-78598BD18E38}" type="presOf" srcId="{FFAD2656-5733-9247-8351-A91EF0B5EFD8}" destId="{53FDB616-6C17-0F40-8C73-7DB820D07144}" srcOrd="0" destOrd="0" presId="urn:microsoft.com/office/officeart/2005/8/layout/chevron2"/>
    <dgm:cxn modelId="{3E2618BD-9B84-584D-B4F1-25AC279A2E0E}" srcId="{D19F1753-9E00-5244-90D9-F5842747263C}" destId="{D73E3DFD-C480-BC41-90C5-9EB9631E2010}" srcOrd="0" destOrd="0" parTransId="{33A944C2-7555-D442-ABA4-75C024CB82CB}" sibTransId="{0B117E78-C1C1-BA4E-8269-69E544AC2732}"/>
    <dgm:cxn modelId="{8DFB918D-100D-994D-A92B-686FE85EFA7B}" type="presParOf" srcId="{B72D719E-E0D4-BF4B-930B-0A4854107641}" destId="{26227586-1D1A-4C46-A5DD-0729A6C2E56C}" srcOrd="0" destOrd="0" presId="urn:microsoft.com/office/officeart/2005/8/layout/chevron2"/>
    <dgm:cxn modelId="{31E80ED0-4D08-7C4E-8119-EF43A58D3041}" type="presParOf" srcId="{26227586-1D1A-4C46-A5DD-0729A6C2E56C}" destId="{3F0038C4-B1A5-E248-A8E2-701BDD866EDA}" srcOrd="0" destOrd="0" presId="urn:microsoft.com/office/officeart/2005/8/layout/chevron2"/>
    <dgm:cxn modelId="{5EFF7A1F-83FF-734C-825F-CBE019656E77}" type="presParOf" srcId="{26227586-1D1A-4C46-A5DD-0729A6C2E56C}" destId="{FD15A32A-B35F-7849-AED2-D539C06B46C3}" srcOrd="1" destOrd="0" presId="urn:microsoft.com/office/officeart/2005/8/layout/chevron2"/>
    <dgm:cxn modelId="{CCF321E2-999F-3548-8E56-2ED4ACF99C21}" type="presParOf" srcId="{B72D719E-E0D4-BF4B-930B-0A4854107641}" destId="{D259D9C3-EA04-3F44-9D14-4847DA4D796B}" srcOrd="1" destOrd="0" presId="urn:microsoft.com/office/officeart/2005/8/layout/chevron2"/>
    <dgm:cxn modelId="{E1977AD6-8341-0848-99EA-621C9986CFF1}" type="presParOf" srcId="{B72D719E-E0D4-BF4B-930B-0A4854107641}" destId="{8050378B-0C30-3A49-AC85-419F67294C49}" srcOrd="2" destOrd="0" presId="urn:microsoft.com/office/officeart/2005/8/layout/chevron2"/>
    <dgm:cxn modelId="{769E7C3C-5364-7D4E-A8B5-AEC717936572}" type="presParOf" srcId="{8050378B-0C30-3A49-AC85-419F67294C49}" destId="{D3F8F0D6-119D-DE46-8E01-80097F7F41F1}" srcOrd="0" destOrd="0" presId="urn:microsoft.com/office/officeart/2005/8/layout/chevron2"/>
    <dgm:cxn modelId="{F4FDAD62-7CC5-764F-A719-80DB1E133C6A}" type="presParOf" srcId="{8050378B-0C30-3A49-AC85-419F67294C49}" destId="{DF2F82EC-5D69-D74F-A643-1F8DA547003E}" srcOrd="1" destOrd="0" presId="urn:microsoft.com/office/officeart/2005/8/layout/chevron2"/>
    <dgm:cxn modelId="{C29B720D-24B5-3C4C-B6C4-50AF72A5D601}" type="presParOf" srcId="{B72D719E-E0D4-BF4B-930B-0A4854107641}" destId="{D96F8859-4C74-7340-BEA4-6512F475E410}" srcOrd="3" destOrd="0" presId="urn:microsoft.com/office/officeart/2005/8/layout/chevron2"/>
    <dgm:cxn modelId="{F8B6CF85-CB28-3449-81A6-ED97553FD67A}" type="presParOf" srcId="{B72D719E-E0D4-BF4B-930B-0A4854107641}" destId="{83B0D33C-2A3E-D045-A088-3920B5F9254A}" srcOrd="4" destOrd="0" presId="urn:microsoft.com/office/officeart/2005/8/layout/chevron2"/>
    <dgm:cxn modelId="{EAE26E19-B7DE-E84B-A5D7-B47E20D91EC0}" type="presParOf" srcId="{83B0D33C-2A3E-D045-A088-3920B5F9254A}" destId="{3F427B92-4779-784B-B15B-4A84F884895C}" srcOrd="0" destOrd="0" presId="urn:microsoft.com/office/officeart/2005/8/layout/chevron2"/>
    <dgm:cxn modelId="{13F79247-DF54-5B44-A922-D7D3160F80FB}" type="presParOf" srcId="{83B0D33C-2A3E-D045-A088-3920B5F9254A}" destId="{B8F9F657-F0BE-4A4E-93D2-F8A1B123AE35}" srcOrd="1" destOrd="0" presId="urn:microsoft.com/office/officeart/2005/8/layout/chevron2"/>
    <dgm:cxn modelId="{08516F0C-A866-224F-80B6-EF680CF0966D}" type="presParOf" srcId="{B72D719E-E0D4-BF4B-930B-0A4854107641}" destId="{68EBBD3B-D5CC-D14A-84ED-D1A24E93097A}" srcOrd="5" destOrd="0" presId="urn:microsoft.com/office/officeart/2005/8/layout/chevron2"/>
    <dgm:cxn modelId="{01A43873-CC6E-9E47-BA75-ACE2691E9101}" type="presParOf" srcId="{B72D719E-E0D4-BF4B-930B-0A4854107641}" destId="{C3920DCC-DCB6-614B-9FA5-357D6E210640}" srcOrd="6" destOrd="0" presId="urn:microsoft.com/office/officeart/2005/8/layout/chevron2"/>
    <dgm:cxn modelId="{1C59795C-DBB2-5843-AC96-B3AC3B8831F8}" type="presParOf" srcId="{C3920DCC-DCB6-614B-9FA5-357D6E210640}" destId="{66F26502-9564-E249-8B6B-F1567A169E8C}" srcOrd="0" destOrd="0" presId="urn:microsoft.com/office/officeart/2005/8/layout/chevron2"/>
    <dgm:cxn modelId="{42E6046E-210E-1141-B373-D1C0254EA206}" type="presParOf" srcId="{C3920DCC-DCB6-614B-9FA5-357D6E210640}" destId="{53FDB616-6C17-0F40-8C73-7DB820D071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038C4-B1A5-E248-A8E2-701BDD866EDA}">
      <dsp:nvSpPr>
        <dsp:cNvPr id="0" name=""/>
        <dsp:cNvSpPr/>
      </dsp:nvSpPr>
      <dsp:spPr>
        <a:xfrm rot="5400000">
          <a:off x="-179797" y="180051"/>
          <a:ext cx="1198649" cy="83905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 rot="-5400000">
        <a:off x="1" y="419780"/>
        <a:ext cx="839054" cy="359595"/>
      </dsp:txXfrm>
    </dsp:sp>
    <dsp:sp modelId="{FD15A32A-B35F-7849-AED2-D539C06B46C3}">
      <dsp:nvSpPr>
        <dsp:cNvPr id="0" name=""/>
        <dsp:cNvSpPr/>
      </dsp:nvSpPr>
      <dsp:spPr>
        <a:xfrm rot="5400000">
          <a:off x="5287766" y="-4448457"/>
          <a:ext cx="779122" cy="967654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Pengantar</a:t>
          </a:r>
          <a:r>
            <a:rPr lang="en-US" sz="4600" kern="1200" dirty="0"/>
            <a:t> FSA </a:t>
          </a:r>
          <a:r>
            <a:rPr lang="en-US" sz="4600" kern="1200" dirty="0" err="1"/>
            <a:t>dengan</a:t>
          </a:r>
          <a:r>
            <a:rPr lang="en-US" sz="4600" kern="1200" dirty="0"/>
            <a:t> Output</a:t>
          </a:r>
        </a:p>
      </dsp:txBody>
      <dsp:txXfrm rot="-5400000">
        <a:off x="839055" y="38288"/>
        <a:ext cx="9638511" cy="703054"/>
      </dsp:txXfrm>
    </dsp:sp>
    <dsp:sp modelId="{D3F8F0D6-119D-DE46-8E01-80097F7F41F1}">
      <dsp:nvSpPr>
        <dsp:cNvPr id="0" name=""/>
        <dsp:cNvSpPr/>
      </dsp:nvSpPr>
      <dsp:spPr>
        <a:xfrm rot="5400000">
          <a:off x="-179797" y="1231180"/>
          <a:ext cx="1198649" cy="83905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 rot="-5400000">
        <a:off x="1" y="1470909"/>
        <a:ext cx="839054" cy="359595"/>
      </dsp:txXfrm>
    </dsp:sp>
    <dsp:sp modelId="{DF2F82EC-5D69-D74F-A643-1F8DA547003E}">
      <dsp:nvSpPr>
        <dsp:cNvPr id="0" name=""/>
        <dsp:cNvSpPr/>
      </dsp:nvSpPr>
      <dsp:spPr>
        <a:xfrm rot="5400000">
          <a:off x="5287766" y="-3397328"/>
          <a:ext cx="779122" cy="967654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Mesin</a:t>
          </a:r>
          <a:r>
            <a:rPr lang="en-US" sz="4600" kern="1200" dirty="0"/>
            <a:t> Moore</a:t>
          </a:r>
        </a:p>
      </dsp:txBody>
      <dsp:txXfrm rot="-5400000">
        <a:off x="839055" y="1089417"/>
        <a:ext cx="9638511" cy="703054"/>
      </dsp:txXfrm>
    </dsp:sp>
    <dsp:sp modelId="{3F427B92-4779-784B-B15B-4A84F884895C}">
      <dsp:nvSpPr>
        <dsp:cNvPr id="0" name=""/>
        <dsp:cNvSpPr/>
      </dsp:nvSpPr>
      <dsp:spPr>
        <a:xfrm rot="5400000">
          <a:off x="-179797" y="2282308"/>
          <a:ext cx="1198649" cy="83905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 rot="-5400000">
        <a:off x="1" y="2522037"/>
        <a:ext cx="839054" cy="359595"/>
      </dsp:txXfrm>
    </dsp:sp>
    <dsp:sp modelId="{B8F9F657-F0BE-4A4E-93D2-F8A1B123AE35}">
      <dsp:nvSpPr>
        <dsp:cNvPr id="0" name=""/>
        <dsp:cNvSpPr/>
      </dsp:nvSpPr>
      <dsp:spPr>
        <a:xfrm rot="5400000">
          <a:off x="5287766" y="-2346200"/>
          <a:ext cx="779122" cy="967654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Mesin</a:t>
          </a:r>
          <a:r>
            <a:rPr lang="en-US" sz="4600" kern="1200" dirty="0"/>
            <a:t> Mealy </a:t>
          </a:r>
        </a:p>
      </dsp:txBody>
      <dsp:txXfrm rot="-5400000">
        <a:off x="839055" y="2140545"/>
        <a:ext cx="9638511" cy="703054"/>
      </dsp:txXfrm>
    </dsp:sp>
    <dsp:sp modelId="{66F26502-9564-E249-8B6B-F1567A169E8C}">
      <dsp:nvSpPr>
        <dsp:cNvPr id="0" name=""/>
        <dsp:cNvSpPr/>
      </dsp:nvSpPr>
      <dsp:spPr>
        <a:xfrm rot="5400000">
          <a:off x="-179797" y="3333437"/>
          <a:ext cx="1198649" cy="83905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</a:p>
      </dsp:txBody>
      <dsp:txXfrm rot="-5400000">
        <a:off x="1" y="3573166"/>
        <a:ext cx="839054" cy="359595"/>
      </dsp:txXfrm>
    </dsp:sp>
    <dsp:sp modelId="{53FDB616-6C17-0F40-8C73-7DB820D07144}">
      <dsp:nvSpPr>
        <dsp:cNvPr id="0" name=""/>
        <dsp:cNvSpPr/>
      </dsp:nvSpPr>
      <dsp:spPr>
        <a:xfrm rot="5400000">
          <a:off x="5287766" y="-1295071"/>
          <a:ext cx="779122" cy="967654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Ekuivalensi</a:t>
          </a:r>
          <a:r>
            <a:rPr lang="en-US" sz="4600" kern="1200" dirty="0"/>
            <a:t> </a:t>
          </a:r>
          <a:r>
            <a:rPr lang="en-US" sz="4600" kern="1200" dirty="0" err="1"/>
            <a:t>Mesin</a:t>
          </a:r>
          <a:r>
            <a:rPr lang="en-US" sz="4600" kern="1200" dirty="0"/>
            <a:t> Moore dan Mealy</a:t>
          </a:r>
        </a:p>
      </dsp:txBody>
      <dsp:txXfrm rot="-5400000">
        <a:off x="839055" y="3191674"/>
        <a:ext cx="9638511" cy="703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23/02/22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ubGwQGXPWE&amp;list=PLRh5ykdCNEH3G_RYC8S_1znK0FLV9GTV5&amp;index=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r>
              <a:rPr lang="en-ID" sz="1600" dirty="0"/>
              <a:t> </a:t>
            </a:r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676" y="2618676"/>
            <a:ext cx="9457765" cy="10971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Pertemuan</a:t>
            </a:r>
            <a:r>
              <a:rPr lang="en-US" dirty="0">
                <a:solidFill>
                  <a:srgbClr val="0070C0"/>
                </a:solidFill>
              </a:rPr>
              <a:t> ke_11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Mesin</a:t>
            </a:r>
            <a:r>
              <a:rPr lang="en-US" dirty="0">
                <a:solidFill>
                  <a:srgbClr val="0070C0"/>
                </a:solidFill>
              </a:rPr>
              <a:t> Moore dan Mealy 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803037" y="665384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F7E-9934-F64E-975B-D5A97418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38" y="988161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Mesin</a:t>
            </a:r>
            <a:r>
              <a:rPr lang="en-US" sz="3600" dirty="0"/>
              <a:t> Mealy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CA14-F3DA-FA4F-B808-118C50E6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53" y="2301539"/>
            <a:ext cx="11073251" cy="3340773"/>
          </a:xfrm>
        </p:spPr>
        <p:txBody>
          <a:bodyPr>
            <a:normAutofit/>
          </a:bodyPr>
          <a:lstStyle/>
          <a:p>
            <a:r>
              <a:rPr lang="id-ID" sz="3200" dirty="0">
                <a:sym typeface="Symbol"/>
              </a:rPr>
              <a:t>Pada Mesin </a:t>
            </a:r>
            <a:r>
              <a:rPr lang="id-ID" sz="3200" dirty="0" err="1">
                <a:sym typeface="Symbol"/>
              </a:rPr>
              <a:t>Moore</a:t>
            </a:r>
            <a:r>
              <a:rPr lang="id-ID" sz="3200" dirty="0">
                <a:sym typeface="Symbol"/>
              </a:rPr>
              <a:t> </a:t>
            </a:r>
            <a:r>
              <a:rPr lang="id-ID" sz="3200" dirty="0" err="1">
                <a:sym typeface="Symbol"/>
              </a:rPr>
              <a:t>Output</a:t>
            </a:r>
            <a:r>
              <a:rPr lang="id-ID" sz="3200" dirty="0">
                <a:sym typeface="Symbol"/>
              </a:rPr>
              <a:t> berasosiasi dengan State, tetapi pada Mesin </a:t>
            </a:r>
            <a:r>
              <a:rPr lang="id-ID" sz="3200" dirty="0" err="1">
                <a:sym typeface="Symbol"/>
              </a:rPr>
              <a:t>Mealy</a:t>
            </a:r>
            <a:r>
              <a:rPr lang="id-ID" sz="3200" dirty="0">
                <a:sym typeface="Symbol"/>
              </a:rPr>
              <a:t> </a:t>
            </a:r>
            <a:r>
              <a:rPr lang="id-ID" sz="3200" dirty="0" err="1">
                <a:sym typeface="Symbol"/>
              </a:rPr>
              <a:t>output</a:t>
            </a:r>
            <a:r>
              <a:rPr lang="id-ID" sz="3200" dirty="0">
                <a:sym typeface="Symbol"/>
              </a:rPr>
              <a:t>  berasosiasi dengan transisi, sehingga dalam fungsi </a:t>
            </a:r>
            <a:r>
              <a:rPr lang="id-ID" sz="3200" dirty="0" err="1">
                <a:sym typeface="Symbol"/>
              </a:rPr>
              <a:t>output</a:t>
            </a:r>
            <a:r>
              <a:rPr lang="id-ID" sz="3200" dirty="0">
                <a:sym typeface="Symbol"/>
              </a:rPr>
              <a:t> :</a:t>
            </a:r>
            <a:endParaRPr lang="en-US" sz="3200" dirty="0">
              <a:sym typeface="Symbol"/>
            </a:endParaRPr>
          </a:p>
          <a:p>
            <a:pPr>
              <a:buNone/>
            </a:pPr>
            <a:r>
              <a:rPr lang="en-US" sz="3200" dirty="0">
                <a:sym typeface="Symbol"/>
              </a:rPr>
              <a:t>					</a:t>
            </a:r>
            <a:r>
              <a:rPr lang="id-ID" sz="3200" b="1" dirty="0">
                <a:sym typeface="Symbol"/>
              </a:rPr>
              <a:t></a:t>
            </a:r>
            <a:r>
              <a:rPr lang="en-US" sz="3200" b="1" dirty="0">
                <a:sym typeface="Symbol"/>
              </a:rPr>
              <a:t>(</a:t>
            </a:r>
            <a:r>
              <a:rPr lang="en-US" sz="3200" b="1" dirty="0" err="1">
                <a:sym typeface="Symbol"/>
              </a:rPr>
              <a:t>State,Input</a:t>
            </a:r>
            <a:r>
              <a:rPr lang="en-US" sz="3200" b="1" dirty="0">
                <a:sym typeface="Symbol"/>
              </a:rPr>
              <a:t>)=Output</a:t>
            </a:r>
          </a:p>
          <a:p>
            <a:r>
              <a:rPr lang="en-US" sz="3200" dirty="0" err="1">
                <a:sym typeface="Symbol"/>
              </a:rPr>
              <a:t>Tidak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ada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aturan</a:t>
            </a:r>
            <a:r>
              <a:rPr lang="en-US" sz="3200" dirty="0">
                <a:sym typeface="Symbol"/>
              </a:rPr>
              <a:t> yang </a:t>
            </a:r>
            <a:r>
              <a:rPr lang="en-US" sz="3200" dirty="0" err="1">
                <a:sym typeface="Symbol"/>
              </a:rPr>
              <a:t>jelas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dalam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membentuk</a:t>
            </a:r>
            <a:r>
              <a:rPr lang="en-US" sz="3200" dirty="0">
                <a:sym typeface="Symbol"/>
              </a:rPr>
              <a:t> graph </a:t>
            </a:r>
            <a:r>
              <a:rPr lang="en-US" sz="3200" dirty="0" err="1">
                <a:sym typeface="Symbol"/>
              </a:rPr>
              <a:t>transisinya</a:t>
            </a:r>
            <a:endParaRPr lang="id-ID" sz="3200" dirty="0">
              <a:sym typeface="Symbol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B594ED75-B7C7-5943-AC87-5646A66B657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921DA7C7-19EF-1C43-B162-99CE120717E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7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9F20-7D15-5446-A963-1BBB2CDC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Mesin</a:t>
            </a:r>
            <a:r>
              <a:rPr lang="en-US" dirty="0"/>
              <a:t> Mealy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BD34-9E70-104E-B8A4-8425D093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6 tuple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moore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04B2A2-0A92-6E49-BCF0-754B02CCC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49" r="-1178"/>
          <a:stretch/>
        </p:blipFill>
        <p:spPr>
          <a:xfrm>
            <a:off x="1999282" y="3122077"/>
            <a:ext cx="5866034" cy="269844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DBFA543-E283-714A-9E3F-A3F56A2365D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4E10FB6-D72A-8047-925A-CBD5CBF41888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FAF1-5AEA-364A-BC1E-A1479AC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 err="1"/>
              <a:t>Ekuivalensi</a:t>
            </a:r>
            <a:r>
              <a:rPr lang="en-US" sz="3600" dirty="0"/>
              <a:t> </a:t>
            </a:r>
            <a:r>
              <a:rPr lang="en-US" sz="3600" dirty="0" err="1"/>
              <a:t>Mesin</a:t>
            </a:r>
            <a:r>
              <a:rPr lang="en-US" sz="3600" dirty="0"/>
              <a:t> Moore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Mesin</a:t>
            </a:r>
            <a:r>
              <a:rPr lang="en-US" sz="3600" dirty="0"/>
              <a:t> Mealy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DF99-C316-5245-B822-1BFAB0FE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id-ID" sz="2800" dirty="0" err="1">
                <a:sym typeface="Symbol"/>
              </a:rPr>
              <a:t>Eqivalensi</a:t>
            </a:r>
            <a:r>
              <a:rPr lang="id-ID" sz="2800" dirty="0">
                <a:sym typeface="Symbol"/>
              </a:rPr>
              <a:t> mesin </a:t>
            </a:r>
            <a:r>
              <a:rPr lang="id-ID" sz="2800" dirty="0" err="1">
                <a:sym typeface="Symbol"/>
              </a:rPr>
              <a:t>Moore</a:t>
            </a:r>
            <a:r>
              <a:rPr lang="id-ID" sz="2800" dirty="0">
                <a:sym typeface="Symbol"/>
              </a:rPr>
              <a:t> ke mesin </a:t>
            </a:r>
            <a:r>
              <a:rPr lang="id-ID" sz="2800" dirty="0" err="1">
                <a:sym typeface="Symbol"/>
              </a:rPr>
              <a:t>Mealy</a:t>
            </a:r>
            <a:r>
              <a:rPr lang="id-ID" sz="2800" dirty="0">
                <a:sym typeface="Symbol"/>
              </a:rPr>
              <a:t> adalah </a:t>
            </a:r>
            <a:r>
              <a:rPr lang="id-ID" sz="2800" dirty="0" err="1">
                <a:sym typeface="Symbol"/>
              </a:rPr>
              <a:t>merubah</a:t>
            </a:r>
            <a:r>
              <a:rPr lang="id-ID" sz="2800" dirty="0">
                <a:sym typeface="Symbol"/>
              </a:rPr>
              <a:t> mesin </a:t>
            </a:r>
            <a:r>
              <a:rPr lang="id-ID" sz="2800" dirty="0" err="1">
                <a:sym typeface="Symbol"/>
              </a:rPr>
              <a:t>Moore</a:t>
            </a:r>
            <a:r>
              <a:rPr lang="id-ID" sz="2800" dirty="0">
                <a:sym typeface="Symbol"/>
              </a:rPr>
              <a:t> menjadi mesin </a:t>
            </a:r>
            <a:r>
              <a:rPr lang="id-ID" sz="2800" dirty="0" err="1">
                <a:sym typeface="Symbol"/>
              </a:rPr>
              <a:t>Mealy</a:t>
            </a:r>
            <a:r>
              <a:rPr lang="id-ID" sz="2800" dirty="0">
                <a:sym typeface="Symbol"/>
              </a:rPr>
              <a:t> dengan kemampuan yang sama</a:t>
            </a:r>
          </a:p>
          <a:p>
            <a:r>
              <a:rPr lang="id-ID" sz="2800" dirty="0">
                <a:sym typeface="Symbol"/>
              </a:rPr>
              <a:t>Caranya 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ym typeface="Symbol"/>
              </a:rPr>
              <a:t>Menghapus label </a:t>
            </a:r>
            <a:r>
              <a:rPr lang="id-ID" sz="2800" dirty="0" err="1">
                <a:sym typeface="Symbol"/>
              </a:rPr>
              <a:t>Output</a:t>
            </a:r>
            <a:r>
              <a:rPr lang="id-ID" sz="2800" dirty="0">
                <a:sym typeface="Symbol"/>
              </a:rPr>
              <a:t> pada setiap </a:t>
            </a:r>
            <a:r>
              <a:rPr lang="id-ID" sz="2800" dirty="0" err="1">
                <a:sym typeface="Symbol"/>
              </a:rPr>
              <a:t>state</a:t>
            </a:r>
            <a:r>
              <a:rPr lang="id-ID" sz="2800" dirty="0">
                <a:sym typeface="Symbol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ym typeface="Symbol"/>
              </a:rPr>
              <a:t>Menambahkan label </a:t>
            </a:r>
            <a:r>
              <a:rPr lang="id-ID" sz="2800" dirty="0" err="1">
                <a:sym typeface="Symbol"/>
              </a:rPr>
              <a:t>Output</a:t>
            </a:r>
            <a:r>
              <a:rPr lang="id-ID" sz="2800" dirty="0">
                <a:sym typeface="Symbol"/>
              </a:rPr>
              <a:t> pada setiap </a:t>
            </a:r>
            <a:r>
              <a:rPr lang="id-ID" sz="2800" dirty="0" err="1">
                <a:sym typeface="Symbol"/>
              </a:rPr>
              <a:t>inputan</a:t>
            </a:r>
            <a:r>
              <a:rPr lang="id-ID" sz="2800" dirty="0">
                <a:sym typeface="Symbol"/>
              </a:rPr>
              <a:t> dalam sebuah transisi.</a:t>
            </a:r>
          </a:p>
          <a:p>
            <a:pPr marL="514350" indent="-514350">
              <a:buFont typeface="+mj-lt"/>
              <a:buAutoNum type="arabicPeriod"/>
            </a:pPr>
            <a:endParaRPr lang="id-ID" sz="2000" dirty="0">
              <a:sym typeface="Symbol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3A5354D4-548A-2647-A374-14169C9B1E7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65CFD5C-5896-0542-9256-F94EB9AA31D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3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0A9E-79E3-0147-A2A8-9F42C214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Moore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Mealy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2EEC1-E8BC-EA47-8D55-05CB9872B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086" y="2122704"/>
            <a:ext cx="7472992" cy="4370171"/>
          </a:xfr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935F84A0-B279-FD42-AC56-D64EBDB6640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E1664E-C2F9-B941-BC85-D8470C21B449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5540-9E13-2441-9A0F-AA4CB5CD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Moore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Mealy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3DF331AB-2928-534E-B128-9768C5748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813" y="1543413"/>
            <a:ext cx="7705832" cy="5001043"/>
          </a:xfr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5245D3D5-13FA-3849-9E57-F3A245B2B38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6B8B80A-204A-EF4A-82DC-7DF8B32DB817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F074-0E39-C947-BC91-CB932C6F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Ubalah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moore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mealy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8F6DD-4B9F-7E41-B8D5-FFB8E39E8E2D}"/>
              </a:ext>
            </a:extLst>
          </p:cNvPr>
          <p:cNvGrpSpPr/>
          <p:nvPr/>
        </p:nvGrpSpPr>
        <p:grpSpPr>
          <a:xfrm>
            <a:off x="1207698" y="2018582"/>
            <a:ext cx="7470476" cy="1852274"/>
            <a:chOff x="838199" y="4644238"/>
            <a:chExt cx="8128819" cy="21102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E63E24-E089-3F41-8F23-DF3A56FA519A}"/>
                </a:ext>
              </a:extLst>
            </p:cNvPr>
            <p:cNvGrpSpPr/>
            <p:nvPr/>
          </p:nvGrpSpPr>
          <p:grpSpPr>
            <a:xfrm>
              <a:off x="838199" y="4644238"/>
              <a:ext cx="8128819" cy="1439408"/>
              <a:chOff x="838200" y="4660490"/>
              <a:chExt cx="8074674" cy="1423155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BC964E2-3688-7F48-BCB4-1D92D947D3B4}"/>
                  </a:ext>
                </a:extLst>
              </p:cNvPr>
              <p:cNvCxnSpPr/>
              <p:nvPr/>
            </p:nvCxnSpPr>
            <p:spPr>
              <a:xfrm>
                <a:off x="838200" y="5265174"/>
                <a:ext cx="887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F038713F-9953-0043-BD00-E875F2B3A2DA}"/>
                      </a:ext>
                    </a:extLst>
                  </p:cNvPr>
                  <p:cNvSpPr/>
                  <p:nvPr/>
                </p:nvSpPr>
                <p:spPr>
                  <a:xfrm>
                    <a:off x="1725561" y="4660490"/>
                    <a:ext cx="1283109" cy="120936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F038713F-9953-0043-BD00-E875F2B3A2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5561" y="4660490"/>
                    <a:ext cx="1283109" cy="120936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55B874E-0953-2C45-9A7A-FCD3F69F003C}"/>
                      </a:ext>
                    </a:extLst>
                  </p:cNvPr>
                  <p:cNvSpPr/>
                  <p:nvPr/>
                </p:nvSpPr>
                <p:spPr>
                  <a:xfrm>
                    <a:off x="4409768" y="4674619"/>
                    <a:ext cx="1283109" cy="120936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55B874E-0953-2C45-9A7A-FCD3F69F00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9768" y="4674619"/>
                    <a:ext cx="1283109" cy="120936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358A0E3-5430-2D4B-8A46-2BA31D0A48A2}"/>
                      </a:ext>
                    </a:extLst>
                  </p:cNvPr>
                  <p:cNvSpPr/>
                  <p:nvPr/>
                </p:nvSpPr>
                <p:spPr>
                  <a:xfrm>
                    <a:off x="7049730" y="4660490"/>
                    <a:ext cx="1283109" cy="120936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358A0E3-5430-2D4B-8A46-2BA31D0A48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9730" y="4660490"/>
                    <a:ext cx="1283109" cy="120936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D2AA55F-BDFC-3246-9FE3-9B33E3FE96AA}"/>
                  </a:ext>
                </a:extLst>
              </p:cNvPr>
              <p:cNvCxnSpPr>
                <a:stCxn id="10" idx="6"/>
              </p:cNvCxnSpPr>
              <p:nvPr/>
            </p:nvCxnSpPr>
            <p:spPr>
              <a:xfrm flipV="1">
                <a:off x="3008670" y="5232742"/>
                <a:ext cx="1401098" cy="324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87DE4B-6E77-1844-B0A1-D118E01F88A6}"/>
                  </a:ext>
                </a:extLst>
              </p:cNvPr>
              <p:cNvSpPr/>
              <p:nvPr/>
            </p:nvSpPr>
            <p:spPr>
              <a:xfrm>
                <a:off x="3362632" y="4771915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5" name="Curved Connector 14">
                <a:extLst>
                  <a:ext uri="{FF2B5EF4-FFF2-40B4-BE49-F238E27FC236}">
                    <a16:creationId xmlns:a16="http://schemas.microsoft.com/office/drawing/2014/main" id="{36A48003-30C7-F045-BB4B-D14E9ADAA428}"/>
                  </a:ext>
                </a:extLst>
              </p:cNvPr>
              <p:cNvCxnSpPr>
                <a:stCxn id="10" idx="3"/>
                <a:endCxn id="10" idx="4"/>
              </p:cNvCxnSpPr>
              <p:nvPr/>
            </p:nvCxnSpPr>
            <p:spPr>
              <a:xfrm rot="16200000" flipH="1">
                <a:off x="2051738" y="5554480"/>
                <a:ext cx="177108" cy="453648"/>
              </a:xfrm>
              <a:prstGeom prst="curvedConnector3">
                <a:avLst>
                  <a:gd name="adj1" fmla="val 22907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A569E0-F37C-9D44-A2BB-D1105A5DA50D}"/>
                  </a:ext>
                </a:extLst>
              </p:cNvPr>
              <p:cNvSpPr/>
              <p:nvPr/>
            </p:nvSpPr>
            <p:spPr>
              <a:xfrm>
                <a:off x="1615016" y="5906537"/>
                <a:ext cx="221090" cy="1771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CDC1E69-805E-0D48-964F-83EC24A45802}"/>
                  </a:ext>
                </a:extLst>
              </p:cNvPr>
              <p:cNvCxnSpPr/>
              <p:nvPr/>
            </p:nvCxnSpPr>
            <p:spPr>
              <a:xfrm flipV="1">
                <a:off x="5648632" y="5248958"/>
                <a:ext cx="1401098" cy="324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230B33-7C04-2D41-BC77-DA62C98A54F5}"/>
                  </a:ext>
                </a:extLst>
              </p:cNvPr>
              <p:cNvSpPr/>
              <p:nvPr/>
            </p:nvSpPr>
            <p:spPr>
              <a:xfrm>
                <a:off x="6114078" y="482526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F0CBFD3-BEC8-1144-B73B-26972418C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7555" y="5531807"/>
                <a:ext cx="16488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F723E5-3737-2941-8E4C-A47AD05D5F38}"/>
                  </a:ext>
                </a:extLst>
              </p:cNvPr>
              <p:cNvSpPr/>
              <p:nvPr/>
            </p:nvSpPr>
            <p:spPr>
              <a:xfrm>
                <a:off x="3480552" y="563148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CD864E3-E307-2B48-92DD-50976D51C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755" y="5531807"/>
                <a:ext cx="1378975" cy="7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DA9B86-3907-3E48-AE42-6DD9CE43FA2E}"/>
                  </a:ext>
                </a:extLst>
              </p:cNvPr>
              <p:cNvSpPr/>
              <p:nvPr/>
            </p:nvSpPr>
            <p:spPr>
              <a:xfrm>
                <a:off x="6178345" y="559100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23" name="Curved Connector 22">
                <a:extLst>
                  <a:ext uri="{FF2B5EF4-FFF2-40B4-BE49-F238E27FC236}">
                    <a16:creationId xmlns:a16="http://schemas.microsoft.com/office/drawing/2014/main" id="{BE355AB5-6489-1346-A068-73B3855F15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74806" y="5138789"/>
                <a:ext cx="427576" cy="187907"/>
              </a:xfrm>
              <a:prstGeom prst="curvedConnector4">
                <a:avLst>
                  <a:gd name="adj1" fmla="val -94886"/>
                  <a:gd name="adj2" fmla="val 22165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6A613F-FF26-EB4A-8024-F41F6E2C6BE1}"/>
                  </a:ext>
                </a:extLst>
              </p:cNvPr>
              <p:cNvSpPr/>
              <p:nvPr/>
            </p:nvSpPr>
            <p:spPr>
              <a:xfrm>
                <a:off x="8647403" y="467317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8E4F18-D1FD-E74F-AC6C-7F84AE4C1884}"/>
                </a:ext>
              </a:extLst>
            </p:cNvPr>
            <p:cNvSpPr/>
            <p:nvPr/>
          </p:nvSpPr>
          <p:spPr>
            <a:xfrm>
              <a:off x="2065393" y="6231244"/>
              <a:ext cx="623946" cy="5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5F220C-6146-1642-9E3F-62C04D0D81AF}"/>
                </a:ext>
              </a:extLst>
            </p:cNvPr>
            <p:cNvSpPr/>
            <p:nvPr/>
          </p:nvSpPr>
          <p:spPr>
            <a:xfrm>
              <a:off x="4767599" y="6231244"/>
              <a:ext cx="623946" cy="5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F91F54-51F0-2542-930D-82D5157607E9}"/>
                </a:ext>
              </a:extLst>
            </p:cNvPr>
            <p:cNvSpPr/>
            <p:nvPr/>
          </p:nvSpPr>
          <p:spPr>
            <a:xfrm>
              <a:off x="7425264" y="6160972"/>
              <a:ext cx="623946" cy="5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9D9B258-983B-8E48-B0A6-CB0BA937D19E}"/>
              </a:ext>
            </a:extLst>
          </p:cNvPr>
          <p:cNvSpPr/>
          <p:nvPr/>
        </p:nvSpPr>
        <p:spPr>
          <a:xfrm>
            <a:off x="911202" y="4056569"/>
            <a:ext cx="1838807" cy="3159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Diubah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4D950C-7335-1C48-B586-1CBDF74A9987}"/>
              </a:ext>
            </a:extLst>
          </p:cNvPr>
          <p:cNvGrpSpPr/>
          <p:nvPr/>
        </p:nvGrpSpPr>
        <p:grpSpPr>
          <a:xfrm>
            <a:off x="1019955" y="4636707"/>
            <a:ext cx="7341423" cy="1250622"/>
            <a:chOff x="838200" y="4660490"/>
            <a:chExt cx="8074674" cy="14231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9F0B7F6-E121-1E4E-B1DB-9A4BEF99FAE3}"/>
                </a:ext>
              </a:extLst>
            </p:cNvPr>
            <p:cNvCxnSpPr/>
            <p:nvPr/>
          </p:nvCxnSpPr>
          <p:spPr>
            <a:xfrm>
              <a:off x="838200" y="5265174"/>
              <a:ext cx="8873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8ADF03A-F7A9-FD4E-84BC-6A0C7398EA6C}"/>
                    </a:ext>
                  </a:extLst>
                </p:cNvPr>
                <p:cNvSpPr/>
                <p:nvPr/>
              </p:nvSpPr>
              <p:spPr>
                <a:xfrm>
                  <a:off x="1725561" y="4660490"/>
                  <a:ext cx="1283109" cy="1209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/0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8ADF03A-F7A9-FD4E-84BC-6A0C7398E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561" y="4660490"/>
                  <a:ext cx="1283109" cy="120936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24C83E6-1623-9E46-A6CE-59E3D799427C}"/>
                    </a:ext>
                  </a:extLst>
                </p:cNvPr>
                <p:cNvSpPr/>
                <p:nvPr/>
              </p:nvSpPr>
              <p:spPr>
                <a:xfrm>
                  <a:off x="4409768" y="4674619"/>
                  <a:ext cx="1283109" cy="1209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24C83E6-1623-9E46-A6CE-59E3D7994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768" y="4674619"/>
                  <a:ext cx="1283109" cy="120936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58F2BE5-B0E3-6548-BABA-ABF7804EFB92}"/>
                    </a:ext>
                  </a:extLst>
                </p:cNvPr>
                <p:cNvSpPr/>
                <p:nvPr/>
              </p:nvSpPr>
              <p:spPr>
                <a:xfrm>
                  <a:off x="7049730" y="4660490"/>
                  <a:ext cx="1283109" cy="1209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58F2BE5-B0E3-6548-BABA-ABF7804EF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9730" y="4660490"/>
                  <a:ext cx="1283109" cy="120936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A03ECAA-1ED8-6641-89FC-2CA12D387461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3008670" y="5232742"/>
              <a:ext cx="1401098" cy="32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28410E-737C-674B-95F8-916640C0F458}"/>
                </a:ext>
              </a:extLst>
            </p:cNvPr>
            <p:cNvSpPr/>
            <p:nvPr/>
          </p:nvSpPr>
          <p:spPr>
            <a:xfrm>
              <a:off x="3362632" y="4771915"/>
              <a:ext cx="265471" cy="345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BF0824FA-FF90-614E-A8AC-C81DD25150D4}"/>
                </a:ext>
              </a:extLst>
            </p:cNvPr>
            <p:cNvCxnSpPr>
              <a:cxnSpLocks/>
              <a:stCxn id="32" idx="3"/>
              <a:endCxn id="32" idx="4"/>
            </p:cNvCxnSpPr>
            <p:nvPr/>
          </p:nvCxnSpPr>
          <p:spPr>
            <a:xfrm rot="16200000" flipH="1">
              <a:off x="2051738" y="5554480"/>
              <a:ext cx="177108" cy="453648"/>
            </a:xfrm>
            <a:prstGeom prst="curvedConnector3">
              <a:avLst>
                <a:gd name="adj1" fmla="val 2290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F8633FB-E4BF-8A42-9E32-DA6B621B32D8}"/>
                </a:ext>
              </a:extLst>
            </p:cNvPr>
            <p:cNvSpPr/>
            <p:nvPr/>
          </p:nvSpPr>
          <p:spPr>
            <a:xfrm>
              <a:off x="1615016" y="5906537"/>
              <a:ext cx="221090" cy="1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9F358DD-B248-CD44-8ADB-3764D3EE07CA}"/>
                </a:ext>
              </a:extLst>
            </p:cNvPr>
            <p:cNvCxnSpPr/>
            <p:nvPr/>
          </p:nvCxnSpPr>
          <p:spPr>
            <a:xfrm flipV="1">
              <a:off x="5648632" y="5248958"/>
              <a:ext cx="1401098" cy="32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5C1D67-AD82-A341-A7A0-94B94F424835}"/>
                </a:ext>
              </a:extLst>
            </p:cNvPr>
            <p:cNvSpPr/>
            <p:nvPr/>
          </p:nvSpPr>
          <p:spPr>
            <a:xfrm>
              <a:off x="6114078" y="4825269"/>
              <a:ext cx="265471" cy="345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15D2FF-F78E-FB4E-9776-0F705562A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7555" y="5531807"/>
              <a:ext cx="1648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67BBB2-BC08-EE4C-9746-F194992C2CC4}"/>
                </a:ext>
              </a:extLst>
            </p:cNvPr>
            <p:cNvSpPr/>
            <p:nvPr/>
          </p:nvSpPr>
          <p:spPr>
            <a:xfrm>
              <a:off x="3480552" y="5631489"/>
              <a:ext cx="265471" cy="345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967407A-5C6F-7542-8907-2FEA63D67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0755" y="5531807"/>
              <a:ext cx="1378975" cy="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AB0A558-BA27-394A-BC2D-E008A1F8965C}"/>
                </a:ext>
              </a:extLst>
            </p:cNvPr>
            <p:cNvSpPr/>
            <p:nvPr/>
          </p:nvSpPr>
          <p:spPr>
            <a:xfrm>
              <a:off x="6178345" y="5591009"/>
              <a:ext cx="265471" cy="345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C055878D-577C-F945-96B1-E497EA551DB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74806" y="5138789"/>
              <a:ext cx="427576" cy="187907"/>
            </a:xfrm>
            <a:prstGeom prst="curvedConnector4">
              <a:avLst>
                <a:gd name="adj1" fmla="val -94886"/>
                <a:gd name="adj2" fmla="val 2216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6D5256-E4E7-2F4B-B818-E38E308775E1}"/>
                </a:ext>
              </a:extLst>
            </p:cNvPr>
            <p:cNvSpPr/>
            <p:nvPr/>
          </p:nvSpPr>
          <p:spPr>
            <a:xfrm>
              <a:off x="8647403" y="4673179"/>
              <a:ext cx="265471" cy="345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3321826-E709-C24F-BB57-D9C2FF184B3A}"/>
              </a:ext>
            </a:extLst>
          </p:cNvPr>
          <p:cNvSpPr/>
          <p:nvPr/>
        </p:nvSpPr>
        <p:spPr>
          <a:xfrm>
            <a:off x="9514993" y="1928484"/>
            <a:ext cx="1838807" cy="3159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Subtitle 4">
            <a:extLst>
              <a:ext uri="{FF2B5EF4-FFF2-40B4-BE49-F238E27FC236}">
                <a16:creationId xmlns:a16="http://schemas.microsoft.com/office/drawing/2014/main" id="{FCCBDAD4-0949-3C44-A68B-29E076F9182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Subtitle 4">
            <a:extLst>
              <a:ext uri="{FF2B5EF4-FFF2-40B4-BE49-F238E27FC236}">
                <a16:creationId xmlns:a16="http://schemas.microsoft.com/office/drawing/2014/main" id="{2DCEBD24-9A65-6B45-9640-A26C4FA10A3B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4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26C4-C28F-E344-9B84-38A1F16A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345057"/>
            <a:ext cx="10853468" cy="58319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Tambahkanlah</a:t>
            </a:r>
            <a:r>
              <a:rPr lang="en-US" dirty="0"/>
              <a:t> label output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dan </a:t>
            </a:r>
            <a:r>
              <a:rPr lang="en-US" dirty="0" err="1"/>
              <a:t>menghapus</a:t>
            </a:r>
            <a:r>
              <a:rPr lang="en-US" dirty="0"/>
              <a:t> label Output pada </a:t>
            </a:r>
            <a:r>
              <a:rPr lang="en-US" dirty="0" err="1"/>
              <a:t>setiap</a:t>
            </a:r>
            <a:r>
              <a:rPr lang="en-US" dirty="0"/>
              <a:t> state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2F09B-C90A-FE4C-8584-92E54D6B929D}"/>
              </a:ext>
            </a:extLst>
          </p:cNvPr>
          <p:cNvGrpSpPr/>
          <p:nvPr/>
        </p:nvGrpSpPr>
        <p:grpSpPr>
          <a:xfrm>
            <a:off x="657646" y="1548451"/>
            <a:ext cx="7341423" cy="1250622"/>
            <a:chOff x="838200" y="4660490"/>
            <a:chExt cx="8074674" cy="142315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B7CD0D-90DE-BF44-95D7-FB71D1240E10}"/>
                </a:ext>
              </a:extLst>
            </p:cNvPr>
            <p:cNvCxnSpPr/>
            <p:nvPr/>
          </p:nvCxnSpPr>
          <p:spPr>
            <a:xfrm>
              <a:off x="838200" y="5265174"/>
              <a:ext cx="8873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654BDC1-890A-814E-8B8E-6062D2216866}"/>
                    </a:ext>
                  </a:extLst>
                </p:cNvPr>
                <p:cNvSpPr/>
                <p:nvPr/>
              </p:nvSpPr>
              <p:spPr>
                <a:xfrm>
                  <a:off x="1725561" y="4660490"/>
                  <a:ext cx="1283109" cy="1209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/0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654BDC1-890A-814E-8B8E-6062D22168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561" y="4660490"/>
                  <a:ext cx="1283109" cy="1209368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4FB68C6-419F-4749-9CAA-38F489B7F9CA}"/>
                    </a:ext>
                  </a:extLst>
                </p:cNvPr>
                <p:cNvSpPr/>
                <p:nvPr/>
              </p:nvSpPr>
              <p:spPr>
                <a:xfrm>
                  <a:off x="4409768" y="4674619"/>
                  <a:ext cx="1283109" cy="1209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4FB68C6-419F-4749-9CAA-38F489B7F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768" y="4674619"/>
                  <a:ext cx="1283109" cy="120936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EABF8FB-3719-E24E-8724-855DF09081A4}"/>
                    </a:ext>
                  </a:extLst>
                </p:cNvPr>
                <p:cNvSpPr/>
                <p:nvPr/>
              </p:nvSpPr>
              <p:spPr>
                <a:xfrm>
                  <a:off x="7049730" y="4660490"/>
                  <a:ext cx="1283109" cy="1209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EABF8FB-3719-E24E-8724-855DF0908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9730" y="4660490"/>
                  <a:ext cx="1283109" cy="120936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D9BD9A-6023-064D-AFCA-15739D4BA6BA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3008670" y="5232742"/>
              <a:ext cx="1401098" cy="32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2A9B06-90E2-6848-94A4-570806DD7255}"/>
                </a:ext>
              </a:extLst>
            </p:cNvPr>
            <p:cNvSpPr/>
            <p:nvPr/>
          </p:nvSpPr>
          <p:spPr>
            <a:xfrm>
              <a:off x="3362632" y="4771915"/>
              <a:ext cx="265471" cy="345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FBB4A092-A832-5F43-8A86-A4B19326AD89}"/>
                </a:ext>
              </a:extLst>
            </p:cNvPr>
            <p:cNvCxnSpPr>
              <a:cxnSpLocks/>
              <a:stCxn id="6" idx="3"/>
              <a:endCxn id="6" idx="4"/>
            </p:cNvCxnSpPr>
            <p:nvPr/>
          </p:nvCxnSpPr>
          <p:spPr>
            <a:xfrm rot="16200000" flipH="1">
              <a:off x="2051738" y="5554480"/>
              <a:ext cx="177108" cy="453648"/>
            </a:xfrm>
            <a:prstGeom prst="curvedConnector3">
              <a:avLst>
                <a:gd name="adj1" fmla="val 2290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18DE7-A5C2-0947-A740-9D46857B82E8}"/>
                </a:ext>
              </a:extLst>
            </p:cNvPr>
            <p:cNvSpPr/>
            <p:nvPr/>
          </p:nvSpPr>
          <p:spPr>
            <a:xfrm>
              <a:off x="1615016" y="5906537"/>
              <a:ext cx="221090" cy="1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41DAF31-9707-674F-A5AD-B927C678FE97}"/>
                </a:ext>
              </a:extLst>
            </p:cNvPr>
            <p:cNvCxnSpPr/>
            <p:nvPr/>
          </p:nvCxnSpPr>
          <p:spPr>
            <a:xfrm flipV="1">
              <a:off x="5648632" y="5248958"/>
              <a:ext cx="1401098" cy="32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27446F-66BA-A34B-A378-BE7B59C027DD}"/>
                </a:ext>
              </a:extLst>
            </p:cNvPr>
            <p:cNvSpPr/>
            <p:nvPr/>
          </p:nvSpPr>
          <p:spPr>
            <a:xfrm>
              <a:off x="6114078" y="4825269"/>
              <a:ext cx="265471" cy="345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9D7F56-70D2-3740-B851-B8494FC0FA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7555" y="5531807"/>
              <a:ext cx="1648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08C857-0CB4-9541-B9AD-BA53314F685D}"/>
                </a:ext>
              </a:extLst>
            </p:cNvPr>
            <p:cNvSpPr/>
            <p:nvPr/>
          </p:nvSpPr>
          <p:spPr>
            <a:xfrm>
              <a:off x="3480552" y="5631489"/>
              <a:ext cx="265471" cy="345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2063E6-F481-FA46-B31B-1FC915EE2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0755" y="5531807"/>
              <a:ext cx="1378975" cy="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38BC37-E684-DD48-90E9-01E8CCE45381}"/>
                </a:ext>
              </a:extLst>
            </p:cNvPr>
            <p:cNvSpPr/>
            <p:nvPr/>
          </p:nvSpPr>
          <p:spPr>
            <a:xfrm>
              <a:off x="6178345" y="5591009"/>
              <a:ext cx="265471" cy="345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ADB8D642-F6B8-AD41-A469-02273394EC5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74806" y="5138789"/>
              <a:ext cx="427576" cy="187907"/>
            </a:xfrm>
            <a:prstGeom prst="curvedConnector4">
              <a:avLst>
                <a:gd name="adj1" fmla="val -94886"/>
                <a:gd name="adj2" fmla="val 2216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C9FD88-4085-A645-9C71-4A5E6C6D90DD}"/>
                </a:ext>
              </a:extLst>
            </p:cNvPr>
            <p:cNvSpPr/>
            <p:nvPr/>
          </p:nvSpPr>
          <p:spPr>
            <a:xfrm>
              <a:off x="8647403" y="4673179"/>
              <a:ext cx="265471" cy="345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CF3CA8-F0EA-334D-AB4C-3E0A66117923}"/>
              </a:ext>
            </a:extLst>
          </p:cNvPr>
          <p:cNvGrpSpPr/>
          <p:nvPr/>
        </p:nvGrpSpPr>
        <p:grpSpPr>
          <a:xfrm>
            <a:off x="3166337" y="4356231"/>
            <a:ext cx="7709411" cy="1500189"/>
            <a:chOff x="838200" y="4660490"/>
            <a:chExt cx="8479416" cy="170715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E74451-5916-454B-BBA8-6909A53369B3}"/>
                </a:ext>
              </a:extLst>
            </p:cNvPr>
            <p:cNvCxnSpPr/>
            <p:nvPr/>
          </p:nvCxnSpPr>
          <p:spPr>
            <a:xfrm>
              <a:off x="838200" y="5265174"/>
              <a:ext cx="8873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8196F11-152D-DA44-A68D-730792BD6208}"/>
                    </a:ext>
                  </a:extLst>
                </p:cNvPr>
                <p:cNvSpPr/>
                <p:nvPr/>
              </p:nvSpPr>
              <p:spPr>
                <a:xfrm>
                  <a:off x="1725561" y="4660490"/>
                  <a:ext cx="1283108" cy="1209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8196F11-152D-DA44-A68D-730792BD62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561" y="4660490"/>
                  <a:ext cx="1283108" cy="120936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69AE3A6-A424-E546-8DA6-48D2E4FC9698}"/>
                    </a:ext>
                  </a:extLst>
                </p:cNvPr>
                <p:cNvSpPr/>
                <p:nvPr/>
              </p:nvSpPr>
              <p:spPr>
                <a:xfrm>
                  <a:off x="4409768" y="4674619"/>
                  <a:ext cx="1283109" cy="1209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69AE3A6-A424-E546-8DA6-48D2E4FC96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768" y="4674619"/>
                  <a:ext cx="1283109" cy="120936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6D225EC-0A79-1B44-8BCA-8118B4D8A2A2}"/>
                    </a:ext>
                  </a:extLst>
                </p:cNvPr>
                <p:cNvSpPr/>
                <p:nvPr/>
              </p:nvSpPr>
              <p:spPr>
                <a:xfrm>
                  <a:off x="7049730" y="4660490"/>
                  <a:ext cx="1283109" cy="1209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6D225EC-0A79-1B44-8BCA-8118B4D8A2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9730" y="4660490"/>
                  <a:ext cx="1283109" cy="120936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B6A010-18AC-714F-BDCA-2BF394B59129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3008670" y="5232742"/>
              <a:ext cx="1401098" cy="32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2523C2-0911-2044-B0E4-12D1DEFD4CB6}"/>
                </a:ext>
              </a:extLst>
            </p:cNvPr>
            <p:cNvSpPr/>
            <p:nvPr/>
          </p:nvSpPr>
          <p:spPr>
            <a:xfrm>
              <a:off x="3344804" y="4773140"/>
              <a:ext cx="556751" cy="397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B6740BC5-F204-FA4F-9630-ABE8E6F7E84A}"/>
                </a:ext>
              </a:extLst>
            </p:cNvPr>
            <p:cNvCxnSpPr>
              <a:cxnSpLocks/>
              <a:stCxn id="23" idx="3"/>
              <a:endCxn id="23" idx="4"/>
            </p:cNvCxnSpPr>
            <p:nvPr/>
          </p:nvCxnSpPr>
          <p:spPr>
            <a:xfrm rot="16200000" flipH="1">
              <a:off x="2051738" y="5554480"/>
              <a:ext cx="177108" cy="453648"/>
            </a:xfrm>
            <a:prstGeom prst="curvedConnector3">
              <a:avLst>
                <a:gd name="adj1" fmla="val 2290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FAF2F4-E608-B445-8003-229135F7E9A1}"/>
                </a:ext>
              </a:extLst>
            </p:cNvPr>
            <p:cNvSpPr/>
            <p:nvPr/>
          </p:nvSpPr>
          <p:spPr>
            <a:xfrm>
              <a:off x="1181915" y="5976755"/>
              <a:ext cx="752100" cy="3908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D6EBE1-E1A4-424B-A499-63D1B46DF999}"/>
                </a:ext>
              </a:extLst>
            </p:cNvPr>
            <p:cNvCxnSpPr/>
            <p:nvPr/>
          </p:nvCxnSpPr>
          <p:spPr>
            <a:xfrm flipV="1">
              <a:off x="5648632" y="5248958"/>
              <a:ext cx="1401098" cy="32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D6C4D9-FD0D-D948-907D-86D3F362F160}"/>
                </a:ext>
              </a:extLst>
            </p:cNvPr>
            <p:cNvSpPr/>
            <p:nvPr/>
          </p:nvSpPr>
          <p:spPr>
            <a:xfrm>
              <a:off x="6114077" y="4825269"/>
              <a:ext cx="670797" cy="280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0/</a:t>
              </a:r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33597BB-0B32-1F42-A11C-7F9E36606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7555" y="5531807"/>
              <a:ext cx="1648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A987F1-D9ED-EC45-ADD0-FBF3AC790601}"/>
                </a:ext>
              </a:extLst>
            </p:cNvPr>
            <p:cNvSpPr/>
            <p:nvPr/>
          </p:nvSpPr>
          <p:spPr>
            <a:xfrm>
              <a:off x="3480552" y="5631489"/>
              <a:ext cx="614652" cy="345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FBBD58-B7AF-3F45-A764-D41518DB3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0755" y="5531807"/>
              <a:ext cx="1378975" cy="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EE3EF1-C915-E648-A66D-B71E55E256E8}"/>
                </a:ext>
              </a:extLst>
            </p:cNvPr>
            <p:cNvSpPr/>
            <p:nvPr/>
          </p:nvSpPr>
          <p:spPr>
            <a:xfrm>
              <a:off x="6178344" y="5591007"/>
              <a:ext cx="614651" cy="378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69D1EB18-D375-A84C-AD42-84A68D01B46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74806" y="5138789"/>
              <a:ext cx="427576" cy="187907"/>
            </a:xfrm>
            <a:prstGeom prst="curvedConnector4">
              <a:avLst>
                <a:gd name="adj1" fmla="val -94886"/>
                <a:gd name="adj2" fmla="val 2216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3EBE8C-13DD-3449-92F2-46C141553519}"/>
                </a:ext>
              </a:extLst>
            </p:cNvPr>
            <p:cNvSpPr/>
            <p:nvPr/>
          </p:nvSpPr>
          <p:spPr>
            <a:xfrm>
              <a:off x="8647403" y="4673179"/>
              <a:ext cx="670213" cy="34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1/</a:t>
              </a:r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A64CF8-E06B-C440-A42E-49FD18AC3FA9}"/>
                  </a:ext>
                </a:extLst>
              </p:cNvPr>
              <p:cNvSpPr/>
              <p:nvPr/>
            </p:nvSpPr>
            <p:spPr>
              <a:xfrm>
                <a:off x="9519955" y="971612"/>
                <a:ext cx="2385212" cy="3069613"/>
              </a:xfrm>
              <a:prstGeom prst="rect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 err="1">
                    <a:latin typeface="Cambria Math" panose="02040503050406030204" pitchFamily="18" charset="0"/>
                  </a:rPr>
                  <a:t>Mesin</a:t>
                </a:r>
                <a:r>
                  <a:rPr lang="en-US" b="0" i="1" dirty="0">
                    <a:latin typeface="Cambria Math" panose="02040503050406030204" pitchFamily="18" charset="0"/>
                  </a:rPr>
                  <a:t>. Moore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= {0,1}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A64CF8-E06B-C440-A42E-49FD18AC3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955" y="971612"/>
                <a:ext cx="2385212" cy="30696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73E88DD-7742-D44C-99E6-206F21583575}"/>
                  </a:ext>
                </a:extLst>
              </p:cNvPr>
              <p:cNvSpPr/>
              <p:nvPr/>
            </p:nvSpPr>
            <p:spPr>
              <a:xfrm>
                <a:off x="237331" y="3058322"/>
                <a:ext cx="2666005" cy="3483835"/>
              </a:xfrm>
              <a:prstGeom prst="rect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 panose="02040503050406030204" pitchFamily="18" charset="0"/>
                  </a:rPr>
                  <a:t>Mesin. Mealy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= {0,1}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73E88DD-7742-D44C-99E6-206F21583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1" y="3058322"/>
                <a:ext cx="2666005" cy="3483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ubtitle 4">
            <a:extLst>
              <a:ext uri="{FF2B5EF4-FFF2-40B4-BE49-F238E27FC236}">
                <a16:creationId xmlns:a16="http://schemas.microsoft.com/office/drawing/2014/main" id="{7C7EB167-B66D-6643-885D-10177665A29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Subtitle 4">
            <a:extLst>
              <a:ext uri="{FF2B5EF4-FFF2-40B4-BE49-F238E27FC236}">
                <a16:creationId xmlns:a16="http://schemas.microsoft.com/office/drawing/2014/main" id="{BD04DA5B-041A-4B4A-8F02-6D6B9EE772B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7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EA9A-26B7-F446-A7FF-99F6C74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Ayo </a:t>
            </a:r>
            <a:r>
              <a:rPr lang="en-US" sz="3600" dirty="0" err="1"/>
              <a:t>Latihan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4092-C7BA-B442-B950-63841EA5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Buatlah</a:t>
            </a:r>
            <a:r>
              <a:rPr lang="en-US" sz="3600" dirty="0"/>
              <a:t> </a:t>
            </a:r>
            <a:r>
              <a:rPr lang="en-US" sz="3600" dirty="0" err="1"/>
              <a:t>Mesin</a:t>
            </a:r>
            <a:r>
              <a:rPr lang="en-US" sz="3600" dirty="0"/>
              <a:t> Mealy yang </a:t>
            </a:r>
            <a:r>
              <a:rPr lang="en-US" sz="3600" dirty="0" err="1"/>
              <a:t>ekuivalen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mesin</a:t>
            </a:r>
            <a:r>
              <a:rPr lang="en-US" sz="3600" dirty="0"/>
              <a:t> Moore </a:t>
            </a:r>
            <a:r>
              <a:rPr lang="en-US" sz="3600" dirty="0" err="1"/>
              <a:t>untuk</a:t>
            </a:r>
            <a:r>
              <a:rPr lang="en-US" sz="3600" dirty="0"/>
              <a:t> Modulus 4!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inputan</a:t>
            </a:r>
            <a:r>
              <a:rPr lang="en-US" sz="3600" dirty="0"/>
              <a:t> </a:t>
            </a:r>
            <a:r>
              <a:rPr lang="en-US" sz="3600" dirty="0" err="1"/>
              <a:t>biner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Buatlah</a:t>
            </a:r>
            <a:r>
              <a:rPr lang="en-US" sz="3600" dirty="0"/>
              <a:t> </a:t>
            </a:r>
            <a:r>
              <a:rPr lang="en-US" sz="3600" dirty="0" err="1"/>
              <a:t>Mesin</a:t>
            </a:r>
            <a:r>
              <a:rPr lang="en-US" sz="3600" dirty="0"/>
              <a:t> Mealy yang </a:t>
            </a:r>
            <a:r>
              <a:rPr lang="en-US" sz="3600" dirty="0" err="1"/>
              <a:t>ekuivalen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mesin</a:t>
            </a:r>
            <a:r>
              <a:rPr lang="en-US" sz="3600" dirty="0"/>
              <a:t> Moore </a:t>
            </a:r>
            <a:r>
              <a:rPr lang="en-US" sz="3600" dirty="0" err="1"/>
              <a:t>untuk</a:t>
            </a:r>
            <a:r>
              <a:rPr lang="en-US" sz="3600" dirty="0"/>
              <a:t> Modulus 5!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inputan</a:t>
            </a:r>
            <a:r>
              <a:rPr lang="en-US" sz="3600" dirty="0"/>
              <a:t> </a:t>
            </a:r>
            <a:r>
              <a:rPr lang="en-US" sz="3600" dirty="0" err="1"/>
              <a:t>biner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81D3E67-5F59-9E47-912C-38F3DA05554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F61677-29DA-B346-8A9F-915E40C66721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0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912" y="1906292"/>
            <a:ext cx="10985071" cy="4523104"/>
          </a:xfrm>
        </p:spPr>
        <p:txBody>
          <a:bodyPr>
            <a:normAutofit/>
          </a:bodyPr>
          <a:lstStyle/>
          <a:p>
            <a:pPr algn="just"/>
            <a:r>
              <a:rPr lang="id-ID" sz="3600" dirty="0">
                <a:sym typeface="Symbol"/>
              </a:rPr>
              <a:t>Eqivalensi mesin Mealy ke Moore adalah merubah mesin Mealy menjadi mesin Moore dengan kemampuan yang sama</a:t>
            </a:r>
          </a:p>
          <a:p>
            <a:pPr algn="just"/>
            <a:r>
              <a:rPr lang="id-ID" sz="3600" dirty="0">
                <a:sym typeface="Symbol"/>
              </a:rPr>
              <a:t>Caranya :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1.	state pada mesin moore yang 	terbentuk 	diperoleh dari 	kombinasi antara state 	mesin mealy 	dengan output mesin mealy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2.	selanjutnya ditelusuri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0972" y="894237"/>
            <a:ext cx="70749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Eqi </a:t>
            </a:r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Mesin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mealy ke moore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BF51B2-EAEE-7545-8B2B-ABC6B58713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46AB5E3-A5DF-F146-8781-A9C0A4ECC655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881" y="1906292"/>
            <a:ext cx="10430360" cy="4523104"/>
          </a:xfrm>
        </p:spPr>
        <p:txBody>
          <a:bodyPr>
            <a:normAutofit/>
          </a:bodyPr>
          <a:lstStyle/>
          <a:p>
            <a:pPr algn="just"/>
            <a:r>
              <a:rPr lang="id-ID" sz="3600" dirty="0">
                <a:sym typeface="Symbol"/>
              </a:rPr>
              <a:t>Misalkan ada mesin Mealy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Q={A, B, C} dan ={0,1}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jadi jumlah state pada mesin moore yang akan terbentuk ada 3 x 2 = 6 buah state, yaitu :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		Q={A0, A1, B0, B1, C0, C1}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sehingga :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(A0)=0, (A1)=1, (B0)=0, (B1)=1, (C0)=0,  (C1)=1,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2586" y="894237"/>
            <a:ext cx="70749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Eqi </a:t>
            </a:r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Mesin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mealy ke moore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84EAEE-923A-DA4F-95B6-5118FF758BD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9C40A79-EAFD-8F49-8104-A09375692B71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1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9220-6FE1-4F4A-959C-38AE4A1C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6DAE5-E194-9C4D-8C74-AD8810EEC0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4">
            <a:extLst>
              <a:ext uri="{FF2B5EF4-FFF2-40B4-BE49-F238E27FC236}">
                <a16:creationId xmlns:a16="http://schemas.microsoft.com/office/drawing/2014/main" id="{6A3C15B8-C3F9-C146-97C1-E24E4738662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CF8190C-D102-ED44-A101-BCDF7ABFF2DE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4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149" y="1781744"/>
            <a:ext cx="10662834" cy="4461111"/>
          </a:xfrm>
        </p:spPr>
        <p:txBody>
          <a:bodyPr>
            <a:normAutofit lnSpcReduction="10000"/>
          </a:bodyPr>
          <a:lstStyle/>
          <a:p>
            <a:pPr algn="just"/>
            <a:r>
              <a:rPr lang="id-ID" sz="3600" dirty="0">
                <a:sym typeface="Symbol"/>
              </a:rPr>
              <a:t>Contoh :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Misalkan ada mesin Mealy</a:t>
            </a:r>
          </a:p>
          <a:p>
            <a:pPr algn="just"/>
            <a:endParaRPr lang="id-ID" sz="3600" dirty="0">
              <a:sym typeface="Symbol"/>
            </a:endParaRPr>
          </a:p>
          <a:p>
            <a:pPr algn="just"/>
            <a:endParaRPr lang="id-ID" sz="3600" dirty="0">
              <a:sym typeface="Symbol"/>
            </a:endParaRPr>
          </a:p>
          <a:p>
            <a:pPr algn="just"/>
            <a:endParaRPr lang="id-ID" sz="3600" dirty="0">
              <a:sym typeface="Symbol"/>
            </a:endParaRPr>
          </a:p>
          <a:p>
            <a:pPr algn="just"/>
            <a:endParaRPr lang="id-ID" sz="3600" dirty="0">
              <a:sym typeface="Symbol"/>
            </a:endParaRPr>
          </a:p>
          <a:p>
            <a:pPr algn="just"/>
            <a:endParaRPr lang="id-ID" sz="3600" dirty="0">
              <a:sym typeface="Symbol"/>
            </a:endParaRPr>
          </a:p>
          <a:p>
            <a:pPr algn="just">
              <a:buNone/>
            </a:pPr>
            <a:r>
              <a:rPr lang="id-ID" sz="3600" dirty="0">
                <a:sym typeface="Symbol"/>
              </a:rPr>
              <a:t>	Ubah ke dalam mesin Moore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2121" y="880622"/>
            <a:ext cx="70749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Eqi </a:t>
            </a:r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Mesin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mealy ke moore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5" name="Group 20"/>
          <p:cNvGrpSpPr/>
          <p:nvPr/>
        </p:nvGrpSpPr>
        <p:grpSpPr>
          <a:xfrm>
            <a:off x="3095605" y="3137097"/>
            <a:ext cx="5485383" cy="1750404"/>
            <a:chOff x="857224" y="4357694"/>
            <a:chExt cx="5485383" cy="1750404"/>
          </a:xfrm>
        </p:grpSpPr>
        <p:sp>
          <p:nvSpPr>
            <p:cNvPr id="6" name="Oval 5"/>
            <p:cNvSpPr/>
            <p:nvPr/>
          </p:nvSpPr>
          <p:spPr>
            <a:xfrm>
              <a:off x="1512041" y="4964823"/>
              <a:ext cx="928694" cy="9286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229" y="5119449"/>
              <a:ext cx="9520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57224" y="5417389"/>
              <a:ext cx="642942" cy="15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2381172" y="4868773"/>
              <a:ext cx="2636322" cy="417615"/>
            </a:xfrm>
            <a:custGeom>
              <a:avLst/>
              <a:gdLst>
                <a:gd name="connsiteX0" fmla="*/ 0 w 2636322"/>
                <a:gd name="connsiteY0" fmla="*/ 334488 h 417615"/>
                <a:gd name="connsiteX1" fmla="*/ 1199408 w 2636322"/>
                <a:gd name="connsiteY1" fmla="*/ 13854 h 417615"/>
                <a:gd name="connsiteX2" fmla="*/ 2636322 w 2636322"/>
                <a:gd name="connsiteY2" fmla="*/ 417615 h 41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322" h="417615">
                  <a:moveTo>
                    <a:pt x="0" y="334488"/>
                  </a:moveTo>
                  <a:cubicBezTo>
                    <a:pt x="380010" y="167244"/>
                    <a:pt x="760021" y="0"/>
                    <a:pt x="1199408" y="13854"/>
                  </a:cubicBezTo>
                  <a:cubicBezTo>
                    <a:pt x="1638795" y="27709"/>
                    <a:pt x="2137558" y="222662"/>
                    <a:pt x="2636322" y="417615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10573396">
              <a:off x="2344752" y="5658513"/>
              <a:ext cx="2636322" cy="417615"/>
            </a:xfrm>
            <a:custGeom>
              <a:avLst/>
              <a:gdLst>
                <a:gd name="connsiteX0" fmla="*/ 0 w 2636322"/>
                <a:gd name="connsiteY0" fmla="*/ 334488 h 417615"/>
                <a:gd name="connsiteX1" fmla="*/ 1199408 w 2636322"/>
                <a:gd name="connsiteY1" fmla="*/ 13854 h 417615"/>
                <a:gd name="connsiteX2" fmla="*/ 2636322 w 2636322"/>
                <a:gd name="connsiteY2" fmla="*/ 417615 h 41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322" h="417615">
                  <a:moveTo>
                    <a:pt x="0" y="334488"/>
                  </a:moveTo>
                  <a:cubicBezTo>
                    <a:pt x="380010" y="167244"/>
                    <a:pt x="760021" y="0"/>
                    <a:pt x="1199408" y="13854"/>
                  </a:cubicBezTo>
                  <a:cubicBezTo>
                    <a:pt x="1638795" y="27709"/>
                    <a:pt x="2137558" y="222662"/>
                    <a:pt x="2636322" y="417615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1912926">
              <a:off x="1492062" y="4389548"/>
              <a:ext cx="714380" cy="714380"/>
            </a:xfrm>
            <a:prstGeom prst="arc">
              <a:avLst>
                <a:gd name="adj1" fmla="val 5400000"/>
                <a:gd name="adj2" fmla="val 486459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965003" y="5048136"/>
              <a:ext cx="928694" cy="9286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6878" y="5163873"/>
              <a:ext cx="9520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14" name="Arc 13"/>
            <p:cNvSpPr/>
            <p:nvPr/>
          </p:nvSpPr>
          <p:spPr>
            <a:xfrm rot="4588534">
              <a:off x="5451004" y="4617506"/>
              <a:ext cx="714380" cy="714380"/>
            </a:xfrm>
            <a:prstGeom prst="arc">
              <a:avLst>
                <a:gd name="adj1" fmla="val 5400000"/>
                <a:gd name="adj2" fmla="val 486459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34134" y="46434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id-ID" dirty="0"/>
                <a:t>/1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14480" y="4357694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r>
                <a:rPr lang="id-ID" dirty="0"/>
                <a:t>/0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3306" y="457200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id-ID" dirty="0"/>
                <a:t>/1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2742" y="573876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r>
                <a:rPr lang="id-ID" dirty="0"/>
                <a:t>/0</a:t>
              </a:r>
              <a:endParaRPr lang="en-US" dirty="0"/>
            </a:p>
          </p:txBody>
        </p:sp>
      </p:grpSp>
      <p:sp>
        <p:nvSpPr>
          <p:cNvPr id="19" name="Subtitle 4">
            <a:extLst>
              <a:ext uri="{FF2B5EF4-FFF2-40B4-BE49-F238E27FC236}">
                <a16:creationId xmlns:a16="http://schemas.microsoft.com/office/drawing/2014/main" id="{E63BBC25-12CA-AC4E-939B-3B312AD1631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9C056854-9930-524A-B1A8-1F318A18121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4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9797"/>
            <a:ext cx="10740326" cy="4414616"/>
          </a:xfrm>
        </p:spPr>
        <p:txBody>
          <a:bodyPr>
            <a:normAutofit/>
          </a:bodyPr>
          <a:lstStyle/>
          <a:p>
            <a:pPr algn="just"/>
            <a:r>
              <a:rPr lang="id-ID" sz="3600" dirty="0">
                <a:sym typeface="Symbol"/>
              </a:rPr>
              <a:t>Diketahui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Q={A, B} dan ={0,1}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maka state pada mesin moore :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		Q={A0, A1, B0, B1}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catatan : A0 dan A1 berasal dari state A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sehingga :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(A0)=0, (A1)=1, (B0)=0, (B1)=1,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8525" y="832243"/>
            <a:ext cx="70749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Eqi </a:t>
            </a:r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Mesin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mealy ke moore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526DE2-3FBF-CC44-B4EC-0F0D1FFEF2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C725394-09A2-B144-9FE9-00F98E4EA649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96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4121137" y="4265618"/>
            <a:ext cx="2286017" cy="2857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 rot="1139848">
            <a:off x="4035493" y="4544016"/>
            <a:ext cx="2818231" cy="438486"/>
          </a:xfrm>
          <a:custGeom>
            <a:avLst/>
            <a:gdLst>
              <a:gd name="connsiteX0" fmla="*/ 0 w 2636322"/>
              <a:gd name="connsiteY0" fmla="*/ 334488 h 417615"/>
              <a:gd name="connsiteX1" fmla="*/ 1199408 w 2636322"/>
              <a:gd name="connsiteY1" fmla="*/ 13854 h 417615"/>
              <a:gd name="connsiteX2" fmla="*/ 2636322 w 2636322"/>
              <a:gd name="connsiteY2" fmla="*/ 417615 h 4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322" h="417615">
                <a:moveTo>
                  <a:pt x="0" y="334488"/>
                </a:moveTo>
                <a:cubicBezTo>
                  <a:pt x="380010" y="167244"/>
                  <a:pt x="760021" y="0"/>
                  <a:pt x="1199408" y="13854"/>
                </a:cubicBezTo>
                <a:cubicBezTo>
                  <a:pt x="1638795" y="27709"/>
                  <a:pt x="2137558" y="222662"/>
                  <a:pt x="2636322" y="41761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024298" y="5900756"/>
            <a:ext cx="2286017" cy="28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641" y="1694754"/>
            <a:ext cx="10585342" cy="4507606"/>
          </a:xfrm>
        </p:spPr>
        <p:txBody>
          <a:bodyPr>
            <a:normAutofit/>
          </a:bodyPr>
          <a:lstStyle/>
          <a:p>
            <a:pPr algn="just"/>
            <a:r>
              <a:rPr lang="id-ID" sz="3600" dirty="0">
                <a:sym typeface="Symbol"/>
              </a:rPr>
              <a:t>Didapat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(A0,0)=(A1,0)=A0, (A0,1)=(A1,1)=B1 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(B0,0)=(B1,0)=A0, (B0,1)=(B1,1)=B1 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0837" y="800375"/>
            <a:ext cx="70749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Eqi </a:t>
            </a:r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Mesin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mealy ke moore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167042" y="3857628"/>
            <a:ext cx="928694" cy="928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8280" y="4107504"/>
            <a:ext cx="9520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id-ID" sz="2800" dirty="0"/>
              <a:t>0/0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24100" y="428625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rot="12040650">
            <a:off x="3821421" y="5106254"/>
            <a:ext cx="2685352" cy="350883"/>
          </a:xfrm>
          <a:custGeom>
            <a:avLst/>
            <a:gdLst>
              <a:gd name="connsiteX0" fmla="*/ 0 w 2636322"/>
              <a:gd name="connsiteY0" fmla="*/ 334488 h 417615"/>
              <a:gd name="connsiteX1" fmla="*/ 1199408 w 2636322"/>
              <a:gd name="connsiteY1" fmla="*/ 13854 h 417615"/>
              <a:gd name="connsiteX2" fmla="*/ 2636322 w 2636322"/>
              <a:gd name="connsiteY2" fmla="*/ 417615 h 4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322" h="417615">
                <a:moveTo>
                  <a:pt x="0" y="334488"/>
                </a:moveTo>
                <a:cubicBezTo>
                  <a:pt x="380010" y="167244"/>
                  <a:pt x="760021" y="0"/>
                  <a:pt x="1199408" y="13854"/>
                </a:cubicBezTo>
                <a:cubicBezTo>
                  <a:pt x="1638795" y="27709"/>
                  <a:pt x="2137558" y="222662"/>
                  <a:pt x="2636322" y="41761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4588534">
            <a:off x="3669298" y="3426810"/>
            <a:ext cx="714380" cy="714380"/>
          </a:xfrm>
          <a:prstGeom prst="arc">
            <a:avLst>
              <a:gd name="adj1" fmla="val 5400000"/>
              <a:gd name="adj2" fmla="val 48645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53058" y="4274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38612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Oval 18"/>
          <p:cNvSpPr/>
          <p:nvPr/>
        </p:nvSpPr>
        <p:spPr>
          <a:xfrm>
            <a:off x="3183930" y="5448314"/>
            <a:ext cx="928694" cy="928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15168" y="5698190"/>
            <a:ext cx="9520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id-ID" sz="2800" dirty="0"/>
              <a:t>1/1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6327202" y="3857628"/>
            <a:ext cx="928694" cy="928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58440" y="4107504"/>
            <a:ext cx="9520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B0/0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6308152" y="5429264"/>
            <a:ext cx="928694" cy="928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39390" y="5679140"/>
            <a:ext cx="9520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B1/1</a:t>
            </a:r>
            <a:endParaRPr lang="en-US" sz="2800" dirty="0"/>
          </a:p>
        </p:txBody>
      </p:sp>
      <p:cxnSp>
        <p:nvCxnSpPr>
          <p:cNvPr id="26" name="Straight Arrow Connector 25"/>
          <p:cNvCxnSpPr>
            <a:stCxn id="19" idx="0"/>
            <a:endCxn id="6" idx="4"/>
          </p:cNvCxnSpPr>
          <p:nvPr/>
        </p:nvCxnSpPr>
        <p:spPr>
          <a:xfrm rot="16200000" flipV="1">
            <a:off x="3308837" y="5108874"/>
            <a:ext cx="661992" cy="16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3256" y="498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2992" y="5559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4430" y="5131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6830" y="3916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6462428" y="5100937"/>
            <a:ext cx="661992" cy="1688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51642" y="4917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</a:t>
            </a:r>
            <a:endParaRPr lang="en-US" dirty="0"/>
          </a:p>
        </p:txBody>
      </p:sp>
      <p:sp>
        <p:nvSpPr>
          <p:cNvPr id="36" name="Arc 35"/>
          <p:cNvSpPr/>
          <p:nvPr/>
        </p:nvSpPr>
        <p:spPr>
          <a:xfrm rot="6327234">
            <a:off x="7022820" y="5242224"/>
            <a:ext cx="714380" cy="714380"/>
          </a:xfrm>
          <a:prstGeom prst="arc">
            <a:avLst>
              <a:gd name="adj1" fmla="val 5400000"/>
              <a:gd name="adj2" fmla="val 48645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51702" y="5202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</a:t>
            </a:r>
            <a:endParaRPr lang="en-US" dirty="0"/>
          </a:p>
        </p:txBody>
      </p:sp>
      <p:sp>
        <p:nvSpPr>
          <p:cNvPr id="29" name="Subtitle 4">
            <a:extLst>
              <a:ext uri="{FF2B5EF4-FFF2-40B4-BE49-F238E27FC236}">
                <a16:creationId xmlns:a16="http://schemas.microsoft.com/office/drawing/2014/main" id="{0F380C9C-D010-754B-AAAB-E8B3B41B267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Subtitle 4">
            <a:extLst>
              <a:ext uri="{FF2B5EF4-FFF2-40B4-BE49-F238E27FC236}">
                <a16:creationId xmlns:a16="http://schemas.microsoft.com/office/drawing/2014/main" id="{A9474275-7A6B-F14D-B2A2-EF8059BD1536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3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 rot="1139848">
            <a:off x="4035493" y="4544016"/>
            <a:ext cx="2818231" cy="438486"/>
          </a:xfrm>
          <a:custGeom>
            <a:avLst/>
            <a:gdLst>
              <a:gd name="connsiteX0" fmla="*/ 0 w 2636322"/>
              <a:gd name="connsiteY0" fmla="*/ 334488 h 417615"/>
              <a:gd name="connsiteX1" fmla="*/ 1199408 w 2636322"/>
              <a:gd name="connsiteY1" fmla="*/ 13854 h 417615"/>
              <a:gd name="connsiteX2" fmla="*/ 2636322 w 2636322"/>
              <a:gd name="connsiteY2" fmla="*/ 417615 h 4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322" h="417615">
                <a:moveTo>
                  <a:pt x="0" y="334488"/>
                </a:moveTo>
                <a:cubicBezTo>
                  <a:pt x="380010" y="167244"/>
                  <a:pt x="760021" y="0"/>
                  <a:pt x="1199408" y="13854"/>
                </a:cubicBezTo>
                <a:cubicBezTo>
                  <a:pt x="1638795" y="27709"/>
                  <a:pt x="2137558" y="222662"/>
                  <a:pt x="2636322" y="41761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15" y="2014780"/>
            <a:ext cx="10290875" cy="4414616"/>
          </a:xfrm>
        </p:spPr>
        <p:txBody>
          <a:bodyPr>
            <a:normAutofit/>
          </a:bodyPr>
          <a:lstStyle/>
          <a:p>
            <a:pPr algn="just"/>
            <a:r>
              <a:rPr lang="id-ID" sz="3600" dirty="0">
                <a:sym typeface="Symbol"/>
              </a:rPr>
              <a:t>Karena state A1 dan B0 tidak punya jalur masuk, maka state ini dapat dihapus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0677" y="829982"/>
            <a:ext cx="70749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Eqi </a:t>
            </a:r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Mesin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mealy ke moore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167042" y="3857628"/>
            <a:ext cx="928694" cy="928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8280" y="4107504"/>
            <a:ext cx="9520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id-ID" sz="2800" dirty="0"/>
              <a:t>0/0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24100" y="428625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rot="12040650">
            <a:off x="3821421" y="5106254"/>
            <a:ext cx="2685352" cy="350883"/>
          </a:xfrm>
          <a:custGeom>
            <a:avLst/>
            <a:gdLst>
              <a:gd name="connsiteX0" fmla="*/ 0 w 2636322"/>
              <a:gd name="connsiteY0" fmla="*/ 334488 h 417615"/>
              <a:gd name="connsiteX1" fmla="*/ 1199408 w 2636322"/>
              <a:gd name="connsiteY1" fmla="*/ 13854 h 417615"/>
              <a:gd name="connsiteX2" fmla="*/ 2636322 w 2636322"/>
              <a:gd name="connsiteY2" fmla="*/ 417615 h 4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322" h="417615">
                <a:moveTo>
                  <a:pt x="0" y="334488"/>
                </a:moveTo>
                <a:cubicBezTo>
                  <a:pt x="380010" y="167244"/>
                  <a:pt x="760021" y="0"/>
                  <a:pt x="1199408" y="13854"/>
                </a:cubicBezTo>
                <a:cubicBezTo>
                  <a:pt x="1638795" y="27709"/>
                  <a:pt x="2137558" y="222662"/>
                  <a:pt x="2636322" y="41761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4588534">
            <a:off x="3669298" y="3426810"/>
            <a:ext cx="714380" cy="714380"/>
          </a:xfrm>
          <a:prstGeom prst="arc">
            <a:avLst>
              <a:gd name="adj1" fmla="val 5400000"/>
              <a:gd name="adj2" fmla="val 48645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53058" y="4274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38612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6308152" y="5429264"/>
            <a:ext cx="928694" cy="928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39390" y="5679140"/>
            <a:ext cx="9520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B1/1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5024430" y="5131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Arc 35"/>
          <p:cNvSpPr/>
          <p:nvPr/>
        </p:nvSpPr>
        <p:spPr>
          <a:xfrm rot="6327234">
            <a:off x="7022820" y="5242224"/>
            <a:ext cx="714380" cy="714380"/>
          </a:xfrm>
          <a:prstGeom prst="arc">
            <a:avLst>
              <a:gd name="adj1" fmla="val 5400000"/>
              <a:gd name="adj2" fmla="val 48645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51702" y="5202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</a:t>
            </a:r>
            <a:endParaRPr lang="en-US" dirty="0"/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E7AC5C0C-B4B9-4A44-8BE3-186835FFC0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1FA073A4-DCB8-5D47-BB08-21C466ED731B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9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15" y="1804130"/>
            <a:ext cx="10151390" cy="5105436"/>
          </a:xfrm>
        </p:spPr>
        <p:txBody>
          <a:bodyPr>
            <a:normAutofit/>
          </a:bodyPr>
          <a:lstStyle/>
          <a:p>
            <a:pPr algn="just"/>
            <a:r>
              <a:rPr lang="id-ID" sz="3600" dirty="0">
                <a:sym typeface="Symbol"/>
              </a:rPr>
              <a:t>Contoh 2 :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Diketahui Mesin Mealy tentukan mesin Moore yang Eqivalen</a:t>
            </a:r>
            <a:endParaRPr lang="en-US" sz="3600" dirty="0">
              <a:sym typeface="Symbol"/>
            </a:endParaRPr>
          </a:p>
          <a:p>
            <a:pPr algn="just">
              <a:buNone/>
            </a:pPr>
            <a:r>
              <a:rPr lang="en-US" sz="3600" dirty="0">
                <a:sym typeface="Symbol"/>
              </a:rPr>
              <a:t>	</a:t>
            </a:r>
            <a:endParaRPr lang="id-ID" sz="3600" dirty="0">
              <a:sym typeface="Symbol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578824" y="2898440"/>
            <a:ext cx="4660316" cy="3602394"/>
            <a:chOff x="3956354" y="2714620"/>
            <a:chExt cx="4660316" cy="3602394"/>
          </a:xfrm>
        </p:grpSpPr>
        <p:sp>
          <p:nvSpPr>
            <p:cNvPr id="6" name="Oval 5"/>
            <p:cNvSpPr/>
            <p:nvPr/>
          </p:nvSpPr>
          <p:spPr>
            <a:xfrm>
              <a:off x="4572000" y="4714884"/>
              <a:ext cx="928694" cy="9286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13610" y="4860958"/>
              <a:ext cx="4263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956354" y="5214950"/>
              <a:ext cx="642942" cy="15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 rot="19398090">
              <a:off x="5133419" y="4274765"/>
              <a:ext cx="1447580" cy="155428"/>
            </a:xfrm>
            <a:custGeom>
              <a:avLst/>
              <a:gdLst>
                <a:gd name="connsiteX0" fmla="*/ 0 w 2636322"/>
                <a:gd name="connsiteY0" fmla="*/ 334488 h 417615"/>
                <a:gd name="connsiteX1" fmla="*/ 1199408 w 2636322"/>
                <a:gd name="connsiteY1" fmla="*/ 13854 h 417615"/>
                <a:gd name="connsiteX2" fmla="*/ 2636322 w 2636322"/>
                <a:gd name="connsiteY2" fmla="*/ 417615 h 41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322" h="417615">
                  <a:moveTo>
                    <a:pt x="0" y="334488"/>
                  </a:moveTo>
                  <a:cubicBezTo>
                    <a:pt x="380010" y="167244"/>
                    <a:pt x="760021" y="0"/>
                    <a:pt x="1199408" y="13854"/>
                  </a:cubicBezTo>
                  <a:cubicBezTo>
                    <a:pt x="1638795" y="27709"/>
                    <a:pt x="2137558" y="222662"/>
                    <a:pt x="2636322" y="417615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2859835">
              <a:off x="6666091" y="2921204"/>
              <a:ext cx="714380" cy="714380"/>
            </a:xfrm>
            <a:prstGeom prst="arc">
              <a:avLst>
                <a:gd name="adj1" fmla="val 5400000"/>
                <a:gd name="adj2" fmla="val 486459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7623131">
              <a:off x="7817429" y="5450100"/>
              <a:ext cx="714380" cy="714380"/>
            </a:xfrm>
            <a:prstGeom prst="arc">
              <a:avLst>
                <a:gd name="adj1" fmla="val 5400000"/>
                <a:gd name="adj2" fmla="val 486459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00760" y="5488560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1/T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2010" y="3988362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0/T</a:t>
              </a:r>
            </a:p>
          </p:txBody>
        </p:sp>
        <p:sp>
          <p:nvSpPr>
            <p:cNvPr id="19" name="Freeform 18"/>
            <p:cNvSpPr/>
            <p:nvPr/>
          </p:nvSpPr>
          <p:spPr>
            <a:xfrm rot="11332598">
              <a:off x="5367295" y="5616071"/>
              <a:ext cx="1650235" cy="250919"/>
            </a:xfrm>
            <a:custGeom>
              <a:avLst/>
              <a:gdLst>
                <a:gd name="connsiteX0" fmla="*/ 0 w 2636322"/>
                <a:gd name="connsiteY0" fmla="*/ 334488 h 417615"/>
                <a:gd name="connsiteX1" fmla="*/ 1199408 w 2636322"/>
                <a:gd name="connsiteY1" fmla="*/ 13854 h 417615"/>
                <a:gd name="connsiteX2" fmla="*/ 2636322 w 2636322"/>
                <a:gd name="connsiteY2" fmla="*/ 417615 h 41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322" h="417615">
                  <a:moveTo>
                    <a:pt x="0" y="334488"/>
                  </a:moveTo>
                  <a:cubicBezTo>
                    <a:pt x="380010" y="167244"/>
                    <a:pt x="760021" y="0"/>
                    <a:pt x="1199408" y="13854"/>
                  </a:cubicBezTo>
                  <a:cubicBezTo>
                    <a:pt x="1638795" y="27709"/>
                    <a:pt x="2137558" y="222662"/>
                    <a:pt x="2636322" y="417615"/>
                  </a:cubicBezTo>
                </a:path>
              </a:pathLst>
            </a:cu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15206" y="2714620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0/Y</a:t>
              </a:r>
            </a:p>
          </p:txBody>
        </p:sp>
        <p:sp>
          <p:nvSpPr>
            <p:cNvPr id="24" name="Freeform 23"/>
            <p:cNvSpPr/>
            <p:nvPr/>
          </p:nvSpPr>
          <p:spPr>
            <a:xfrm rot="4450825">
              <a:off x="6736203" y="4596210"/>
              <a:ext cx="1447580" cy="155428"/>
            </a:xfrm>
            <a:custGeom>
              <a:avLst/>
              <a:gdLst>
                <a:gd name="connsiteX0" fmla="*/ 0 w 2636322"/>
                <a:gd name="connsiteY0" fmla="*/ 334488 h 417615"/>
                <a:gd name="connsiteX1" fmla="*/ 1199408 w 2636322"/>
                <a:gd name="connsiteY1" fmla="*/ 13854 h 417615"/>
                <a:gd name="connsiteX2" fmla="*/ 2636322 w 2636322"/>
                <a:gd name="connsiteY2" fmla="*/ 417615 h 41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322" h="417615">
                  <a:moveTo>
                    <a:pt x="0" y="334488"/>
                  </a:moveTo>
                  <a:cubicBezTo>
                    <a:pt x="380010" y="167244"/>
                    <a:pt x="760021" y="0"/>
                    <a:pt x="1199408" y="13854"/>
                  </a:cubicBezTo>
                  <a:cubicBezTo>
                    <a:pt x="1638795" y="27709"/>
                    <a:pt x="2137558" y="222662"/>
                    <a:pt x="2636322" y="417615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00826" y="3514086"/>
              <a:ext cx="928694" cy="9286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42436" y="3656962"/>
              <a:ext cx="4263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958" y="442913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1/T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5166" y="564357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1/Y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15376486">
              <a:off x="6244190" y="5072265"/>
              <a:ext cx="1447580" cy="155428"/>
            </a:xfrm>
            <a:custGeom>
              <a:avLst/>
              <a:gdLst>
                <a:gd name="connsiteX0" fmla="*/ 0 w 2636322"/>
                <a:gd name="connsiteY0" fmla="*/ 334488 h 417615"/>
                <a:gd name="connsiteX1" fmla="*/ 1199408 w 2636322"/>
                <a:gd name="connsiteY1" fmla="*/ 13854 h 417615"/>
                <a:gd name="connsiteX2" fmla="*/ 2636322 w 2636322"/>
                <a:gd name="connsiteY2" fmla="*/ 417615 h 41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322" h="417615">
                  <a:moveTo>
                    <a:pt x="0" y="334488"/>
                  </a:moveTo>
                  <a:cubicBezTo>
                    <a:pt x="380010" y="167244"/>
                    <a:pt x="760021" y="0"/>
                    <a:pt x="1199408" y="13854"/>
                  </a:cubicBezTo>
                  <a:cubicBezTo>
                    <a:pt x="1638795" y="27709"/>
                    <a:pt x="2137558" y="222662"/>
                    <a:pt x="2636322" y="417615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028188" y="5388320"/>
              <a:ext cx="928694" cy="9286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45700" y="5544844"/>
              <a:ext cx="4263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9388" y="478632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0/T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827431" y="988194"/>
            <a:ext cx="70749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Eqi </a:t>
            </a:r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Mesin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mealy ke moore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Subtitle 4">
            <a:extLst>
              <a:ext uri="{FF2B5EF4-FFF2-40B4-BE49-F238E27FC236}">
                <a16:creationId xmlns:a16="http://schemas.microsoft.com/office/drawing/2014/main" id="{5CB92EA5-A225-714B-A53E-76A90CFC330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Subtitle 4">
            <a:extLst>
              <a:ext uri="{FF2B5EF4-FFF2-40B4-BE49-F238E27FC236}">
                <a16:creationId xmlns:a16="http://schemas.microsoft.com/office/drawing/2014/main" id="{19A9CD2B-BFD6-2041-AD85-ABD8B38DAB67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46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43"/>
          <p:cNvSpPr/>
          <p:nvPr/>
        </p:nvSpPr>
        <p:spPr>
          <a:xfrm>
            <a:off x="4024298" y="4259412"/>
            <a:ext cx="1855364" cy="241159"/>
          </a:xfrm>
          <a:custGeom>
            <a:avLst/>
            <a:gdLst>
              <a:gd name="connsiteX0" fmla="*/ 0 w 2636322"/>
              <a:gd name="connsiteY0" fmla="*/ 334488 h 417615"/>
              <a:gd name="connsiteX1" fmla="*/ 1199408 w 2636322"/>
              <a:gd name="connsiteY1" fmla="*/ 13854 h 417615"/>
              <a:gd name="connsiteX2" fmla="*/ 2636322 w 2636322"/>
              <a:gd name="connsiteY2" fmla="*/ 417615 h 4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322" h="417615">
                <a:moveTo>
                  <a:pt x="0" y="334488"/>
                </a:moveTo>
                <a:cubicBezTo>
                  <a:pt x="380010" y="167244"/>
                  <a:pt x="760021" y="0"/>
                  <a:pt x="1199408" y="13854"/>
                </a:cubicBezTo>
                <a:cubicBezTo>
                  <a:pt x="1638795" y="27709"/>
                  <a:pt x="2137558" y="222662"/>
                  <a:pt x="2636322" y="41761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14" y="2014780"/>
            <a:ext cx="10476854" cy="4414616"/>
          </a:xfrm>
        </p:spPr>
        <p:txBody>
          <a:bodyPr>
            <a:normAutofit/>
          </a:bodyPr>
          <a:lstStyle/>
          <a:p>
            <a:pPr algn="just"/>
            <a:r>
              <a:rPr lang="id-ID" sz="3600" dirty="0">
                <a:sym typeface="Symbol"/>
              </a:rPr>
              <a:t>Contoh 3 :</a:t>
            </a:r>
          </a:p>
          <a:p>
            <a:pPr algn="just">
              <a:buNone/>
            </a:pPr>
            <a:r>
              <a:rPr lang="id-ID" sz="3600" dirty="0">
                <a:sym typeface="Symbol"/>
              </a:rPr>
              <a:t>	Diketahui Mesin Mealy tentukan mesin Moore yang Eqivalen</a:t>
            </a:r>
            <a:endParaRPr lang="en-US" sz="3600" dirty="0">
              <a:sym typeface="Symbol"/>
            </a:endParaRPr>
          </a:p>
          <a:p>
            <a:pPr algn="just">
              <a:buNone/>
            </a:pPr>
            <a:r>
              <a:rPr lang="en-US" sz="3600" dirty="0">
                <a:sym typeface="Symbol"/>
              </a:rPr>
              <a:t>	</a:t>
            </a:r>
            <a:endParaRPr lang="id-ID" sz="3600" dirty="0">
              <a:sym typeface="Symbo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37120" y="1002606"/>
            <a:ext cx="70749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Eqi </a:t>
            </a:r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Mesin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mealy ke moore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78917" y="4179005"/>
            <a:ext cx="928694" cy="928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191105" y="4333632"/>
            <a:ext cx="9520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524100" y="4631571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800000">
            <a:off x="4082865" y="4898606"/>
            <a:ext cx="1855364" cy="241159"/>
          </a:xfrm>
          <a:custGeom>
            <a:avLst/>
            <a:gdLst>
              <a:gd name="connsiteX0" fmla="*/ 0 w 2636322"/>
              <a:gd name="connsiteY0" fmla="*/ 334488 h 417615"/>
              <a:gd name="connsiteX1" fmla="*/ 1199408 w 2636322"/>
              <a:gd name="connsiteY1" fmla="*/ 13854 h 417615"/>
              <a:gd name="connsiteX2" fmla="*/ 2636322 w 2636322"/>
              <a:gd name="connsiteY2" fmla="*/ 417615 h 4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322" h="417615">
                <a:moveTo>
                  <a:pt x="0" y="334488"/>
                </a:moveTo>
                <a:cubicBezTo>
                  <a:pt x="380010" y="167244"/>
                  <a:pt x="760021" y="0"/>
                  <a:pt x="1199408" y="13854"/>
                </a:cubicBezTo>
                <a:cubicBezTo>
                  <a:pt x="1638795" y="27709"/>
                  <a:pt x="2137558" y="222662"/>
                  <a:pt x="2636322" y="41761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912926">
            <a:off x="3158938" y="3603730"/>
            <a:ext cx="714380" cy="714380"/>
          </a:xfrm>
          <a:prstGeom prst="arc">
            <a:avLst>
              <a:gd name="adj1" fmla="val 5400000"/>
              <a:gd name="adj2" fmla="val 48645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10248" y="4262318"/>
            <a:ext cx="928694" cy="928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22123" y="4378056"/>
            <a:ext cx="9520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39" name="Arc 38"/>
          <p:cNvSpPr/>
          <p:nvPr/>
        </p:nvSpPr>
        <p:spPr>
          <a:xfrm rot="4588534">
            <a:off x="8932280" y="3855438"/>
            <a:ext cx="714380" cy="714380"/>
          </a:xfrm>
          <a:prstGeom prst="arc">
            <a:avLst>
              <a:gd name="adj1" fmla="val 5400000"/>
              <a:gd name="adj2" fmla="val 48645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81357" y="357187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id-ID" dirty="0"/>
              <a:t>/0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51307" y="39169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id-ID" dirty="0"/>
              <a:t>/1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67241" y="47720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1/</a:t>
            </a:r>
            <a:r>
              <a:rPr lang="en-US" dirty="0"/>
              <a:t>0</a:t>
            </a:r>
          </a:p>
        </p:txBody>
      </p:sp>
      <p:sp>
        <p:nvSpPr>
          <p:cNvPr id="45" name="Oval 44"/>
          <p:cNvSpPr/>
          <p:nvPr/>
        </p:nvSpPr>
        <p:spPr>
          <a:xfrm>
            <a:off x="8451605" y="4267206"/>
            <a:ext cx="928694" cy="928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463480" y="4382944"/>
            <a:ext cx="9520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C</a:t>
            </a:r>
            <a:endParaRPr lang="en-US" sz="3600" dirty="0"/>
          </a:p>
        </p:txBody>
      </p:sp>
      <p:sp>
        <p:nvSpPr>
          <p:cNvPr id="47" name="Freeform 46"/>
          <p:cNvSpPr/>
          <p:nvPr/>
        </p:nvSpPr>
        <p:spPr>
          <a:xfrm>
            <a:off x="6667504" y="4338645"/>
            <a:ext cx="1855364" cy="241159"/>
          </a:xfrm>
          <a:custGeom>
            <a:avLst/>
            <a:gdLst>
              <a:gd name="connsiteX0" fmla="*/ 0 w 2636322"/>
              <a:gd name="connsiteY0" fmla="*/ 334488 h 417615"/>
              <a:gd name="connsiteX1" fmla="*/ 1199408 w 2636322"/>
              <a:gd name="connsiteY1" fmla="*/ 13854 h 417615"/>
              <a:gd name="connsiteX2" fmla="*/ 2636322 w 2636322"/>
              <a:gd name="connsiteY2" fmla="*/ 417615 h 4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322" h="417615">
                <a:moveTo>
                  <a:pt x="0" y="334488"/>
                </a:moveTo>
                <a:cubicBezTo>
                  <a:pt x="380010" y="167244"/>
                  <a:pt x="760021" y="0"/>
                  <a:pt x="1199408" y="13854"/>
                </a:cubicBezTo>
                <a:cubicBezTo>
                  <a:pt x="1638795" y="27709"/>
                  <a:pt x="2137558" y="222662"/>
                  <a:pt x="2636322" y="41761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10800000">
            <a:off x="6688578" y="4929199"/>
            <a:ext cx="1855364" cy="241159"/>
          </a:xfrm>
          <a:custGeom>
            <a:avLst/>
            <a:gdLst>
              <a:gd name="connsiteX0" fmla="*/ 0 w 2636322"/>
              <a:gd name="connsiteY0" fmla="*/ 334488 h 417615"/>
              <a:gd name="connsiteX1" fmla="*/ 1199408 w 2636322"/>
              <a:gd name="connsiteY1" fmla="*/ 13854 h 417615"/>
              <a:gd name="connsiteX2" fmla="*/ 2636322 w 2636322"/>
              <a:gd name="connsiteY2" fmla="*/ 417615 h 4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322" h="417615">
                <a:moveTo>
                  <a:pt x="0" y="334488"/>
                </a:moveTo>
                <a:cubicBezTo>
                  <a:pt x="380010" y="167244"/>
                  <a:pt x="760021" y="0"/>
                  <a:pt x="1199408" y="13854"/>
                </a:cubicBezTo>
                <a:cubicBezTo>
                  <a:pt x="1638795" y="27709"/>
                  <a:pt x="2137558" y="222662"/>
                  <a:pt x="2636322" y="41761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373478" y="40005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0/2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411578" y="480751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0/1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087990" y="39481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id-ID" dirty="0"/>
              <a:t>/2</a:t>
            </a:r>
            <a:endParaRPr lang="en-US" dirty="0"/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660A9190-C0B8-AF46-8977-58C8AFCF030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24AE313C-3906-C347-BDD1-9AE86A66A7D1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7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055081" y="1002606"/>
            <a:ext cx="44390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Video </a:t>
            </a:r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referensi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660A9190-C0B8-AF46-8977-58C8AFCF030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24AE313C-3906-C347-BDD1-9AE86A66A7D1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1204-4BDC-CE4B-80C3-1D5B1422E919}"/>
              </a:ext>
            </a:extLst>
          </p:cNvPr>
          <p:cNvSpPr/>
          <p:nvPr/>
        </p:nvSpPr>
        <p:spPr>
          <a:xfrm>
            <a:off x="1384884" y="2060278"/>
            <a:ext cx="9779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https://www.youtube.com/watch?v=WubGwQGXPWE&amp;list=PLRh5ykdCNEH3G_RYC8S_1znK0FLV9GTV5&amp;index=6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4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FFC1-FBC4-494E-BB5F-518A2EB7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 </a:t>
            </a:r>
            <a:r>
              <a:rPr lang="en-US" dirty="0" err="1"/>
              <a:t>dengan</a:t>
            </a:r>
            <a:r>
              <a:rPr lang="en-US" dirty="0"/>
              <a:t> Output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CD93FD-2CC4-5D4F-8151-C424B753A6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85952"/>
          <a:ext cx="10515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233772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9295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FSA Accepter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FSA </a:t>
                      </a:r>
                      <a:r>
                        <a:rPr lang="en-US" dirty="0" err="1"/>
                        <a:t>Tranducer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2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FSA yang </a:t>
                      </a:r>
                      <a:r>
                        <a:rPr lang="en-US" dirty="0" err="1"/>
                        <a:t>sudah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pelajari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</a:t>
                      </a:r>
                      <a:r>
                        <a:rPr lang="en-US" dirty="0"/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/>
                        <a:t>Keputusanya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hanya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terbatas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diterima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ditolak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 err="1"/>
                        <a:t>Contoh</a:t>
                      </a:r>
                      <a:r>
                        <a:rPr lang="en-US" dirty="0"/>
                        <a:t> </a:t>
                      </a:r>
                      <a:r>
                        <a:rPr lang="en-US" sz="1800" dirty="0"/>
                        <a:t>String “aa” </a:t>
                      </a:r>
                      <a:r>
                        <a:rPr lang="en-US" sz="1800" dirty="0" err="1"/>
                        <a:t>diterima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atau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tidak</a:t>
                      </a:r>
                      <a:endParaRPr lang="id-ID" sz="1800" dirty="0"/>
                    </a:p>
                    <a:p>
                      <a:r>
                        <a:rPr lang="id-ID" sz="1800" dirty="0"/>
                        <a:t>FSA seperti itu disebut </a:t>
                      </a:r>
                      <a:r>
                        <a:rPr lang="id-ID" sz="1800" i="1" dirty="0">
                          <a:solidFill>
                            <a:srgbClr val="0000FF"/>
                          </a:solidFill>
                        </a:rPr>
                        <a:t>ACCEPTER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FSA </a:t>
                      </a:r>
                      <a:r>
                        <a:rPr lang="en-US" dirty="0" err="1"/>
                        <a:t>tipe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baru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mengeluarkan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keputusan</a:t>
                      </a:r>
                      <a:r>
                        <a:rPr lang="en-US" dirty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Keputusan yang </a:t>
                      </a:r>
                      <a:r>
                        <a:rPr lang="en-US" dirty="0" err="1"/>
                        <a:t>dihasilkan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berupa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keluaran</a:t>
                      </a:r>
                      <a:r>
                        <a:rPr lang="en-US" dirty="0"/>
                        <a:t>/output.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03651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1E1B8F3-86FC-384A-8828-CF301D3A5FCA}"/>
              </a:ext>
            </a:extLst>
          </p:cNvPr>
          <p:cNvGrpSpPr/>
          <p:nvPr/>
        </p:nvGrpSpPr>
        <p:grpSpPr>
          <a:xfrm>
            <a:off x="1224116" y="4250334"/>
            <a:ext cx="4232788" cy="2242541"/>
            <a:chOff x="1571604" y="2239939"/>
            <a:chExt cx="5965233" cy="3153766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386C4A85-64BE-8C46-93B9-81E8C691D3F0}"/>
                </a:ext>
              </a:extLst>
            </p:cNvPr>
            <p:cNvGrpSpPr/>
            <p:nvPr/>
          </p:nvGrpSpPr>
          <p:grpSpPr>
            <a:xfrm>
              <a:off x="2064699" y="2500306"/>
              <a:ext cx="914400" cy="914400"/>
              <a:chOff x="2071670" y="2500306"/>
              <a:chExt cx="914400" cy="914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986EC6C2-AB38-5A43-B94C-E0B6963B8225}"/>
                  </a:ext>
                </a:extLst>
              </p:cNvPr>
              <p:cNvSpPr/>
              <p:nvPr/>
            </p:nvSpPr>
            <p:spPr>
              <a:xfrm>
                <a:off x="2071670" y="250030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577E01-3E79-B345-B750-AA0E62DBDBBD}"/>
                  </a:ext>
                </a:extLst>
              </p:cNvPr>
              <p:cNvSpPr txBox="1"/>
              <p:nvPr/>
            </p:nvSpPr>
            <p:spPr>
              <a:xfrm>
                <a:off x="2307249" y="2664447"/>
                <a:ext cx="458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/>
                  <a:t>A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8478E9DD-DD15-B940-ACB9-02271ACC405F}"/>
                </a:ext>
              </a:extLst>
            </p:cNvPr>
            <p:cNvGrpSpPr/>
            <p:nvPr/>
          </p:nvGrpSpPr>
          <p:grpSpPr>
            <a:xfrm>
              <a:off x="4357686" y="2500306"/>
              <a:ext cx="914400" cy="914400"/>
              <a:chOff x="2071670" y="2500306"/>
              <a:chExt cx="914400" cy="914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3E8CA20-CC9B-3845-8D73-FE124DC5CCF2}"/>
                  </a:ext>
                </a:extLst>
              </p:cNvPr>
              <p:cNvSpPr/>
              <p:nvPr/>
            </p:nvSpPr>
            <p:spPr>
              <a:xfrm>
                <a:off x="2071670" y="250030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FF5E3-8E7D-0343-9FA9-9C888587D967}"/>
                  </a:ext>
                </a:extLst>
              </p:cNvPr>
              <p:cNvSpPr txBox="1"/>
              <p:nvPr/>
            </p:nvSpPr>
            <p:spPr>
              <a:xfrm>
                <a:off x="2307249" y="2664447"/>
                <a:ext cx="458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/>
                  <a:t>B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821DB52E-EE12-E140-A71A-AD47B0584F2A}"/>
                </a:ext>
              </a:extLst>
            </p:cNvPr>
            <p:cNvGrpSpPr/>
            <p:nvPr/>
          </p:nvGrpSpPr>
          <p:grpSpPr>
            <a:xfrm>
              <a:off x="4336421" y="4479305"/>
              <a:ext cx="914400" cy="914400"/>
              <a:chOff x="2071670" y="2500306"/>
              <a:chExt cx="914400" cy="914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EB7DA86-7894-D948-A3E3-C2681D28DB67}"/>
                  </a:ext>
                </a:extLst>
              </p:cNvPr>
              <p:cNvSpPr/>
              <p:nvPr/>
            </p:nvSpPr>
            <p:spPr>
              <a:xfrm>
                <a:off x="2071670" y="250030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3E20D8-5CA0-4744-9BBD-A4DEF89B2096}"/>
                  </a:ext>
                </a:extLst>
              </p:cNvPr>
              <p:cNvSpPr txBox="1"/>
              <p:nvPr/>
            </p:nvSpPr>
            <p:spPr>
              <a:xfrm>
                <a:off x="2307249" y="2664447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/>
                  <a:t>C</a:t>
                </a:r>
              </a:p>
            </p:txBody>
          </p:sp>
        </p:grp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28F7E4EF-B368-3448-B574-6CE892127F52}"/>
                </a:ext>
              </a:extLst>
            </p:cNvPr>
            <p:cNvGrpSpPr/>
            <p:nvPr/>
          </p:nvGrpSpPr>
          <p:grpSpPr>
            <a:xfrm>
              <a:off x="6622437" y="3714752"/>
              <a:ext cx="914400" cy="914400"/>
              <a:chOff x="6715140" y="4071942"/>
              <a:chExt cx="914400" cy="914400"/>
            </a:xfrm>
          </p:grpSpPr>
          <p:sp>
            <p:nvSpPr>
              <p:cNvPr id="19" name="Donut 18">
                <a:extLst>
                  <a:ext uri="{FF2B5EF4-FFF2-40B4-BE49-F238E27FC236}">
                    <a16:creationId xmlns:a16="http://schemas.microsoft.com/office/drawing/2014/main" id="{D2F53481-0478-684F-86FB-954183DBC6CE}"/>
                  </a:ext>
                </a:extLst>
              </p:cNvPr>
              <p:cNvSpPr/>
              <p:nvPr/>
            </p:nvSpPr>
            <p:spPr>
              <a:xfrm>
                <a:off x="6715140" y="4071942"/>
                <a:ext cx="914400" cy="914400"/>
              </a:xfrm>
              <a:prstGeom prst="donut">
                <a:avLst>
                  <a:gd name="adj" fmla="val 109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928427-2A7B-3C47-877D-887D3842734A}"/>
                  </a:ext>
                </a:extLst>
              </p:cNvPr>
              <p:cNvSpPr txBox="1"/>
              <p:nvPr/>
            </p:nvSpPr>
            <p:spPr>
              <a:xfrm>
                <a:off x="6971984" y="424372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/>
                  <a:t>D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2A10CB-5C1D-1B46-BBCD-68EC8EFCF628}"/>
                </a:ext>
              </a:extLst>
            </p:cNvPr>
            <p:cNvCxnSpPr/>
            <p:nvPr/>
          </p:nvCxnSpPr>
          <p:spPr>
            <a:xfrm flipV="1">
              <a:off x="2979099" y="2928934"/>
              <a:ext cx="1371616" cy="285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F5289F-13C8-E24E-AC0F-ABE4C60BC805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5272086" y="2957506"/>
              <a:ext cx="1371616" cy="97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160D9C-D308-E84F-9678-6A3A4CC564EE}"/>
                </a:ext>
              </a:extLst>
            </p:cNvPr>
            <p:cNvCxnSpPr/>
            <p:nvPr/>
          </p:nvCxnSpPr>
          <p:spPr>
            <a:xfrm rot="16200000" flipH="1">
              <a:off x="2884393" y="3241590"/>
              <a:ext cx="1434089" cy="15124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27776A-EE45-E448-8E67-FDBAC362602C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5250821" y="4407867"/>
              <a:ext cx="1371616" cy="528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188FACC-8AD0-474D-A297-F40C09714786}"/>
                </a:ext>
              </a:extLst>
            </p:cNvPr>
            <p:cNvCxnSpPr/>
            <p:nvPr/>
          </p:nvCxnSpPr>
          <p:spPr>
            <a:xfrm>
              <a:off x="1571604" y="2928934"/>
              <a:ext cx="493095" cy="285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098D73-8C16-F74C-9540-C80247EFEE0B}"/>
                </a:ext>
              </a:extLst>
            </p:cNvPr>
            <p:cNvSpPr txBox="1"/>
            <p:nvPr/>
          </p:nvSpPr>
          <p:spPr>
            <a:xfrm>
              <a:off x="3571868" y="350043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151BF2-5066-D145-A7A9-F910F00AC6BE}"/>
                </a:ext>
              </a:extLst>
            </p:cNvPr>
            <p:cNvSpPr txBox="1"/>
            <p:nvPr/>
          </p:nvSpPr>
          <p:spPr>
            <a:xfrm>
              <a:off x="3372283" y="2239939"/>
              <a:ext cx="328169" cy="822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121738-677F-384E-82B6-5849E57A6BF2}"/>
                </a:ext>
              </a:extLst>
            </p:cNvPr>
            <p:cNvSpPr txBox="1"/>
            <p:nvPr/>
          </p:nvSpPr>
          <p:spPr>
            <a:xfrm>
              <a:off x="6055863" y="2726805"/>
              <a:ext cx="257163" cy="822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C24690-D02C-C84D-AFDF-C135523D7944}"/>
                </a:ext>
              </a:extLst>
            </p:cNvPr>
            <p:cNvSpPr txBox="1"/>
            <p:nvPr/>
          </p:nvSpPr>
          <p:spPr>
            <a:xfrm>
              <a:off x="5643570" y="407194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a</a:t>
              </a:r>
            </a:p>
          </p:txBody>
        </p:sp>
      </p:grpSp>
      <p:sp>
        <p:nvSpPr>
          <p:cNvPr id="27" name="Subtitle 4">
            <a:extLst>
              <a:ext uri="{FF2B5EF4-FFF2-40B4-BE49-F238E27FC236}">
                <a16:creationId xmlns:a16="http://schemas.microsoft.com/office/drawing/2014/main" id="{EE7ADE10-2326-704B-B725-503576EA2EC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FFDE4C38-F661-B74C-A576-C63E857B7D1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0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7577-C5DC-CD4E-9C15-C4E4F30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48" y="681037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Mesin</a:t>
            </a:r>
            <a:r>
              <a:rPr lang="en-US" sz="3600" dirty="0"/>
              <a:t>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65C7-E194-8B4F-A46B-CDE10E36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id-ID" sz="3200" dirty="0"/>
              <a:t>FSA </a:t>
            </a:r>
            <a:r>
              <a:rPr lang="id-ID" sz="3200" i="1" dirty="0"/>
              <a:t>(</a:t>
            </a:r>
            <a:r>
              <a:rPr lang="id-ID" sz="3200" i="1" dirty="0" err="1"/>
              <a:t>Finite</a:t>
            </a:r>
            <a:r>
              <a:rPr lang="id-ID" sz="3200" i="1" dirty="0"/>
              <a:t> State </a:t>
            </a:r>
            <a:r>
              <a:rPr lang="id-ID" sz="3200" i="1" dirty="0" err="1"/>
              <a:t>Automata</a:t>
            </a:r>
            <a:r>
              <a:rPr lang="id-ID" sz="3200" i="1" dirty="0"/>
              <a:t>)</a:t>
            </a:r>
            <a:r>
              <a:rPr lang="id-ID" sz="3200" dirty="0"/>
              <a:t> yang mempunyai keputusan sebagai </a:t>
            </a:r>
            <a:r>
              <a:rPr lang="id-ID" sz="3200" dirty="0" err="1"/>
              <a:t>output</a:t>
            </a:r>
            <a:r>
              <a:rPr lang="id-ID" sz="3200" dirty="0"/>
              <a:t>, </a:t>
            </a:r>
            <a:r>
              <a:rPr lang="id-ID" sz="3200" dirty="0" err="1"/>
              <a:t>Automata</a:t>
            </a:r>
            <a:r>
              <a:rPr lang="id-ID" sz="3200" dirty="0"/>
              <a:t> ini disebut </a:t>
            </a:r>
            <a:r>
              <a:rPr lang="id-ID" sz="3200" i="1" dirty="0"/>
              <a:t>TRANSDUCER.</a:t>
            </a:r>
          </a:p>
          <a:p>
            <a:r>
              <a:rPr lang="id-ID" sz="3200" dirty="0"/>
              <a:t>Salah satu contoh FSA yang termasuk </a:t>
            </a:r>
            <a:r>
              <a:rPr lang="id-ID" sz="3200" dirty="0" err="1"/>
              <a:t>Transducer</a:t>
            </a:r>
            <a:r>
              <a:rPr lang="id-ID" sz="3200" dirty="0"/>
              <a:t> atau FSA yang mempunyai </a:t>
            </a:r>
            <a:r>
              <a:rPr lang="id-ID" sz="3200" dirty="0" err="1"/>
              <a:t>output</a:t>
            </a:r>
            <a:r>
              <a:rPr lang="id-ID" sz="3200" dirty="0"/>
              <a:t> adalah Mesin MOORE </a:t>
            </a:r>
          </a:p>
          <a:p>
            <a:r>
              <a:rPr lang="id-ID" sz="3200" dirty="0">
                <a:sym typeface="Symbol"/>
              </a:rPr>
              <a:t>Pada Mesin </a:t>
            </a:r>
            <a:r>
              <a:rPr lang="id-ID" sz="3200" dirty="0" err="1">
                <a:sym typeface="Symbol"/>
              </a:rPr>
              <a:t>Moore</a:t>
            </a:r>
            <a:r>
              <a:rPr lang="id-ID" sz="3200" dirty="0">
                <a:sym typeface="Symbol"/>
              </a:rPr>
              <a:t> </a:t>
            </a:r>
            <a:r>
              <a:rPr lang="id-ID" sz="3200" dirty="0" err="1">
                <a:sym typeface="Symbol"/>
              </a:rPr>
              <a:t>outputnya</a:t>
            </a:r>
            <a:r>
              <a:rPr lang="id-ID" sz="3200" dirty="0">
                <a:sym typeface="Symbol"/>
              </a:rPr>
              <a:t> berasosiasi dengan </a:t>
            </a:r>
            <a:r>
              <a:rPr lang="id-ID" sz="3200" dirty="0" err="1">
                <a:sym typeface="Symbol"/>
              </a:rPr>
              <a:t>state</a:t>
            </a:r>
            <a:r>
              <a:rPr lang="id-ID" sz="3200" dirty="0">
                <a:sym typeface="Symbol"/>
              </a:rPr>
              <a:t>, atau tertulis pada setiap </a:t>
            </a:r>
            <a:r>
              <a:rPr lang="id-ID" sz="3200" dirty="0" err="1">
                <a:sym typeface="Symbol"/>
              </a:rPr>
              <a:t>state</a:t>
            </a:r>
            <a:endParaRPr lang="en-US" sz="3200" dirty="0">
              <a:sym typeface="Symbol"/>
            </a:endParaRPr>
          </a:p>
          <a:p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State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Output</a:t>
            </a:r>
            <a:endParaRPr lang="id-ID" sz="3200" dirty="0"/>
          </a:p>
          <a:p>
            <a:endParaRPr lang="id-ID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11FAAB7F-0A5F-F549-B423-CA883B2DFA6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75A7237D-5028-0043-8E20-488591FDC64E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8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6B66-6107-5F4E-A9F1-B3E13B58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Mesin</a:t>
            </a:r>
            <a:r>
              <a:rPr lang="en-US" dirty="0"/>
              <a:t>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1DD9-5066-0644-BDB1-AC67C7E3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Pada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moore</a:t>
            </a:r>
            <a:r>
              <a:rPr lang="en-US" sz="2400" dirty="0"/>
              <a:t> , output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berasosiasi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state. </a:t>
            </a:r>
          </a:p>
          <a:p>
            <a:r>
              <a:rPr lang="en-US" sz="2400" dirty="0" err="1"/>
              <a:t>Mesin</a:t>
            </a:r>
            <a:r>
              <a:rPr lang="en-US" sz="2400" dirty="0"/>
              <a:t> Moore </a:t>
            </a:r>
            <a:r>
              <a:rPr lang="en-US" sz="2400" dirty="0" err="1"/>
              <a:t>memiliki</a:t>
            </a:r>
            <a:r>
              <a:rPr lang="en-US" sz="2400" dirty="0"/>
              <a:t> 6 </a:t>
            </a:r>
            <a:r>
              <a:rPr lang="en-US" sz="2400" dirty="0" err="1"/>
              <a:t>tupel</a:t>
            </a:r>
            <a:r>
              <a:rPr lang="en-US" sz="2400" dirty="0"/>
              <a:t> :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8BA3D9-2997-964E-9BF8-57CB8EB2E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33" y="3041650"/>
            <a:ext cx="5797754" cy="32297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C8D16-FA19-9340-A8BF-104CBEF240E0}"/>
              </a:ext>
            </a:extLst>
          </p:cNvPr>
          <p:cNvSpPr/>
          <p:nvPr/>
        </p:nvSpPr>
        <p:spPr>
          <a:xfrm>
            <a:off x="6893642" y="3954200"/>
            <a:ext cx="4542503" cy="150433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Perhatikan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Komponen</a:t>
            </a:r>
            <a:r>
              <a:rPr lang="en-US" dirty="0"/>
              <a:t> Final state pada DFA/NFA </a:t>
            </a:r>
            <a:r>
              <a:rPr lang="en-US" dirty="0" err="1"/>
              <a:t>dihilangkan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output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3CF83FA-3D7A-6E43-B6D4-516B6844E63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6A8DC6DD-1C9F-6842-A2B1-4F4A0719FDA9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1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47D3-20A9-9C43-86FA-C9E580A6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Moore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AD692-3234-9D4E-A2EE-65CC6D175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Contoh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kasus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Carilah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pembagian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modulus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pada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suatu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Biner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Analisis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dalam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bentuk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biner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(0,1)</a:t>
                </a:r>
              </a:p>
              <a:p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Berikan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analisis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ubalah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menjadi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Biner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8 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5 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sehingga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0.  0   0  0   0  0  1  0  1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 mod 3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karena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5/3= 1 dan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sisanya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AD692-3234-9D4E-A2EE-65CC6D175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2" t="-2128" b="-5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4">
            <a:extLst>
              <a:ext uri="{FF2B5EF4-FFF2-40B4-BE49-F238E27FC236}">
                <a16:creationId xmlns:a16="http://schemas.microsoft.com/office/drawing/2014/main" id="{7F64E0BB-4BB3-214D-A1F4-5CEF5FB8013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DA92E3-FB97-124B-A7FA-33D55BC3207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4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EC3-C974-404D-9984-DF341A2D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174" y="944776"/>
            <a:ext cx="9744637" cy="809251"/>
          </a:xfrm>
        </p:spPr>
        <p:txBody>
          <a:bodyPr>
            <a:noAutofit/>
          </a:bodyPr>
          <a:lstStyle/>
          <a:p>
            <a:r>
              <a:rPr lang="en-US" sz="2000" dirty="0"/>
              <a:t>Kita </a:t>
            </a:r>
            <a:r>
              <a:rPr lang="en-US" sz="2000" dirty="0" err="1"/>
              <a:t>menerepkan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n mod x </a:t>
            </a:r>
            <a:br>
              <a:rPr lang="en-US" sz="2000" dirty="0"/>
            </a:br>
            <a:r>
              <a:rPr lang="en-US" sz="2000" dirty="0"/>
              <a:t>n= </a:t>
            </a:r>
            <a:r>
              <a:rPr lang="en-US" sz="2000" dirty="0" err="1"/>
              <a:t>bilangan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di </a:t>
            </a:r>
            <a:r>
              <a:rPr lang="en-US" sz="2000" dirty="0" err="1"/>
              <a:t>bagi</a:t>
            </a:r>
            <a:br>
              <a:rPr lang="en-US" sz="2000" dirty="0"/>
            </a:br>
            <a:r>
              <a:rPr lang="en-US" sz="2000" dirty="0"/>
              <a:t>x =</a:t>
            </a:r>
            <a:r>
              <a:rPr lang="en-US" sz="2000" dirty="0" err="1"/>
              <a:t>bilangan</a:t>
            </a:r>
            <a:r>
              <a:rPr lang="en-US" sz="2000" dirty="0"/>
              <a:t> modulo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158E431-BCC3-7E45-A8A6-2252A6CA506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2265">
                      <a:extLst>
                        <a:ext uri="{9D8B030D-6E8A-4147-A177-3AD203B41FA5}">
                          <a16:colId xmlns:a16="http://schemas.microsoft.com/office/drawing/2014/main" val="3445141049"/>
                        </a:ext>
                      </a:extLst>
                    </a:gridCol>
                    <a:gridCol w="1460090">
                      <a:extLst>
                        <a:ext uri="{9D8B030D-6E8A-4147-A177-3AD203B41FA5}">
                          <a16:colId xmlns:a16="http://schemas.microsoft.com/office/drawing/2014/main" val="1749731955"/>
                        </a:ext>
                      </a:extLst>
                    </a:gridCol>
                    <a:gridCol w="781664">
                      <a:extLst>
                        <a:ext uri="{9D8B030D-6E8A-4147-A177-3AD203B41FA5}">
                          <a16:colId xmlns:a16="http://schemas.microsoft.com/office/drawing/2014/main" val="3890817269"/>
                        </a:ext>
                      </a:extLst>
                    </a:gridCol>
                    <a:gridCol w="2580968">
                      <a:extLst>
                        <a:ext uri="{9D8B030D-6E8A-4147-A177-3AD203B41FA5}">
                          <a16:colId xmlns:a16="http://schemas.microsoft.com/office/drawing/2014/main" val="1966138142"/>
                        </a:ext>
                      </a:extLst>
                    </a:gridCol>
                    <a:gridCol w="3920613">
                      <a:extLst>
                        <a:ext uri="{9D8B030D-6E8A-4147-A177-3AD203B41FA5}">
                          <a16:colId xmlns:a16="http://schemas.microsoft.com/office/drawing/2014/main" val="34010628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Desimal</a:t>
                          </a:r>
                          <a:r>
                            <a:rPr lang="en-US" dirty="0"/>
                            <a:t> (X x 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Mod/Output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Biner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Transisi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919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000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421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000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481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394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07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6244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783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158E431-BCC3-7E45-A8A6-2252A6CA50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1183358"/>
                  </p:ext>
                </p:extLst>
              </p:nvPr>
            </p:nvGraphicFramePr>
            <p:xfrm>
              <a:off x="838200" y="1825625"/>
              <a:ext cx="105156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2265">
                      <a:extLst>
                        <a:ext uri="{9D8B030D-6E8A-4147-A177-3AD203B41FA5}">
                          <a16:colId xmlns:a16="http://schemas.microsoft.com/office/drawing/2014/main" val="3445141049"/>
                        </a:ext>
                      </a:extLst>
                    </a:gridCol>
                    <a:gridCol w="1460090">
                      <a:extLst>
                        <a:ext uri="{9D8B030D-6E8A-4147-A177-3AD203B41FA5}">
                          <a16:colId xmlns:a16="http://schemas.microsoft.com/office/drawing/2014/main" val="1749731955"/>
                        </a:ext>
                      </a:extLst>
                    </a:gridCol>
                    <a:gridCol w="781664">
                      <a:extLst>
                        <a:ext uri="{9D8B030D-6E8A-4147-A177-3AD203B41FA5}">
                          <a16:colId xmlns:a16="http://schemas.microsoft.com/office/drawing/2014/main" val="3890817269"/>
                        </a:ext>
                      </a:extLst>
                    </a:gridCol>
                    <a:gridCol w="2580968">
                      <a:extLst>
                        <a:ext uri="{9D8B030D-6E8A-4147-A177-3AD203B41FA5}">
                          <a16:colId xmlns:a16="http://schemas.microsoft.com/office/drawing/2014/main" val="1966138142"/>
                        </a:ext>
                      </a:extLst>
                    </a:gridCol>
                    <a:gridCol w="3920613">
                      <a:extLst>
                        <a:ext uri="{9D8B030D-6E8A-4147-A177-3AD203B41FA5}">
                          <a16:colId xmlns:a16="http://schemas.microsoft.com/office/drawing/2014/main" val="34010628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Desimal</a:t>
                          </a:r>
                          <a:r>
                            <a:rPr lang="en-US" dirty="0"/>
                            <a:t> (X x 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Mod/Output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Biner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Transisi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919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9672" t="-103333" r="-842623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000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285" t="-103333" r="-64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421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9672" t="-210345" r="-842623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000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285" t="-210345" r="-647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481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9672" t="-300000" r="-842623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285" t="-300000" r="-647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6394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9672" t="-413793" r="-84262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285" t="-413793" r="-647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07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9672" t="-496667" r="-842623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285" t="-496667" r="-647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244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9672" t="-617241" r="-842623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285" t="-617241" r="-647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83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EB802E1-79F3-6D44-9C33-47A67A3FE7C3}"/>
              </a:ext>
            </a:extLst>
          </p:cNvPr>
          <p:cNvSpPr/>
          <p:nvPr/>
        </p:nvSpPr>
        <p:spPr>
          <a:xfrm>
            <a:off x="5705712" y="910166"/>
            <a:ext cx="2287094" cy="8303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 mod 3</a:t>
            </a:r>
          </a:p>
          <a:p>
            <a:pPr algn="ctr"/>
            <a:r>
              <a:rPr lang="en-US" dirty="0"/>
              <a:t>n=5</a:t>
            </a:r>
          </a:p>
          <a:p>
            <a:pPr algn="ctr"/>
            <a:r>
              <a:rPr lang="en-US" dirty="0"/>
              <a:t>x=3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73B1C45-C6BB-7E40-8315-C6F78DD2FE0B}"/>
              </a:ext>
            </a:extLst>
          </p:cNvPr>
          <p:cNvSpPr/>
          <p:nvPr/>
        </p:nvSpPr>
        <p:spPr>
          <a:xfrm>
            <a:off x="5515897" y="2241755"/>
            <a:ext cx="265471" cy="530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A2A7662-9F4A-934E-ABF2-17DAE25E3D34}"/>
              </a:ext>
            </a:extLst>
          </p:cNvPr>
          <p:cNvSpPr/>
          <p:nvPr/>
        </p:nvSpPr>
        <p:spPr>
          <a:xfrm>
            <a:off x="5515897" y="3066159"/>
            <a:ext cx="265471" cy="530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55068B0-AD69-3940-82F0-BCE2C4EE5772}"/>
              </a:ext>
            </a:extLst>
          </p:cNvPr>
          <p:cNvSpPr/>
          <p:nvPr/>
        </p:nvSpPr>
        <p:spPr>
          <a:xfrm>
            <a:off x="5515897" y="3819833"/>
            <a:ext cx="265471" cy="530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A1C077-D48D-6F4B-8B5C-FD7A8C7342EB}"/>
                  </a:ext>
                </a:extLst>
              </p:cNvPr>
              <p:cNvSpPr/>
              <p:nvPr/>
            </p:nvSpPr>
            <p:spPr>
              <a:xfrm>
                <a:off x="5781368" y="2322560"/>
                <a:ext cx="465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A1C077-D48D-6F4B-8B5C-FD7A8C734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68" y="2322560"/>
                <a:ext cx="46544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0DA771-D020-B74D-8176-76344A4EAB49}"/>
                  </a:ext>
                </a:extLst>
              </p:cNvPr>
              <p:cNvSpPr/>
              <p:nvPr/>
            </p:nvSpPr>
            <p:spPr>
              <a:xfrm>
                <a:off x="5781367" y="3095656"/>
                <a:ext cx="46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0DA771-D020-B74D-8176-76344A4EA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67" y="3095656"/>
                <a:ext cx="46012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156C995-17EA-9D4F-927E-71DE13E4D6A8}"/>
                  </a:ext>
                </a:extLst>
              </p:cNvPr>
              <p:cNvSpPr/>
              <p:nvPr/>
            </p:nvSpPr>
            <p:spPr>
              <a:xfrm>
                <a:off x="5781367" y="3855771"/>
                <a:ext cx="465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156C995-17EA-9D4F-927E-71DE13E4D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67" y="3855771"/>
                <a:ext cx="46544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AD4956DC-0E0F-A34D-88B5-2B9F4227F391}"/>
              </a:ext>
            </a:extLst>
          </p:cNvPr>
          <p:cNvSpPr/>
          <p:nvPr/>
        </p:nvSpPr>
        <p:spPr>
          <a:xfrm>
            <a:off x="3480552" y="5631489"/>
            <a:ext cx="265471" cy="3457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E6F77DF-B6B3-A34B-9D3E-78118CD194F4}"/>
              </a:ext>
            </a:extLst>
          </p:cNvPr>
          <p:cNvGrpSpPr/>
          <p:nvPr/>
        </p:nvGrpSpPr>
        <p:grpSpPr>
          <a:xfrm>
            <a:off x="838199" y="4644238"/>
            <a:ext cx="8128819" cy="2110267"/>
            <a:chOff x="838199" y="4644238"/>
            <a:chExt cx="8128819" cy="211026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D211EC-2A59-0840-91DC-7D1593BC7DFD}"/>
                </a:ext>
              </a:extLst>
            </p:cNvPr>
            <p:cNvGrpSpPr/>
            <p:nvPr/>
          </p:nvGrpSpPr>
          <p:grpSpPr>
            <a:xfrm>
              <a:off x="838199" y="4644238"/>
              <a:ext cx="8128819" cy="1439408"/>
              <a:chOff x="838200" y="4660490"/>
              <a:chExt cx="8074674" cy="1423155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A514D91-0E52-C145-8F36-13E99D30BD5A}"/>
                  </a:ext>
                </a:extLst>
              </p:cNvPr>
              <p:cNvCxnSpPr/>
              <p:nvPr/>
            </p:nvCxnSpPr>
            <p:spPr>
              <a:xfrm>
                <a:off x="838200" y="5265174"/>
                <a:ext cx="887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86249B0-C45C-3F4D-BB8E-58E3E04BAF57}"/>
                      </a:ext>
                    </a:extLst>
                  </p:cNvPr>
                  <p:cNvSpPr/>
                  <p:nvPr/>
                </p:nvSpPr>
                <p:spPr>
                  <a:xfrm>
                    <a:off x="1725561" y="4660490"/>
                    <a:ext cx="1283109" cy="120936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/0</a:t>
                    </a:r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86249B0-C45C-3F4D-BB8E-58E3E04BAF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5561" y="4660490"/>
                    <a:ext cx="1283109" cy="1209368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9DD23D81-1429-4F4C-A343-C97F78A5B835}"/>
                      </a:ext>
                    </a:extLst>
                  </p:cNvPr>
                  <p:cNvSpPr/>
                  <p:nvPr/>
                </p:nvSpPr>
                <p:spPr>
                  <a:xfrm>
                    <a:off x="4409768" y="4674619"/>
                    <a:ext cx="1283109" cy="120936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/1</a:t>
                    </a: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9DD23D81-1429-4F4C-A343-C97F78A5B8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9768" y="4674619"/>
                    <a:ext cx="1283109" cy="120936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42FFF1F7-371F-1C4C-8518-4BC62662F49F}"/>
                      </a:ext>
                    </a:extLst>
                  </p:cNvPr>
                  <p:cNvSpPr/>
                  <p:nvPr/>
                </p:nvSpPr>
                <p:spPr>
                  <a:xfrm>
                    <a:off x="7049730" y="4660490"/>
                    <a:ext cx="1283109" cy="120936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/2</a:t>
                    </a:r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42FFF1F7-371F-1C4C-8518-4BC62662F4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9730" y="4660490"/>
                    <a:ext cx="1283109" cy="120936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B13C396-A3A6-B249-A62F-ABAACC147F53}"/>
                  </a:ext>
                </a:extLst>
              </p:cNvPr>
              <p:cNvCxnSpPr>
                <a:stCxn id="22" idx="6"/>
              </p:cNvCxnSpPr>
              <p:nvPr/>
            </p:nvCxnSpPr>
            <p:spPr>
              <a:xfrm flipV="1">
                <a:off x="3008670" y="5232742"/>
                <a:ext cx="1401098" cy="324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C9E6D6-F5D1-484A-8959-FA736FEF4D1B}"/>
                  </a:ext>
                </a:extLst>
              </p:cNvPr>
              <p:cNvSpPr/>
              <p:nvPr/>
            </p:nvSpPr>
            <p:spPr>
              <a:xfrm>
                <a:off x="3362632" y="4771915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1E76A6DF-0BC2-E94E-B314-F34457DD5B6E}"/>
                  </a:ext>
                </a:extLst>
              </p:cNvPr>
              <p:cNvCxnSpPr>
                <a:stCxn id="22" idx="3"/>
                <a:endCxn id="22" idx="4"/>
              </p:cNvCxnSpPr>
              <p:nvPr/>
            </p:nvCxnSpPr>
            <p:spPr>
              <a:xfrm rot="16200000" flipH="1">
                <a:off x="2051738" y="5554480"/>
                <a:ext cx="177108" cy="453648"/>
              </a:xfrm>
              <a:prstGeom prst="curvedConnector3">
                <a:avLst>
                  <a:gd name="adj1" fmla="val 22907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9B7E2D-9372-9942-A18D-B6B109BADAE8}"/>
                  </a:ext>
                </a:extLst>
              </p:cNvPr>
              <p:cNvSpPr/>
              <p:nvPr/>
            </p:nvSpPr>
            <p:spPr>
              <a:xfrm>
                <a:off x="1615016" y="5906537"/>
                <a:ext cx="221090" cy="1771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68717B-951D-4745-AFEC-56F4EA871464}"/>
                  </a:ext>
                </a:extLst>
              </p:cNvPr>
              <p:cNvCxnSpPr/>
              <p:nvPr/>
            </p:nvCxnSpPr>
            <p:spPr>
              <a:xfrm flipV="1">
                <a:off x="5648632" y="5248958"/>
                <a:ext cx="1401098" cy="324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06A24C5-3749-E743-A12A-F679E058926C}"/>
                  </a:ext>
                </a:extLst>
              </p:cNvPr>
              <p:cNvSpPr/>
              <p:nvPr/>
            </p:nvSpPr>
            <p:spPr>
              <a:xfrm>
                <a:off x="6114078" y="482526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B33EC14-8E12-9043-ABFA-A5BDFC78B2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7555" y="5531807"/>
                <a:ext cx="16488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399F567-B27B-2843-9924-340ED9E4725D}"/>
                  </a:ext>
                </a:extLst>
              </p:cNvPr>
              <p:cNvSpPr/>
              <p:nvPr/>
            </p:nvSpPr>
            <p:spPr>
              <a:xfrm>
                <a:off x="3480552" y="563148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74D2C12-A9C9-0D47-B054-2CF6D319BA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755" y="5531807"/>
                <a:ext cx="1378975" cy="7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AE944D-732F-CF49-A95C-85D54F4EF7FA}"/>
                  </a:ext>
                </a:extLst>
              </p:cNvPr>
              <p:cNvSpPr/>
              <p:nvPr/>
            </p:nvSpPr>
            <p:spPr>
              <a:xfrm>
                <a:off x="6178345" y="559100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E2955D01-5BE0-0549-A205-4DACCEDB53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74806" y="5138789"/>
                <a:ext cx="427576" cy="187907"/>
              </a:xfrm>
              <a:prstGeom prst="curvedConnector4">
                <a:avLst>
                  <a:gd name="adj1" fmla="val -94886"/>
                  <a:gd name="adj2" fmla="val 22165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7528B-435C-DD4B-9E4A-759F9976C765}"/>
                  </a:ext>
                </a:extLst>
              </p:cNvPr>
              <p:cNvSpPr/>
              <p:nvPr/>
            </p:nvSpPr>
            <p:spPr>
              <a:xfrm>
                <a:off x="8647403" y="467317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EF84B28-3A5F-FA4D-A8C2-0FB6BB27ED45}"/>
                </a:ext>
              </a:extLst>
            </p:cNvPr>
            <p:cNvSpPr/>
            <p:nvPr/>
          </p:nvSpPr>
          <p:spPr>
            <a:xfrm>
              <a:off x="2065393" y="6231244"/>
              <a:ext cx="623946" cy="5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96B8EE0-0F37-B841-8D6C-8D0427EF4617}"/>
                </a:ext>
              </a:extLst>
            </p:cNvPr>
            <p:cNvSpPr/>
            <p:nvPr/>
          </p:nvSpPr>
          <p:spPr>
            <a:xfrm>
              <a:off x="4767599" y="6231244"/>
              <a:ext cx="623946" cy="5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A973F9-1061-5C4E-BCC0-1382715812C5}"/>
                </a:ext>
              </a:extLst>
            </p:cNvPr>
            <p:cNvSpPr/>
            <p:nvPr/>
          </p:nvSpPr>
          <p:spPr>
            <a:xfrm>
              <a:off x="7425264" y="6160972"/>
              <a:ext cx="623946" cy="5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6" name="Subtitle 4">
            <a:extLst>
              <a:ext uri="{FF2B5EF4-FFF2-40B4-BE49-F238E27FC236}">
                <a16:creationId xmlns:a16="http://schemas.microsoft.com/office/drawing/2014/main" id="{2260FEFB-43AF-2040-BA62-C775F19A814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Subtitle 4">
            <a:extLst>
              <a:ext uri="{FF2B5EF4-FFF2-40B4-BE49-F238E27FC236}">
                <a16:creationId xmlns:a16="http://schemas.microsoft.com/office/drawing/2014/main" id="{C02AB44E-B559-4B4C-B8FC-2E5A0E545862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4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2DF2F8-CCAE-2A43-9710-3DA5560D9C4B}"/>
              </a:ext>
            </a:extLst>
          </p:cNvPr>
          <p:cNvGrpSpPr/>
          <p:nvPr/>
        </p:nvGrpSpPr>
        <p:grpSpPr>
          <a:xfrm>
            <a:off x="392208" y="1554576"/>
            <a:ext cx="8128819" cy="2110267"/>
            <a:chOff x="838199" y="4644238"/>
            <a:chExt cx="8128819" cy="21102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760936-62CD-C544-A54F-24F5C4E1E381}"/>
                </a:ext>
              </a:extLst>
            </p:cNvPr>
            <p:cNvGrpSpPr/>
            <p:nvPr/>
          </p:nvGrpSpPr>
          <p:grpSpPr>
            <a:xfrm>
              <a:off x="838199" y="4644238"/>
              <a:ext cx="8128819" cy="1439408"/>
              <a:chOff x="838200" y="4660490"/>
              <a:chExt cx="8074674" cy="1423155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36A2C95-8FC6-5749-9925-62D743FB440F}"/>
                  </a:ext>
                </a:extLst>
              </p:cNvPr>
              <p:cNvCxnSpPr/>
              <p:nvPr/>
            </p:nvCxnSpPr>
            <p:spPr>
              <a:xfrm>
                <a:off x="838200" y="5265174"/>
                <a:ext cx="887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004C9B6-F399-EA4E-BAC0-47F30309BBAD}"/>
                      </a:ext>
                    </a:extLst>
                  </p:cNvPr>
                  <p:cNvSpPr/>
                  <p:nvPr/>
                </p:nvSpPr>
                <p:spPr>
                  <a:xfrm>
                    <a:off x="1725561" y="4660490"/>
                    <a:ext cx="1283109" cy="120936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004C9B6-F399-EA4E-BAC0-47F30309BB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5561" y="4660490"/>
                    <a:ext cx="1283109" cy="120936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4E5E8C9-55ED-7E48-AEAB-98E882119051}"/>
                      </a:ext>
                    </a:extLst>
                  </p:cNvPr>
                  <p:cNvSpPr/>
                  <p:nvPr/>
                </p:nvSpPr>
                <p:spPr>
                  <a:xfrm>
                    <a:off x="4409768" y="4674619"/>
                    <a:ext cx="1283109" cy="120936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4E5E8C9-55ED-7E48-AEAB-98E882119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9768" y="4674619"/>
                    <a:ext cx="1283109" cy="120936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7F550AA-1279-D743-B01A-7CC8BFF50EB9}"/>
                      </a:ext>
                    </a:extLst>
                  </p:cNvPr>
                  <p:cNvSpPr/>
                  <p:nvPr/>
                </p:nvSpPr>
                <p:spPr>
                  <a:xfrm>
                    <a:off x="7049730" y="4660490"/>
                    <a:ext cx="1283109" cy="120936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7F550AA-1279-D743-B01A-7CC8BFF50E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9730" y="4660490"/>
                    <a:ext cx="1283109" cy="120936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E23ACDA-C30C-1B4C-A5C6-60D18226B51D}"/>
                  </a:ext>
                </a:extLst>
              </p:cNvPr>
              <p:cNvCxnSpPr>
                <a:stCxn id="10" idx="6"/>
              </p:cNvCxnSpPr>
              <p:nvPr/>
            </p:nvCxnSpPr>
            <p:spPr>
              <a:xfrm flipV="1">
                <a:off x="3008670" y="5232742"/>
                <a:ext cx="1401098" cy="324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DA181F-7F8E-7546-8059-7D8497E44C78}"/>
                  </a:ext>
                </a:extLst>
              </p:cNvPr>
              <p:cNvSpPr/>
              <p:nvPr/>
            </p:nvSpPr>
            <p:spPr>
              <a:xfrm>
                <a:off x="3362632" y="4771915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5" name="Curved Connector 14">
                <a:extLst>
                  <a:ext uri="{FF2B5EF4-FFF2-40B4-BE49-F238E27FC236}">
                    <a16:creationId xmlns:a16="http://schemas.microsoft.com/office/drawing/2014/main" id="{1656B12D-208C-A142-A889-08E6DF2CF9F9}"/>
                  </a:ext>
                </a:extLst>
              </p:cNvPr>
              <p:cNvCxnSpPr>
                <a:stCxn id="10" idx="3"/>
                <a:endCxn id="10" idx="4"/>
              </p:cNvCxnSpPr>
              <p:nvPr/>
            </p:nvCxnSpPr>
            <p:spPr>
              <a:xfrm rot="16200000" flipH="1">
                <a:off x="2051738" y="5554480"/>
                <a:ext cx="177108" cy="453648"/>
              </a:xfrm>
              <a:prstGeom prst="curvedConnector3">
                <a:avLst>
                  <a:gd name="adj1" fmla="val 22907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B36533B-F8AF-A444-9BA6-25B50A36A357}"/>
                  </a:ext>
                </a:extLst>
              </p:cNvPr>
              <p:cNvSpPr/>
              <p:nvPr/>
            </p:nvSpPr>
            <p:spPr>
              <a:xfrm>
                <a:off x="1615016" y="5906537"/>
                <a:ext cx="221090" cy="1771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E736023-03EF-8845-A1C7-5CA19702DBEE}"/>
                  </a:ext>
                </a:extLst>
              </p:cNvPr>
              <p:cNvCxnSpPr/>
              <p:nvPr/>
            </p:nvCxnSpPr>
            <p:spPr>
              <a:xfrm flipV="1">
                <a:off x="5648632" y="5248958"/>
                <a:ext cx="1401098" cy="324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4D27F3B-D7FA-1342-80DD-ECC83257FD11}"/>
                  </a:ext>
                </a:extLst>
              </p:cNvPr>
              <p:cNvSpPr/>
              <p:nvPr/>
            </p:nvSpPr>
            <p:spPr>
              <a:xfrm>
                <a:off x="6114078" y="482526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D068BBD-57AA-C946-B1B5-48791D0B5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7555" y="5531807"/>
                <a:ext cx="16488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A7D3FD8-8680-604B-8768-8AE3BECB187F}"/>
                  </a:ext>
                </a:extLst>
              </p:cNvPr>
              <p:cNvSpPr/>
              <p:nvPr/>
            </p:nvSpPr>
            <p:spPr>
              <a:xfrm>
                <a:off x="3480552" y="563148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0324ADE-17A7-0244-9002-E39521E8E3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755" y="5531807"/>
                <a:ext cx="1378975" cy="7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3C55F6-02AF-C640-BCA8-85D92819C333}"/>
                  </a:ext>
                </a:extLst>
              </p:cNvPr>
              <p:cNvSpPr/>
              <p:nvPr/>
            </p:nvSpPr>
            <p:spPr>
              <a:xfrm>
                <a:off x="6178345" y="559100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23" name="Curved Connector 22">
                <a:extLst>
                  <a:ext uri="{FF2B5EF4-FFF2-40B4-BE49-F238E27FC236}">
                    <a16:creationId xmlns:a16="http://schemas.microsoft.com/office/drawing/2014/main" id="{17742E04-9C2D-A445-8A8D-89AF4D1B988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74806" y="5138789"/>
                <a:ext cx="427576" cy="187907"/>
              </a:xfrm>
              <a:prstGeom prst="curvedConnector4">
                <a:avLst>
                  <a:gd name="adj1" fmla="val -94886"/>
                  <a:gd name="adj2" fmla="val 22165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9F2F5A-653D-EC42-8382-EDDE08C292EB}"/>
                  </a:ext>
                </a:extLst>
              </p:cNvPr>
              <p:cNvSpPr/>
              <p:nvPr/>
            </p:nvSpPr>
            <p:spPr>
              <a:xfrm>
                <a:off x="8647403" y="4673179"/>
                <a:ext cx="265471" cy="34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5DE753-0089-5045-BC1A-B8609A6B7C80}"/>
                </a:ext>
              </a:extLst>
            </p:cNvPr>
            <p:cNvSpPr/>
            <p:nvPr/>
          </p:nvSpPr>
          <p:spPr>
            <a:xfrm>
              <a:off x="2065393" y="6231244"/>
              <a:ext cx="623946" cy="5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E32C7F-9778-574C-8BA7-32001039A068}"/>
                </a:ext>
              </a:extLst>
            </p:cNvPr>
            <p:cNvSpPr/>
            <p:nvPr/>
          </p:nvSpPr>
          <p:spPr>
            <a:xfrm>
              <a:off x="4767599" y="6231244"/>
              <a:ext cx="623946" cy="5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95734C-7495-4645-AF56-F34F982544E5}"/>
                </a:ext>
              </a:extLst>
            </p:cNvPr>
            <p:cNvSpPr/>
            <p:nvPr/>
          </p:nvSpPr>
          <p:spPr>
            <a:xfrm>
              <a:off x="7425264" y="6160972"/>
              <a:ext cx="623946" cy="5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5">
                <a:extLst>
                  <a:ext uri="{FF2B5EF4-FFF2-40B4-BE49-F238E27FC236}">
                    <a16:creationId xmlns:a16="http://schemas.microsoft.com/office/drawing/2014/main" id="{46FEBA9E-3AB1-A14F-BA06-BBBD9ADBC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194" y="4470859"/>
                <a:ext cx="9634858" cy="173528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sz="1600" b="1" i="1" dirty="0"/>
                  <a:t>5 mod 3 =?</a:t>
                </a:r>
              </a:p>
              <a:p>
                <a:pPr marL="0" indent="0">
                  <a:buNone/>
                </a:pPr>
                <a:r>
                  <a:rPr lang="en-US" sz="1600" dirty="0"/>
                  <a:t>Input 5 </a:t>
                </a:r>
                <a:r>
                  <a:rPr lang="en-US" sz="1600" dirty="0" err="1"/>
                  <a:t>dalam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bentuk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biner</a:t>
                </a:r>
                <a:r>
                  <a:rPr lang="en-US" sz="1600" dirty="0"/>
                  <a:t> 0101</a:t>
                </a:r>
              </a:p>
              <a:p>
                <a:pPr marL="0" indent="0">
                  <a:buNone/>
                </a:pPr>
                <a:r>
                  <a:rPr lang="en-US" sz="1600" dirty="0" err="1"/>
                  <a:t>Bila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kita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memasukan</a:t>
                </a:r>
                <a:r>
                  <a:rPr lang="en-US" sz="1600" dirty="0"/>
                  <a:t> string 0101 </a:t>
                </a:r>
                <a:r>
                  <a:rPr lang="en-US" sz="1600" dirty="0" err="1"/>
                  <a:t>kedalam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mesin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urutan</a:t>
                </a:r>
                <a:r>
                  <a:rPr lang="en-US" sz="1600" dirty="0"/>
                  <a:t> state yang di </a:t>
                </a:r>
                <a:r>
                  <a:rPr lang="en-US" sz="1600" dirty="0" err="1"/>
                  <a:t>capai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err="1"/>
                  <a:t>Perhatikan</a:t>
                </a:r>
                <a:r>
                  <a:rPr lang="en-US" sz="1600" dirty="0"/>
                  <a:t> state </a:t>
                </a:r>
                <a:r>
                  <a:rPr lang="en-US" sz="1600" dirty="0" err="1"/>
                  <a:t>terakhir</a:t>
                </a:r>
                <a:r>
                  <a:rPr lang="en-US" sz="1600" dirty="0"/>
                  <a:t> yang di </a:t>
                </a:r>
                <a:r>
                  <a:rPr lang="en-US" sz="1600" dirty="0" err="1"/>
                  <a:t>capai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maka</a:t>
                </a:r>
                <a:r>
                  <a:rPr lang="en-US" sz="1600" dirty="0"/>
                  <a:t> </a:t>
                </a:r>
                <a:r>
                  <a:rPr lang="en-US" sz="1600" i="1" dirty="0"/>
                  <a:t>5 mod 3 =2</a:t>
                </a:r>
              </a:p>
            </p:txBody>
          </p:sp>
        </mc:Choice>
        <mc:Fallback xmlns="">
          <p:sp>
            <p:nvSpPr>
              <p:cNvPr id="26" name="Content Placeholder 25">
                <a:extLst>
                  <a:ext uri="{FF2B5EF4-FFF2-40B4-BE49-F238E27FC236}">
                    <a16:creationId xmlns:a16="http://schemas.microsoft.com/office/drawing/2014/main" id="{46FEBA9E-3AB1-A14F-BA06-BBBD9ADBC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194" y="4470859"/>
                <a:ext cx="9634858" cy="1735287"/>
              </a:xfrm>
              <a:prstGeom prst="rect">
                <a:avLst/>
              </a:prstGeom>
              <a:blipFill>
                <a:blip r:embed="rId5"/>
                <a:stretch>
                  <a:fillRect l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409BF5-7B53-804E-8DC7-2C131349E212}"/>
                  </a:ext>
                </a:extLst>
              </p:cNvPr>
              <p:cNvSpPr/>
              <p:nvPr/>
            </p:nvSpPr>
            <p:spPr>
              <a:xfrm>
                <a:off x="8796561" y="1272991"/>
                <a:ext cx="3197707" cy="3737181"/>
              </a:xfrm>
              <a:prstGeom prst="rect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= {0,1}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409BF5-7B53-804E-8DC7-2C131349E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61" y="1272991"/>
                <a:ext cx="3197707" cy="3737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4">
            <a:extLst>
              <a:ext uri="{FF2B5EF4-FFF2-40B4-BE49-F238E27FC236}">
                <a16:creationId xmlns:a16="http://schemas.microsoft.com/office/drawing/2014/main" id="{3E6103D2-8839-9242-B687-3F6F4FA256A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541FDB9C-5A07-6048-B318-EB22336E80D6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4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1CE5-5229-B042-84E3-34A843CE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58642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Ayo Kita </a:t>
            </a:r>
            <a:r>
              <a:rPr lang="en-US" sz="3600" dirty="0" err="1"/>
              <a:t>latihan</a:t>
            </a:r>
            <a:r>
              <a:rPr lang="en-US" sz="3600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06A4-D09A-D540-8B5C-34D0B4FE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14853"/>
            <a:ext cx="10905066" cy="22155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Buatlah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moore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sisa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/modulo 4,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inputan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biner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err="1"/>
              <a:t>Buatlah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moore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sisa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/modulo 5,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inputan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biner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44E8170F-7A01-AB45-9C16-9169C5ED013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C7D4CD65-3776-574C-BE1D-5D16C0AFD1C8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045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1487</Words>
  <Application>Microsoft Macintosh PowerPoint</Application>
  <PresentationFormat>Widescreen</PresentationFormat>
  <Paragraphs>400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Cambria Math</vt:lpstr>
      <vt:lpstr>Signika</vt:lpstr>
      <vt:lpstr>Times New Roman</vt:lpstr>
      <vt:lpstr>1_Custom Design</vt:lpstr>
      <vt:lpstr>   Pertemuan ke_11 Mesin Moore dan Mealy </vt:lpstr>
      <vt:lpstr>Outline</vt:lpstr>
      <vt:lpstr>FSA dengan Output</vt:lpstr>
      <vt:lpstr>Mesin Moore</vt:lpstr>
      <vt:lpstr>Mesin Moore</vt:lpstr>
      <vt:lpstr>Contoh penerapan Mesin Moore</vt:lpstr>
      <vt:lpstr>Kita menerepkan rumus n mod x  n= bilangan yang akan di bagi x =bilangan modulo</vt:lpstr>
      <vt:lpstr>PowerPoint Presentation</vt:lpstr>
      <vt:lpstr>Ayo Kita latihan :D</vt:lpstr>
      <vt:lpstr>Mesin Mealy</vt:lpstr>
      <vt:lpstr>Mesin Mealy </vt:lpstr>
      <vt:lpstr>Ekuivalensi Mesin Moore ke Mesin Mealy</vt:lpstr>
      <vt:lpstr>Ekuivalensi Mesin Moore ke Mesin Mealy</vt:lpstr>
      <vt:lpstr>Ekuivalensi Mesin Moore ke Mesin Mealy</vt:lpstr>
      <vt:lpstr>Conton soal Ubalah mesin moore ke dalam mesin mealy</vt:lpstr>
      <vt:lpstr>PowerPoint Presentation</vt:lpstr>
      <vt:lpstr>Ayo 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GALUH WILUJENG SARASWATI</cp:lastModifiedBy>
  <cp:revision>99</cp:revision>
  <dcterms:created xsi:type="dcterms:W3CDTF">2020-07-23T01:18:59Z</dcterms:created>
  <dcterms:modified xsi:type="dcterms:W3CDTF">2022-02-23T14:42:02Z</dcterms:modified>
</cp:coreProperties>
</file>