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73" r:id="rId14"/>
    <p:sldId id="275" r:id="rId15"/>
    <p:sldId id="276" r:id="rId16"/>
    <p:sldId id="277" r:id="rId17"/>
    <p:sldId id="265" r:id="rId18"/>
    <p:sldId id="266" r:id="rId19"/>
    <p:sldId id="267" r:id="rId20"/>
    <p:sldId id="279" r:id="rId21"/>
    <p:sldId id="280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AE96B-91B6-45E1-915C-4423E4B663EA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8FB9E-97D7-40EC-BFF6-9779A623FF60}">
      <dgm:prSet phldrT="[Text]"/>
      <dgm:spPr/>
      <dgm:t>
        <a:bodyPr/>
        <a:lstStyle/>
        <a:p>
          <a:r>
            <a:rPr lang="en-US" dirty="0" err="1" smtClean="0"/>
            <a:t>Membuktikan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</a:t>
          </a:r>
          <a:r>
            <a:rPr lang="en-US" dirty="0" err="1" smtClean="0"/>
            <a:t>merupakan</a:t>
          </a:r>
          <a:r>
            <a:rPr lang="en-US" dirty="0" smtClean="0"/>
            <a:t> RL</a:t>
          </a:r>
          <a:endParaRPr lang="id-ID" dirty="0" smtClean="0"/>
        </a:p>
        <a:p>
          <a:r>
            <a:rPr lang="id-ID" dirty="0" smtClean="0"/>
            <a:t>(Regular Language)</a:t>
          </a:r>
          <a:endParaRPr lang="en-US" dirty="0"/>
        </a:p>
      </dgm:t>
    </dgm:pt>
    <dgm:pt modelId="{B2B4DE18-E4D7-4FF8-9128-390A87DD30AD}" type="parTrans" cxnId="{E736A50E-D561-466E-89FA-A633D7A59746}">
      <dgm:prSet/>
      <dgm:spPr/>
      <dgm:t>
        <a:bodyPr/>
        <a:lstStyle/>
        <a:p>
          <a:endParaRPr lang="en-US"/>
        </a:p>
      </dgm:t>
    </dgm:pt>
    <dgm:pt modelId="{30E4DB6B-D383-4763-BDE6-B6EA60E16D2C}" type="sibTrans" cxnId="{E736A50E-D561-466E-89FA-A633D7A59746}">
      <dgm:prSet/>
      <dgm:spPr/>
      <dgm:t>
        <a:bodyPr/>
        <a:lstStyle/>
        <a:p>
          <a:endParaRPr lang="en-US"/>
        </a:p>
      </dgm:t>
    </dgm:pt>
    <dgm:pt modelId="{3717E70C-1F57-4550-A136-99CFC4F64751}">
      <dgm:prSet/>
      <dgm:spPr/>
      <dgm:t>
        <a:bodyPr/>
        <a:lstStyle/>
        <a:p>
          <a:r>
            <a:rPr lang="en-US" dirty="0" err="1" smtClean="0"/>
            <a:t>Membuktikan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</a:t>
          </a:r>
          <a:r>
            <a:rPr lang="en-US" dirty="0" err="1" smtClean="0"/>
            <a:t>merupakan</a:t>
          </a:r>
          <a:r>
            <a:rPr lang="en-US" dirty="0" smtClean="0"/>
            <a:t> CFL</a:t>
          </a:r>
          <a:endParaRPr lang="id-ID" dirty="0" smtClean="0"/>
        </a:p>
        <a:p>
          <a:r>
            <a:rPr lang="id-ID" dirty="0" smtClean="0"/>
            <a:t>(Contex Free Language)</a:t>
          </a:r>
          <a:endParaRPr lang="en-US" dirty="0"/>
        </a:p>
      </dgm:t>
    </dgm:pt>
    <dgm:pt modelId="{099CD3C7-60FF-4D04-98B7-B2A46A0A68BC}" type="parTrans" cxnId="{096F4F5E-8EBE-4210-8F94-6B4B31AE8DC1}">
      <dgm:prSet/>
      <dgm:spPr/>
      <dgm:t>
        <a:bodyPr/>
        <a:lstStyle/>
        <a:p>
          <a:endParaRPr lang="en-US"/>
        </a:p>
      </dgm:t>
    </dgm:pt>
    <dgm:pt modelId="{04635D46-0DBD-43B9-B763-ED990A080896}" type="sibTrans" cxnId="{096F4F5E-8EBE-4210-8F94-6B4B31AE8DC1}">
      <dgm:prSet/>
      <dgm:spPr/>
      <dgm:t>
        <a:bodyPr/>
        <a:lstStyle/>
        <a:p>
          <a:endParaRPr lang="en-US"/>
        </a:p>
      </dgm:t>
    </dgm:pt>
    <dgm:pt modelId="{13174037-D4BE-4724-A7C1-7D02B3681DA5}" type="pres">
      <dgm:prSet presAssocID="{567AE96B-91B6-45E1-915C-4423E4B663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7D6458-B521-424B-BF66-7577EEBE9ABF}" type="pres">
      <dgm:prSet presAssocID="{3438FB9E-97D7-40EC-BFF6-9779A623FF6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5A503-6360-405B-9FE9-CD5B229C359B}" type="pres">
      <dgm:prSet presAssocID="{30E4DB6B-D383-4763-BDE6-B6EA60E16D2C}" presName="sibTrans" presStyleCnt="0"/>
      <dgm:spPr/>
    </dgm:pt>
    <dgm:pt modelId="{7C7F5D1D-CC8A-4197-88BE-52DFFF6246F9}" type="pres">
      <dgm:prSet presAssocID="{3717E70C-1F57-4550-A136-99CFC4F6475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D2D05D-8495-48F5-A529-599BB7783DAC}" type="presOf" srcId="{567AE96B-91B6-45E1-915C-4423E4B663EA}" destId="{13174037-D4BE-4724-A7C1-7D02B3681DA5}" srcOrd="0" destOrd="0" presId="urn:microsoft.com/office/officeart/2005/8/layout/default#1"/>
    <dgm:cxn modelId="{EF0C5C73-7226-4860-B791-3EBD222F40E6}" type="presOf" srcId="{3717E70C-1F57-4550-A136-99CFC4F64751}" destId="{7C7F5D1D-CC8A-4197-88BE-52DFFF6246F9}" srcOrd="0" destOrd="0" presId="urn:microsoft.com/office/officeart/2005/8/layout/default#1"/>
    <dgm:cxn modelId="{096F4F5E-8EBE-4210-8F94-6B4B31AE8DC1}" srcId="{567AE96B-91B6-45E1-915C-4423E4B663EA}" destId="{3717E70C-1F57-4550-A136-99CFC4F64751}" srcOrd="1" destOrd="0" parTransId="{099CD3C7-60FF-4D04-98B7-B2A46A0A68BC}" sibTransId="{04635D46-0DBD-43B9-B763-ED990A080896}"/>
    <dgm:cxn modelId="{E736A50E-D561-466E-89FA-A633D7A59746}" srcId="{567AE96B-91B6-45E1-915C-4423E4B663EA}" destId="{3438FB9E-97D7-40EC-BFF6-9779A623FF60}" srcOrd="0" destOrd="0" parTransId="{B2B4DE18-E4D7-4FF8-9128-390A87DD30AD}" sibTransId="{30E4DB6B-D383-4763-BDE6-B6EA60E16D2C}"/>
    <dgm:cxn modelId="{8EB7167C-C55A-47EB-BD5B-4F66D9045073}" type="presOf" srcId="{3438FB9E-97D7-40EC-BFF6-9779A623FF60}" destId="{967D6458-B521-424B-BF66-7577EEBE9ABF}" srcOrd="0" destOrd="0" presId="urn:microsoft.com/office/officeart/2005/8/layout/default#1"/>
    <dgm:cxn modelId="{535421BD-0D1F-4751-94CE-E684CEFA0F3B}" type="presParOf" srcId="{13174037-D4BE-4724-A7C1-7D02B3681DA5}" destId="{967D6458-B521-424B-BF66-7577EEBE9ABF}" srcOrd="0" destOrd="0" presId="urn:microsoft.com/office/officeart/2005/8/layout/default#1"/>
    <dgm:cxn modelId="{183B2296-9FF3-43D3-A542-03F4806A1C9B}" type="presParOf" srcId="{13174037-D4BE-4724-A7C1-7D02B3681DA5}" destId="{7615A503-6360-405B-9FE9-CD5B229C359B}" srcOrd="1" destOrd="0" presId="urn:microsoft.com/office/officeart/2005/8/layout/default#1"/>
    <dgm:cxn modelId="{0D11B1A9-70DC-45C6-B224-E9C67C5706D7}" type="presParOf" srcId="{13174037-D4BE-4724-A7C1-7D02B3681DA5}" destId="{7C7F5D1D-CC8A-4197-88BE-52DFFF6246F9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D6458-B521-424B-BF66-7577EEBE9ABF}">
      <dsp:nvSpPr>
        <dsp:cNvPr id="0" name=""/>
        <dsp:cNvSpPr/>
      </dsp:nvSpPr>
      <dsp:spPr>
        <a:xfrm>
          <a:off x="1004" y="1263029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Membuktikan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suatu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bahasa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merupakan</a:t>
          </a:r>
          <a:r>
            <a:rPr lang="en-US" sz="2900" kern="1200" dirty="0" smtClean="0"/>
            <a:t> RL</a:t>
          </a:r>
          <a:endParaRPr lang="id-ID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(Regular Language)</a:t>
          </a:r>
          <a:endParaRPr lang="en-US" sz="2900" kern="1200" dirty="0"/>
        </a:p>
      </dsp:txBody>
      <dsp:txXfrm>
        <a:off x="1004" y="1263029"/>
        <a:ext cx="3917900" cy="2350740"/>
      </dsp:txXfrm>
    </dsp:sp>
    <dsp:sp modelId="{7C7F5D1D-CC8A-4197-88BE-52DFFF6246F9}">
      <dsp:nvSpPr>
        <dsp:cNvPr id="0" name=""/>
        <dsp:cNvSpPr/>
      </dsp:nvSpPr>
      <dsp:spPr>
        <a:xfrm>
          <a:off x="4310695" y="1263029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Membuktikan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suatu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bahasa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merupakan</a:t>
          </a:r>
          <a:r>
            <a:rPr lang="en-US" sz="2900" kern="1200" dirty="0" smtClean="0"/>
            <a:t> CFL</a:t>
          </a:r>
          <a:endParaRPr lang="id-ID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(Contex Free Language)</a:t>
          </a:r>
          <a:endParaRPr lang="en-US" sz="2900" kern="1200" dirty="0"/>
        </a:p>
      </dsp:txBody>
      <dsp:txXfrm>
        <a:off x="4310695" y="1263029"/>
        <a:ext cx="3917900" cy="235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3BEE2B-580B-4989-BABF-3368255EEE3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86DDE17-F2B5-44DF-92BF-C990F0FE4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Pumping Lemma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3962400"/>
            <a:ext cx="6400800" cy="1752600"/>
          </a:xfrm>
        </p:spPr>
        <p:txBody>
          <a:bodyPr/>
          <a:lstStyle/>
          <a:p>
            <a:pPr algn="ctr"/>
            <a:r>
              <a:rPr lang="id-ID" dirty="0" smtClean="0"/>
              <a:t>Teknik Informatika Udinus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0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Pumping Lemma 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Diketahui</a:t>
            </a:r>
            <a:r>
              <a:rPr lang="en-US" b="1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0070C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i="1" dirty="0" smtClean="0"/>
              <a:t>.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w=xyz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0070C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RL,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 ≠ empty</a:t>
            </a:r>
            <a:endParaRPr lang="el-G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|</a:t>
            </a:r>
            <a:r>
              <a:rPr lang="en-US" dirty="0" err="1"/>
              <a:t>xy</a:t>
            </a:r>
            <a:r>
              <a:rPr lang="en-US" dirty="0"/>
              <a:t>| ≤ 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≥</a:t>
            </a:r>
            <a:r>
              <a:rPr lang="en-US" dirty="0" smtClean="0"/>
              <a:t> </a:t>
            </a:r>
            <a:r>
              <a:rPr lang="en-US" dirty="0"/>
              <a:t>0, </a:t>
            </a:r>
            <a:r>
              <a:rPr lang="en-US" i="1" dirty="0"/>
              <a:t>string </a:t>
            </a:r>
            <a:r>
              <a:rPr lang="en-US" i="1" dirty="0" err="1" smtClean="0"/>
              <a:t>xy</a:t>
            </a:r>
            <a:r>
              <a:rPr lang="en-US" i="1" baseline="30000" dirty="0" err="1" smtClean="0"/>
              <a:t>i</a:t>
            </a:r>
            <a:r>
              <a:rPr lang="en-US" i="1" dirty="0" err="1" smtClean="0"/>
              <a:t>z</a:t>
            </a:r>
            <a:r>
              <a:rPr lang="en-US" i="1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string </a:t>
            </a:r>
            <a:r>
              <a:rPr lang="en-US" dirty="0" err="1"/>
              <a:t>dari</a:t>
            </a:r>
            <a:r>
              <a:rPr lang="en-US" dirty="0"/>
              <a:t> language L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Pumping Lemma 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Diketahui:</a:t>
            </a:r>
          </a:p>
          <a:p>
            <a:r>
              <a:rPr lang="en-US" smtClean="0"/>
              <a:t>L =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baseline="3000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1 |n&gt;0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cs typeface="Courier New" pitchFamily="49" charset="0"/>
              </a:rPr>
              <a:t>Buktikan bahwa L merupakan RL!</a:t>
            </a:r>
          </a:p>
          <a:p>
            <a:pPr marL="0" indent="0">
              <a:buNone/>
            </a:pPr>
            <a:endParaRPr lang="en-US"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urier New" pitchFamily="49" charset="0"/>
              </a:rPr>
              <a:t>Penyelesaian:</a:t>
            </a:r>
          </a:p>
          <a:p>
            <a:pPr marL="457200" indent="-457200">
              <a:buFont typeface="+mj-lt"/>
              <a:buAutoNum type="alphaLcPeriod"/>
            </a:pPr>
            <a:r>
              <a:rPr lang="en-US" smtClean="0"/>
              <a:t>Ambil salah satu string dalam L, misal: 001!</a:t>
            </a:r>
          </a:p>
          <a:p>
            <a:pPr marL="457200" indent="-457200">
              <a:buFont typeface="+mj-lt"/>
              <a:buAutoNum type="alphaLcPeriod"/>
            </a:pPr>
            <a:r>
              <a:rPr lang="en-US" smtClean="0"/>
              <a:t>Bentuklah suatu format xyz dari string poin a!</a:t>
            </a:r>
          </a:p>
          <a:p>
            <a:pPr marL="457200" indent="0">
              <a:buNone/>
            </a:pPr>
            <a:r>
              <a:rPr lang="en-US" smtClean="0"/>
              <a:t>Yakni x=0, y=0, z=1!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en-US" smtClean="0"/>
              <a:t>Ujikan ketiga syarat Pumping Lemma RL!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Pumping Lemma </a:t>
            </a:r>
            <a:r>
              <a:rPr lang="en-US" smtClean="0"/>
              <a:t>RL (lanjutan)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x=0, y=0, </a:t>
            </a:r>
            <a:r>
              <a:rPr lang="en-US" dirty="0" smtClean="0"/>
              <a:t>z=1, </a:t>
            </a:r>
            <a:r>
              <a:rPr lang="en-US" dirty="0" err="1" smtClean="0"/>
              <a:t>dan</a:t>
            </a:r>
            <a:r>
              <a:rPr lang="en-US" dirty="0" smtClean="0"/>
              <a:t> n=3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y </a:t>
            </a:r>
            <a:r>
              <a:rPr lang="en-US" dirty="0"/>
              <a:t>≠ </a:t>
            </a:r>
            <a:r>
              <a:rPr lang="en-US" dirty="0" smtClean="0"/>
              <a:t>empty</a:t>
            </a:r>
            <a:endParaRPr lang="el-G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|</a:t>
            </a:r>
            <a:r>
              <a:rPr lang="en-US" dirty="0" err="1"/>
              <a:t>xy</a:t>
            </a:r>
            <a:r>
              <a:rPr lang="en-US" dirty="0"/>
              <a:t>| ≤ 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≥</a:t>
            </a:r>
            <a:r>
              <a:rPr lang="en-US" dirty="0" smtClean="0"/>
              <a:t> </a:t>
            </a:r>
            <a:r>
              <a:rPr lang="en-US" dirty="0"/>
              <a:t>0, </a:t>
            </a:r>
            <a:r>
              <a:rPr lang="en-US" i="1" dirty="0"/>
              <a:t>string </a:t>
            </a:r>
            <a:r>
              <a:rPr lang="en-US" i="1" dirty="0" err="1" smtClean="0"/>
              <a:t>xy</a:t>
            </a:r>
            <a:r>
              <a:rPr lang="en-US" i="1" baseline="30000" dirty="0" err="1" smtClean="0"/>
              <a:t>i</a:t>
            </a:r>
            <a:r>
              <a:rPr lang="en-US" i="1" dirty="0" err="1" smtClean="0"/>
              <a:t>z</a:t>
            </a:r>
            <a:r>
              <a:rPr lang="en-US" i="1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string </a:t>
            </a:r>
            <a:r>
              <a:rPr lang="en-US" dirty="0" err="1"/>
              <a:t>dari</a:t>
            </a:r>
            <a:r>
              <a:rPr lang="en-US" dirty="0"/>
              <a:t> language L</a:t>
            </a:r>
            <a:r>
              <a:rPr lang="en-US" i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latin typeface="Arial" pitchFamily="34" charset="0"/>
                <a:cs typeface="Arial" pitchFamily="34" charset="0"/>
                <a:sym typeface="Symbol"/>
              </a:rPr>
              <a:t>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Arial" pitchFamily="34" charset="0"/>
                <a:cs typeface="Arial" pitchFamily="34" charset="0"/>
                <a:sym typeface="Symbol"/>
              </a:rPr>
              <a:t>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L ={0</a:t>
            </a:r>
            <a:r>
              <a:rPr lang="en-US" sz="2800" b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1 |n&gt;0}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RL!</a:t>
            </a:r>
            <a:endParaRPr lang="en-US" sz="2800" b="1" i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5486" y="2286001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0 ≠ empty   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6382" y="2844226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|00|≤ 3         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4495801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=1;    001         </a:t>
            </a:r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  <a:endParaRPr lang="en-US" sz="3200" b="1" dirty="0">
              <a:solidFill>
                <a:srgbClr val="0070C0"/>
              </a:solidFill>
              <a:latin typeface="Californian FB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3962401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=0;   01           </a:t>
            </a:r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  <a:endParaRPr lang="en-US" sz="3200" b="1" dirty="0">
              <a:solidFill>
                <a:srgbClr val="0070C0"/>
              </a:solidFill>
              <a:latin typeface="Californian FB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953001"/>
            <a:ext cx="4684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=2;   0001      </a:t>
            </a:r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  <a:endParaRPr lang="en-US" sz="3200" b="1" dirty="0">
              <a:solidFill>
                <a:srgbClr val="0070C0"/>
              </a:solidFill>
              <a:latin typeface="Californian FB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3104" y="5435026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=3;   00001    </a:t>
            </a:r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  <a:endParaRPr lang="en-US" sz="3200" b="1" dirty="0">
              <a:solidFill>
                <a:srgbClr val="0070C0"/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Pumping Lemma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219201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Language L1 = {0</a:t>
            </a:r>
            <a:r>
              <a:rPr lang="en-US" sz="2400" b="1" baseline="30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|n&gt;0}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792" y="1905001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Apakah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L1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bahasa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reguler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275588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L1 </a:t>
            </a:r>
            <a:r>
              <a:rPr lang="en-US" sz="2400" dirty="0" err="1">
                <a:solidFill>
                  <a:prstClr val="black"/>
                </a:solidFill>
              </a:rPr>
              <a:t>diubah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menjadi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bentuk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w = xyz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err="1">
                <a:solidFill>
                  <a:prstClr val="black"/>
                </a:solidFill>
              </a:rPr>
              <a:t>Ambil</a:t>
            </a:r>
            <a:r>
              <a:rPr lang="en-US" sz="2400" dirty="0">
                <a:solidFill>
                  <a:prstClr val="black"/>
                </a:solidFill>
              </a:rPr>
              <a:t> string </a:t>
            </a:r>
            <a:r>
              <a:rPr lang="en-US" sz="2400" dirty="0" err="1">
                <a:solidFill>
                  <a:prstClr val="black"/>
                </a:solidFill>
              </a:rPr>
              <a:t>dari</a:t>
            </a:r>
            <a:r>
              <a:rPr lang="en-US" sz="2400" dirty="0">
                <a:solidFill>
                  <a:prstClr val="black"/>
                </a:solidFill>
              </a:rPr>
              <a:t> L1 </a:t>
            </a:r>
            <a:r>
              <a:rPr lang="en-US" sz="2400" dirty="0" err="1">
                <a:solidFill>
                  <a:prstClr val="black"/>
                </a:solidFill>
              </a:rPr>
              <a:t>misal</a:t>
            </a:r>
            <a:r>
              <a:rPr lang="en-US" sz="2400" dirty="0">
                <a:solidFill>
                  <a:prstClr val="black"/>
                </a:solidFill>
              </a:rPr>
              <a:t> ‘001’ </a:t>
            </a:r>
            <a:r>
              <a:rPr lang="en-US" sz="2400" dirty="0" err="1">
                <a:solidFill>
                  <a:prstClr val="black"/>
                </a:solidFill>
              </a:rPr>
              <a:t>berarti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panjang</a:t>
            </a:r>
            <a:r>
              <a:rPr lang="en-US" sz="2400" dirty="0">
                <a:solidFill>
                  <a:prstClr val="black"/>
                </a:solidFill>
              </a:rPr>
              <a:t> string w </a:t>
            </a:r>
            <a:r>
              <a:rPr lang="en-US" sz="2400" dirty="0" err="1">
                <a:solidFill>
                  <a:prstClr val="black"/>
                </a:solidFill>
              </a:rPr>
              <a:t>adalah</a:t>
            </a:r>
            <a:r>
              <a:rPr lang="en-US" sz="2400" dirty="0">
                <a:solidFill>
                  <a:prstClr val="black"/>
                </a:solidFill>
              </a:rPr>
              <a:t> 3.</a:t>
            </a:r>
          </a:p>
          <a:p>
            <a:pPr marL="457200" indent="-4572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pl-PL" sz="2400" dirty="0">
                <a:solidFill>
                  <a:prstClr val="black"/>
                </a:solidFill>
              </a:rPr>
              <a:t>x = 0 y = 0 z = 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>
                <a:solidFill>
                  <a:prstClr val="black"/>
                </a:solidFill>
              </a:rPr>
              <a:t>syarat</a:t>
            </a:r>
            <a:r>
              <a:rPr lang="es-ES" sz="2400" dirty="0">
                <a:solidFill>
                  <a:prstClr val="black"/>
                </a:solidFill>
              </a:rPr>
              <a:t> 1: </a:t>
            </a:r>
            <a:r>
              <a:rPr lang="es-ES" sz="2400" b="1" dirty="0">
                <a:solidFill>
                  <a:srgbClr val="7030A0"/>
                </a:solidFill>
              </a:rPr>
              <a:t>y ≠ </a:t>
            </a:r>
            <a:r>
              <a:rPr lang="es-ES" sz="2400" b="1" dirty="0" err="1">
                <a:solidFill>
                  <a:srgbClr val="7030A0"/>
                </a:solidFill>
              </a:rPr>
              <a:t>empty</a:t>
            </a:r>
            <a:r>
              <a:rPr lang="es-ES" sz="2400" b="1" dirty="0">
                <a:solidFill>
                  <a:srgbClr val="7030A0"/>
                </a:solidFill>
              </a:rPr>
              <a:t> </a:t>
            </a:r>
            <a:r>
              <a:rPr lang="es-ES" sz="2400" dirty="0" err="1">
                <a:solidFill>
                  <a:prstClr val="black"/>
                </a:solidFill>
              </a:rPr>
              <a:t>terpenuhi</a:t>
            </a:r>
            <a:endParaRPr lang="es-ES" sz="2400" dirty="0">
              <a:solidFill>
                <a:prstClr val="black"/>
              </a:solidFill>
            </a:endParaRPr>
          </a:p>
          <a:p>
            <a:pPr marL="342900" indent="-3429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2: </a:t>
            </a:r>
            <a:r>
              <a:rPr lang="en-US" sz="2400" b="1" dirty="0">
                <a:solidFill>
                  <a:srgbClr val="7030A0"/>
                </a:solidFill>
              </a:rPr>
              <a:t>|</a:t>
            </a:r>
            <a:r>
              <a:rPr lang="en-US" sz="2400" b="1" dirty="0" err="1">
                <a:solidFill>
                  <a:srgbClr val="7030A0"/>
                </a:solidFill>
              </a:rPr>
              <a:t>xy</a:t>
            </a:r>
            <a:r>
              <a:rPr lang="en-US" sz="2400" b="1" dirty="0">
                <a:solidFill>
                  <a:srgbClr val="7030A0"/>
                </a:solidFill>
              </a:rPr>
              <a:t>| ≤ 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|00| ≤ 3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dirty="0">
              <a:solidFill>
                <a:prstClr val="black"/>
              </a:solidFill>
            </a:endParaRPr>
          </a:p>
          <a:p>
            <a:pPr marL="342900"/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3: </a:t>
            </a:r>
            <a:r>
              <a:rPr lang="en-US" sz="2400" b="1" i="1" dirty="0" err="1">
                <a:solidFill>
                  <a:srgbClr val="7030A0"/>
                </a:solidFill>
              </a:rPr>
              <a:t>xy</a:t>
            </a:r>
            <a:r>
              <a:rPr lang="en-US" sz="2400" b="1" i="1" baseline="30000" dirty="0" err="1">
                <a:solidFill>
                  <a:srgbClr val="7030A0"/>
                </a:solidFill>
              </a:rPr>
              <a:t>k</a:t>
            </a:r>
            <a:r>
              <a:rPr lang="en-US" sz="2400" b="1" i="1" dirty="0" err="1">
                <a:solidFill>
                  <a:srgbClr val="7030A0"/>
                </a:solidFill>
              </a:rPr>
              <a:t>z</a:t>
            </a:r>
            <a:r>
              <a:rPr lang="en-US" sz="2400" b="1" i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k </a:t>
            </a:r>
            <a:r>
              <a:rPr lang="en-US" sz="2400" dirty="0">
                <a:sym typeface="Symbol"/>
              </a:rPr>
              <a:t>≥</a:t>
            </a:r>
            <a:r>
              <a:rPr lang="en-US" sz="2400" b="1" dirty="0">
                <a:solidFill>
                  <a:srgbClr val="7030A0"/>
                </a:solidFill>
              </a:rPr>
              <a:t> 0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b="1" dirty="0">
              <a:solidFill>
                <a:srgbClr val="7030A0"/>
              </a:solidFill>
            </a:endParaRP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0 maka terbentuk </a:t>
            </a:r>
            <a:r>
              <a:rPr lang="sv-SE" sz="2400" i="1" dirty="0">
                <a:solidFill>
                  <a:prstClr val="black"/>
                </a:solidFill>
              </a:rPr>
              <a:t>string 01 ∈ L1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1 maka terbentuk </a:t>
            </a:r>
            <a:r>
              <a:rPr lang="sv-SE" sz="2400" i="1" dirty="0">
                <a:solidFill>
                  <a:prstClr val="black"/>
                </a:solidFill>
              </a:rPr>
              <a:t>string 001 ∈ L1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2 maka terbentuk </a:t>
            </a:r>
            <a:r>
              <a:rPr lang="sv-SE" sz="2400" i="1" dirty="0">
                <a:solidFill>
                  <a:prstClr val="black"/>
                </a:solidFill>
              </a:rPr>
              <a:t>string 0001 ∈ L1</a:t>
            </a:r>
          </a:p>
        </p:txBody>
      </p:sp>
      <p:sp>
        <p:nvSpPr>
          <p:cNvPr id="7" name="TextBox 6"/>
          <p:cNvSpPr txBox="1"/>
          <p:nvPr/>
        </p:nvSpPr>
        <p:spPr>
          <a:xfrm rot="1435009">
            <a:off x="8106029" y="760125"/>
            <a:ext cx="2383273" cy="646986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spc="3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50"/>
                </a:solidFill>
                <a:latin typeface="60sekuntia" pitchFamily="2" charset="0"/>
              </a:rPr>
              <a:t>REGULER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Pumping Lemma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676401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Language L2 = {01</a:t>
            </a:r>
            <a:r>
              <a:rPr lang="en-US" sz="2400" b="1" baseline="300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|n≥0}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1" y="2362201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Apakah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L2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bahasa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reguler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298448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L2 </a:t>
            </a:r>
            <a:r>
              <a:rPr lang="en-US" sz="2400" dirty="0" err="1">
                <a:solidFill>
                  <a:prstClr val="black"/>
                </a:solidFill>
              </a:rPr>
              <a:t>diubah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menjadi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bentuk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w = xyz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err="1">
                <a:solidFill>
                  <a:prstClr val="black"/>
                </a:solidFill>
              </a:rPr>
              <a:t>Ambil</a:t>
            </a:r>
            <a:r>
              <a:rPr lang="en-US" sz="2400" dirty="0">
                <a:solidFill>
                  <a:prstClr val="black"/>
                </a:solidFill>
              </a:rPr>
              <a:t> string </a:t>
            </a:r>
            <a:r>
              <a:rPr lang="en-US" sz="2400" dirty="0" err="1">
                <a:solidFill>
                  <a:prstClr val="black"/>
                </a:solidFill>
              </a:rPr>
              <a:t>dari</a:t>
            </a:r>
            <a:r>
              <a:rPr lang="en-US" sz="2400" dirty="0">
                <a:solidFill>
                  <a:prstClr val="black"/>
                </a:solidFill>
              </a:rPr>
              <a:t> L2 </a:t>
            </a:r>
            <a:r>
              <a:rPr lang="en-US" sz="2400" dirty="0" err="1">
                <a:solidFill>
                  <a:prstClr val="black"/>
                </a:solidFill>
              </a:rPr>
              <a:t>misal</a:t>
            </a:r>
            <a:r>
              <a:rPr lang="en-US" sz="2400" dirty="0">
                <a:solidFill>
                  <a:prstClr val="black"/>
                </a:solidFill>
              </a:rPr>
              <a:t> ‘011’ </a:t>
            </a:r>
            <a:r>
              <a:rPr lang="en-US" sz="2400" dirty="0" err="1">
                <a:solidFill>
                  <a:prstClr val="black"/>
                </a:solidFill>
              </a:rPr>
              <a:t>berarti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panjang</a:t>
            </a:r>
            <a:r>
              <a:rPr lang="en-US" sz="2400" dirty="0">
                <a:solidFill>
                  <a:prstClr val="black"/>
                </a:solidFill>
              </a:rPr>
              <a:t> string w </a:t>
            </a:r>
            <a:r>
              <a:rPr lang="en-US" sz="2400" dirty="0" err="1">
                <a:solidFill>
                  <a:prstClr val="black"/>
                </a:solidFill>
              </a:rPr>
              <a:t>adalah</a:t>
            </a:r>
            <a:r>
              <a:rPr lang="en-US" sz="2400" dirty="0">
                <a:solidFill>
                  <a:prstClr val="black"/>
                </a:solidFill>
              </a:rPr>
              <a:t> 3.</a:t>
            </a:r>
          </a:p>
          <a:p>
            <a:pPr marL="457200" indent="-4572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pl-PL" sz="2400" dirty="0">
                <a:solidFill>
                  <a:prstClr val="black"/>
                </a:solidFill>
              </a:rPr>
              <a:t>x = 0 y = </a:t>
            </a:r>
            <a:r>
              <a:rPr lang="en-US" sz="2400" dirty="0">
                <a:solidFill>
                  <a:prstClr val="black"/>
                </a:solidFill>
              </a:rPr>
              <a:t>1</a:t>
            </a:r>
            <a:r>
              <a:rPr lang="pl-PL" sz="2400" dirty="0">
                <a:solidFill>
                  <a:prstClr val="black"/>
                </a:solidFill>
              </a:rPr>
              <a:t> z = 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>
                <a:solidFill>
                  <a:prstClr val="black"/>
                </a:solidFill>
              </a:rPr>
              <a:t>syarat</a:t>
            </a:r>
            <a:r>
              <a:rPr lang="es-ES" sz="2400" dirty="0">
                <a:solidFill>
                  <a:prstClr val="black"/>
                </a:solidFill>
              </a:rPr>
              <a:t> 1: </a:t>
            </a:r>
            <a:r>
              <a:rPr lang="es-ES" sz="2400" b="1" dirty="0">
                <a:solidFill>
                  <a:srgbClr val="7030A0"/>
                </a:solidFill>
              </a:rPr>
              <a:t>y ≠ </a:t>
            </a:r>
            <a:r>
              <a:rPr lang="es-ES" sz="2400" b="1" dirty="0" err="1">
                <a:solidFill>
                  <a:srgbClr val="7030A0"/>
                </a:solidFill>
              </a:rPr>
              <a:t>empty</a:t>
            </a:r>
            <a:r>
              <a:rPr lang="es-ES" sz="2400" b="1" dirty="0">
                <a:solidFill>
                  <a:srgbClr val="7030A0"/>
                </a:solidFill>
              </a:rPr>
              <a:t> </a:t>
            </a:r>
            <a:r>
              <a:rPr lang="es-ES" sz="2400" dirty="0" err="1">
                <a:solidFill>
                  <a:prstClr val="black"/>
                </a:solidFill>
              </a:rPr>
              <a:t>terpenuhi</a:t>
            </a:r>
            <a:endParaRPr lang="es-ES" sz="2400" dirty="0">
              <a:solidFill>
                <a:prstClr val="black"/>
              </a:solidFill>
            </a:endParaRPr>
          </a:p>
          <a:p>
            <a:pPr marL="342900" indent="-3429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2: </a:t>
            </a:r>
            <a:r>
              <a:rPr lang="en-US" sz="2400" b="1" dirty="0">
                <a:solidFill>
                  <a:srgbClr val="7030A0"/>
                </a:solidFill>
              </a:rPr>
              <a:t>|</a:t>
            </a:r>
            <a:r>
              <a:rPr lang="en-US" sz="2400" b="1" dirty="0" err="1">
                <a:solidFill>
                  <a:srgbClr val="7030A0"/>
                </a:solidFill>
              </a:rPr>
              <a:t>xy</a:t>
            </a:r>
            <a:r>
              <a:rPr lang="en-US" sz="2400" b="1" dirty="0">
                <a:solidFill>
                  <a:srgbClr val="7030A0"/>
                </a:solidFill>
              </a:rPr>
              <a:t>| ≤ 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|01| ≤ 3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dirty="0">
              <a:solidFill>
                <a:prstClr val="black"/>
              </a:solidFill>
            </a:endParaRPr>
          </a:p>
          <a:p>
            <a:pPr marL="342900"/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3: </a:t>
            </a:r>
            <a:r>
              <a:rPr lang="en-US" sz="2400" b="1" i="1" dirty="0" err="1">
                <a:solidFill>
                  <a:srgbClr val="7030A0"/>
                </a:solidFill>
              </a:rPr>
              <a:t>xy</a:t>
            </a:r>
            <a:r>
              <a:rPr lang="en-US" sz="2400" b="1" i="1" baseline="30000" dirty="0" err="1">
                <a:solidFill>
                  <a:srgbClr val="7030A0"/>
                </a:solidFill>
              </a:rPr>
              <a:t>k</a:t>
            </a:r>
            <a:r>
              <a:rPr lang="en-US" sz="2400" b="1" i="1" dirty="0" err="1">
                <a:solidFill>
                  <a:srgbClr val="7030A0"/>
                </a:solidFill>
              </a:rPr>
              <a:t>z</a:t>
            </a:r>
            <a:r>
              <a:rPr lang="en-US" sz="2400" b="1" i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k </a:t>
            </a:r>
            <a:r>
              <a:rPr lang="en-US" sz="2400" dirty="0">
                <a:sym typeface="Symbol"/>
              </a:rPr>
              <a:t>≥</a:t>
            </a:r>
            <a:r>
              <a:rPr lang="en-US" sz="2400" b="1" dirty="0">
                <a:solidFill>
                  <a:srgbClr val="7030A0"/>
                </a:solidFill>
              </a:rPr>
              <a:t> 0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b="1" dirty="0">
              <a:solidFill>
                <a:srgbClr val="7030A0"/>
              </a:solidFill>
            </a:endParaRP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0 maka terbentuk </a:t>
            </a:r>
            <a:r>
              <a:rPr lang="sv-SE" sz="2400" i="1" dirty="0">
                <a:solidFill>
                  <a:prstClr val="black"/>
                </a:solidFill>
              </a:rPr>
              <a:t>string 01 ∈ L2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1 maka terbentuk </a:t>
            </a:r>
            <a:r>
              <a:rPr lang="sv-SE" sz="2400" i="1" dirty="0">
                <a:solidFill>
                  <a:prstClr val="black"/>
                </a:solidFill>
              </a:rPr>
              <a:t>string 011 ∈ L2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2 maka terbentuk </a:t>
            </a:r>
            <a:r>
              <a:rPr lang="sv-SE" sz="2400" i="1" dirty="0">
                <a:solidFill>
                  <a:prstClr val="black"/>
                </a:solidFill>
              </a:rPr>
              <a:t>string 0111 ∈ L2</a:t>
            </a:r>
          </a:p>
        </p:txBody>
      </p:sp>
      <p:sp>
        <p:nvSpPr>
          <p:cNvPr id="7" name="TextBox 6"/>
          <p:cNvSpPr txBox="1"/>
          <p:nvPr/>
        </p:nvSpPr>
        <p:spPr>
          <a:xfrm rot="1435009">
            <a:off x="8106029" y="760125"/>
            <a:ext cx="2383273" cy="646986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spc="3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50"/>
                </a:solidFill>
                <a:latin typeface="60sekuntia" pitchFamily="2" charset="0"/>
              </a:rPr>
              <a:t>REGULER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Pumping Lemma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524001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L3 = (01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10)*</a:t>
            </a:r>
            <a:endParaRPr lang="en-US" sz="24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1" y="2209801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Apakah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L3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bahasa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reguler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298448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L3 </a:t>
            </a:r>
            <a:r>
              <a:rPr lang="en-US" sz="2400" dirty="0" err="1">
                <a:solidFill>
                  <a:prstClr val="black"/>
                </a:solidFill>
              </a:rPr>
              <a:t>diubah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menjadi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bentuk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w = xyz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err="1">
                <a:solidFill>
                  <a:prstClr val="black"/>
                </a:solidFill>
              </a:rPr>
              <a:t>Ambil</a:t>
            </a:r>
            <a:r>
              <a:rPr lang="en-US" sz="2400" dirty="0">
                <a:solidFill>
                  <a:prstClr val="black"/>
                </a:solidFill>
              </a:rPr>
              <a:t> string </a:t>
            </a:r>
            <a:r>
              <a:rPr lang="en-US" sz="2400" dirty="0" err="1">
                <a:solidFill>
                  <a:prstClr val="black"/>
                </a:solidFill>
              </a:rPr>
              <a:t>dari</a:t>
            </a:r>
            <a:r>
              <a:rPr lang="en-US" sz="2400" dirty="0">
                <a:solidFill>
                  <a:prstClr val="black"/>
                </a:solidFill>
              </a:rPr>
              <a:t> L3 </a:t>
            </a:r>
            <a:r>
              <a:rPr lang="en-US" sz="2400" dirty="0" err="1">
                <a:solidFill>
                  <a:prstClr val="black"/>
                </a:solidFill>
              </a:rPr>
              <a:t>misal</a:t>
            </a:r>
            <a:r>
              <a:rPr lang="en-US" sz="2400" dirty="0">
                <a:solidFill>
                  <a:prstClr val="black"/>
                </a:solidFill>
              </a:rPr>
              <a:t> ‘0110’ </a:t>
            </a:r>
            <a:r>
              <a:rPr lang="en-US" sz="2400" dirty="0" err="1">
                <a:solidFill>
                  <a:prstClr val="black"/>
                </a:solidFill>
              </a:rPr>
              <a:t>berarti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panjang</a:t>
            </a:r>
            <a:r>
              <a:rPr lang="en-US" sz="2400" dirty="0">
                <a:solidFill>
                  <a:prstClr val="black"/>
                </a:solidFill>
              </a:rPr>
              <a:t> string w </a:t>
            </a:r>
            <a:r>
              <a:rPr lang="en-US" sz="2400" dirty="0" err="1">
                <a:solidFill>
                  <a:prstClr val="black"/>
                </a:solidFill>
              </a:rPr>
              <a:t>adalah</a:t>
            </a:r>
            <a:r>
              <a:rPr lang="en-US" sz="2400" dirty="0">
                <a:solidFill>
                  <a:prstClr val="black"/>
                </a:solidFill>
              </a:rPr>
              <a:t> 4.</a:t>
            </a:r>
          </a:p>
          <a:p>
            <a:pPr marL="457200" indent="-4572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pl-PL" sz="2400" dirty="0">
                <a:solidFill>
                  <a:prstClr val="black"/>
                </a:solidFill>
              </a:rPr>
              <a:t>x = </a:t>
            </a:r>
            <a:r>
              <a:rPr lang="pl-PL" sz="2400" dirty="0">
                <a:solidFill>
                  <a:prstClr val="black"/>
                </a:solidFill>
                <a:sym typeface="Symbol"/>
              </a:rPr>
              <a:t></a:t>
            </a:r>
            <a:r>
              <a:rPr lang="pl-PL" sz="2400" dirty="0">
                <a:solidFill>
                  <a:prstClr val="black"/>
                </a:solidFill>
              </a:rPr>
              <a:t> y = </a:t>
            </a:r>
            <a:r>
              <a:rPr lang="en-US" sz="2400" dirty="0">
                <a:solidFill>
                  <a:prstClr val="black"/>
                </a:solidFill>
              </a:rPr>
              <a:t>01</a:t>
            </a:r>
            <a:r>
              <a:rPr lang="pl-PL" sz="2400" dirty="0">
                <a:solidFill>
                  <a:prstClr val="black"/>
                </a:solidFill>
              </a:rPr>
              <a:t> z = 1</a:t>
            </a:r>
            <a:r>
              <a:rPr lang="en-US" sz="2400" dirty="0">
                <a:solidFill>
                  <a:prstClr val="black"/>
                </a:solidFill>
              </a:rPr>
              <a:t>0</a:t>
            </a:r>
            <a:endParaRPr lang="pl-PL" sz="2400" dirty="0">
              <a:solidFill>
                <a:prstClr val="black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>
                <a:solidFill>
                  <a:prstClr val="black"/>
                </a:solidFill>
              </a:rPr>
              <a:t>syarat</a:t>
            </a:r>
            <a:r>
              <a:rPr lang="es-ES" sz="2400" dirty="0">
                <a:solidFill>
                  <a:prstClr val="black"/>
                </a:solidFill>
              </a:rPr>
              <a:t> 1: </a:t>
            </a:r>
            <a:r>
              <a:rPr lang="es-ES" sz="2400" b="1" dirty="0">
                <a:solidFill>
                  <a:srgbClr val="7030A0"/>
                </a:solidFill>
              </a:rPr>
              <a:t>y ≠ </a:t>
            </a:r>
            <a:r>
              <a:rPr lang="es-ES" sz="2400" b="1" dirty="0" err="1">
                <a:solidFill>
                  <a:srgbClr val="7030A0"/>
                </a:solidFill>
              </a:rPr>
              <a:t>empty</a:t>
            </a:r>
            <a:r>
              <a:rPr lang="es-ES" sz="2400" b="1" dirty="0">
                <a:solidFill>
                  <a:srgbClr val="7030A0"/>
                </a:solidFill>
              </a:rPr>
              <a:t> </a:t>
            </a:r>
            <a:r>
              <a:rPr lang="es-ES" sz="2400" dirty="0" err="1">
                <a:solidFill>
                  <a:prstClr val="black"/>
                </a:solidFill>
              </a:rPr>
              <a:t>terpenuhi</a:t>
            </a:r>
            <a:endParaRPr lang="es-ES" sz="2400" dirty="0">
              <a:solidFill>
                <a:prstClr val="black"/>
              </a:solidFill>
            </a:endParaRPr>
          </a:p>
          <a:p>
            <a:pPr marL="342900" indent="-3429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2: </a:t>
            </a:r>
            <a:r>
              <a:rPr lang="en-US" sz="2400" b="1" dirty="0">
                <a:solidFill>
                  <a:srgbClr val="7030A0"/>
                </a:solidFill>
              </a:rPr>
              <a:t>|</a:t>
            </a:r>
            <a:r>
              <a:rPr lang="en-US" sz="2400" b="1" dirty="0" err="1">
                <a:solidFill>
                  <a:srgbClr val="7030A0"/>
                </a:solidFill>
              </a:rPr>
              <a:t>xy</a:t>
            </a:r>
            <a:r>
              <a:rPr lang="en-US" sz="2400" b="1" dirty="0">
                <a:solidFill>
                  <a:srgbClr val="7030A0"/>
                </a:solidFill>
              </a:rPr>
              <a:t>| ≤ 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|01| ≤ 4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dirty="0">
              <a:solidFill>
                <a:prstClr val="black"/>
              </a:solidFill>
            </a:endParaRPr>
          </a:p>
          <a:p>
            <a:pPr marL="342900"/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3: </a:t>
            </a:r>
            <a:r>
              <a:rPr lang="en-US" sz="2400" b="1" i="1" dirty="0" err="1">
                <a:solidFill>
                  <a:srgbClr val="7030A0"/>
                </a:solidFill>
              </a:rPr>
              <a:t>xy</a:t>
            </a:r>
            <a:r>
              <a:rPr lang="en-US" sz="2400" b="1" i="1" baseline="30000" dirty="0" err="1">
                <a:solidFill>
                  <a:srgbClr val="7030A0"/>
                </a:solidFill>
              </a:rPr>
              <a:t>k</a:t>
            </a:r>
            <a:r>
              <a:rPr lang="en-US" sz="2400" b="1" i="1" dirty="0" err="1">
                <a:solidFill>
                  <a:srgbClr val="7030A0"/>
                </a:solidFill>
              </a:rPr>
              <a:t>z</a:t>
            </a:r>
            <a:r>
              <a:rPr lang="en-US" sz="2400" b="1" i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k </a:t>
            </a:r>
            <a:r>
              <a:rPr lang="en-US" sz="2400" dirty="0">
                <a:sym typeface="Symbol"/>
              </a:rPr>
              <a:t>≥</a:t>
            </a:r>
            <a:r>
              <a:rPr lang="en-US" sz="2400" b="1" dirty="0">
                <a:solidFill>
                  <a:srgbClr val="7030A0"/>
                </a:solidFill>
              </a:rPr>
              <a:t> 0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b="1" dirty="0">
              <a:solidFill>
                <a:srgbClr val="7030A0"/>
              </a:solidFill>
            </a:endParaRP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0 maka terbentuk </a:t>
            </a:r>
            <a:r>
              <a:rPr lang="sv-SE" sz="2400" i="1" dirty="0">
                <a:solidFill>
                  <a:prstClr val="black"/>
                </a:solidFill>
              </a:rPr>
              <a:t>string 10 ∈ L3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1 maka terbentuk </a:t>
            </a:r>
            <a:r>
              <a:rPr lang="sv-SE" sz="2400" i="1" dirty="0">
                <a:solidFill>
                  <a:prstClr val="black"/>
                </a:solidFill>
              </a:rPr>
              <a:t>string 0110 ∈ L3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2 maka terbentuk </a:t>
            </a:r>
            <a:r>
              <a:rPr lang="sv-SE" sz="2400" i="1" dirty="0">
                <a:solidFill>
                  <a:prstClr val="black"/>
                </a:solidFill>
              </a:rPr>
              <a:t>string 010110 ∈ L3</a:t>
            </a:r>
          </a:p>
        </p:txBody>
      </p:sp>
      <p:sp>
        <p:nvSpPr>
          <p:cNvPr id="7" name="TextBox 6"/>
          <p:cNvSpPr txBox="1"/>
          <p:nvPr/>
        </p:nvSpPr>
        <p:spPr>
          <a:xfrm rot="1435009">
            <a:off x="8106029" y="760125"/>
            <a:ext cx="2383273" cy="646986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spc="3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50"/>
                </a:solidFill>
                <a:latin typeface="60sekuntia" pitchFamily="2" charset="0"/>
              </a:rPr>
              <a:t>REGULER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Pumping Lemma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524001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Language L4 = {0</a:t>
            </a:r>
            <a:r>
              <a:rPr lang="en-US" sz="2400" b="1" baseline="300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baseline="300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|n&gt;0}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5142" y="2209801"/>
            <a:ext cx="399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Apakah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L4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bahasa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reguler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298448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L4 </a:t>
            </a:r>
            <a:r>
              <a:rPr lang="en-US" sz="2400" dirty="0" err="1">
                <a:solidFill>
                  <a:prstClr val="black"/>
                </a:solidFill>
              </a:rPr>
              <a:t>diubah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menjadi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bentuk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w = xyz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err="1">
                <a:solidFill>
                  <a:prstClr val="black"/>
                </a:solidFill>
              </a:rPr>
              <a:t>Ambil</a:t>
            </a:r>
            <a:r>
              <a:rPr lang="en-US" sz="2400" dirty="0">
                <a:solidFill>
                  <a:prstClr val="black"/>
                </a:solidFill>
              </a:rPr>
              <a:t> string </a:t>
            </a:r>
            <a:r>
              <a:rPr lang="en-US" sz="2400" dirty="0" err="1">
                <a:solidFill>
                  <a:prstClr val="black"/>
                </a:solidFill>
              </a:rPr>
              <a:t>dari</a:t>
            </a:r>
            <a:r>
              <a:rPr lang="en-US" sz="2400" dirty="0">
                <a:solidFill>
                  <a:prstClr val="black"/>
                </a:solidFill>
              </a:rPr>
              <a:t> L4 </a:t>
            </a:r>
            <a:r>
              <a:rPr lang="en-US" sz="2400" dirty="0" err="1">
                <a:solidFill>
                  <a:prstClr val="black"/>
                </a:solidFill>
              </a:rPr>
              <a:t>misal</a:t>
            </a:r>
            <a:r>
              <a:rPr lang="en-US" sz="2400" dirty="0">
                <a:solidFill>
                  <a:prstClr val="black"/>
                </a:solidFill>
              </a:rPr>
              <a:t> ‘01’ </a:t>
            </a:r>
            <a:r>
              <a:rPr lang="en-US" sz="2400" dirty="0" err="1">
                <a:solidFill>
                  <a:prstClr val="black"/>
                </a:solidFill>
              </a:rPr>
              <a:t>berarti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panjang</a:t>
            </a:r>
            <a:r>
              <a:rPr lang="en-US" sz="2400" dirty="0">
                <a:solidFill>
                  <a:prstClr val="black"/>
                </a:solidFill>
              </a:rPr>
              <a:t> string w </a:t>
            </a:r>
            <a:r>
              <a:rPr lang="en-US" sz="2400" dirty="0" err="1">
                <a:solidFill>
                  <a:prstClr val="black"/>
                </a:solidFill>
              </a:rPr>
              <a:t>adalah</a:t>
            </a:r>
            <a:r>
              <a:rPr lang="en-US" sz="2400" dirty="0">
                <a:solidFill>
                  <a:prstClr val="black"/>
                </a:solidFill>
              </a:rPr>
              <a:t> 2.</a:t>
            </a:r>
          </a:p>
          <a:p>
            <a:pPr marL="457200" indent="-4572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pl-PL" sz="2400" dirty="0">
                <a:solidFill>
                  <a:prstClr val="black"/>
                </a:solidFill>
              </a:rPr>
              <a:t>x = </a:t>
            </a:r>
            <a:r>
              <a:rPr lang="pl-PL" sz="2400" dirty="0">
                <a:solidFill>
                  <a:prstClr val="black"/>
                </a:solidFill>
                <a:sym typeface="Symbol"/>
              </a:rPr>
              <a:t></a:t>
            </a:r>
            <a:r>
              <a:rPr lang="pl-PL" sz="2400" dirty="0">
                <a:solidFill>
                  <a:prstClr val="black"/>
                </a:solidFill>
              </a:rPr>
              <a:t> y = </a:t>
            </a:r>
            <a:r>
              <a:rPr lang="en-US" sz="2400" dirty="0">
                <a:solidFill>
                  <a:prstClr val="black"/>
                </a:solidFill>
              </a:rPr>
              <a:t>0</a:t>
            </a:r>
            <a:r>
              <a:rPr lang="pl-PL" sz="2400" dirty="0">
                <a:solidFill>
                  <a:prstClr val="black"/>
                </a:solidFill>
              </a:rPr>
              <a:t> z = 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>
                <a:solidFill>
                  <a:prstClr val="black"/>
                </a:solidFill>
              </a:rPr>
              <a:t>syarat</a:t>
            </a:r>
            <a:r>
              <a:rPr lang="es-ES" sz="2400" dirty="0">
                <a:solidFill>
                  <a:prstClr val="black"/>
                </a:solidFill>
              </a:rPr>
              <a:t> 1: </a:t>
            </a:r>
            <a:r>
              <a:rPr lang="es-ES" sz="2400" b="1" dirty="0">
                <a:solidFill>
                  <a:srgbClr val="7030A0"/>
                </a:solidFill>
              </a:rPr>
              <a:t>y ≠ </a:t>
            </a:r>
            <a:r>
              <a:rPr lang="es-ES" sz="2400" b="1" dirty="0" err="1">
                <a:solidFill>
                  <a:srgbClr val="7030A0"/>
                </a:solidFill>
              </a:rPr>
              <a:t>empty</a:t>
            </a:r>
            <a:r>
              <a:rPr lang="es-ES" sz="2400" b="1" dirty="0">
                <a:solidFill>
                  <a:srgbClr val="7030A0"/>
                </a:solidFill>
              </a:rPr>
              <a:t> </a:t>
            </a:r>
            <a:r>
              <a:rPr lang="es-ES" sz="2400" dirty="0" err="1">
                <a:solidFill>
                  <a:prstClr val="black"/>
                </a:solidFill>
              </a:rPr>
              <a:t>terpenuhi</a:t>
            </a:r>
            <a:endParaRPr lang="es-ES" sz="2400" dirty="0">
              <a:solidFill>
                <a:prstClr val="black"/>
              </a:solidFill>
            </a:endParaRPr>
          </a:p>
          <a:p>
            <a:pPr marL="342900" indent="-342900"/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2: </a:t>
            </a:r>
            <a:r>
              <a:rPr lang="en-US" sz="2400" b="1" dirty="0">
                <a:solidFill>
                  <a:srgbClr val="7030A0"/>
                </a:solidFill>
              </a:rPr>
              <a:t>|</a:t>
            </a:r>
            <a:r>
              <a:rPr lang="en-US" sz="2400" b="1" dirty="0" err="1">
                <a:solidFill>
                  <a:srgbClr val="7030A0"/>
                </a:solidFill>
              </a:rPr>
              <a:t>xy</a:t>
            </a:r>
            <a:r>
              <a:rPr lang="en-US" sz="2400" b="1" dirty="0">
                <a:solidFill>
                  <a:srgbClr val="7030A0"/>
                </a:solidFill>
              </a:rPr>
              <a:t>| ≤ 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|0| ≤ 2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dirty="0">
              <a:solidFill>
                <a:prstClr val="black"/>
              </a:solidFill>
            </a:endParaRPr>
          </a:p>
          <a:p>
            <a:pPr marL="342900"/>
            <a:r>
              <a:rPr lang="en-US" sz="2400" dirty="0" err="1">
                <a:solidFill>
                  <a:prstClr val="black"/>
                </a:solidFill>
              </a:rPr>
              <a:t>syarat</a:t>
            </a:r>
            <a:r>
              <a:rPr lang="en-US" sz="2400" dirty="0">
                <a:solidFill>
                  <a:prstClr val="black"/>
                </a:solidFill>
              </a:rPr>
              <a:t> 3: </a:t>
            </a:r>
            <a:r>
              <a:rPr lang="en-US" sz="2400" b="1" i="1" dirty="0" err="1">
                <a:solidFill>
                  <a:srgbClr val="7030A0"/>
                </a:solidFill>
              </a:rPr>
              <a:t>xy</a:t>
            </a:r>
            <a:r>
              <a:rPr lang="en-US" sz="2400" b="1" i="1" baseline="30000" dirty="0" err="1">
                <a:solidFill>
                  <a:srgbClr val="7030A0"/>
                </a:solidFill>
              </a:rPr>
              <a:t>k</a:t>
            </a:r>
            <a:r>
              <a:rPr lang="en-US" sz="2400" b="1" i="1" dirty="0" err="1">
                <a:solidFill>
                  <a:srgbClr val="7030A0"/>
                </a:solidFill>
              </a:rPr>
              <a:t>z</a:t>
            </a:r>
            <a:r>
              <a:rPr lang="en-US" sz="2400" b="1" i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k </a:t>
            </a:r>
            <a:r>
              <a:rPr lang="en-US" sz="2400" dirty="0">
                <a:sym typeface="Symbol"/>
              </a:rPr>
              <a:t>≥</a:t>
            </a:r>
            <a:r>
              <a:rPr lang="en-US" sz="2400" b="1" dirty="0">
                <a:solidFill>
                  <a:srgbClr val="7030A0"/>
                </a:solidFill>
              </a:rPr>
              <a:t> 0 TIDAK </a:t>
            </a:r>
            <a:r>
              <a:rPr lang="en-US" sz="2400" dirty="0" err="1">
                <a:solidFill>
                  <a:prstClr val="black"/>
                </a:solidFill>
              </a:rPr>
              <a:t>terpenuhi</a:t>
            </a:r>
            <a:endParaRPr lang="en-US" sz="2400" b="1" dirty="0">
              <a:solidFill>
                <a:srgbClr val="7030A0"/>
              </a:solidFill>
            </a:endParaRP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0 maka terbentuk </a:t>
            </a:r>
            <a:r>
              <a:rPr lang="sv-SE" sz="2400" i="1" dirty="0">
                <a:solidFill>
                  <a:prstClr val="black"/>
                </a:solidFill>
              </a:rPr>
              <a:t>string 1 </a:t>
            </a:r>
            <a:r>
              <a:rPr lang="sv-SE" sz="2400" i="1" dirty="0">
                <a:solidFill>
                  <a:prstClr val="black"/>
                </a:solidFill>
                <a:sym typeface="Symbol"/>
              </a:rPr>
              <a:t></a:t>
            </a:r>
            <a:r>
              <a:rPr lang="sv-SE" sz="2400" i="1" dirty="0">
                <a:solidFill>
                  <a:prstClr val="black"/>
                </a:solidFill>
              </a:rPr>
              <a:t> L4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1 maka terbentuk </a:t>
            </a:r>
            <a:r>
              <a:rPr lang="sv-SE" sz="2400" i="1" dirty="0">
                <a:solidFill>
                  <a:prstClr val="black"/>
                </a:solidFill>
              </a:rPr>
              <a:t>string 01 ∈ L4</a:t>
            </a:r>
          </a:p>
          <a:p>
            <a:pPr marL="411163"/>
            <a:r>
              <a:rPr lang="sv-SE" sz="2400" dirty="0">
                <a:solidFill>
                  <a:prstClr val="black"/>
                </a:solidFill>
              </a:rPr>
              <a:t>jika k bernilai 2 maka terbentuk </a:t>
            </a:r>
            <a:r>
              <a:rPr lang="sv-SE" sz="2400" i="1" dirty="0">
                <a:solidFill>
                  <a:prstClr val="black"/>
                </a:solidFill>
              </a:rPr>
              <a:t>string 00 1</a:t>
            </a:r>
            <a:r>
              <a:rPr lang="sv-SE" sz="2400" i="1" dirty="0">
                <a:solidFill>
                  <a:prstClr val="black"/>
                </a:solidFill>
                <a:sym typeface="Symbol"/>
              </a:rPr>
              <a:t> </a:t>
            </a:r>
            <a:r>
              <a:rPr lang="sv-SE" sz="2400" i="1" dirty="0">
                <a:solidFill>
                  <a:prstClr val="black"/>
                </a:solidFill>
              </a:rPr>
              <a:t> L4</a:t>
            </a:r>
          </a:p>
        </p:txBody>
      </p:sp>
      <p:sp>
        <p:nvSpPr>
          <p:cNvPr id="7" name="TextBox 6"/>
          <p:cNvSpPr txBox="1"/>
          <p:nvPr/>
        </p:nvSpPr>
        <p:spPr>
          <a:xfrm rot="1435009">
            <a:off x="7637216" y="858876"/>
            <a:ext cx="2808197" cy="1055608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spc="3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latin typeface="60sekuntia" pitchFamily="2" charset="0"/>
              </a:rPr>
              <a:t>TIDAK REGULER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Pumping Lemma CFL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Diketahui</a:t>
            </a:r>
            <a:r>
              <a:rPr lang="en-US" b="1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0070C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i="1" dirty="0" smtClean="0"/>
              <a:t>.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z=</a:t>
            </a:r>
            <a:r>
              <a:rPr lang="en-US" b="1" dirty="0" err="1" smtClean="0">
                <a:solidFill>
                  <a:srgbClr val="0070C0"/>
                </a:solidFill>
              </a:rPr>
              <a:t>uvwxy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0070C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CFL,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  <a:p>
            <a:pPr marL="182563" indent="-182563">
              <a:buNone/>
            </a:pPr>
            <a:r>
              <a:rPr lang="en-US" dirty="0"/>
              <a:t>1. |</a:t>
            </a:r>
            <a:r>
              <a:rPr lang="en-US" dirty="0" err="1"/>
              <a:t>vwx</a:t>
            </a:r>
            <a:r>
              <a:rPr lang="en-US" dirty="0"/>
              <a:t>| ≤ n</a:t>
            </a:r>
          </a:p>
          <a:p>
            <a:pPr marL="182563" indent="-182563">
              <a:buNone/>
            </a:pPr>
            <a:r>
              <a:rPr lang="id-ID" dirty="0"/>
              <a:t>2. </a:t>
            </a:r>
            <a:r>
              <a:rPr lang="en-US" dirty="0" err="1"/>
              <a:t>vx</a:t>
            </a:r>
            <a:r>
              <a:rPr lang="en-US" dirty="0"/>
              <a:t> ≠ </a:t>
            </a:r>
            <a:r>
              <a:rPr lang="en-US" dirty="0">
                <a:sym typeface="Symbol"/>
              </a:rPr>
              <a:t></a:t>
            </a:r>
            <a:endParaRPr lang="id-ID" dirty="0"/>
          </a:p>
          <a:p>
            <a:pPr marL="182563" indent="-182563">
              <a:buNone/>
            </a:pPr>
            <a:r>
              <a:rPr lang="id-ID" dirty="0"/>
              <a:t>3. </a:t>
            </a:r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wx</a:t>
            </a:r>
            <a:r>
              <a:rPr lang="en-US" baseline="30000" dirty="0" err="1"/>
              <a:t>i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L, </a:t>
            </a:r>
            <a:r>
              <a:rPr lang="en-US" dirty="0" err="1">
                <a:sym typeface="Symbol"/>
              </a:rPr>
              <a:t>untuk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≥ </a:t>
            </a:r>
            <a:r>
              <a:rPr lang="en-US" dirty="0" smtClean="0">
                <a:sym typeface="Symbol"/>
              </a:rPr>
              <a:t>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36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Pumping Lemma CFL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Diketahui</a:t>
            </a:r>
            <a:r>
              <a:rPr lang="en-US" dirty="0" smtClean="0"/>
              <a:t>:</a:t>
            </a:r>
          </a:p>
          <a:p>
            <a:pPr lvl="0"/>
            <a:r>
              <a:rPr lang="en-US" sz="3600" dirty="0"/>
              <a:t>L = </a:t>
            </a:r>
            <a:r>
              <a:rPr lang="en-US" sz="36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{a</a:t>
            </a:r>
            <a:r>
              <a:rPr lang="en-US" sz="3600" b="1" baseline="30000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</a:t>
            </a:r>
            <a:r>
              <a:rPr lang="en-US" sz="36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b</a:t>
            </a:r>
            <a:r>
              <a:rPr lang="en-US" sz="3600" b="1" baseline="30000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2i</a:t>
            </a:r>
            <a:r>
              <a:rPr lang="en-US" sz="36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c</a:t>
            </a:r>
            <a:r>
              <a:rPr lang="en-US" sz="3600" b="1" baseline="30000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j</a:t>
            </a:r>
            <a:r>
              <a:rPr lang="en-US" sz="36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   : </a:t>
            </a:r>
            <a:r>
              <a:rPr lang="en-US" sz="3600" b="1" dirty="0" err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i,j</a:t>
            </a:r>
            <a:r>
              <a:rPr lang="en-US" sz="36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 ≥ 0}</a:t>
            </a:r>
            <a:endParaRPr lang="en-US" sz="3600" b="1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Courier New" pitchFamily="49" charset="0"/>
              </a:rPr>
              <a:t>Buktikan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bahwa</a:t>
            </a:r>
            <a:r>
              <a:rPr lang="en-US" dirty="0" smtClean="0">
                <a:cs typeface="Courier New" pitchFamily="49" charset="0"/>
              </a:rPr>
              <a:t> L </a:t>
            </a:r>
            <a:r>
              <a:rPr lang="en-US" dirty="0" err="1" smtClean="0">
                <a:cs typeface="Courier New" pitchFamily="49" charset="0"/>
              </a:rPr>
              <a:t>merupakan</a:t>
            </a:r>
            <a:r>
              <a:rPr lang="en-US" dirty="0" smtClean="0">
                <a:cs typeface="Courier New" pitchFamily="49" charset="0"/>
              </a:rPr>
              <a:t> CFL!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Courier New" pitchFamily="49" charset="0"/>
              </a:rPr>
              <a:t>Penyelesaian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string </a:t>
            </a:r>
            <a:r>
              <a:rPr lang="en-US" dirty="0" err="1" smtClean="0"/>
              <a:t>dalam</a:t>
            </a:r>
            <a:r>
              <a:rPr lang="en-US" dirty="0" smtClean="0"/>
              <a:t> L, 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dirty="0" err="1" smtClean="0"/>
              <a:t>abbc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Bentuklah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format </a:t>
            </a:r>
            <a:r>
              <a:rPr lang="en-US" dirty="0" err="1" smtClean="0"/>
              <a:t>uvwxy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 </a:t>
            </a:r>
            <a:r>
              <a:rPr lang="en-US" dirty="0" err="1" smtClean="0"/>
              <a:t>poin</a:t>
            </a:r>
            <a:r>
              <a:rPr lang="en-US" dirty="0" smtClean="0"/>
              <a:t> a!</a:t>
            </a:r>
          </a:p>
          <a:p>
            <a:pPr marL="457200" indent="0">
              <a:buNone/>
            </a:pPr>
            <a:r>
              <a:rPr lang="en-US" dirty="0" err="1" smtClean="0"/>
              <a:t>Yakni</a:t>
            </a:r>
            <a:r>
              <a:rPr lang="en-US" dirty="0" smtClean="0"/>
              <a:t> u=a, v=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, w=bb, x=c, y=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en-US" dirty="0" err="1" smtClean="0"/>
              <a:t>Ujikan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Pumping Lemma CFL!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Pumping Lemma </a:t>
            </a:r>
            <a:r>
              <a:rPr lang="en-US" smtClean="0"/>
              <a:t>CFL (lanjutan)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u=a, v=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, w=bb, x=c, y=</a:t>
            </a:r>
            <a:r>
              <a:rPr lang="en-US" dirty="0" smtClean="0">
                <a:sym typeface="Symbol"/>
              </a:rPr>
              <a:t>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n=4!</a:t>
            </a:r>
            <a:endParaRPr lang="en-US" dirty="0" smtClean="0"/>
          </a:p>
          <a:p>
            <a:pPr marL="182563" indent="-182563">
              <a:buNone/>
            </a:pPr>
            <a:r>
              <a:rPr lang="en-US" dirty="0"/>
              <a:t>1. |</a:t>
            </a:r>
            <a:r>
              <a:rPr lang="en-US" dirty="0" err="1"/>
              <a:t>vwx</a:t>
            </a:r>
            <a:r>
              <a:rPr lang="en-US" dirty="0"/>
              <a:t>| ≤ n</a:t>
            </a:r>
          </a:p>
          <a:p>
            <a:pPr marL="182563" indent="-182563">
              <a:buNone/>
            </a:pPr>
            <a:r>
              <a:rPr lang="id-ID" dirty="0"/>
              <a:t>2. </a:t>
            </a:r>
            <a:r>
              <a:rPr lang="en-US" dirty="0" err="1"/>
              <a:t>vx</a:t>
            </a:r>
            <a:r>
              <a:rPr lang="en-US" dirty="0"/>
              <a:t> ≠ </a:t>
            </a:r>
            <a:r>
              <a:rPr lang="en-US" dirty="0">
                <a:sym typeface="Symbol"/>
              </a:rPr>
              <a:t></a:t>
            </a:r>
            <a:endParaRPr lang="id-ID" dirty="0"/>
          </a:p>
          <a:p>
            <a:pPr marL="182563" indent="-182563">
              <a:buNone/>
            </a:pPr>
            <a:r>
              <a:rPr lang="id-ID" dirty="0"/>
              <a:t>3. </a:t>
            </a:r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wx</a:t>
            </a:r>
            <a:r>
              <a:rPr lang="en-US" baseline="30000" dirty="0" err="1"/>
              <a:t>i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L, </a:t>
            </a:r>
            <a:r>
              <a:rPr lang="en-US" dirty="0" err="1">
                <a:sym typeface="Symbol"/>
              </a:rPr>
              <a:t>untuk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≥ </a:t>
            </a:r>
            <a:r>
              <a:rPr lang="en-US" dirty="0" smtClean="0">
                <a:sym typeface="Symbol"/>
              </a:rPr>
              <a:t>0,</a:t>
            </a:r>
          </a:p>
          <a:p>
            <a:pPr marL="182563" indent="-182563">
              <a:buNone/>
            </a:pPr>
            <a:r>
              <a:rPr lang="en-US" dirty="0" smtClean="0">
                <a:sym typeface="Symbol"/>
              </a:rPr>
              <a:t>    </a:t>
            </a:r>
            <a:r>
              <a:rPr lang="en-US" dirty="0" err="1" smtClean="0">
                <a:sym typeface="Symbol"/>
              </a:rPr>
              <a:t>misal</a:t>
            </a:r>
            <a:r>
              <a:rPr lang="en-US" dirty="0" smtClean="0">
                <a:sym typeface="Symbol"/>
              </a:rPr>
              <a:t> :</a:t>
            </a:r>
          </a:p>
          <a:p>
            <a:pPr marL="342900" indent="22225">
              <a:buNone/>
            </a:pP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0, </a:t>
            </a:r>
            <a:r>
              <a:rPr lang="en-US" dirty="0" err="1" smtClean="0">
                <a:sym typeface="Symbol"/>
              </a:rPr>
              <a:t>abb</a:t>
            </a:r>
            <a:r>
              <a:rPr lang="en-US" dirty="0" smtClean="0">
                <a:sym typeface="Symbol"/>
              </a:rPr>
              <a:t>  L</a:t>
            </a:r>
          </a:p>
          <a:p>
            <a:pPr marL="342900" indent="22225">
              <a:buNone/>
            </a:pP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1, </a:t>
            </a:r>
            <a:r>
              <a:rPr lang="en-US" dirty="0" err="1" smtClean="0">
                <a:sym typeface="Symbol"/>
              </a:rPr>
              <a:t>abbc</a:t>
            </a:r>
            <a:r>
              <a:rPr lang="en-US" dirty="0" smtClean="0">
                <a:sym typeface="Symbol"/>
              </a:rPr>
              <a:t>  L</a:t>
            </a:r>
          </a:p>
          <a:p>
            <a:pPr marL="342900" indent="22225">
              <a:buNone/>
            </a:pP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2, </a:t>
            </a:r>
            <a:r>
              <a:rPr lang="en-US" dirty="0" err="1" smtClean="0">
                <a:sym typeface="Symbol"/>
              </a:rPr>
              <a:t>abbcc</a:t>
            </a:r>
            <a:r>
              <a:rPr lang="en-US" dirty="0" smtClean="0">
                <a:sym typeface="Symbol"/>
              </a:rPr>
              <a:t>  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latin typeface="Arial" pitchFamily="34" charset="0"/>
                <a:cs typeface="Arial" pitchFamily="34" charset="0"/>
                <a:sym typeface="Symbol"/>
              </a:rPr>
              <a:t> </a:t>
            </a:r>
            <a:r>
              <a:rPr lang="en-US" sz="2800" dirty="0"/>
              <a:t>L = </a:t>
            </a:r>
            <a:r>
              <a:rPr lang="en-US" sz="28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{a</a:t>
            </a:r>
            <a:r>
              <a:rPr lang="en-US" sz="2800" b="1" baseline="30000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</a:t>
            </a:r>
            <a:r>
              <a:rPr lang="en-US" sz="28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b</a:t>
            </a:r>
            <a:r>
              <a:rPr lang="en-US" sz="2800" b="1" baseline="30000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2i</a:t>
            </a:r>
            <a:r>
              <a:rPr lang="en-US" sz="28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c</a:t>
            </a:r>
            <a:r>
              <a:rPr lang="en-US" sz="2800" b="1" baseline="30000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j</a:t>
            </a:r>
            <a:r>
              <a:rPr lang="en-US" sz="28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   : </a:t>
            </a:r>
            <a:r>
              <a:rPr lang="en-US" sz="2800" b="1" dirty="0" err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i,j</a:t>
            </a:r>
            <a:r>
              <a:rPr lang="en-US" sz="2800" b="1" dirty="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 ≥ 0}</a:t>
            </a:r>
            <a:r>
              <a:rPr lang="en-US" sz="1600" b="1" dirty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CFL!</a:t>
            </a:r>
            <a:endParaRPr lang="en-US" sz="2800" b="1" i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1" y="2133601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|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Symbol"/>
              </a:rPr>
              <a:t>bbc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| ≤ 4   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1" y="2590801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c ≠ 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Symbol"/>
              </a:rPr>
              <a:t>  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         </a:t>
            </a:r>
            <a:r>
              <a:rPr lang="en-US" sz="3200" b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1" y="4419601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fornian FB" pitchFamily="18" charset="0"/>
                <a:sym typeface="Wingdings" pitchFamily="2" charset="2"/>
              </a:rPr>
              <a:t> </a:t>
            </a:r>
            <a:r>
              <a:rPr lang="en-US" sz="3200" b="1" dirty="0" err="1">
                <a:solidFill>
                  <a:srgbClr val="0070C0"/>
                </a:solidFill>
                <a:latin typeface="Californian FB" pitchFamily="18" charset="0"/>
              </a:rPr>
              <a:t>terpenuhi</a:t>
            </a:r>
            <a:endParaRPr lang="en-US" sz="3200" b="1" dirty="0">
              <a:solidFill>
                <a:srgbClr val="0070C0"/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/>
              <a:t>Pumping Lemma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err="1"/>
              <a:t>Logika</a:t>
            </a:r>
            <a:r>
              <a:rPr lang="en-US" sz="4400"/>
              <a:t> </a:t>
            </a:r>
            <a:r>
              <a:rPr lang="en-US" sz="4400" err="1"/>
              <a:t>Pemompaan</a:t>
            </a:r>
            <a:endParaRPr lang="en-US" sz="440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695700"/>
            <a:ext cx="822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Pumping Lemma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981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ea typeface="Calibri"/>
                <a:cs typeface="Times New Roman"/>
              </a:rPr>
              <a:t>Buktikan</a:t>
            </a:r>
            <a:r>
              <a:rPr lang="en-US" sz="3200" dirty="0">
                <a:ea typeface="Calibri"/>
                <a:cs typeface="Times New Roman"/>
              </a:rPr>
              <a:t> </a:t>
            </a:r>
            <a:r>
              <a:rPr lang="en-US" sz="3200" dirty="0" err="1">
                <a:ea typeface="Calibri"/>
                <a:cs typeface="Times New Roman"/>
              </a:rPr>
              <a:t>bahwa</a:t>
            </a:r>
            <a:r>
              <a:rPr lang="en-US" sz="3200" dirty="0">
                <a:ea typeface="Calibri"/>
                <a:cs typeface="Times New Roman"/>
              </a:rPr>
              <a:t> </a:t>
            </a:r>
            <a:r>
              <a:rPr lang="en-US" sz="4000" dirty="0">
                <a:ea typeface="Calibri"/>
                <a:cs typeface="Times New Roman"/>
              </a:rPr>
              <a:t>L = {a</a:t>
            </a:r>
            <a:r>
              <a:rPr lang="en-US" sz="4000" baseline="30000" dirty="0">
                <a:ea typeface="Calibri"/>
                <a:cs typeface="Times New Roman"/>
              </a:rPr>
              <a:t>i</a:t>
            </a:r>
            <a:r>
              <a:rPr lang="en-US" sz="4000" dirty="0">
                <a:ea typeface="Calibri"/>
                <a:cs typeface="Times New Roman"/>
              </a:rPr>
              <a:t>b</a:t>
            </a:r>
            <a:r>
              <a:rPr lang="en-US" sz="4000" baseline="30000" dirty="0">
                <a:ea typeface="Calibri"/>
                <a:cs typeface="Times New Roman"/>
              </a:rPr>
              <a:t>2i</a:t>
            </a:r>
            <a:r>
              <a:rPr lang="en-US" sz="4000" dirty="0">
                <a:ea typeface="Calibri"/>
                <a:cs typeface="Times New Roman"/>
              </a:rPr>
              <a:t>c</a:t>
            </a:r>
            <a:r>
              <a:rPr lang="en-US" sz="4000" baseline="30000" dirty="0">
                <a:ea typeface="Calibri"/>
                <a:cs typeface="Times New Roman"/>
              </a:rPr>
              <a:t>i</a:t>
            </a:r>
            <a:r>
              <a:rPr lang="en-US" sz="4000" dirty="0">
                <a:ea typeface="Calibri"/>
                <a:cs typeface="Times New Roman"/>
              </a:rPr>
              <a:t>	: </a:t>
            </a:r>
            <a:r>
              <a:rPr lang="en-US" sz="4000" dirty="0" err="1">
                <a:ea typeface="Calibri"/>
                <a:cs typeface="Times New Roman"/>
              </a:rPr>
              <a:t>i</a:t>
            </a:r>
            <a:r>
              <a:rPr lang="en-US" sz="4000" dirty="0">
                <a:ea typeface="Calibri"/>
                <a:cs typeface="Times New Roman"/>
              </a:rPr>
              <a:t> ≥ 0}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ea typeface="Calibri"/>
                <a:cs typeface="Times New Roman"/>
              </a:rPr>
              <a:t>bukan</a:t>
            </a:r>
            <a:r>
              <a:rPr lang="en-US" sz="3200" dirty="0">
                <a:ea typeface="Calibri"/>
                <a:cs typeface="Times New Roman"/>
              </a:rPr>
              <a:t> </a:t>
            </a:r>
            <a:r>
              <a:rPr lang="en-US" sz="3200" dirty="0" err="1">
                <a:ea typeface="Calibri"/>
                <a:cs typeface="Times New Roman"/>
              </a:rPr>
              <a:t>merupakan</a:t>
            </a:r>
            <a:r>
              <a:rPr lang="en-US" sz="3200" dirty="0">
                <a:ea typeface="Calibri"/>
                <a:cs typeface="Times New Roman"/>
              </a:rPr>
              <a:t> CFL!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4071926"/>
            <a:ext cx="7924800" cy="1643074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800" dirty="0" err="1">
                <a:solidFill>
                  <a:schemeClr val="tx2"/>
                </a:solidFill>
              </a:rPr>
              <a:t>Misal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=1 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 L=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abbc</a:t>
            </a:r>
            <a:endParaRPr lang="en-US" sz="2800" dirty="0">
              <a:solidFill>
                <a:schemeClr val="tx2"/>
              </a:solidFill>
              <a:sym typeface="Symbol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800" dirty="0">
                <a:solidFill>
                  <a:schemeClr val="tx2"/>
                </a:solidFill>
                <a:sym typeface="Symbol"/>
              </a:rPr>
              <a:t>Kita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bagi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menjadi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 5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bagian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,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uvwxy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,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dengan</a:t>
            </a:r>
            <a:endParaRPr lang="en-US" sz="2800" dirty="0">
              <a:solidFill>
                <a:schemeClr val="tx2"/>
              </a:solidFill>
              <a:sym typeface="Symbol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dirty="0">
                <a:solidFill>
                  <a:schemeClr val="tx2"/>
                </a:solidFill>
              </a:rPr>
              <a:t>	u = 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a	v =  	         w = bb		x = c	     y =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Pumping Lemma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2612" y="2971801"/>
            <a:ext cx="5429272" cy="310854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22225">
              <a:buAutoNum type="arabicPeriod"/>
            </a:pPr>
            <a:r>
              <a:rPr lang="en-US" sz="2800" dirty="0"/>
              <a:t>|</a:t>
            </a:r>
            <a:r>
              <a:rPr lang="en-US" sz="2800" dirty="0" err="1"/>
              <a:t>vwx</a:t>
            </a:r>
            <a:r>
              <a:rPr lang="en-US" sz="2800" dirty="0"/>
              <a:t>| ≤ n</a:t>
            </a:r>
          </a:p>
          <a:p>
            <a:pPr marL="342900"/>
            <a:r>
              <a:rPr lang="en-US" sz="2800" dirty="0"/>
              <a:t>|</a:t>
            </a:r>
            <a:r>
              <a:rPr lang="en-US" sz="2800" dirty="0" err="1"/>
              <a:t>bbc</a:t>
            </a:r>
            <a:r>
              <a:rPr lang="en-US" sz="2800" dirty="0"/>
              <a:t>| ≤ </a:t>
            </a:r>
            <a:r>
              <a:rPr lang="id-ID" sz="2800" smtClean="0"/>
              <a:t>4</a:t>
            </a:r>
            <a:endParaRPr lang="en-US" sz="2800" dirty="0"/>
          </a:p>
          <a:p>
            <a:pPr indent="22225"/>
            <a:r>
              <a:rPr lang="id-ID" sz="2800" dirty="0"/>
              <a:t>2. </a:t>
            </a:r>
            <a:r>
              <a:rPr lang="en-US" sz="2800" dirty="0" err="1"/>
              <a:t>vx</a:t>
            </a:r>
            <a:r>
              <a:rPr lang="en-US" sz="2800" dirty="0"/>
              <a:t> ≠ </a:t>
            </a:r>
            <a:r>
              <a:rPr lang="en-US" sz="2800" dirty="0">
                <a:sym typeface="Symbol"/>
              </a:rPr>
              <a:t>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/>
              </a:rPr>
              <a:t>c </a:t>
            </a:r>
            <a:r>
              <a:rPr lang="en-US" sz="2800" dirty="0"/>
              <a:t>≠ </a:t>
            </a:r>
            <a:r>
              <a:rPr lang="en-US" sz="2800" dirty="0">
                <a:sym typeface="Symbol"/>
              </a:rPr>
              <a:t></a:t>
            </a:r>
            <a:endParaRPr lang="id-ID" sz="2800" dirty="0"/>
          </a:p>
          <a:p>
            <a:pPr indent="22225"/>
            <a:r>
              <a:rPr lang="id-ID" sz="2800" dirty="0"/>
              <a:t>3. </a:t>
            </a:r>
            <a:r>
              <a:rPr lang="en-US" sz="2800" dirty="0" err="1"/>
              <a:t>uv</a:t>
            </a:r>
            <a:r>
              <a:rPr lang="en-US" sz="2800" baseline="30000" dirty="0" err="1"/>
              <a:t>i</a:t>
            </a:r>
            <a:r>
              <a:rPr lang="en-US" sz="2800" dirty="0" err="1"/>
              <a:t>wx</a:t>
            </a:r>
            <a:r>
              <a:rPr lang="en-US" sz="2800" baseline="30000" dirty="0" err="1"/>
              <a:t>i</a:t>
            </a:r>
            <a:r>
              <a:rPr lang="en-US" sz="2800" dirty="0" err="1"/>
              <a:t>y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 L, </a:t>
            </a:r>
            <a:r>
              <a:rPr lang="en-US" sz="2800" dirty="0" err="1">
                <a:sym typeface="Symbol"/>
              </a:rPr>
              <a:t>untuk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 ≥ 0</a:t>
            </a:r>
          </a:p>
          <a:p>
            <a:pPr marL="342900" indent="22225"/>
            <a:r>
              <a:rPr lang="en-US" sz="28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 = 0, </a:t>
            </a:r>
            <a:r>
              <a:rPr lang="en-US" sz="2800" dirty="0" err="1">
                <a:sym typeface="Symbol"/>
              </a:rPr>
              <a:t>abb</a:t>
            </a:r>
            <a:r>
              <a:rPr lang="en-US" sz="2800" dirty="0">
                <a:sym typeface="Symbol"/>
              </a:rPr>
              <a:t>  L</a:t>
            </a:r>
          </a:p>
          <a:p>
            <a:pPr marL="342900" indent="22225"/>
            <a:r>
              <a:rPr lang="en-US" sz="28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 = 1, </a:t>
            </a:r>
            <a:r>
              <a:rPr lang="en-US" sz="2800" dirty="0" err="1" smtClean="0">
                <a:sym typeface="Symbol"/>
              </a:rPr>
              <a:t>abbc</a:t>
            </a:r>
            <a:r>
              <a:rPr lang="en-US" sz="2800" dirty="0">
                <a:sym typeface="Symbol"/>
              </a:rPr>
              <a:t>  </a:t>
            </a:r>
            <a:r>
              <a:rPr lang="en-US" sz="2800" dirty="0">
                <a:sym typeface="Symbol"/>
              </a:rPr>
              <a:t>L</a:t>
            </a:r>
          </a:p>
          <a:p>
            <a:pPr marL="342900" indent="22225"/>
            <a:r>
              <a:rPr lang="en-US" sz="28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 = 2, </a:t>
            </a:r>
            <a:r>
              <a:rPr lang="en-US" sz="2800" dirty="0" err="1" smtClean="0">
                <a:sym typeface="Symbol"/>
              </a:rPr>
              <a:t>abbcc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>
                <a:sym typeface="Symbol"/>
              </a:rPr>
              <a:t> 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1295400"/>
            <a:ext cx="8763000" cy="1643074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800" dirty="0" err="1">
                <a:solidFill>
                  <a:schemeClr val="tx2"/>
                </a:solidFill>
              </a:rPr>
              <a:t>Misal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=1 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 L=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abbc</a:t>
            </a:r>
            <a:endParaRPr lang="en-US" sz="2800" dirty="0">
              <a:solidFill>
                <a:schemeClr val="tx2"/>
              </a:solidFill>
              <a:sym typeface="Symbol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800" dirty="0">
                <a:solidFill>
                  <a:schemeClr val="tx2"/>
                </a:solidFill>
                <a:sym typeface="Symbol"/>
              </a:rPr>
              <a:t>Kita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bagi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menjadi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 5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bagian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,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uvwxy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, </a:t>
            </a:r>
            <a:r>
              <a:rPr lang="en-US" sz="2800" dirty="0" err="1">
                <a:solidFill>
                  <a:schemeClr val="tx2"/>
                </a:solidFill>
                <a:sym typeface="Symbol"/>
              </a:rPr>
              <a:t>dengan</a:t>
            </a:r>
            <a:endParaRPr lang="en-US" sz="2800" dirty="0">
              <a:solidFill>
                <a:schemeClr val="tx2"/>
              </a:solidFill>
              <a:sym typeface="Symbol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dirty="0">
                <a:solidFill>
                  <a:schemeClr val="tx2"/>
                </a:solidFill>
              </a:rPr>
              <a:t>	u = 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a	v =  	         w = bb		x = c		y = </a:t>
            </a:r>
          </a:p>
        </p:txBody>
      </p:sp>
      <p:sp>
        <p:nvSpPr>
          <p:cNvPr id="9" name="TextBox 8"/>
          <p:cNvSpPr txBox="1"/>
          <p:nvPr/>
        </p:nvSpPr>
        <p:spPr>
          <a:xfrm rot="19574212">
            <a:off x="5862140" y="4512351"/>
            <a:ext cx="3097931" cy="1191816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spc="3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C00000"/>
                </a:solidFill>
                <a:latin typeface="60sekuntia" pitchFamily="2" charset="0"/>
              </a:rPr>
              <a:t>TERBUKTI BUKAN CFL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0" y="152400"/>
            <a:ext cx="3657600" cy="6096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L = {a</a:t>
            </a:r>
            <a:r>
              <a:rPr lang="en-US" sz="2800" b="1" baseline="3000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</a:t>
            </a:r>
            <a:r>
              <a:rPr lang="en-US" sz="2800" b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b</a:t>
            </a:r>
            <a:r>
              <a:rPr lang="en-US" sz="2800" b="1" baseline="3000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2i</a:t>
            </a:r>
            <a:r>
              <a:rPr lang="en-US" sz="2800" b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c</a:t>
            </a:r>
            <a:r>
              <a:rPr lang="en-US" sz="2800" b="1" baseline="30000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</a:t>
            </a:r>
            <a:r>
              <a:rPr lang="en-US" sz="2800" b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   : </a:t>
            </a:r>
            <a:r>
              <a:rPr lang="en-US" sz="2800" b="1" err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i</a:t>
            </a:r>
            <a:r>
              <a:rPr lang="en-US" sz="2800" b="1">
                <a:solidFill>
                  <a:prstClr val="black"/>
                </a:solidFill>
                <a:latin typeface="Century Gothic" pitchFamily="34" charset="0"/>
                <a:ea typeface="Calibri"/>
                <a:cs typeface="Arial" pitchFamily="34" charset="0"/>
              </a:rPr>
              <a:t> ≥ 0}</a:t>
            </a:r>
            <a:endParaRPr lang="en-US" sz="1600" b="1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Penggagas</a:t>
            </a:r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1676401"/>
            <a:ext cx="3293518" cy="4595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/>
              <a:t>Diperkenalkan oleh Bar-Hillel.</a:t>
            </a:r>
          </a:p>
          <a:p>
            <a:r>
              <a:rPr lang="en-US" sz="3200"/>
              <a:t>Tahun 1961.</a:t>
            </a:r>
          </a:p>
        </p:txBody>
      </p:sp>
    </p:spTree>
    <p:extLst>
      <p:ext uri="{BB962C8B-B14F-4D97-AF65-F5344CB8AC3E}">
        <p14:creationId xmlns:p14="http://schemas.microsoft.com/office/powerpoint/2010/main" val="34105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Fungsi Pumping Lemma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195704"/>
              </p:ext>
            </p:extLst>
          </p:nvPr>
        </p:nvGraphicFramePr>
        <p:xfrm>
          <a:off x="1981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2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7D6458-B521-424B-BF66-7577EEBE9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967D6458-B521-424B-BF66-7577EEBE9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967D6458-B521-424B-BF66-7577EEBE9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7F5D1D-CC8A-4197-88BE-52DFFF624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C7F5D1D-CC8A-4197-88BE-52DFFF624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C7F5D1D-CC8A-4197-88BE-52DFFF624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7150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>
                <a:latin typeface="Berlin Sans FB" pitchFamily="34" charset="0"/>
              </a:rPr>
              <a:t>Konsep Pemompaan = </a:t>
            </a:r>
            <a:r>
              <a:rPr lang="en-US" sz="4800">
                <a:solidFill>
                  <a:srgbClr val="FF0000"/>
                </a:solidFill>
                <a:latin typeface="Berlin Sans FB" pitchFamily="34" charset="0"/>
              </a:rPr>
              <a:t>Konsep Perulangan</a:t>
            </a:r>
          </a:p>
        </p:txBody>
      </p:sp>
      <p:pic>
        <p:nvPicPr>
          <p:cNvPr id="4" name="Picture 3" descr="170px-An_automat_accepting_the_language_a(bc) d.png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7000"/>
            <a:ext cx="54864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Apabila suatu bahasa merupakan bahasa reguler maka akan dapat diterima oleh mesin 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en-US" dirty="0" smtClean="0"/>
              <a:t>FSA M=(Q,</a:t>
            </a:r>
            <a:r>
              <a:rPr lang="el-GR" dirty="0" smtClean="0"/>
              <a:t>Σ,δ,</a:t>
            </a:r>
            <a:r>
              <a:rPr lang="en-US" dirty="0" smtClean="0"/>
              <a:t>q0,F),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state n.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string w </a:t>
            </a:r>
            <a:r>
              <a:rPr lang="en-US" dirty="0" err="1" smtClean="0"/>
              <a:t>dengan</a:t>
            </a:r>
            <a:r>
              <a:rPr lang="en-US" dirty="0" smtClean="0"/>
              <a:t> |w| ≥ n </a:t>
            </a:r>
            <a:r>
              <a:rPr lang="en-US" dirty="0" err="1" smtClean="0"/>
              <a:t>diinputkan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FSA,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k </a:t>
            </a:r>
            <a:r>
              <a:rPr lang="en-US" dirty="0" err="1" smtClean="0"/>
              <a:t>dalam</a:t>
            </a:r>
            <a:r>
              <a:rPr lang="en-US" dirty="0" smtClean="0"/>
              <a:t> FSA yang </a:t>
            </a:r>
            <a:r>
              <a:rPr lang="en-US" dirty="0" err="1" smtClean="0"/>
              <a:t>dikunjungi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string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k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‘</a:t>
            </a:r>
            <a:r>
              <a:rPr lang="en-US" dirty="0" err="1" smtClean="0"/>
              <a:t>dipompa</a:t>
            </a:r>
            <a:r>
              <a:rPr lang="en-US" dirty="0" smtClean="0"/>
              <a:t>’,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FSA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yang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reguler</a:t>
            </a:r>
            <a:r>
              <a:rPr lang="en-US" sz="2400" dirty="0"/>
              <a:t> 0(10)*11</a:t>
            </a:r>
            <a:endParaRPr lang="en-US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95" t="31989" r="2648" b="14135"/>
          <a:stretch>
            <a:fillRect/>
          </a:stretch>
        </p:blipFill>
        <p:spPr bwMode="auto">
          <a:xfrm>
            <a:off x="1981200" y="2708566"/>
            <a:ext cx="8229600" cy="266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Ambil</a:t>
            </a:r>
            <a:r>
              <a:rPr lang="en-US" dirty="0" smtClean="0"/>
              <a:t> string </a:t>
            </a:r>
            <a:r>
              <a:rPr lang="en-US" dirty="0" err="1" smtClean="0"/>
              <a:t>w∈L</a:t>
            </a:r>
            <a:r>
              <a:rPr lang="en-US" dirty="0" smtClean="0"/>
              <a:t> , </a:t>
            </a:r>
            <a:r>
              <a:rPr lang="en-US" dirty="0" err="1" smtClean="0"/>
              <a:t>dengan</a:t>
            </a:r>
            <a:r>
              <a:rPr lang="en-US" dirty="0" smtClean="0"/>
              <a:t> |w|≥ n: w= 01011</a:t>
            </a:r>
          </a:p>
          <a:p>
            <a:r>
              <a:rPr lang="fr-FR" dirty="0" smtClean="0"/>
              <a:t>q0  -  0 - q1 - 1 - q2 - 0 - q1 -  1 - q3 - 1 - q4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q1 </a:t>
            </a:r>
            <a:r>
              <a:rPr lang="en-US" dirty="0" err="1" smtClean="0"/>
              <a:t>dikunjungi</a:t>
            </a:r>
            <a:r>
              <a:rPr lang="en-US" dirty="0" smtClean="0"/>
              <a:t> 2 kali.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q1 </a:t>
            </a:r>
            <a:r>
              <a:rPr lang="en-US" dirty="0" err="1" smtClean="0"/>
              <a:t>tersebut</a:t>
            </a:r>
            <a:r>
              <a:rPr lang="en-US" dirty="0" smtClean="0"/>
              <a:t> ‘</a:t>
            </a:r>
            <a:r>
              <a:rPr lang="en-US" dirty="0" err="1" smtClean="0"/>
              <a:t>dipompa</a:t>
            </a:r>
            <a:r>
              <a:rPr lang="en-US" dirty="0" smtClean="0"/>
              <a:t>’ </a:t>
            </a:r>
            <a:r>
              <a:rPr lang="en-US" dirty="0" err="1" smtClean="0"/>
              <a:t>keluar</a:t>
            </a:r>
            <a:endParaRPr lang="en-US" dirty="0" smtClean="0"/>
          </a:p>
          <a:p>
            <a:r>
              <a:rPr lang="fr-FR" dirty="0" smtClean="0"/>
              <a:t>q0 - 0 - q1 - 1 - q3 - 1 - q4</a:t>
            </a:r>
          </a:p>
          <a:p>
            <a:r>
              <a:rPr lang="en-US" dirty="0" smtClean="0"/>
              <a:t>string 011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FSA.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err="1"/>
              <a:t>Secara</a:t>
            </a:r>
            <a:r>
              <a:rPr lang="en-US" sz="3200" dirty="0"/>
              <a:t> Formal :</a:t>
            </a:r>
          </a:p>
          <a:p>
            <a:r>
              <a:rPr lang="en-US" sz="3200" dirty="0" err="1"/>
              <a:t>Misal</a:t>
            </a:r>
            <a:r>
              <a:rPr lang="en-US" sz="3200" dirty="0"/>
              <a:t> L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</a:t>
            </a:r>
            <a:r>
              <a:rPr lang="en-US" sz="3200" dirty="0" err="1"/>
              <a:t>reguler</a:t>
            </a:r>
            <a:r>
              <a:rPr lang="en-US" sz="3200" dirty="0"/>
              <a:t> infinite,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konstanta</a:t>
            </a:r>
            <a:r>
              <a:rPr lang="en-US" sz="3200" dirty="0"/>
              <a:t> n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sifat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w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string </a:t>
            </a:r>
            <a:r>
              <a:rPr lang="en-US" sz="3200" dirty="0" err="1"/>
              <a:t>dalam</a:t>
            </a:r>
            <a:r>
              <a:rPr lang="en-US" sz="3200" dirty="0"/>
              <a:t> L yang </a:t>
            </a:r>
            <a:r>
              <a:rPr lang="en-US" sz="3200" dirty="0" err="1"/>
              <a:t>panjangnya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menulis</a:t>
            </a:r>
            <a:r>
              <a:rPr lang="en-US" sz="3200" dirty="0"/>
              <a:t> w=</a:t>
            </a:r>
            <a:r>
              <a:rPr lang="en-US" sz="3200" dirty="0" err="1"/>
              <a:t>uvx</a:t>
            </a:r>
            <a:r>
              <a:rPr lang="en-US" sz="3200" dirty="0"/>
              <a:t> </a:t>
            </a:r>
            <a:r>
              <a:rPr lang="en-US" sz="3200" dirty="0" err="1"/>
              <a:t>sedemikian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uv</a:t>
            </a:r>
            <a:r>
              <a:rPr lang="en-US" sz="3200" baseline="30000" dirty="0" err="1"/>
              <a:t>i</a:t>
            </a:r>
            <a:r>
              <a:rPr lang="en-US" sz="3200" dirty="0" err="1"/>
              <a:t>x</a:t>
            </a:r>
            <a:r>
              <a:rPr lang="en-US" sz="3200" dirty="0"/>
              <a:t> ∈ L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≥ 0. </a:t>
            </a:r>
            <a:r>
              <a:rPr lang="en-US" sz="3200" dirty="0" err="1"/>
              <a:t>dengan</a:t>
            </a:r>
            <a:r>
              <a:rPr lang="en-US" sz="3200" dirty="0"/>
              <a:t> |v|≥1 </a:t>
            </a:r>
            <a:r>
              <a:rPr lang="en-US" sz="3200" dirty="0" err="1"/>
              <a:t>dan</a:t>
            </a:r>
            <a:r>
              <a:rPr lang="en-US" sz="3200" dirty="0"/>
              <a:t> |</a:t>
            </a:r>
            <a:r>
              <a:rPr lang="en-US" sz="3200" dirty="0" err="1"/>
              <a:t>uv</a:t>
            </a:r>
            <a:r>
              <a:rPr lang="en-US" sz="3200" dirty="0"/>
              <a:t>|≤n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568</TotalTime>
  <Words>860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60sekuntia</vt:lpstr>
      <vt:lpstr>Arial</vt:lpstr>
      <vt:lpstr>Berlin Sans FB</vt:lpstr>
      <vt:lpstr>Berlin Sans FB Demi</vt:lpstr>
      <vt:lpstr>Calibri</vt:lpstr>
      <vt:lpstr>Californian FB</vt:lpstr>
      <vt:lpstr>Century Gothic</vt:lpstr>
      <vt:lpstr>Courier New</vt:lpstr>
      <vt:lpstr>Symbol</vt:lpstr>
      <vt:lpstr>Times New Roman</vt:lpstr>
      <vt:lpstr>Wingdings</vt:lpstr>
      <vt:lpstr>Clarity</vt:lpstr>
      <vt:lpstr>Pumping Lemma</vt:lpstr>
      <vt:lpstr>PowerPoint Presentation</vt:lpstr>
      <vt:lpstr>Penggagas</vt:lpstr>
      <vt:lpstr>Fungsi Pumping Lemma</vt:lpstr>
      <vt:lpstr>PowerPoint Presentation</vt:lpstr>
      <vt:lpstr>Pumping lemma</vt:lpstr>
      <vt:lpstr>Contoh Bahasa yang menerima ekspresi reguler 0(10)*11</vt:lpstr>
      <vt:lpstr>PowerPoint Presentation</vt:lpstr>
      <vt:lpstr>Pumping lemma</vt:lpstr>
      <vt:lpstr>Pumping Lemma RL</vt:lpstr>
      <vt:lpstr>Contoh Pumping Lemma RL</vt:lpstr>
      <vt:lpstr>Contoh Pumping Lemma RL (lanjutan)</vt:lpstr>
      <vt:lpstr>Pumping Lemma</vt:lpstr>
      <vt:lpstr>Pumping Lemma</vt:lpstr>
      <vt:lpstr>Pumping Lemma</vt:lpstr>
      <vt:lpstr>Pumping Lemma</vt:lpstr>
      <vt:lpstr>Pumping Lemma CFL</vt:lpstr>
      <vt:lpstr>Contoh Pumping Lemma CFL</vt:lpstr>
      <vt:lpstr>Contoh Pumping Lemma CFL (lanjutan)</vt:lpstr>
      <vt:lpstr>Pumping Lemma</vt:lpstr>
      <vt:lpstr>Pumping Lemma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</dc:title>
  <dc:creator>Yenni</dc:creator>
  <cp:lastModifiedBy>Max</cp:lastModifiedBy>
  <cp:revision>43</cp:revision>
  <dcterms:created xsi:type="dcterms:W3CDTF">2012-12-27T01:03:46Z</dcterms:created>
  <dcterms:modified xsi:type="dcterms:W3CDTF">2021-06-29T04:36:31Z</dcterms:modified>
</cp:coreProperties>
</file>