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1"/>
  </p:notesMasterIdLst>
  <p:sldIdLst>
    <p:sldId id="257" r:id="rId2"/>
    <p:sldId id="274" r:id="rId3"/>
    <p:sldId id="256" r:id="rId4"/>
    <p:sldId id="270" r:id="rId5"/>
    <p:sldId id="275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6" r:id="rId20"/>
    <p:sldId id="277" r:id="rId21"/>
    <p:sldId id="278" r:id="rId22"/>
    <p:sldId id="280" r:id="rId23"/>
    <p:sldId id="281" r:id="rId24"/>
    <p:sldId id="282" r:id="rId25"/>
    <p:sldId id="286" r:id="rId26"/>
    <p:sldId id="283" r:id="rId27"/>
    <p:sldId id="284" r:id="rId28"/>
    <p:sldId id="28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69" autoAdjust="0"/>
  </p:normalViewPr>
  <p:slideViewPr>
    <p:cSldViewPr snapToGrid="0">
      <p:cViewPr varScale="1">
        <p:scale>
          <a:sx n="83" d="100"/>
          <a:sy n="83" d="100"/>
        </p:scale>
        <p:origin x="8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24387-E54E-F247-B73D-BEE318498233}" type="doc">
      <dgm:prSet loTypeId="urn:microsoft.com/office/officeart/2005/8/layout/chevron2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E532927-75A8-E143-82E2-968CE271B9B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69ADD338-17A1-814A-A6E9-8622AD8C32A1}" type="parTrans" cxnId="{14757ECD-BDA3-8B4C-843E-D87A4B10034E}">
      <dgm:prSet/>
      <dgm:spPr/>
      <dgm:t>
        <a:bodyPr/>
        <a:lstStyle/>
        <a:p>
          <a:endParaRPr lang="en-US"/>
        </a:p>
      </dgm:t>
    </dgm:pt>
    <dgm:pt modelId="{29E41323-D4B1-9448-8EA2-5E23F65D6034}" type="sibTrans" cxnId="{14757ECD-BDA3-8B4C-843E-D87A4B10034E}">
      <dgm:prSet/>
      <dgm:spPr/>
      <dgm:t>
        <a:bodyPr/>
        <a:lstStyle/>
        <a:p>
          <a:endParaRPr lang="en-US"/>
        </a:p>
      </dgm:t>
    </dgm:pt>
    <dgm:pt modelId="{45B64DBC-0B81-CC4F-8401-D997A4744EFF}">
      <dgm:prSet phldrT="[Text]"/>
      <dgm:spPr/>
      <dgm:t>
        <a:bodyPr/>
        <a:lstStyle/>
        <a:p>
          <a:r>
            <a:rPr lang="en-US" dirty="0" err="1"/>
            <a:t>Definisi</a:t>
          </a:r>
          <a:r>
            <a:rPr lang="en-US" dirty="0"/>
            <a:t> </a:t>
          </a:r>
          <a:r>
            <a:rPr lang="en-ID" dirty="0"/>
            <a:t>Chomsky Normal Form (CNF) </a:t>
          </a:r>
          <a:r>
            <a:rPr lang="en-US" dirty="0"/>
            <a:t>  </a:t>
          </a:r>
        </a:p>
      </dgm:t>
    </dgm:pt>
    <dgm:pt modelId="{8AFFAF2F-B5E3-0E41-9FA7-6D04F0B4516A}" type="parTrans" cxnId="{0802D5B4-AD00-4843-8028-91759364B51B}">
      <dgm:prSet/>
      <dgm:spPr/>
      <dgm:t>
        <a:bodyPr/>
        <a:lstStyle/>
        <a:p>
          <a:endParaRPr lang="en-US"/>
        </a:p>
      </dgm:t>
    </dgm:pt>
    <dgm:pt modelId="{C91F03D5-3C18-2743-BC1B-EC6B2E9D96FE}" type="sibTrans" cxnId="{0802D5B4-AD00-4843-8028-91759364B51B}">
      <dgm:prSet/>
      <dgm:spPr/>
      <dgm:t>
        <a:bodyPr/>
        <a:lstStyle/>
        <a:p>
          <a:endParaRPr lang="en-US"/>
        </a:p>
      </dgm:t>
    </dgm:pt>
    <dgm:pt modelId="{3C2CF790-4941-6E42-8E2E-94049629A548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D690EE8-534F-0547-9BEA-464A0B64760E}" type="parTrans" cxnId="{B3571E9F-85EC-BA4C-B571-16F8CD638B04}">
      <dgm:prSet/>
      <dgm:spPr/>
      <dgm:t>
        <a:bodyPr/>
        <a:lstStyle/>
        <a:p>
          <a:endParaRPr lang="en-US"/>
        </a:p>
      </dgm:t>
    </dgm:pt>
    <dgm:pt modelId="{83A6513A-1FE0-CC46-B24A-7D6D7EFB4750}" type="sibTrans" cxnId="{B3571E9F-85EC-BA4C-B571-16F8CD638B04}">
      <dgm:prSet/>
      <dgm:spPr/>
      <dgm:t>
        <a:bodyPr/>
        <a:lstStyle/>
        <a:p>
          <a:endParaRPr lang="en-US"/>
        </a:p>
      </dgm:t>
    </dgm:pt>
    <dgm:pt modelId="{E2A344DA-774F-5445-BE1F-864BECFDB59C}">
      <dgm:prSet phldrT="[Text]"/>
      <dgm:spPr/>
      <dgm:t>
        <a:bodyPr/>
        <a:lstStyle/>
        <a:p>
          <a:r>
            <a:rPr lang="en-US" dirty="0" err="1"/>
            <a:t>Bentuk</a:t>
          </a:r>
          <a:r>
            <a:rPr lang="en-US" dirty="0"/>
            <a:t> </a:t>
          </a:r>
          <a:r>
            <a:rPr lang="en-ID" dirty="0"/>
            <a:t>Chomsky Normal Form (CNF) </a:t>
          </a:r>
          <a:r>
            <a:rPr lang="en-US" dirty="0"/>
            <a:t> </a:t>
          </a:r>
        </a:p>
      </dgm:t>
    </dgm:pt>
    <dgm:pt modelId="{8F4F381D-A33D-534E-968E-9C53B9BD4504}" type="parTrans" cxnId="{F6B93748-BBAE-EA43-8AFB-8744A44EA2DB}">
      <dgm:prSet/>
      <dgm:spPr/>
      <dgm:t>
        <a:bodyPr/>
        <a:lstStyle/>
        <a:p>
          <a:endParaRPr lang="en-US"/>
        </a:p>
      </dgm:t>
    </dgm:pt>
    <dgm:pt modelId="{3630F861-BCD6-C64A-9D8E-4BF19B17D4DF}" type="sibTrans" cxnId="{F6B93748-BBAE-EA43-8AFB-8744A44EA2DB}">
      <dgm:prSet/>
      <dgm:spPr/>
      <dgm:t>
        <a:bodyPr/>
        <a:lstStyle/>
        <a:p>
          <a:endParaRPr lang="en-US"/>
        </a:p>
      </dgm:t>
    </dgm:pt>
    <dgm:pt modelId="{56743533-6BB2-2747-BD1F-B2BD3DE0AF9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CF0B95D-28E1-4442-BF09-35180128B996}" type="parTrans" cxnId="{4FB0C4CD-B936-3B40-997C-FA1EFCB17FC1}">
      <dgm:prSet/>
      <dgm:spPr/>
      <dgm:t>
        <a:bodyPr/>
        <a:lstStyle/>
        <a:p>
          <a:endParaRPr lang="en-US"/>
        </a:p>
      </dgm:t>
    </dgm:pt>
    <dgm:pt modelId="{DDB305AD-7BED-6649-A122-7FAFD654F29E}" type="sibTrans" cxnId="{4FB0C4CD-B936-3B40-997C-FA1EFCB17FC1}">
      <dgm:prSet/>
      <dgm:spPr/>
      <dgm:t>
        <a:bodyPr/>
        <a:lstStyle/>
        <a:p>
          <a:endParaRPr lang="en-US"/>
        </a:p>
      </dgm:t>
    </dgm:pt>
    <dgm:pt modelId="{BD1FA093-846D-474B-8A3F-F67DA820B2BF}">
      <dgm:prSet phldrT="[Text]"/>
      <dgm:spPr/>
      <dgm:t>
        <a:bodyPr/>
        <a:lstStyle/>
        <a:p>
          <a:r>
            <a:rPr lang="en-US" dirty="0" err="1"/>
            <a:t>Perbedaan</a:t>
          </a:r>
          <a:r>
            <a:rPr lang="en-US" dirty="0"/>
            <a:t> CNF, CFG dan ER </a:t>
          </a:r>
        </a:p>
      </dgm:t>
    </dgm:pt>
    <dgm:pt modelId="{22EDDCE5-E0CB-1048-803D-F6AA5A640D79}" type="parTrans" cxnId="{EFF326F5-40F0-6640-B5B7-50B2C289E6C0}">
      <dgm:prSet/>
      <dgm:spPr/>
      <dgm:t>
        <a:bodyPr/>
        <a:lstStyle/>
        <a:p>
          <a:endParaRPr lang="en-US"/>
        </a:p>
      </dgm:t>
    </dgm:pt>
    <dgm:pt modelId="{5BD03044-F2BA-CA4D-A9F7-579A19591443}" type="sibTrans" cxnId="{EFF326F5-40F0-6640-B5B7-50B2C289E6C0}">
      <dgm:prSet/>
      <dgm:spPr/>
      <dgm:t>
        <a:bodyPr/>
        <a:lstStyle/>
        <a:p>
          <a:endParaRPr lang="en-US"/>
        </a:p>
      </dgm:t>
    </dgm:pt>
    <dgm:pt modelId="{911C24DE-41FF-CC46-B79B-1E4F905EB784}">
      <dgm:prSet/>
      <dgm:spPr/>
      <dgm:t>
        <a:bodyPr/>
        <a:lstStyle/>
        <a:p>
          <a:r>
            <a:rPr lang="en-US" dirty="0"/>
            <a:t>4</a:t>
          </a:r>
        </a:p>
      </dgm:t>
    </dgm:pt>
    <dgm:pt modelId="{32DD419D-DF3C-614E-A043-0E6805BCBD08}" type="parTrans" cxnId="{5B6F151D-A89D-3B4B-A1A9-2D8B165AA211}">
      <dgm:prSet/>
      <dgm:spPr/>
      <dgm:t>
        <a:bodyPr/>
        <a:lstStyle/>
        <a:p>
          <a:endParaRPr lang="en-US"/>
        </a:p>
      </dgm:t>
    </dgm:pt>
    <dgm:pt modelId="{A29B9CA6-C7C2-DE40-BD20-FEA3C551857C}" type="sibTrans" cxnId="{5B6F151D-A89D-3B4B-A1A9-2D8B165AA211}">
      <dgm:prSet/>
      <dgm:spPr/>
      <dgm:t>
        <a:bodyPr/>
        <a:lstStyle/>
        <a:p>
          <a:endParaRPr lang="en-US"/>
        </a:p>
      </dgm:t>
    </dgm:pt>
    <dgm:pt modelId="{21CE8DCE-E0D6-2044-B50F-38944B6CA207}">
      <dgm:prSet/>
      <dgm:spPr/>
      <dgm:t>
        <a:bodyPr/>
        <a:lstStyle/>
        <a:p>
          <a:r>
            <a:rPr lang="en-US" dirty="0" err="1"/>
            <a:t>Pembentukan</a:t>
          </a:r>
          <a:r>
            <a:rPr lang="en-US" dirty="0"/>
            <a:t> </a:t>
          </a:r>
          <a:r>
            <a:rPr lang="en-ID" dirty="0"/>
            <a:t>Chomsky Normal Form (</a:t>
          </a:r>
          <a:r>
            <a:rPr lang="en-US" dirty="0"/>
            <a:t>CNF) </a:t>
          </a:r>
        </a:p>
      </dgm:t>
    </dgm:pt>
    <dgm:pt modelId="{D4636396-0B3F-BA49-A10C-F56001124372}" type="parTrans" cxnId="{C5827062-2549-A54C-8925-BC036D3A06FD}">
      <dgm:prSet/>
      <dgm:spPr/>
      <dgm:t>
        <a:bodyPr/>
        <a:lstStyle/>
        <a:p>
          <a:endParaRPr lang="en-US"/>
        </a:p>
      </dgm:t>
    </dgm:pt>
    <dgm:pt modelId="{5158E26C-9D37-9F45-9E0A-BB1E07AAC26B}" type="sibTrans" cxnId="{C5827062-2549-A54C-8925-BC036D3A06FD}">
      <dgm:prSet/>
      <dgm:spPr/>
      <dgm:t>
        <a:bodyPr/>
        <a:lstStyle/>
        <a:p>
          <a:endParaRPr lang="en-US"/>
        </a:p>
      </dgm:t>
    </dgm:pt>
    <dgm:pt modelId="{398E2549-5D22-C049-9D31-9040D69AC28C}">
      <dgm:prSet/>
      <dgm:spPr/>
      <dgm:t>
        <a:bodyPr/>
        <a:lstStyle/>
        <a:p>
          <a:r>
            <a:rPr lang="en-US" dirty="0"/>
            <a:t>5</a:t>
          </a:r>
        </a:p>
      </dgm:t>
    </dgm:pt>
    <dgm:pt modelId="{2D774A9F-752C-9241-A1FA-EC087290DA6E}" type="parTrans" cxnId="{62EFD16E-4807-3049-AA0B-96BD69D05512}">
      <dgm:prSet/>
      <dgm:spPr/>
      <dgm:t>
        <a:bodyPr/>
        <a:lstStyle/>
        <a:p>
          <a:endParaRPr lang="en-US"/>
        </a:p>
      </dgm:t>
    </dgm:pt>
    <dgm:pt modelId="{FF19CD8C-144B-5941-9096-55F1F2052FDC}" type="sibTrans" cxnId="{62EFD16E-4807-3049-AA0B-96BD69D05512}">
      <dgm:prSet/>
      <dgm:spPr/>
      <dgm:t>
        <a:bodyPr/>
        <a:lstStyle/>
        <a:p>
          <a:endParaRPr lang="en-US"/>
        </a:p>
      </dgm:t>
    </dgm:pt>
    <dgm:pt modelId="{834BC3E4-581E-9942-9716-F095FAF46579}">
      <dgm:prSet/>
      <dgm:spPr/>
      <dgm:t>
        <a:bodyPr/>
        <a:lstStyle/>
        <a:p>
          <a:r>
            <a:rPr lang="en-US" dirty="0" err="1"/>
            <a:t>Algoritma</a:t>
          </a:r>
          <a:r>
            <a:rPr lang="en-US" dirty="0"/>
            <a:t> CYK </a:t>
          </a:r>
        </a:p>
      </dgm:t>
    </dgm:pt>
    <dgm:pt modelId="{A93DE64A-9BCF-0641-B32F-7CFBA49D3070}" type="parTrans" cxnId="{3D0D78C1-B2EB-2C41-A0BA-39670154D407}">
      <dgm:prSet/>
      <dgm:spPr/>
      <dgm:t>
        <a:bodyPr/>
        <a:lstStyle/>
        <a:p>
          <a:endParaRPr lang="en-US"/>
        </a:p>
      </dgm:t>
    </dgm:pt>
    <dgm:pt modelId="{85043CEA-DA10-9340-8CBB-05140A5EE5AB}" type="sibTrans" cxnId="{3D0D78C1-B2EB-2C41-A0BA-39670154D407}">
      <dgm:prSet/>
      <dgm:spPr/>
      <dgm:t>
        <a:bodyPr/>
        <a:lstStyle/>
        <a:p>
          <a:endParaRPr lang="en-US"/>
        </a:p>
      </dgm:t>
    </dgm:pt>
    <dgm:pt modelId="{5F797052-05E9-734F-8077-BE2638832182}" type="pres">
      <dgm:prSet presAssocID="{E9A24387-E54E-F247-B73D-BEE318498233}" presName="linearFlow" presStyleCnt="0">
        <dgm:presLayoutVars>
          <dgm:dir/>
          <dgm:animLvl val="lvl"/>
          <dgm:resizeHandles val="exact"/>
        </dgm:presLayoutVars>
      </dgm:prSet>
      <dgm:spPr/>
    </dgm:pt>
    <dgm:pt modelId="{904E96D5-A29C-6242-8764-E08E5A4AF607}" type="pres">
      <dgm:prSet presAssocID="{6E532927-75A8-E143-82E2-968CE271B9B5}" presName="composite" presStyleCnt="0"/>
      <dgm:spPr/>
    </dgm:pt>
    <dgm:pt modelId="{D894C039-30FE-CD47-A6EB-9BB44ABF3137}" type="pres">
      <dgm:prSet presAssocID="{6E532927-75A8-E143-82E2-968CE271B9B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E17EAB0-F6F0-4049-8690-A2D6F033AA1D}" type="pres">
      <dgm:prSet presAssocID="{6E532927-75A8-E143-82E2-968CE271B9B5}" presName="descendantText" presStyleLbl="alignAcc1" presStyleIdx="0" presStyleCnt="5">
        <dgm:presLayoutVars>
          <dgm:bulletEnabled val="1"/>
        </dgm:presLayoutVars>
      </dgm:prSet>
      <dgm:spPr/>
    </dgm:pt>
    <dgm:pt modelId="{80B0693C-2E15-DE4A-877D-07D86B0D5782}" type="pres">
      <dgm:prSet presAssocID="{29E41323-D4B1-9448-8EA2-5E23F65D6034}" presName="sp" presStyleCnt="0"/>
      <dgm:spPr/>
    </dgm:pt>
    <dgm:pt modelId="{294B98A7-FF78-D04E-B8EA-CAB8ADDCD958}" type="pres">
      <dgm:prSet presAssocID="{3C2CF790-4941-6E42-8E2E-94049629A548}" presName="composite" presStyleCnt="0"/>
      <dgm:spPr/>
    </dgm:pt>
    <dgm:pt modelId="{41484220-09EA-FA44-9522-34043A7D74A2}" type="pres">
      <dgm:prSet presAssocID="{3C2CF790-4941-6E42-8E2E-94049629A54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4303458-3A78-374A-9DD1-65227018922A}" type="pres">
      <dgm:prSet presAssocID="{3C2CF790-4941-6E42-8E2E-94049629A548}" presName="descendantText" presStyleLbl="alignAcc1" presStyleIdx="1" presStyleCnt="5">
        <dgm:presLayoutVars>
          <dgm:bulletEnabled val="1"/>
        </dgm:presLayoutVars>
      </dgm:prSet>
      <dgm:spPr/>
    </dgm:pt>
    <dgm:pt modelId="{30D518C0-C544-3A4E-84F7-CFAF7E98CD9F}" type="pres">
      <dgm:prSet presAssocID="{83A6513A-1FE0-CC46-B24A-7D6D7EFB4750}" presName="sp" presStyleCnt="0"/>
      <dgm:spPr/>
    </dgm:pt>
    <dgm:pt modelId="{7C5EBF3E-5A91-6D4B-8342-42567318FA8E}" type="pres">
      <dgm:prSet presAssocID="{56743533-6BB2-2747-BD1F-B2BD3DE0AF90}" presName="composite" presStyleCnt="0"/>
      <dgm:spPr/>
    </dgm:pt>
    <dgm:pt modelId="{E90E2664-32ED-A946-9FB6-213A68B17545}" type="pres">
      <dgm:prSet presAssocID="{56743533-6BB2-2747-BD1F-B2BD3DE0AF9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CDBB5F8-815B-F440-A4F1-E63CFA2DF456}" type="pres">
      <dgm:prSet presAssocID="{56743533-6BB2-2747-BD1F-B2BD3DE0AF90}" presName="descendantText" presStyleLbl="alignAcc1" presStyleIdx="2" presStyleCnt="5">
        <dgm:presLayoutVars>
          <dgm:bulletEnabled val="1"/>
        </dgm:presLayoutVars>
      </dgm:prSet>
      <dgm:spPr/>
    </dgm:pt>
    <dgm:pt modelId="{E917DEA0-B8D5-5F47-A070-569820CD9DD5}" type="pres">
      <dgm:prSet presAssocID="{DDB305AD-7BED-6649-A122-7FAFD654F29E}" presName="sp" presStyleCnt="0"/>
      <dgm:spPr/>
    </dgm:pt>
    <dgm:pt modelId="{ABF5F90E-D68F-2949-9018-6E43102B4FAF}" type="pres">
      <dgm:prSet presAssocID="{911C24DE-41FF-CC46-B79B-1E4F905EB784}" presName="composite" presStyleCnt="0"/>
      <dgm:spPr/>
    </dgm:pt>
    <dgm:pt modelId="{3EB66AFA-EA53-EA47-B756-C61708727505}" type="pres">
      <dgm:prSet presAssocID="{911C24DE-41FF-CC46-B79B-1E4F905EB78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62DF0DC-93D6-D645-9667-2CB772B72ABA}" type="pres">
      <dgm:prSet presAssocID="{911C24DE-41FF-CC46-B79B-1E4F905EB784}" presName="descendantText" presStyleLbl="alignAcc1" presStyleIdx="3" presStyleCnt="5">
        <dgm:presLayoutVars>
          <dgm:bulletEnabled val="1"/>
        </dgm:presLayoutVars>
      </dgm:prSet>
      <dgm:spPr/>
    </dgm:pt>
    <dgm:pt modelId="{6356EE99-82E2-A349-B10D-1533B18B8D67}" type="pres">
      <dgm:prSet presAssocID="{A29B9CA6-C7C2-DE40-BD20-FEA3C551857C}" presName="sp" presStyleCnt="0"/>
      <dgm:spPr/>
    </dgm:pt>
    <dgm:pt modelId="{C7CDC221-927A-9841-8A92-7730BA1D94C5}" type="pres">
      <dgm:prSet presAssocID="{398E2549-5D22-C049-9D31-9040D69AC28C}" presName="composite" presStyleCnt="0"/>
      <dgm:spPr/>
    </dgm:pt>
    <dgm:pt modelId="{9E0614CF-D5C9-E245-879F-67AB5435C900}" type="pres">
      <dgm:prSet presAssocID="{398E2549-5D22-C049-9D31-9040D69AC28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8C90665-1061-EB44-8863-65F82E391FC1}" type="pres">
      <dgm:prSet presAssocID="{398E2549-5D22-C049-9D31-9040D69AC28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8EF0107-E71E-7B42-8822-64A837A606EE}" type="presOf" srcId="{E2A344DA-774F-5445-BE1F-864BECFDB59C}" destId="{E4303458-3A78-374A-9DD1-65227018922A}" srcOrd="0" destOrd="0" presId="urn:microsoft.com/office/officeart/2005/8/layout/chevron2"/>
    <dgm:cxn modelId="{5B6F151D-A89D-3B4B-A1A9-2D8B165AA211}" srcId="{E9A24387-E54E-F247-B73D-BEE318498233}" destId="{911C24DE-41FF-CC46-B79B-1E4F905EB784}" srcOrd="3" destOrd="0" parTransId="{32DD419D-DF3C-614E-A043-0E6805BCBD08}" sibTransId="{A29B9CA6-C7C2-DE40-BD20-FEA3C551857C}"/>
    <dgm:cxn modelId="{489AF71D-0775-594B-8E4C-572A14453925}" type="presOf" srcId="{398E2549-5D22-C049-9D31-9040D69AC28C}" destId="{9E0614CF-D5C9-E245-879F-67AB5435C900}" srcOrd="0" destOrd="0" presId="urn:microsoft.com/office/officeart/2005/8/layout/chevron2"/>
    <dgm:cxn modelId="{9E13B732-CB02-5948-B6C3-DC21A5B33717}" type="presOf" srcId="{BD1FA093-846D-474B-8A3F-F67DA820B2BF}" destId="{FCDBB5F8-815B-F440-A4F1-E63CFA2DF456}" srcOrd="0" destOrd="0" presId="urn:microsoft.com/office/officeart/2005/8/layout/chevron2"/>
    <dgm:cxn modelId="{9F83CE3A-35A0-C744-BD48-DB5EF946A407}" type="presOf" srcId="{E9A24387-E54E-F247-B73D-BEE318498233}" destId="{5F797052-05E9-734F-8077-BE2638832182}" srcOrd="0" destOrd="0" presId="urn:microsoft.com/office/officeart/2005/8/layout/chevron2"/>
    <dgm:cxn modelId="{F6B93748-BBAE-EA43-8AFB-8744A44EA2DB}" srcId="{3C2CF790-4941-6E42-8E2E-94049629A548}" destId="{E2A344DA-774F-5445-BE1F-864BECFDB59C}" srcOrd="0" destOrd="0" parTransId="{8F4F381D-A33D-534E-968E-9C53B9BD4504}" sibTransId="{3630F861-BCD6-C64A-9D8E-4BF19B17D4DF}"/>
    <dgm:cxn modelId="{404EB254-910F-A342-8F43-19E5A7EC488C}" type="presOf" srcId="{911C24DE-41FF-CC46-B79B-1E4F905EB784}" destId="{3EB66AFA-EA53-EA47-B756-C61708727505}" srcOrd="0" destOrd="0" presId="urn:microsoft.com/office/officeart/2005/8/layout/chevron2"/>
    <dgm:cxn modelId="{C5827062-2549-A54C-8925-BC036D3A06FD}" srcId="{911C24DE-41FF-CC46-B79B-1E4F905EB784}" destId="{21CE8DCE-E0D6-2044-B50F-38944B6CA207}" srcOrd="0" destOrd="0" parTransId="{D4636396-0B3F-BA49-A10C-F56001124372}" sibTransId="{5158E26C-9D37-9F45-9E0A-BB1E07AAC26B}"/>
    <dgm:cxn modelId="{62EFD16E-4807-3049-AA0B-96BD69D05512}" srcId="{E9A24387-E54E-F247-B73D-BEE318498233}" destId="{398E2549-5D22-C049-9D31-9040D69AC28C}" srcOrd="4" destOrd="0" parTransId="{2D774A9F-752C-9241-A1FA-EC087290DA6E}" sibTransId="{FF19CD8C-144B-5941-9096-55F1F2052FDC}"/>
    <dgm:cxn modelId="{E031B377-8306-B245-9A61-CDBB0D3E1D07}" type="presOf" srcId="{3C2CF790-4941-6E42-8E2E-94049629A548}" destId="{41484220-09EA-FA44-9522-34043A7D74A2}" srcOrd="0" destOrd="0" presId="urn:microsoft.com/office/officeart/2005/8/layout/chevron2"/>
    <dgm:cxn modelId="{04A06979-68A4-2440-B0EC-B1DCA716EEF3}" type="presOf" srcId="{6E532927-75A8-E143-82E2-968CE271B9B5}" destId="{D894C039-30FE-CD47-A6EB-9BB44ABF3137}" srcOrd="0" destOrd="0" presId="urn:microsoft.com/office/officeart/2005/8/layout/chevron2"/>
    <dgm:cxn modelId="{B3571E9F-85EC-BA4C-B571-16F8CD638B04}" srcId="{E9A24387-E54E-F247-B73D-BEE318498233}" destId="{3C2CF790-4941-6E42-8E2E-94049629A548}" srcOrd="1" destOrd="0" parTransId="{1D690EE8-534F-0547-9BEA-464A0B64760E}" sibTransId="{83A6513A-1FE0-CC46-B24A-7D6D7EFB4750}"/>
    <dgm:cxn modelId="{25E1EBA9-DFFE-E14D-B439-2130BC373EF9}" type="presOf" srcId="{45B64DBC-0B81-CC4F-8401-D997A4744EFF}" destId="{CE17EAB0-F6F0-4049-8690-A2D6F033AA1D}" srcOrd="0" destOrd="0" presId="urn:microsoft.com/office/officeart/2005/8/layout/chevron2"/>
    <dgm:cxn modelId="{0802D5B4-AD00-4843-8028-91759364B51B}" srcId="{6E532927-75A8-E143-82E2-968CE271B9B5}" destId="{45B64DBC-0B81-CC4F-8401-D997A4744EFF}" srcOrd="0" destOrd="0" parTransId="{8AFFAF2F-B5E3-0E41-9FA7-6D04F0B4516A}" sibTransId="{C91F03D5-3C18-2743-BC1B-EC6B2E9D96FE}"/>
    <dgm:cxn modelId="{3D0D78C1-B2EB-2C41-A0BA-39670154D407}" srcId="{398E2549-5D22-C049-9D31-9040D69AC28C}" destId="{834BC3E4-581E-9942-9716-F095FAF46579}" srcOrd="0" destOrd="0" parTransId="{A93DE64A-9BCF-0641-B32F-7CFBA49D3070}" sibTransId="{85043CEA-DA10-9340-8CBB-05140A5EE5AB}"/>
    <dgm:cxn modelId="{14757ECD-BDA3-8B4C-843E-D87A4B10034E}" srcId="{E9A24387-E54E-F247-B73D-BEE318498233}" destId="{6E532927-75A8-E143-82E2-968CE271B9B5}" srcOrd="0" destOrd="0" parTransId="{69ADD338-17A1-814A-A6E9-8622AD8C32A1}" sibTransId="{29E41323-D4B1-9448-8EA2-5E23F65D6034}"/>
    <dgm:cxn modelId="{4FB0C4CD-B936-3B40-997C-FA1EFCB17FC1}" srcId="{E9A24387-E54E-F247-B73D-BEE318498233}" destId="{56743533-6BB2-2747-BD1F-B2BD3DE0AF90}" srcOrd="2" destOrd="0" parTransId="{5CF0B95D-28E1-4442-BF09-35180128B996}" sibTransId="{DDB305AD-7BED-6649-A122-7FAFD654F29E}"/>
    <dgm:cxn modelId="{BF6B40D6-4A24-3F40-A75E-A99F2D7A2BF7}" type="presOf" srcId="{56743533-6BB2-2747-BD1F-B2BD3DE0AF90}" destId="{E90E2664-32ED-A946-9FB6-213A68B17545}" srcOrd="0" destOrd="0" presId="urn:microsoft.com/office/officeart/2005/8/layout/chevron2"/>
    <dgm:cxn modelId="{6EA1B5E7-3AB6-524F-9F26-AA6814FD67EE}" type="presOf" srcId="{21CE8DCE-E0D6-2044-B50F-38944B6CA207}" destId="{362DF0DC-93D6-D645-9667-2CB772B72ABA}" srcOrd="0" destOrd="0" presId="urn:microsoft.com/office/officeart/2005/8/layout/chevron2"/>
    <dgm:cxn modelId="{C88D5FF0-7916-6E4A-9261-FCFD9C8EA732}" type="presOf" srcId="{834BC3E4-581E-9942-9716-F095FAF46579}" destId="{F8C90665-1061-EB44-8863-65F82E391FC1}" srcOrd="0" destOrd="0" presId="urn:microsoft.com/office/officeart/2005/8/layout/chevron2"/>
    <dgm:cxn modelId="{EFF326F5-40F0-6640-B5B7-50B2C289E6C0}" srcId="{56743533-6BB2-2747-BD1F-B2BD3DE0AF90}" destId="{BD1FA093-846D-474B-8A3F-F67DA820B2BF}" srcOrd="0" destOrd="0" parTransId="{22EDDCE5-E0CB-1048-803D-F6AA5A640D79}" sibTransId="{5BD03044-F2BA-CA4D-A9F7-579A19591443}"/>
    <dgm:cxn modelId="{448E5CC4-D550-9F41-8287-E47629C783D8}" type="presParOf" srcId="{5F797052-05E9-734F-8077-BE2638832182}" destId="{904E96D5-A29C-6242-8764-E08E5A4AF607}" srcOrd="0" destOrd="0" presId="urn:microsoft.com/office/officeart/2005/8/layout/chevron2"/>
    <dgm:cxn modelId="{13599101-725D-374A-BB1E-C0B67DFEB738}" type="presParOf" srcId="{904E96D5-A29C-6242-8764-E08E5A4AF607}" destId="{D894C039-30FE-CD47-A6EB-9BB44ABF3137}" srcOrd="0" destOrd="0" presId="urn:microsoft.com/office/officeart/2005/8/layout/chevron2"/>
    <dgm:cxn modelId="{38692647-D3BC-1743-9048-AD5F6D0BAE41}" type="presParOf" srcId="{904E96D5-A29C-6242-8764-E08E5A4AF607}" destId="{CE17EAB0-F6F0-4049-8690-A2D6F033AA1D}" srcOrd="1" destOrd="0" presId="urn:microsoft.com/office/officeart/2005/8/layout/chevron2"/>
    <dgm:cxn modelId="{C82142FA-962C-E24D-AD6F-3322BBA7452E}" type="presParOf" srcId="{5F797052-05E9-734F-8077-BE2638832182}" destId="{80B0693C-2E15-DE4A-877D-07D86B0D5782}" srcOrd="1" destOrd="0" presId="urn:microsoft.com/office/officeart/2005/8/layout/chevron2"/>
    <dgm:cxn modelId="{202A8ACD-7487-3C4D-893A-122F9C299BC7}" type="presParOf" srcId="{5F797052-05E9-734F-8077-BE2638832182}" destId="{294B98A7-FF78-D04E-B8EA-CAB8ADDCD958}" srcOrd="2" destOrd="0" presId="urn:microsoft.com/office/officeart/2005/8/layout/chevron2"/>
    <dgm:cxn modelId="{546D81C5-828F-0D45-B7F8-FAEBA1D7B47F}" type="presParOf" srcId="{294B98A7-FF78-D04E-B8EA-CAB8ADDCD958}" destId="{41484220-09EA-FA44-9522-34043A7D74A2}" srcOrd="0" destOrd="0" presId="urn:microsoft.com/office/officeart/2005/8/layout/chevron2"/>
    <dgm:cxn modelId="{E51A0E0C-2520-FC43-A78B-17EB95C906B7}" type="presParOf" srcId="{294B98A7-FF78-D04E-B8EA-CAB8ADDCD958}" destId="{E4303458-3A78-374A-9DD1-65227018922A}" srcOrd="1" destOrd="0" presId="urn:microsoft.com/office/officeart/2005/8/layout/chevron2"/>
    <dgm:cxn modelId="{01625C09-9F79-444C-863A-061E732E7CBC}" type="presParOf" srcId="{5F797052-05E9-734F-8077-BE2638832182}" destId="{30D518C0-C544-3A4E-84F7-CFAF7E98CD9F}" srcOrd="3" destOrd="0" presId="urn:microsoft.com/office/officeart/2005/8/layout/chevron2"/>
    <dgm:cxn modelId="{2DAC97E8-D204-AC49-980B-B04EAC358E20}" type="presParOf" srcId="{5F797052-05E9-734F-8077-BE2638832182}" destId="{7C5EBF3E-5A91-6D4B-8342-42567318FA8E}" srcOrd="4" destOrd="0" presId="urn:microsoft.com/office/officeart/2005/8/layout/chevron2"/>
    <dgm:cxn modelId="{FA732537-951A-4244-B0E4-2287FCFEA6DA}" type="presParOf" srcId="{7C5EBF3E-5A91-6D4B-8342-42567318FA8E}" destId="{E90E2664-32ED-A946-9FB6-213A68B17545}" srcOrd="0" destOrd="0" presId="urn:microsoft.com/office/officeart/2005/8/layout/chevron2"/>
    <dgm:cxn modelId="{8380AD58-BCC7-4343-9F32-28563F024335}" type="presParOf" srcId="{7C5EBF3E-5A91-6D4B-8342-42567318FA8E}" destId="{FCDBB5F8-815B-F440-A4F1-E63CFA2DF456}" srcOrd="1" destOrd="0" presId="urn:microsoft.com/office/officeart/2005/8/layout/chevron2"/>
    <dgm:cxn modelId="{C02D131F-92B4-514E-8ED8-145454A48D61}" type="presParOf" srcId="{5F797052-05E9-734F-8077-BE2638832182}" destId="{E917DEA0-B8D5-5F47-A070-569820CD9DD5}" srcOrd="5" destOrd="0" presId="urn:microsoft.com/office/officeart/2005/8/layout/chevron2"/>
    <dgm:cxn modelId="{C6A5F71E-05D7-2E48-82D4-DCAA4C4D6D73}" type="presParOf" srcId="{5F797052-05E9-734F-8077-BE2638832182}" destId="{ABF5F90E-D68F-2949-9018-6E43102B4FAF}" srcOrd="6" destOrd="0" presId="urn:microsoft.com/office/officeart/2005/8/layout/chevron2"/>
    <dgm:cxn modelId="{3DBE7052-6621-DA48-A012-D49C6D76DAEF}" type="presParOf" srcId="{ABF5F90E-D68F-2949-9018-6E43102B4FAF}" destId="{3EB66AFA-EA53-EA47-B756-C61708727505}" srcOrd="0" destOrd="0" presId="urn:microsoft.com/office/officeart/2005/8/layout/chevron2"/>
    <dgm:cxn modelId="{54F3B0A3-9AC6-EF4A-AE22-D44FBE99BE57}" type="presParOf" srcId="{ABF5F90E-D68F-2949-9018-6E43102B4FAF}" destId="{362DF0DC-93D6-D645-9667-2CB772B72ABA}" srcOrd="1" destOrd="0" presId="urn:microsoft.com/office/officeart/2005/8/layout/chevron2"/>
    <dgm:cxn modelId="{67E78F8B-9C98-7D4D-A1BA-2A913E300071}" type="presParOf" srcId="{5F797052-05E9-734F-8077-BE2638832182}" destId="{6356EE99-82E2-A349-B10D-1533B18B8D67}" srcOrd="7" destOrd="0" presId="urn:microsoft.com/office/officeart/2005/8/layout/chevron2"/>
    <dgm:cxn modelId="{7D3B7CA1-DBF9-FD46-A08D-E938A707755B}" type="presParOf" srcId="{5F797052-05E9-734F-8077-BE2638832182}" destId="{C7CDC221-927A-9841-8A92-7730BA1D94C5}" srcOrd="8" destOrd="0" presId="urn:microsoft.com/office/officeart/2005/8/layout/chevron2"/>
    <dgm:cxn modelId="{A1866C6A-EDC7-0649-9C15-D08F8DE6303C}" type="presParOf" srcId="{C7CDC221-927A-9841-8A92-7730BA1D94C5}" destId="{9E0614CF-D5C9-E245-879F-67AB5435C900}" srcOrd="0" destOrd="0" presId="urn:microsoft.com/office/officeart/2005/8/layout/chevron2"/>
    <dgm:cxn modelId="{3CD34896-0A24-1F43-857D-11236C4504F2}" type="presParOf" srcId="{C7CDC221-927A-9841-8A92-7730BA1D94C5}" destId="{F8C90665-1061-EB44-8863-65F82E391FC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C039-30FE-CD47-A6EB-9BB44ABF3137}">
      <dsp:nvSpPr>
        <dsp:cNvPr id="0" name=""/>
        <dsp:cNvSpPr/>
      </dsp:nvSpPr>
      <dsp:spPr>
        <a:xfrm rot="5400000">
          <a:off x="-108118" y="108499"/>
          <a:ext cx="720791" cy="5045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2" y="252657"/>
        <a:ext cx="504553" cy="216238"/>
      </dsp:txXfrm>
    </dsp:sp>
    <dsp:sp modelId="{CE17EAB0-F6F0-4049-8690-A2D6F033AA1D}">
      <dsp:nvSpPr>
        <dsp:cNvPr id="0" name=""/>
        <dsp:cNvSpPr/>
      </dsp:nvSpPr>
      <dsp:spPr>
        <a:xfrm rot="5400000">
          <a:off x="3866119" y="-3361185"/>
          <a:ext cx="468514" cy="719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Definisi</a:t>
          </a:r>
          <a:r>
            <a:rPr lang="en-US" sz="2700" kern="1200" dirty="0"/>
            <a:t> </a:t>
          </a:r>
          <a:r>
            <a:rPr lang="en-ID" sz="2700" kern="1200" dirty="0"/>
            <a:t>Chomsky Normal Form (CNF) </a:t>
          </a:r>
          <a:r>
            <a:rPr lang="en-US" sz="2700" kern="1200" dirty="0"/>
            <a:t>  </a:t>
          </a:r>
        </a:p>
      </dsp:txBody>
      <dsp:txXfrm rot="-5400000">
        <a:off x="504554" y="23251"/>
        <a:ext cx="7168775" cy="422772"/>
      </dsp:txXfrm>
    </dsp:sp>
    <dsp:sp modelId="{41484220-09EA-FA44-9522-34043A7D74A2}">
      <dsp:nvSpPr>
        <dsp:cNvPr id="0" name=""/>
        <dsp:cNvSpPr/>
      </dsp:nvSpPr>
      <dsp:spPr>
        <a:xfrm rot="5400000">
          <a:off x="-108118" y="705048"/>
          <a:ext cx="720791" cy="5045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2" y="849206"/>
        <a:ext cx="504553" cy="216238"/>
      </dsp:txXfrm>
    </dsp:sp>
    <dsp:sp modelId="{E4303458-3A78-374A-9DD1-65227018922A}">
      <dsp:nvSpPr>
        <dsp:cNvPr id="0" name=""/>
        <dsp:cNvSpPr/>
      </dsp:nvSpPr>
      <dsp:spPr>
        <a:xfrm rot="5400000">
          <a:off x="3866119" y="-2764636"/>
          <a:ext cx="468514" cy="719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Bentuk</a:t>
          </a:r>
          <a:r>
            <a:rPr lang="en-US" sz="2700" kern="1200" dirty="0"/>
            <a:t> </a:t>
          </a:r>
          <a:r>
            <a:rPr lang="en-ID" sz="2700" kern="1200" dirty="0"/>
            <a:t>Chomsky Normal Form (CNF) </a:t>
          </a:r>
          <a:r>
            <a:rPr lang="en-US" sz="2700" kern="1200" dirty="0"/>
            <a:t> </a:t>
          </a:r>
        </a:p>
      </dsp:txBody>
      <dsp:txXfrm rot="-5400000">
        <a:off x="504554" y="619800"/>
        <a:ext cx="7168775" cy="422772"/>
      </dsp:txXfrm>
    </dsp:sp>
    <dsp:sp modelId="{E90E2664-32ED-A946-9FB6-213A68B17545}">
      <dsp:nvSpPr>
        <dsp:cNvPr id="0" name=""/>
        <dsp:cNvSpPr/>
      </dsp:nvSpPr>
      <dsp:spPr>
        <a:xfrm rot="5400000">
          <a:off x="-108118" y="1301597"/>
          <a:ext cx="720791" cy="5045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2" y="1445755"/>
        <a:ext cx="504553" cy="216238"/>
      </dsp:txXfrm>
    </dsp:sp>
    <dsp:sp modelId="{FCDBB5F8-815B-F440-A4F1-E63CFA2DF456}">
      <dsp:nvSpPr>
        <dsp:cNvPr id="0" name=""/>
        <dsp:cNvSpPr/>
      </dsp:nvSpPr>
      <dsp:spPr>
        <a:xfrm rot="5400000">
          <a:off x="3866119" y="-2168087"/>
          <a:ext cx="468514" cy="719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Perbedaan</a:t>
          </a:r>
          <a:r>
            <a:rPr lang="en-US" sz="2700" kern="1200" dirty="0"/>
            <a:t> CNF, CFG dan ER </a:t>
          </a:r>
        </a:p>
      </dsp:txBody>
      <dsp:txXfrm rot="-5400000">
        <a:off x="504554" y="1216349"/>
        <a:ext cx="7168775" cy="422772"/>
      </dsp:txXfrm>
    </dsp:sp>
    <dsp:sp modelId="{3EB66AFA-EA53-EA47-B756-C61708727505}">
      <dsp:nvSpPr>
        <dsp:cNvPr id="0" name=""/>
        <dsp:cNvSpPr/>
      </dsp:nvSpPr>
      <dsp:spPr>
        <a:xfrm rot="5400000">
          <a:off x="-108118" y="1898146"/>
          <a:ext cx="720791" cy="5045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2" y="2042304"/>
        <a:ext cx="504553" cy="216238"/>
      </dsp:txXfrm>
    </dsp:sp>
    <dsp:sp modelId="{362DF0DC-93D6-D645-9667-2CB772B72ABA}">
      <dsp:nvSpPr>
        <dsp:cNvPr id="0" name=""/>
        <dsp:cNvSpPr/>
      </dsp:nvSpPr>
      <dsp:spPr>
        <a:xfrm rot="5400000">
          <a:off x="3866119" y="-1571538"/>
          <a:ext cx="468514" cy="719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Pembentukan</a:t>
          </a:r>
          <a:r>
            <a:rPr lang="en-US" sz="2700" kern="1200" dirty="0"/>
            <a:t> </a:t>
          </a:r>
          <a:r>
            <a:rPr lang="en-ID" sz="2700" kern="1200" dirty="0"/>
            <a:t>Chomsky Normal Form (</a:t>
          </a:r>
          <a:r>
            <a:rPr lang="en-US" sz="2700" kern="1200" dirty="0"/>
            <a:t>CNF) </a:t>
          </a:r>
        </a:p>
      </dsp:txBody>
      <dsp:txXfrm rot="-5400000">
        <a:off x="504554" y="1812898"/>
        <a:ext cx="7168775" cy="422772"/>
      </dsp:txXfrm>
    </dsp:sp>
    <dsp:sp modelId="{9E0614CF-D5C9-E245-879F-67AB5435C900}">
      <dsp:nvSpPr>
        <dsp:cNvPr id="0" name=""/>
        <dsp:cNvSpPr/>
      </dsp:nvSpPr>
      <dsp:spPr>
        <a:xfrm rot="5400000">
          <a:off x="-108118" y="2494695"/>
          <a:ext cx="720791" cy="5045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2" y="2638853"/>
        <a:ext cx="504553" cy="216238"/>
      </dsp:txXfrm>
    </dsp:sp>
    <dsp:sp modelId="{F8C90665-1061-EB44-8863-65F82E391FC1}">
      <dsp:nvSpPr>
        <dsp:cNvPr id="0" name=""/>
        <dsp:cNvSpPr/>
      </dsp:nvSpPr>
      <dsp:spPr>
        <a:xfrm rot="5400000">
          <a:off x="3866119" y="-974989"/>
          <a:ext cx="468514" cy="71916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Algoritma</a:t>
          </a:r>
          <a:r>
            <a:rPr lang="en-US" sz="2700" kern="1200" dirty="0"/>
            <a:t> CYK </a:t>
          </a:r>
        </a:p>
      </dsp:txBody>
      <dsp:txXfrm rot="-5400000">
        <a:off x="504554" y="2409447"/>
        <a:ext cx="7168775" cy="422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ecturer.ukdw.ac.id/anton/download/KOMPILER-Modul7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209" y="3207612"/>
            <a:ext cx="9457765" cy="10971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Pertemuan</a:t>
            </a:r>
            <a:r>
              <a:rPr lang="en-US" dirty="0">
                <a:solidFill>
                  <a:srgbClr val="0070C0"/>
                </a:solidFill>
              </a:rPr>
              <a:t> ke_12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Chomsky Normal Form (CNF) / </a:t>
            </a:r>
            <a:r>
              <a:rPr lang="en-US" dirty="0" err="1"/>
              <a:t>Bentuk</a:t>
            </a:r>
            <a:r>
              <a:rPr lang="en-US" dirty="0"/>
              <a:t> Normal Chomsky (BNC)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803037" y="665384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223" y="815623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ctr"/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325" y="1843590"/>
            <a:ext cx="9205993" cy="3326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Diketahui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tata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bahasa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bebas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konteks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(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sudah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tidak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mengandung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produksi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useless, unit dan </a:t>
            </a:r>
            <a:r>
              <a:rPr lang="el-GR" sz="2800" dirty="0">
                <a:solidFill>
                  <a:srgbClr val="404040"/>
                </a:solidFill>
                <a:latin typeface="TimesNewRomanPSMT"/>
              </a:rPr>
              <a:t>ε)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sebagai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berikut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:</a:t>
            </a:r>
          </a:p>
          <a:p>
            <a:pPr marL="0" indent="0">
              <a:buNone/>
            </a:pPr>
            <a:endParaRPr lang="en-ID" sz="2800" dirty="0">
              <a:solidFill>
                <a:srgbClr val="404040"/>
              </a:solidFill>
              <a:latin typeface="TimesNewRomanPSMT"/>
            </a:endParaRPr>
          </a:p>
          <a:p>
            <a:r>
              <a:rPr lang="de-DE" sz="2800" dirty="0">
                <a:solidFill>
                  <a:srgbClr val="404040"/>
                </a:solidFill>
                <a:latin typeface="TimesNewRomanPSMT"/>
              </a:rPr>
              <a:t>S </a:t>
            </a:r>
            <a:r>
              <a:rPr lang="de-DE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de-DE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de-DE" sz="2800" dirty="0" err="1">
                <a:solidFill>
                  <a:srgbClr val="404040"/>
                </a:solidFill>
                <a:latin typeface="TimesNewRomanPSMT"/>
              </a:rPr>
              <a:t>aB</a:t>
            </a:r>
            <a:r>
              <a:rPr lang="de-DE" sz="2800" dirty="0">
                <a:solidFill>
                  <a:srgbClr val="404040"/>
                </a:solidFill>
                <a:latin typeface="TimesNewRomanPSMT"/>
              </a:rPr>
              <a:t> | SS | c</a:t>
            </a:r>
          </a:p>
          <a:p>
            <a:r>
              <a:rPr lang="en-US" sz="2800" dirty="0">
                <a:solidFill>
                  <a:srgbClr val="404040"/>
                </a:solidFill>
                <a:latin typeface="TimesNewRomanPSMT"/>
              </a:rPr>
              <a:t>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BBB | cd | a</a:t>
            </a:r>
            <a:endParaRPr lang="en-ID" sz="28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Ubahlah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ke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dalam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bentuk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normal Chomsky</a:t>
            </a: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BAF0FCE0-B745-E64E-887F-F28C66506B3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F86D00D-286A-134A-844A-116231E3B7B5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7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254" y="1129543"/>
            <a:ext cx="7594170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TimesNewRomanPSMT"/>
              </a:rPr>
              <a:t>Langkah </a:t>
            </a:r>
            <a:r>
              <a:rPr lang="en-US" sz="2000" dirty="0" err="1">
                <a:latin typeface="TimesNewRomanPSMT"/>
              </a:rPr>
              <a:t>membuat</a:t>
            </a:r>
            <a:r>
              <a:rPr lang="en-US" sz="2000" dirty="0">
                <a:latin typeface="TimesNewRomanPSMT"/>
              </a:rPr>
              <a:t> CNF </a:t>
            </a:r>
            <a:r>
              <a:rPr lang="en-US" sz="2000" dirty="0" err="1">
                <a:latin typeface="TimesNewRomanPSMT"/>
              </a:rPr>
              <a:t>dari</a:t>
            </a:r>
            <a:r>
              <a:rPr lang="en-US" sz="2000" dirty="0">
                <a:latin typeface="TimesNewRomanPSMT"/>
              </a:rPr>
              <a:t> tata </a:t>
            </a:r>
            <a:r>
              <a:rPr lang="en-US" sz="2000" dirty="0" err="1">
                <a:latin typeface="TimesNewRomanPSMT"/>
              </a:rPr>
              <a:t>bahasa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bebas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konteks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contoh</a:t>
            </a:r>
            <a:r>
              <a:rPr lang="en-US" sz="2000" dirty="0">
                <a:latin typeface="TimesNewRomanPSMT"/>
              </a:rPr>
              <a:t> 1 :</a:t>
            </a:r>
            <a:br>
              <a:rPr lang="en-US" sz="2000" dirty="0">
                <a:latin typeface="TimesNewRomanPSMT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969" y="2474771"/>
            <a:ext cx="8586061" cy="32536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de-DE" sz="2800" dirty="0" err="1">
                <a:solidFill>
                  <a:srgbClr val="404040"/>
                </a:solidFill>
                <a:latin typeface="TimesNewRomanPSMT"/>
              </a:rPr>
              <a:t>Soal</a:t>
            </a:r>
            <a:r>
              <a:rPr lang="de-DE" sz="2800" dirty="0">
                <a:solidFill>
                  <a:srgbClr val="404040"/>
                </a:solidFill>
                <a:latin typeface="TimesNewRomanPSMT"/>
              </a:rPr>
              <a:t> :      S </a:t>
            </a:r>
            <a:r>
              <a:rPr lang="de-DE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de-DE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de-DE" sz="2800" dirty="0" err="1">
                <a:solidFill>
                  <a:srgbClr val="404040"/>
                </a:solidFill>
                <a:latin typeface="TimesNewRomanPSMT"/>
              </a:rPr>
              <a:t>aB</a:t>
            </a:r>
            <a:r>
              <a:rPr lang="de-DE" sz="2800" dirty="0">
                <a:solidFill>
                  <a:srgbClr val="404040"/>
                </a:solidFill>
                <a:latin typeface="TimesNewRomanPSMT"/>
              </a:rPr>
              <a:t> | SS | 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BBB | cd | a</a:t>
            </a:r>
            <a:endParaRPr lang="en-ID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Biarkan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aturan-aturan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produksi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yang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sudah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dalam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bentuk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CNF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TimesNewRomanPSMT"/>
              </a:rPr>
              <a:t>S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SS</a:t>
            </a:r>
            <a:endParaRPr lang="en-US" sz="2800" dirty="0">
              <a:solidFill>
                <a:srgbClr val="404040"/>
              </a:solidFill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TimesNewRomanPSMT"/>
              </a:rPr>
              <a:t>S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c</a:t>
            </a:r>
            <a:endParaRPr lang="en-US" sz="2800" dirty="0">
              <a:solidFill>
                <a:srgbClr val="404040"/>
              </a:solidFill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TimesNewRomanPSMT"/>
              </a:rPr>
              <a:t>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a</a:t>
            </a: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47FDE0CE-5EA7-D84E-A154-5332F41981C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D995FE-B1E7-0C4F-9091-BF07D26EBC47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4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315" y="984143"/>
            <a:ext cx="9128502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1800" dirty="0" err="1">
                <a:latin typeface="TimesNewRomanPSMT"/>
              </a:rPr>
              <a:t>Lakukan</a:t>
            </a:r>
            <a:r>
              <a:rPr lang="en-US" sz="1800" dirty="0">
                <a:latin typeface="TimesNewRomanPSMT"/>
              </a:rPr>
              <a:t> </a:t>
            </a:r>
            <a:r>
              <a:rPr lang="en-US" sz="1800" dirty="0" err="1">
                <a:latin typeface="TimesNewRomanPSMT"/>
              </a:rPr>
              <a:t>penggantian</a:t>
            </a:r>
            <a:r>
              <a:rPr lang="en-US" sz="1800" dirty="0">
                <a:latin typeface="TimesNewRomanPSMT"/>
              </a:rPr>
              <a:t> </a:t>
            </a:r>
            <a:r>
              <a:rPr lang="en-US" sz="1800" dirty="0" err="1">
                <a:latin typeface="TimesNewRomanPSMT"/>
              </a:rPr>
              <a:t>aturan-aturan</a:t>
            </a:r>
            <a:r>
              <a:rPr lang="en-US" sz="1800" dirty="0">
                <a:latin typeface="TimesNewRomanPSMT"/>
              </a:rPr>
              <a:t> </a:t>
            </a:r>
            <a:r>
              <a:rPr lang="en-US" sz="1800" dirty="0" err="1">
                <a:latin typeface="TimesNewRomanPSMT"/>
              </a:rPr>
              <a:t>produksi</a:t>
            </a:r>
            <a:r>
              <a:rPr lang="en-US" sz="1800" dirty="0">
                <a:latin typeface="TimesNewRomanPSMT"/>
              </a:rPr>
              <a:t> yang </a:t>
            </a:r>
            <a:r>
              <a:rPr lang="en-US" sz="1800" dirty="0" err="1">
                <a:latin typeface="TimesNewRomanPSMT"/>
              </a:rPr>
              <a:t>belum</a:t>
            </a:r>
            <a:r>
              <a:rPr lang="en-US" sz="1800" dirty="0">
                <a:latin typeface="TimesNewRomanPSMT"/>
              </a:rPr>
              <a:t> </a:t>
            </a:r>
            <a:r>
              <a:rPr lang="en-US" sz="1800" dirty="0" err="1">
                <a:latin typeface="TimesNewRomanPSMT"/>
              </a:rPr>
              <a:t>dalam</a:t>
            </a:r>
            <a:r>
              <a:rPr lang="en-US" sz="1800" dirty="0">
                <a:latin typeface="TimesNewRomanPSMT"/>
              </a:rPr>
              <a:t> </a:t>
            </a:r>
            <a:r>
              <a:rPr lang="en-US" sz="1800" dirty="0" err="1">
                <a:latin typeface="TimesNewRomanPSMT"/>
              </a:rPr>
              <a:t>bentuk</a:t>
            </a:r>
            <a:r>
              <a:rPr lang="en-US" sz="1800" dirty="0">
                <a:latin typeface="TimesNewRomanPSMT"/>
              </a:rPr>
              <a:t> CNF yang </a:t>
            </a:r>
            <a:r>
              <a:rPr lang="en-US" sz="1800" dirty="0" err="1">
                <a:latin typeface="TimesNewRomanPSMT"/>
              </a:rPr>
              <a:t>belum</a:t>
            </a:r>
            <a:r>
              <a:rPr lang="en-US" sz="1800" dirty="0">
                <a:latin typeface="TimesNewRomanPSMT"/>
              </a:rPr>
              <a:t> </a:t>
            </a:r>
            <a:r>
              <a:rPr lang="en-US" sz="1800" dirty="0" err="1">
                <a:latin typeface="TimesNewRomanPSMT"/>
              </a:rPr>
              <a:t>dalam</a:t>
            </a:r>
            <a:r>
              <a:rPr lang="en-US" sz="1800" dirty="0">
                <a:latin typeface="TimesNewRomanPSMT"/>
              </a:rPr>
              <a:t> </a:t>
            </a:r>
            <a:r>
              <a:rPr lang="en-US" sz="1800" dirty="0" err="1">
                <a:latin typeface="TimesNewRomanPSMT"/>
              </a:rPr>
              <a:t>bentuk</a:t>
            </a:r>
            <a:r>
              <a:rPr lang="en-US" sz="1800" dirty="0">
                <a:latin typeface="TimesNewRomanPSMT"/>
              </a:rPr>
              <a:t> CNF 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315" y="2122176"/>
            <a:ext cx="9252488" cy="37516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800" dirty="0" err="1">
                <a:solidFill>
                  <a:srgbClr val="404040"/>
                </a:solidFill>
                <a:latin typeface="TimesNewRomanPSMT"/>
              </a:rPr>
              <a:t>Soal</a:t>
            </a:r>
            <a:r>
              <a:rPr lang="de-DE" sz="2800" dirty="0">
                <a:solidFill>
                  <a:srgbClr val="404040"/>
                </a:solidFill>
                <a:latin typeface="TimesNewRomanPSMT"/>
              </a:rPr>
              <a:t> :        S </a:t>
            </a:r>
            <a:r>
              <a:rPr lang="de-DE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de-DE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de-DE" sz="2800" dirty="0" err="1">
                <a:solidFill>
                  <a:srgbClr val="404040"/>
                </a:solidFill>
                <a:latin typeface="TimesNewRomanPSMT"/>
              </a:rPr>
              <a:t>aB</a:t>
            </a:r>
            <a:r>
              <a:rPr lang="de-DE" sz="2800" dirty="0">
                <a:solidFill>
                  <a:srgbClr val="404040"/>
                </a:solidFill>
                <a:latin typeface="TimesNewRomanPSMT"/>
              </a:rPr>
              <a:t> | SS | 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BBB | cd | a</a:t>
            </a:r>
            <a:endParaRPr lang="en-ID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S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pl-PL" sz="2800" dirty="0" err="1">
                <a:solidFill>
                  <a:srgbClr val="404040"/>
                </a:solidFill>
                <a:latin typeface="TimesNewRomanPSMT"/>
              </a:rPr>
              <a:t>aB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	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=&gt;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 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S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Z1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BBB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	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=&gt;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Z2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cd=&gt; 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Z3d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=&gt;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Z3 Z4</a:t>
            </a:r>
            <a:endParaRPr lang="en-ID" sz="28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Simbol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variable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baru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dan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aturan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produksi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baru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yang </a:t>
            </a:r>
            <a:r>
              <a:rPr lang="en-US" sz="2800" b="1" dirty="0" err="1">
                <a:solidFill>
                  <a:srgbClr val="404040"/>
                </a:solidFill>
                <a:latin typeface="TimesNewRomanPSMT"/>
              </a:rPr>
              <a:t>terbentuk</a:t>
            </a:r>
            <a:r>
              <a:rPr lang="en-US" sz="2800" b="1" dirty="0">
                <a:solidFill>
                  <a:srgbClr val="404040"/>
                </a:solidFill>
                <a:latin typeface="TimesNewRomanPSMT"/>
              </a:rPr>
              <a:t> :</a:t>
            </a:r>
            <a:endParaRPr lang="en-US" sz="2800" b="1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Z1 </a:t>
            </a:r>
            <a:r>
              <a:rPr lang="en-US" sz="2800" dirty="0">
                <a:solidFill>
                  <a:srgbClr val="404040"/>
                </a:solidFill>
                <a:latin typeface="Wingdings-Regular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a 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		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3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Wingdings-Regular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c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endParaRPr lang="en-US" sz="2800" dirty="0">
              <a:solidFill>
                <a:srgbClr val="404040"/>
              </a:solidFill>
              <a:latin typeface="TimesNewRomanPSMT"/>
            </a:endParaRPr>
          </a:p>
          <a:p>
            <a:pPr>
              <a:lnSpc>
                <a:spcPct val="90000"/>
              </a:lnSpc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Z2 </a:t>
            </a:r>
            <a:r>
              <a:rPr lang="en-US" sz="2800" dirty="0">
                <a:solidFill>
                  <a:srgbClr val="404040"/>
                </a:solidFill>
                <a:latin typeface="Wingdings-Regular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BB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4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Wingdings-Regular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d 			</a:t>
            </a: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40404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5D8635BA-BC23-3D4B-B0EA-D2924288D15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42F78BC-FC60-7947-848D-015056E0D667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0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65" y="1035333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NewRomanPSMT"/>
              </a:rPr>
              <a:t>Hasil</a:t>
            </a:r>
            <a:r>
              <a:rPr lang="en-US" dirty="0">
                <a:latin typeface="TimesNewRomanPSMT"/>
              </a:rPr>
              <a:t> </a:t>
            </a:r>
            <a:r>
              <a:rPr lang="en-US" dirty="0" err="1">
                <a:latin typeface="TimesNewRomanPSMT"/>
              </a:rPr>
              <a:t>akhir</a:t>
            </a:r>
            <a:r>
              <a:rPr lang="en-US" dirty="0">
                <a:latin typeface="TimesNewRomanPSMT"/>
              </a:rPr>
              <a:t>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308" y="2366283"/>
            <a:ext cx="9360977" cy="34563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800" dirty="0" err="1">
                <a:solidFill>
                  <a:srgbClr val="404040"/>
                </a:solidFill>
                <a:latin typeface="TimesNewRomanPSMT"/>
              </a:rPr>
              <a:t>Soal</a:t>
            </a:r>
            <a:r>
              <a:rPr lang="de-DE" sz="2800" dirty="0">
                <a:solidFill>
                  <a:srgbClr val="404040"/>
                </a:solidFill>
                <a:latin typeface="TimesNewRomanPSMT"/>
              </a:rPr>
              <a:t> : 	S </a:t>
            </a:r>
            <a:r>
              <a:rPr lang="de-DE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de-DE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de-DE" sz="2800" dirty="0" err="1">
                <a:solidFill>
                  <a:srgbClr val="404040"/>
                </a:solidFill>
                <a:latin typeface="TimesNewRomanPSMT"/>
              </a:rPr>
              <a:t>aB</a:t>
            </a:r>
            <a:r>
              <a:rPr lang="de-DE" sz="2800" dirty="0">
                <a:solidFill>
                  <a:srgbClr val="404040"/>
                </a:solidFill>
                <a:latin typeface="TimesNewRomanPSMT"/>
              </a:rPr>
              <a:t> | SS | 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BBB | cd |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Simbol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variable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baru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dan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aturan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produksi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baru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yang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terbentuk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:</a:t>
            </a: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Z1 </a:t>
            </a:r>
            <a:r>
              <a:rPr lang="en-US" sz="2800" dirty="0">
                <a:solidFill>
                  <a:srgbClr val="404040"/>
                </a:solidFill>
                <a:latin typeface="Wingdings-Regular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a 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			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3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Wingdings-Regular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c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endParaRPr lang="en-US" sz="28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Z2 </a:t>
            </a:r>
            <a:r>
              <a:rPr lang="en-US" sz="2800" dirty="0">
                <a:solidFill>
                  <a:srgbClr val="404040"/>
                </a:solidFill>
                <a:latin typeface="Wingdings-Regular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BB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			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4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Wingdings-Regular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d	</a:t>
            </a:r>
            <a:endParaRPr lang="en-ID" sz="28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TimesNewRomanPSMT"/>
              </a:rPr>
              <a:t>				</a:t>
            </a:r>
            <a:endParaRPr lang="en-ID" sz="28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D" sz="2800" dirty="0">
                <a:solidFill>
                  <a:srgbClr val="404040"/>
                </a:solidFill>
                <a:latin typeface="TimesNewRomanPSMT"/>
              </a:rPr>
              <a:t>Hasil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S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Z1B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 |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SS 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|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c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	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		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Z2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BB</a:t>
            </a:r>
            <a:endParaRPr lang="pl-PL" sz="28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l-PL" sz="2800" dirty="0">
                <a:solidFill>
                  <a:srgbClr val="404040"/>
                </a:solidFill>
                <a:latin typeface="TimesNewRomanPSMT"/>
              </a:rPr>
              <a:t>B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pl-PL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Z2 B | Z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3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Z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4</a:t>
            </a:r>
            <a:r>
              <a:rPr lang="pl-PL" sz="2800" dirty="0">
                <a:solidFill>
                  <a:srgbClr val="404040"/>
                </a:solidFill>
                <a:latin typeface="TimesNewRomanPSMT"/>
              </a:rPr>
              <a:t> | a</a:t>
            </a:r>
            <a:r>
              <a:rPr lang="en-ID" sz="2800" dirty="0">
                <a:solidFill>
                  <a:srgbClr val="404040"/>
                </a:solidFill>
                <a:latin typeface="TimesNewRomanPSMT"/>
              </a:rPr>
              <a:t>		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Z3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c</a:t>
            </a:r>
            <a:endParaRPr lang="pl-PL" sz="28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TimesNewRomanPSMT"/>
              </a:rPr>
              <a:t>Z1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a				Z4 </a:t>
            </a:r>
            <a:r>
              <a:rPr lang="en-US" sz="2800" dirty="0">
                <a:solidFill>
                  <a:srgbClr val="40404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404040"/>
                </a:solidFill>
                <a:latin typeface="Wingdings-Regular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d</a:t>
            </a:r>
            <a:endParaRPr lang="en-US" sz="28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404040"/>
              </a:solidFill>
              <a:latin typeface="TimesNewRomanPSMT"/>
            </a:endParaRPr>
          </a:p>
          <a:p>
            <a:pPr>
              <a:lnSpc>
                <a:spcPct val="90000"/>
              </a:lnSpc>
            </a:pPr>
            <a:endParaRPr lang="en-ID" sz="2800" dirty="0">
              <a:solidFill>
                <a:srgbClr val="404040"/>
              </a:solidFill>
              <a:latin typeface="TimesNewRomanPSMT"/>
            </a:endParaRPr>
          </a:p>
          <a:p>
            <a:pPr>
              <a:lnSpc>
                <a:spcPct val="90000"/>
              </a:lnSpc>
            </a:pPr>
            <a:endParaRPr lang="en-ID" sz="1100" dirty="0">
              <a:solidFill>
                <a:srgbClr val="404040"/>
              </a:solidFill>
              <a:latin typeface="TimesNewRomanPSMT"/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404040"/>
              </a:solidFill>
              <a:latin typeface="TimesNewRomanPSMT"/>
            </a:endParaRPr>
          </a:p>
          <a:p>
            <a:pPr marL="0" indent="0">
              <a:lnSpc>
                <a:spcPct val="90000"/>
              </a:lnSpc>
              <a:buNone/>
            </a:pPr>
            <a:endParaRPr lang="en-ID" sz="11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40404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31BC8016-656B-184D-B6F6-2319639712A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7D2755-D336-4249-8DE1-19E79FA3DA7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5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352" y="1093122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ctr"/>
            <a:r>
              <a:rPr lang="en-ID" dirty="0" err="1"/>
              <a:t>Contoh</a:t>
            </a:r>
            <a:r>
              <a:rPr lang="en-ID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788" y="2291262"/>
            <a:ext cx="9469465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Diketahui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tata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bahasa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bebas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konteks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(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sudah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tidak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mengandung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produksi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useless, unit dan </a:t>
            </a:r>
            <a:r>
              <a:rPr lang="el-GR" sz="2800" dirty="0">
                <a:solidFill>
                  <a:srgbClr val="404040"/>
                </a:solidFill>
                <a:latin typeface="TimesNewRomanPSMT"/>
              </a:rPr>
              <a:t>ε)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sebagai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berikut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04040"/>
                </a:solidFill>
              </a:rPr>
              <a:t>S → </a:t>
            </a:r>
            <a:r>
              <a:rPr lang="en-US" sz="2800" dirty="0" err="1">
                <a:solidFill>
                  <a:srgbClr val="404040"/>
                </a:solidFill>
              </a:rPr>
              <a:t>bA</a:t>
            </a:r>
            <a:r>
              <a:rPr lang="en-US" sz="2800" dirty="0">
                <a:solidFill>
                  <a:srgbClr val="404040"/>
                </a:solidFill>
              </a:rPr>
              <a:t> | </a:t>
            </a:r>
            <a:r>
              <a:rPr lang="en-US" sz="2800" dirty="0" err="1">
                <a:solidFill>
                  <a:srgbClr val="404040"/>
                </a:solidFill>
              </a:rPr>
              <a:t>aB</a:t>
            </a:r>
            <a:br>
              <a:rPr lang="en-US" sz="2800" dirty="0">
                <a:solidFill>
                  <a:srgbClr val="404040"/>
                </a:solidFill>
              </a:rPr>
            </a:br>
            <a:r>
              <a:rPr lang="en-US" sz="2800" dirty="0">
                <a:solidFill>
                  <a:srgbClr val="404040"/>
                </a:solidFill>
              </a:rPr>
              <a:t>A → </a:t>
            </a:r>
            <a:r>
              <a:rPr lang="en-US" sz="2800" dirty="0" err="1">
                <a:solidFill>
                  <a:srgbClr val="404040"/>
                </a:solidFill>
              </a:rPr>
              <a:t>bAA</a:t>
            </a:r>
            <a:r>
              <a:rPr lang="en-US" sz="2800" dirty="0">
                <a:solidFill>
                  <a:srgbClr val="404040"/>
                </a:solidFill>
              </a:rPr>
              <a:t> | </a:t>
            </a:r>
            <a:r>
              <a:rPr lang="en-US" sz="2800" dirty="0" err="1">
                <a:solidFill>
                  <a:srgbClr val="404040"/>
                </a:solidFill>
              </a:rPr>
              <a:t>aS</a:t>
            </a:r>
            <a:r>
              <a:rPr lang="en-US" sz="2800" dirty="0">
                <a:solidFill>
                  <a:srgbClr val="404040"/>
                </a:solidFill>
              </a:rPr>
              <a:t> | a</a:t>
            </a:r>
            <a:br>
              <a:rPr lang="en-US" sz="2800" dirty="0">
                <a:solidFill>
                  <a:srgbClr val="404040"/>
                </a:solidFill>
              </a:rPr>
            </a:br>
            <a:r>
              <a:rPr lang="en-US" sz="2800" dirty="0">
                <a:solidFill>
                  <a:srgbClr val="404040"/>
                </a:solidFill>
              </a:rPr>
              <a:t>B → </a:t>
            </a:r>
            <a:r>
              <a:rPr lang="en-US" sz="2800" dirty="0" err="1">
                <a:solidFill>
                  <a:srgbClr val="404040"/>
                </a:solidFill>
              </a:rPr>
              <a:t>aBB</a:t>
            </a:r>
            <a:r>
              <a:rPr lang="en-US" sz="2800" dirty="0">
                <a:solidFill>
                  <a:srgbClr val="404040"/>
                </a:solidFill>
              </a:rPr>
              <a:t> | </a:t>
            </a:r>
            <a:r>
              <a:rPr lang="en-US" sz="2800" dirty="0" err="1">
                <a:solidFill>
                  <a:srgbClr val="404040"/>
                </a:solidFill>
              </a:rPr>
              <a:t>bS</a:t>
            </a:r>
            <a:r>
              <a:rPr lang="en-US" sz="2800" dirty="0">
                <a:solidFill>
                  <a:srgbClr val="404040"/>
                </a:solidFill>
              </a:rPr>
              <a:t> | b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Ubahlah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ke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dalam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NewRomanPSMT"/>
              </a:rPr>
              <a:t>bentuk</a:t>
            </a:r>
            <a:r>
              <a:rPr lang="en-US" sz="2800" dirty="0">
                <a:solidFill>
                  <a:srgbClr val="404040"/>
                </a:solidFill>
                <a:latin typeface="TimesNewRomanPSMT"/>
              </a:rPr>
              <a:t> normal Chomsky</a:t>
            </a: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810EAEE1-A2C7-1141-860E-D53C9E33E70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9B6DDEC8-5AEB-5449-9CD9-D4D976104CC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4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546" y="2291262"/>
            <a:ext cx="6584634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D" dirty="0" err="1">
                <a:solidFill>
                  <a:srgbClr val="404040"/>
                </a:solidFill>
              </a:rPr>
              <a:t>Soal</a:t>
            </a:r>
            <a:r>
              <a:rPr lang="en-ID" dirty="0">
                <a:solidFill>
                  <a:srgbClr val="404040"/>
                </a:solidFill>
              </a:rPr>
              <a:t> :  </a:t>
            </a:r>
            <a:r>
              <a:rPr lang="en-US" dirty="0">
                <a:solidFill>
                  <a:srgbClr val="404040"/>
                </a:solidFill>
              </a:rPr>
              <a:t>S → </a:t>
            </a:r>
            <a:r>
              <a:rPr lang="en-US" dirty="0" err="1">
                <a:solidFill>
                  <a:srgbClr val="404040"/>
                </a:solidFill>
              </a:rPr>
              <a:t>bA</a:t>
            </a:r>
            <a:r>
              <a:rPr lang="en-US" dirty="0">
                <a:solidFill>
                  <a:srgbClr val="404040"/>
                </a:solidFill>
              </a:rPr>
              <a:t> | </a:t>
            </a:r>
            <a:r>
              <a:rPr lang="en-US" dirty="0" err="1">
                <a:solidFill>
                  <a:srgbClr val="404040"/>
                </a:solidFill>
              </a:rPr>
              <a:t>aB</a:t>
            </a:r>
            <a:br>
              <a:rPr lang="en-US" dirty="0">
                <a:solidFill>
                  <a:srgbClr val="404040"/>
                </a:solidFill>
              </a:rPr>
            </a:br>
            <a:r>
              <a:rPr lang="en-US" dirty="0">
                <a:solidFill>
                  <a:srgbClr val="404040"/>
                </a:solidFill>
              </a:rPr>
              <a:t>	A → </a:t>
            </a:r>
            <a:r>
              <a:rPr lang="en-US" dirty="0" err="1">
                <a:solidFill>
                  <a:srgbClr val="404040"/>
                </a:solidFill>
              </a:rPr>
              <a:t>bAA</a:t>
            </a:r>
            <a:r>
              <a:rPr lang="en-US" dirty="0">
                <a:solidFill>
                  <a:srgbClr val="404040"/>
                </a:solidFill>
              </a:rPr>
              <a:t> | </a:t>
            </a:r>
            <a:r>
              <a:rPr lang="en-US" dirty="0" err="1">
                <a:solidFill>
                  <a:srgbClr val="404040"/>
                </a:solidFill>
              </a:rPr>
              <a:t>aS</a:t>
            </a:r>
            <a:r>
              <a:rPr lang="en-US" dirty="0">
                <a:solidFill>
                  <a:srgbClr val="404040"/>
                </a:solidFill>
              </a:rPr>
              <a:t> | a</a:t>
            </a:r>
            <a:br>
              <a:rPr lang="en-US" dirty="0">
                <a:solidFill>
                  <a:srgbClr val="404040"/>
                </a:solidFill>
              </a:rPr>
            </a:br>
            <a:r>
              <a:rPr lang="en-US" dirty="0">
                <a:solidFill>
                  <a:srgbClr val="404040"/>
                </a:solidFill>
              </a:rPr>
              <a:t>	B → </a:t>
            </a:r>
            <a:r>
              <a:rPr lang="en-US" dirty="0" err="1">
                <a:solidFill>
                  <a:srgbClr val="404040"/>
                </a:solidFill>
              </a:rPr>
              <a:t>aBB</a:t>
            </a:r>
            <a:r>
              <a:rPr lang="en-US" dirty="0">
                <a:solidFill>
                  <a:srgbClr val="404040"/>
                </a:solidFill>
              </a:rPr>
              <a:t> | </a:t>
            </a:r>
            <a:r>
              <a:rPr lang="en-US" dirty="0" err="1">
                <a:solidFill>
                  <a:srgbClr val="404040"/>
                </a:solidFill>
              </a:rPr>
              <a:t>bS</a:t>
            </a:r>
            <a:r>
              <a:rPr lang="en-US" dirty="0">
                <a:solidFill>
                  <a:srgbClr val="404040"/>
                </a:solidFill>
              </a:rPr>
              <a:t> | b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solidFill>
                  <a:srgbClr val="404040"/>
                </a:solidFill>
              </a:rPr>
              <a:t>Aturan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produksi</a:t>
            </a:r>
            <a:r>
              <a:rPr lang="en-US" dirty="0">
                <a:solidFill>
                  <a:srgbClr val="404040"/>
                </a:solidFill>
              </a:rPr>
              <a:t> yang </a:t>
            </a:r>
            <a:r>
              <a:rPr lang="en-US" dirty="0" err="1">
                <a:solidFill>
                  <a:srgbClr val="404040"/>
                </a:solidFill>
              </a:rPr>
              <a:t>sudah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dalam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i="1" dirty="0">
                <a:solidFill>
                  <a:srgbClr val="404040"/>
                </a:solidFill>
              </a:rPr>
              <a:t> </a:t>
            </a:r>
            <a:r>
              <a:rPr lang="en-US" i="1" dirty="0" err="1">
                <a:solidFill>
                  <a:srgbClr val="404040"/>
                </a:solidFill>
              </a:rPr>
              <a:t>bentuk</a:t>
            </a:r>
            <a:r>
              <a:rPr lang="en-US" i="1" dirty="0">
                <a:solidFill>
                  <a:srgbClr val="404040"/>
                </a:solidFill>
              </a:rPr>
              <a:t> normal Chomsky: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404040"/>
                </a:solidFill>
              </a:rPr>
              <a:t>	A → a</a:t>
            </a:r>
            <a:br>
              <a:rPr lang="en-US" dirty="0">
                <a:solidFill>
                  <a:srgbClr val="404040"/>
                </a:solidFill>
              </a:rPr>
            </a:br>
            <a:r>
              <a:rPr lang="en-US" dirty="0">
                <a:solidFill>
                  <a:srgbClr val="404040"/>
                </a:solidFill>
              </a:rPr>
              <a:t>	B → b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i="1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>
                <a:solidFill>
                  <a:srgbClr val="404040"/>
                </a:solidFill>
              </a:rPr>
              <a:t>	</a:t>
            </a:r>
            <a:endParaRPr lang="en-US" sz="1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3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8" y="1238031"/>
            <a:ext cx="9825926" cy="118872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i="1" dirty="0" err="1"/>
              <a:t>bentuk</a:t>
            </a:r>
            <a:r>
              <a:rPr lang="en-US" i="1" dirty="0"/>
              <a:t> normal Chomsky </a:t>
            </a:r>
            <a:r>
              <a:rPr lang="en-US" dirty="0"/>
              <a:t>(‘=&gt;’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271" y="2573007"/>
            <a:ext cx="8942521" cy="30469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D" sz="2800" dirty="0" err="1">
                <a:solidFill>
                  <a:srgbClr val="404040"/>
                </a:solidFill>
              </a:rPr>
              <a:t>Soal</a:t>
            </a:r>
            <a:r>
              <a:rPr lang="en-ID" sz="2800" dirty="0">
                <a:solidFill>
                  <a:srgbClr val="404040"/>
                </a:solidFill>
              </a:rPr>
              <a:t> : </a:t>
            </a:r>
            <a:r>
              <a:rPr lang="en-US" sz="2800" dirty="0">
                <a:solidFill>
                  <a:srgbClr val="404040"/>
                </a:solidFill>
              </a:rPr>
              <a:t>S → </a:t>
            </a:r>
            <a:r>
              <a:rPr lang="en-US" sz="2800" dirty="0" err="1">
                <a:solidFill>
                  <a:srgbClr val="404040"/>
                </a:solidFill>
              </a:rPr>
              <a:t>bA</a:t>
            </a:r>
            <a:r>
              <a:rPr lang="en-US" sz="2800" dirty="0">
                <a:solidFill>
                  <a:srgbClr val="404040"/>
                </a:solidFill>
              </a:rPr>
              <a:t> | </a:t>
            </a:r>
            <a:r>
              <a:rPr lang="en-US" sz="2800" dirty="0" err="1">
                <a:solidFill>
                  <a:srgbClr val="404040"/>
                </a:solidFill>
              </a:rPr>
              <a:t>aB</a:t>
            </a:r>
            <a:br>
              <a:rPr lang="en-US" sz="2800" dirty="0">
                <a:solidFill>
                  <a:srgbClr val="404040"/>
                </a:solidFill>
              </a:rPr>
            </a:br>
            <a:r>
              <a:rPr lang="en-US" sz="2800" dirty="0">
                <a:solidFill>
                  <a:srgbClr val="404040"/>
                </a:solidFill>
              </a:rPr>
              <a:t>	A → </a:t>
            </a:r>
            <a:r>
              <a:rPr lang="en-US" sz="2800" dirty="0" err="1">
                <a:solidFill>
                  <a:srgbClr val="404040"/>
                </a:solidFill>
              </a:rPr>
              <a:t>bAA</a:t>
            </a:r>
            <a:r>
              <a:rPr lang="en-US" sz="2800" dirty="0">
                <a:solidFill>
                  <a:srgbClr val="404040"/>
                </a:solidFill>
              </a:rPr>
              <a:t> | </a:t>
            </a:r>
            <a:r>
              <a:rPr lang="en-US" sz="2800" dirty="0" err="1">
                <a:solidFill>
                  <a:srgbClr val="404040"/>
                </a:solidFill>
              </a:rPr>
              <a:t>aS</a:t>
            </a:r>
            <a:r>
              <a:rPr lang="en-US" sz="2800" dirty="0">
                <a:solidFill>
                  <a:srgbClr val="404040"/>
                </a:solidFill>
              </a:rPr>
              <a:t> | a</a:t>
            </a:r>
            <a:br>
              <a:rPr lang="en-US" sz="2800" dirty="0">
                <a:solidFill>
                  <a:srgbClr val="404040"/>
                </a:solidFill>
              </a:rPr>
            </a:br>
            <a:r>
              <a:rPr lang="en-US" sz="2800" dirty="0">
                <a:solidFill>
                  <a:srgbClr val="404040"/>
                </a:solidFill>
              </a:rPr>
              <a:t>	B → </a:t>
            </a:r>
            <a:r>
              <a:rPr lang="en-US" sz="2800" dirty="0" err="1">
                <a:solidFill>
                  <a:srgbClr val="404040"/>
                </a:solidFill>
              </a:rPr>
              <a:t>aBB</a:t>
            </a:r>
            <a:r>
              <a:rPr lang="en-US" sz="2800" dirty="0">
                <a:solidFill>
                  <a:srgbClr val="404040"/>
                </a:solidFill>
              </a:rPr>
              <a:t> | </a:t>
            </a:r>
            <a:r>
              <a:rPr lang="en-US" sz="2800" dirty="0" err="1">
                <a:solidFill>
                  <a:srgbClr val="404040"/>
                </a:solidFill>
              </a:rPr>
              <a:t>bS</a:t>
            </a:r>
            <a:r>
              <a:rPr lang="en-US" sz="2800" dirty="0">
                <a:solidFill>
                  <a:srgbClr val="404040"/>
                </a:solidFill>
              </a:rPr>
              <a:t> | b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</a:rPr>
              <a:t>S → </a:t>
            </a:r>
            <a:r>
              <a:rPr lang="en-US" sz="2800" dirty="0" err="1">
                <a:solidFill>
                  <a:srgbClr val="404040"/>
                </a:solidFill>
              </a:rPr>
              <a:t>bA</a:t>
            </a:r>
            <a:r>
              <a:rPr lang="en-US" sz="2800" dirty="0">
                <a:solidFill>
                  <a:srgbClr val="404040"/>
                </a:solidFill>
              </a:rPr>
              <a:t> 		=&gt; S → P</a:t>
            </a:r>
            <a:r>
              <a:rPr lang="en-US" sz="2800" baseline="-25000" dirty="0">
                <a:solidFill>
                  <a:srgbClr val="404040"/>
                </a:solidFill>
              </a:rPr>
              <a:t>1 </a:t>
            </a:r>
            <a:r>
              <a:rPr lang="en-US" sz="2800" dirty="0">
                <a:solidFill>
                  <a:srgbClr val="404040"/>
                </a:solidFill>
              </a:rPr>
              <a:t>A</a:t>
            </a:r>
            <a:br>
              <a:rPr lang="en-US" sz="2800" dirty="0">
                <a:solidFill>
                  <a:srgbClr val="404040"/>
                </a:solidFill>
              </a:rPr>
            </a:br>
            <a:r>
              <a:rPr lang="en-US" sz="2800" dirty="0">
                <a:solidFill>
                  <a:srgbClr val="404040"/>
                </a:solidFill>
              </a:rPr>
              <a:t>S → </a:t>
            </a:r>
            <a:r>
              <a:rPr lang="en-US" sz="2800" dirty="0" err="1">
                <a:solidFill>
                  <a:srgbClr val="404040"/>
                </a:solidFill>
              </a:rPr>
              <a:t>aB</a:t>
            </a:r>
            <a:r>
              <a:rPr lang="en-US" sz="2800" dirty="0">
                <a:solidFill>
                  <a:srgbClr val="404040"/>
                </a:solidFill>
              </a:rPr>
              <a:t> 		=&gt; S → P</a:t>
            </a:r>
            <a:r>
              <a:rPr lang="en-US" sz="2800" baseline="-25000" dirty="0">
                <a:solidFill>
                  <a:srgbClr val="404040"/>
                </a:solidFill>
              </a:rPr>
              <a:t>2 </a:t>
            </a:r>
            <a:r>
              <a:rPr lang="en-US" sz="2800" dirty="0">
                <a:solidFill>
                  <a:srgbClr val="404040"/>
                </a:solidFill>
              </a:rPr>
              <a:t>B</a:t>
            </a:r>
            <a:br>
              <a:rPr lang="en-US" sz="2800" dirty="0">
                <a:solidFill>
                  <a:srgbClr val="404040"/>
                </a:solidFill>
              </a:rPr>
            </a:br>
            <a:r>
              <a:rPr lang="en-US" sz="2800" dirty="0">
                <a:solidFill>
                  <a:srgbClr val="404040"/>
                </a:solidFill>
              </a:rPr>
              <a:t>A → </a:t>
            </a:r>
            <a:r>
              <a:rPr lang="en-US" sz="2800" dirty="0" err="1">
                <a:solidFill>
                  <a:srgbClr val="404040"/>
                </a:solidFill>
              </a:rPr>
              <a:t>bAA</a:t>
            </a:r>
            <a:r>
              <a:rPr lang="en-US" sz="2800" dirty="0">
                <a:solidFill>
                  <a:srgbClr val="404040"/>
                </a:solidFill>
              </a:rPr>
              <a:t> 		=&gt; A → P</a:t>
            </a:r>
            <a:r>
              <a:rPr lang="en-US" sz="2800" baseline="-25000" dirty="0">
                <a:solidFill>
                  <a:srgbClr val="404040"/>
                </a:solidFill>
              </a:rPr>
              <a:t>1 </a:t>
            </a:r>
            <a:r>
              <a:rPr lang="en-US" sz="2800" dirty="0">
                <a:solidFill>
                  <a:srgbClr val="404040"/>
                </a:solidFill>
              </a:rPr>
              <a:t>AA 	=&gt; A → P</a:t>
            </a:r>
            <a:r>
              <a:rPr lang="en-US" sz="2800" baseline="-25000" dirty="0">
                <a:solidFill>
                  <a:srgbClr val="404040"/>
                </a:solidFill>
              </a:rPr>
              <a:t>1</a:t>
            </a:r>
            <a:r>
              <a:rPr lang="en-US" sz="2800" dirty="0">
                <a:solidFill>
                  <a:srgbClr val="404040"/>
                </a:solidFill>
              </a:rPr>
              <a:t>P</a:t>
            </a:r>
            <a:r>
              <a:rPr lang="en-US" sz="2800" baseline="-25000" dirty="0">
                <a:solidFill>
                  <a:srgbClr val="404040"/>
                </a:solidFill>
              </a:rPr>
              <a:t>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</a:rPr>
              <a:t>A → </a:t>
            </a:r>
            <a:r>
              <a:rPr lang="en-US" sz="2800" dirty="0" err="1">
                <a:solidFill>
                  <a:srgbClr val="404040"/>
                </a:solidFill>
              </a:rPr>
              <a:t>aS</a:t>
            </a:r>
            <a:r>
              <a:rPr lang="en-US" sz="2800" dirty="0">
                <a:solidFill>
                  <a:srgbClr val="404040"/>
                </a:solidFill>
              </a:rPr>
              <a:t> 		=&gt; A → P</a:t>
            </a:r>
            <a:r>
              <a:rPr lang="en-US" sz="2800" baseline="-25000" dirty="0">
                <a:solidFill>
                  <a:srgbClr val="404040"/>
                </a:solidFill>
              </a:rPr>
              <a:t>2 </a:t>
            </a:r>
            <a:r>
              <a:rPr lang="en-US" sz="2800" dirty="0">
                <a:solidFill>
                  <a:srgbClr val="404040"/>
                </a:solidFill>
              </a:rPr>
              <a:t>S</a:t>
            </a:r>
            <a:br>
              <a:rPr lang="en-US" sz="2800" dirty="0">
                <a:solidFill>
                  <a:srgbClr val="404040"/>
                </a:solidFill>
              </a:rPr>
            </a:br>
            <a:r>
              <a:rPr lang="en-US" sz="2800" dirty="0">
                <a:solidFill>
                  <a:srgbClr val="404040"/>
                </a:solidFill>
              </a:rPr>
              <a:t>B → </a:t>
            </a:r>
            <a:r>
              <a:rPr lang="en-US" sz="2800" dirty="0" err="1">
                <a:solidFill>
                  <a:srgbClr val="404040"/>
                </a:solidFill>
              </a:rPr>
              <a:t>aBB</a:t>
            </a:r>
            <a:r>
              <a:rPr lang="en-US" sz="2800" dirty="0">
                <a:solidFill>
                  <a:srgbClr val="404040"/>
                </a:solidFill>
              </a:rPr>
              <a:t> 		=&gt; B → P</a:t>
            </a:r>
            <a:r>
              <a:rPr lang="en-US" sz="2800" baseline="-25000" dirty="0">
                <a:solidFill>
                  <a:srgbClr val="404040"/>
                </a:solidFill>
              </a:rPr>
              <a:t>2 </a:t>
            </a:r>
            <a:r>
              <a:rPr lang="en-US" sz="2800" dirty="0">
                <a:solidFill>
                  <a:srgbClr val="404040"/>
                </a:solidFill>
              </a:rPr>
              <a:t>BB	 =&gt; B → P</a:t>
            </a:r>
            <a:r>
              <a:rPr lang="en-US" sz="2800" baseline="-25000" dirty="0">
                <a:solidFill>
                  <a:srgbClr val="404040"/>
                </a:solidFill>
              </a:rPr>
              <a:t>2</a:t>
            </a:r>
            <a:r>
              <a:rPr lang="en-US" sz="2800" dirty="0">
                <a:solidFill>
                  <a:srgbClr val="404040"/>
                </a:solidFill>
              </a:rPr>
              <a:t>P</a:t>
            </a:r>
            <a:r>
              <a:rPr lang="en-US" sz="2800" baseline="-25000" dirty="0">
                <a:solidFill>
                  <a:srgbClr val="404040"/>
                </a:solidFill>
              </a:rPr>
              <a:t>4</a:t>
            </a:r>
            <a:br>
              <a:rPr lang="en-US" sz="2800" dirty="0">
                <a:solidFill>
                  <a:srgbClr val="404040"/>
                </a:solidFill>
              </a:rPr>
            </a:br>
            <a:r>
              <a:rPr lang="en-US" sz="2800" dirty="0">
                <a:solidFill>
                  <a:srgbClr val="404040"/>
                </a:solidFill>
              </a:rPr>
              <a:t>B → </a:t>
            </a:r>
            <a:r>
              <a:rPr lang="en-US" sz="2800" dirty="0" err="1">
                <a:solidFill>
                  <a:srgbClr val="404040"/>
                </a:solidFill>
              </a:rPr>
              <a:t>bS</a:t>
            </a:r>
            <a:r>
              <a:rPr lang="en-US" sz="2800" dirty="0">
                <a:solidFill>
                  <a:srgbClr val="404040"/>
                </a:solidFill>
              </a:rPr>
              <a:t> 		=&gt; B → P</a:t>
            </a:r>
            <a:r>
              <a:rPr lang="en-US" sz="2800" baseline="-25000" dirty="0">
                <a:solidFill>
                  <a:srgbClr val="404040"/>
                </a:solidFill>
              </a:rPr>
              <a:t>1 </a:t>
            </a:r>
            <a:r>
              <a:rPr lang="en-US" sz="2800" dirty="0">
                <a:solidFill>
                  <a:srgbClr val="404040"/>
                </a:solidFill>
              </a:rPr>
              <a:t>S</a:t>
            </a:r>
          </a:p>
          <a:p>
            <a:pPr marL="0" indent="0">
              <a:lnSpc>
                <a:spcPct val="90000"/>
              </a:lnSpc>
              <a:buNone/>
            </a:pPr>
            <a:endParaRPr lang="en-ID" sz="17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40404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BBE36AB-C0F4-054A-82A9-F9AF7CF20ED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FB16AC-24AF-CC4E-B12A-CF273EA6BD9A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4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352" y="953147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000" dirty="0" err="1"/>
              <a:t>Terbentuk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dan </a:t>
            </a:r>
            <a:r>
              <a:rPr lang="en-US" sz="2000" dirty="0" err="1"/>
              <a:t>simbol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801" y="2019836"/>
            <a:ext cx="8733982" cy="388501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dirty="0">
                <a:solidFill>
                  <a:srgbClr val="404040"/>
                </a:solidFill>
              </a:rPr>
              <a:t>S → </a:t>
            </a:r>
            <a:r>
              <a:rPr lang="en-US" sz="4000" dirty="0" err="1">
                <a:solidFill>
                  <a:srgbClr val="404040"/>
                </a:solidFill>
              </a:rPr>
              <a:t>bA</a:t>
            </a:r>
            <a:r>
              <a:rPr lang="en-US" sz="4000" dirty="0">
                <a:solidFill>
                  <a:srgbClr val="404040"/>
                </a:solidFill>
              </a:rPr>
              <a:t> 		=&gt; S → P</a:t>
            </a:r>
            <a:r>
              <a:rPr lang="en-US" sz="4000" baseline="-25000" dirty="0">
                <a:solidFill>
                  <a:srgbClr val="404040"/>
                </a:solidFill>
              </a:rPr>
              <a:t>1 </a:t>
            </a:r>
            <a:r>
              <a:rPr lang="en-US" sz="4000" dirty="0">
                <a:solidFill>
                  <a:srgbClr val="404040"/>
                </a:solidFill>
              </a:rPr>
              <a:t>A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S → </a:t>
            </a:r>
            <a:r>
              <a:rPr lang="en-US" sz="4000" dirty="0" err="1">
                <a:solidFill>
                  <a:srgbClr val="404040"/>
                </a:solidFill>
              </a:rPr>
              <a:t>aB</a:t>
            </a:r>
            <a:r>
              <a:rPr lang="en-US" sz="4000" dirty="0">
                <a:solidFill>
                  <a:srgbClr val="404040"/>
                </a:solidFill>
              </a:rPr>
              <a:t> 		=&gt; S → P</a:t>
            </a:r>
            <a:r>
              <a:rPr lang="en-US" sz="4000" baseline="-25000" dirty="0">
                <a:solidFill>
                  <a:srgbClr val="404040"/>
                </a:solidFill>
              </a:rPr>
              <a:t>2 </a:t>
            </a:r>
            <a:r>
              <a:rPr lang="en-US" sz="4000" dirty="0">
                <a:solidFill>
                  <a:srgbClr val="404040"/>
                </a:solidFill>
              </a:rPr>
              <a:t>B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A → </a:t>
            </a:r>
            <a:r>
              <a:rPr lang="en-US" sz="4000" dirty="0" err="1">
                <a:solidFill>
                  <a:srgbClr val="404040"/>
                </a:solidFill>
              </a:rPr>
              <a:t>bAA</a:t>
            </a:r>
            <a:r>
              <a:rPr lang="en-US" sz="4000" dirty="0">
                <a:solidFill>
                  <a:srgbClr val="404040"/>
                </a:solidFill>
              </a:rPr>
              <a:t> 		=&gt; A → P</a:t>
            </a:r>
            <a:r>
              <a:rPr lang="en-US" sz="4000" baseline="-25000" dirty="0">
                <a:solidFill>
                  <a:srgbClr val="404040"/>
                </a:solidFill>
              </a:rPr>
              <a:t>1 </a:t>
            </a:r>
            <a:r>
              <a:rPr lang="en-US" sz="4000" dirty="0">
                <a:solidFill>
                  <a:srgbClr val="404040"/>
                </a:solidFill>
              </a:rPr>
              <a:t>AA 	=&gt; A → P</a:t>
            </a:r>
            <a:r>
              <a:rPr lang="en-US" sz="4000" baseline="-25000" dirty="0">
                <a:solidFill>
                  <a:srgbClr val="404040"/>
                </a:solidFill>
              </a:rPr>
              <a:t>1</a:t>
            </a:r>
            <a:r>
              <a:rPr lang="en-US" sz="4000" dirty="0">
                <a:solidFill>
                  <a:srgbClr val="404040"/>
                </a:solidFill>
              </a:rPr>
              <a:t>P</a:t>
            </a:r>
            <a:r>
              <a:rPr lang="en-US" sz="4000" baseline="-25000" dirty="0">
                <a:solidFill>
                  <a:srgbClr val="404040"/>
                </a:solidFill>
              </a:rPr>
              <a:t>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>
                <a:solidFill>
                  <a:srgbClr val="404040"/>
                </a:solidFill>
              </a:rPr>
              <a:t>A → </a:t>
            </a:r>
            <a:r>
              <a:rPr lang="en-US" sz="4000" dirty="0" err="1">
                <a:solidFill>
                  <a:srgbClr val="404040"/>
                </a:solidFill>
              </a:rPr>
              <a:t>aS</a:t>
            </a:r>
            <a:r>
              <a:rPr lang="en-US" sz="4000" dirty="0">
                <a:solidFill>
                  <a:srgbClr val="404040"/>
                </a:solidFill>
              </a:rPr>
              <a:t> 		=&gt; A → P</a:t>
            </a:r>
            <a:r>
              <a:rPr lang="en-US" sz="4000" baseline="-25000" dirty="0">
                <a:solidFill>
                  <a:srgbClr val="404040"/>
                </a:solidFill>
              </a:rPr>
              <a:t>2 </a:t>
            </a:r>
            <a:r>
              <a:rPr lang="en-US" sz="4000" dirty="0">
                <a:solidFill>
                  <a:srgbClr val="404040"/>
                </a:solidFill>
              </a:rPr>
              <a:t>S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B → </a:t>
            </a:r>
            <a:r>
              <a:rPr lang="en-US" sz="4000" dirty="0" err="1">
                <a:solidFill>
                  <a:srgbClr val="404040"/>
                </a:solidFill>
              </a:rPr>
              <a:t>aBB</a:t>
            </a:r>
            <a:r>
              <a:rPr lang="en-US" sz="4000" dirty="0">
                <a:solidFill>
                  <a:srgbClr val="404040"/>
                </a:solidFill>
              </a:rPr>
              <a:t> 		=&gt; B → P</a:t>
            </a:r>
            <a:r>
              <a:rPr lang="en-US" sz="4000" baseline="-25000" dirty="0">
                <a:solidFill>
                  <a:srgbClr val="404040"/>
                </a:solidFill>
              </a:rPr>
              <a:t>2 </a:t>
            </a:r>
            <a:r>
              <a:rPr lang="en-US" sz="4000" dirty="0">
                <a:solidFill>
                  <a:srgbClr val="404040"/>
                </a:solidFill>
              </a:rPr>
              <a:t>BB	 =&gt; B → P</a:t>
            </a:r>
            <a:r>
              <a:rPr lang="en-US" sz="4000" baseline="-25000" dirty="0">
                <a:solidFill>
                  <a:srgbClr val="404040"/>
                </a:solidFill>
              </a:rPr>
              <a:t>2</a:t>
            </a:r>
            <a:r>
              <a:rPr lang="en-US" sz="4000" dirty="0">
                <a:solidFill>
                  <a:srgbClr val="404040"/>
                </a:solidFill>
              </a:rPr>
              <a:t>P</a:t>
            </a:r>
            <a:r>
              <a:rPr lang="en-US" sz="4000" baseline="-25000" dirty="0">
                <a:solidFill>
                  <a:srgbClr val="404040"/>
                </a:solidFill>
              </a:rPr>
              <a:t>4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B → </a:t>
            </a:r>
            <a:r>
              <a:rPr lang="en-US" sz="4000" dirty="0" err="1">
                <a:solidFill>
                  <a:srgbClr val="404040"/>
                </a:solidFill>
              </a:rPr>
              <a:t>bS</a:t>
            </a:r>
            <a:r>
              <a:rPr lang="en-US" sz="4000" dirty="0">
                <a:solidFill>
                  <a:srgbClr val="404040"/>
                </a:solidFill>
              </a:rPr>
              <a:t> 		=&gt; B → P</a:t>
            </a:r>
            <a:r>
              <a:rPr lang="en-US" sz="4000" baseline="-25000" dirty="0">
                <a:solidFill>
                  <a:srgbClr val="404040"/>
                </a:solidFill>
              </a:rPr>
              <a:t>1 </a:t>
            </a:r>
            <a:r>
              <a:rPr lang="en-US" sz="4000" dirty="0">
                <a:solidFill>
                  <a:srgbClr val="404040"/>
                </a:solidFill>
              </a:rPr>
              <a:t>S</a:t>
            </a:r>
          </a:p>
          <a:p>
            <a:pPr marL="0" indent="0">
              <a:lnSpc>
                <a:spcPct val="90000"/>
              </a:lnSpc>
              <a:buNone/>
            </a:pPr>
            <a:endParaRPr lang="en-ID" sz="40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D" sz="4000" b="1" dirty="0" err="1">
                <a:solidFill>
                  <a:srgbClr val="404040"/>
                </a:solidFill>
              </a:rPr>
              <a:t>Variabel</a:t>
            </a:r>
            <a:r>
              <a:rPr lang="en-ID" sz="4000" b="1" dirty="0">
                <a:solidFill>
                  <a:srgbClr val="404040"/>
                </a:solidFill>
              </a:rPr>
              <a:t> </a:t>
            </a:r>
            <a:r>
              <a:rPr lang="en-ID" sz="4000" b="1" dirty="0" err="1">
                <a:solidFill>
                  <a:srgbClr val="404040"/>
                </a:solidFill>
              </a:rPr>
              <a:t>Baru</a:t>
            </a:r>
            <a:r>
              <a:rPr lang="en-ID" sz="4000" b="1" dirty="0">
                <a:solidFill>
                  <a:srgbClr val="404040"/>
                </a:solidFill>
              </a:rPr>
              <a:t> : </a:t>
            </a:r>
            <a:endParaRPr lang="en-US" sz="4000" b="1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>
                <a:solidFill>
                  <a:srgbClr val="404040"/>
                </a:solidFill>
              </a:rPr>
              <a:t>P</a:t>
            </a:r>
            <a:r>
              <a:rPr lang="en-US" sz="4000" baseline="-25000" dirty="0">
                <a:solidFill>
                  <a:srgbClr val="404040"/>
                </a:solidFill>
              </a:rPr>
              <a:t>1</a:t>
            </a:r>
            <a:r>
              <a:rPr lang="en-US" sz="4000" dirty="0">
                <a:solidFill>
                  <a:srgbClr val="404040"/>
                </a:solidFill>
              </a:rPr>
              <a:t> → b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P</a:t>
            </a:r>
            <a:r>
              <a:rPr lang="en-US" sz="4000" baseline="-25000" dirty="0">
                <a:solidFill>
                  <a:srgbClr val="404040"/>
                </a:solidFill>
              </a:rPr>
              <a:t>2</a:t>
            </a:r>
            <a:r>
              <a:rPr lang="en-US" sz="4000" dirty="0">
                <a:solidFill>
                  <a:srgbClr val="404040"/>
                </a:solidFill>
              </a:rPr>
              <a:t> → a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P</a:t>
            </a:r>
            <a:r>
              <a:rPr lang="en-US" sz="4000" baseline="-25000" dirty="0">
                <a:solidFill>
                  <a:srgbClr val="404040"/>
                </a:solidFill>
              </a:rPr>
              <a:t>3 </a:t>
            </a:r>
            <a:r>
              <a:rPr lang="en-US" sz="4000" dirty="0">
                <a:solidFill>
                  <a:srgbClr val="404040"/>
                </a:solidFill>
              </a:rPr>
              <a:t>→ AA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P</a:t>
            </a:r>
            <a:r>
              <a:rPr lang="en-US" sz="4000" baseline="-25000" dirty="0">
                <a:solidFill>
                  <a:srgbClr val="404040"/>
                </a:solidFill>
              </a:rPr>
              <a:t>4 </a:t>
            </a:r>
            <a:r>
              <a:rPr lang="en-US" sz="4000" dirty="0">
                <a:solidFill>
                  <a:srgbClr val="404040"/>
                </a:solidFill>
              </a:rPr>
              <a:t>→ BB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40404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818FD218-183D-D248-AA84-2907538E19B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3D406C5-6991-2849-BF33-5C88ED46D29C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1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987" y="1060991"/>
            <a:ext cx="7078025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000" dirty="0"/>
              <a:t>Hasil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i="1" dirty="0" err="1"/>
              <a:t>bentuk</a:t>
            </a:r>
            <a:r>
              <a:rPr lang="en-US" sz="2000" i="1" dirty="0"/>
              <a:t> normal Chomsky :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833" y="2032735"/>
            <a:ext cx="9825926" cy="435784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D" sz="9600" dirty="0" err="1">
                <a:solidFill>
                  <a:srgbClr val="404040"/>
                </a:solidFill>
              </a:rPr>
              <a:t>Soal</a:t>
            </a:r>
            <a:r>
              <a:rPr lang="en-ID" sz="9600" dirty="0">
                <a:solidFill>
                  <a:srgbClr val="404040"/>
                </a:solidFill>
              </a:rPr>
              <a:t>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600" dirty="0">
                <a:solidFill>
                  <a:srgbClr val="404040"/>
                </a:solidFill>
              </a:rPr>
              <a:t>S → </a:t>
            </a:r>
            <a:r>
              <a:rPr lang="en-US" sz="9600" dirty="0" err="1">
                <a:solidFill>
                  <a:srgbClr val="404040"/>
                </a:solidFill>
              </a:rPr>
              <a:t>bA</a:t>
            </a:r>
            <a:r>
              <a:rPr lang="en-US" sz="9600" dirty="0">
                <a:solidFill>
                  <a:srgbClr val="404040"/>
                </a:solidFill>
              </a:rPr>
              <a:t> | </a:t>
            </a:r>
            <a:r>
              <a:rPr lang="en-US" sz="9600" dirty="0" err="1">
                <a:solidFill>
                  <a:srgbClr val="404040"/>
                </a:solidFill>
              </a:rPr>
              <a:t>aB</a:t>
            </a:r>
            <a:br>
              <a:rPr lang="en-US" sz="9600" dirty="0">
                <a:solidFill>
                  <a:srgbClr val="404040"/>
                </a:solidFill>
              </a:rPr>
            </a:br>
            <a:r>
              <a:rPr lang="en-US" sz="9600" dirty="0">
                <a:solidFill>
                  <a:srgbClr val="404040"/>
                </a:solidFill>
              </a:rPr>
              <a:t>A → </a:t>
            </a:r>
            <a:r>
              <a:rPr lang="en-US" sz="9600" dirty="0" err="1">
                <a:solidFill>
                  <a:srgbClr val="404040"/>
                </a:solidFill>
              </a:rPr>
              <a:t>bAA</a:t>
            </a:r>
            <a:r>
              <a:rPr lang="en-US" sz="9600" dirty="0">
                <a:solidFill>
                  <a:srgbClr val="404040"/>
                </a:solidFill>
              </a:rPr>
              <a:t> | </a:t>
            </a:r>
            <a:r>
              <a:rPr lang="en-US" sz="9600" dirty="0" err="1">
                <a:solidFill>
                  <a:srgbClr val="404040"/>
                </a:solidFill>
              </a:rPr>
              <a:t>aS</a:t>
            </a:r>
            <a:r>
              <a:rPr lang="en-US" sz="9600" dirty="0">
                <a:solidFill>
                  <a:srgbClr val="404040"/>
                </a:solidFill>
              </a:rPr>
              <a:t> | a</a:t>
            </a:r>
            <a:br>
              <a:rPr lang="en-US" sz="9600" dirty="0">
                <a:solidFill>
                  <a:srgbClr val="404040"/>
                </a:solidFill>
              </a:rPr>
            </a:br>
            <a:r>
              <a:rPr lang="en-US" sz="9600" dirty="0">
                <a:solidFill>
                  <a:srgbClr val="404040"/>
                </a:solidFill>
              </a:rPr>
              <a:t>B → </a:t>
            </a:r>
            <a:r>
              <a:rPr lang="en-US" sz="9600" dirty="0" err="1">
                <a:solidFill>
                  <a:srgbClr val="404040"/>
                </a:solidFill>
              </a:rPr>
              <a:t>aBB</a:t>
            </a:r>
            <a:r>
              <a:rPr lang="en-US" sz="9600" dirty="0">
                <a:solidFill>
                  <a:srgbClr val="404040"/>
                </a:solidFill>
              </a:rPr>
              <a:t> | </a:t>
            </a:r>
            <a:r>
              <a:rPr lang="en-US" sz="9600" dirty="0" err="1">
                <a:solidFill>
                  <a:srgbClr val="404040"/>
                </a:solidFill>
              </a:rPr>
              <a:t>bS</a:t>
            </a:r>
            <a:r>
              <a:rPr lang="en-US" sz="9600" dirty="0">
                <a:solidFill>
                  <a:srgbClr val="404040"/>
                </a:solidFill>
              </a:rPr>
              <a:t> |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600" dirty="0" err="1">
                <a:solidFill>
                  <a:srgbClr val="404040"/>
                </a:solidFill>
              </a:rPr>
              <a:t>Perubahan</a:t>
            </a:r>
            <a:r>
              <a:rPr lang="en-US" sz="9600" dirty="0">
                <a:solidFill>
                  <a:srgbClr val="404040"/>
                </a:solidFill>
              </a:rPr>
              <a:t> </a:t>
            </a:r>
            <a:r>
              <a:rPr lang="en-US" sz="9600" dirty="0" err="1">
                <a:solidFill>
                  <a:srgbClr val="404040"/>
                </a:solidFill>
              </a:rPr>
              <a:t>dalam</a:t>
            </a:r>
            <a:r>
              <a:rPr lang="en-US" sz="9600" dirty="0">
                <a:solidFill>
                  <a:srgbClr val="404040"/>
                </a:solidFill>
              </a:rPr>
              <a:t> </a:t>
            </a:r>
            <a:r>
              <a:rPr lang="en-US" sz="9600" dirty="0" err="1">
                <a:solidFill>
                  <a:srgbClr val="404040"/>
                </a:solidFill>
              </a:rPr>
              <a:t>bentuk</a:t>
            </a:r>
            <a:r>
              <a:rPr lang="en-US" sz="9600" dirty="0">
                <a:solidFill>
                  <a:srgbClr val="404040"/>
                </a:solidFill>
              </a:rPr>
              <a:t> CNF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600" dirty="0">
                <a:solidFill>
                  <a:srgbClr val="404040"/>
                </a:solidFill>
              </a:rPr>
              <a:t>A → P</a:t>
            </a:r>
            <a:r>
              <a:rPr lang="en-US" sz="9600" baseline="-25000" dirty="0">
                <a:solidFill>
                  <a:srgbClr val="404040"/>
                </a:solidFill>
              </a:rPr>
              <a:t>1</a:t>
            </a:r>
            <a:r>
              <a:rPr lang="en-US" sz="9600" dirty="0">
                <a:solidFill>
                  <a:srgbClr val="404040"/>
                </a:solidFill>
              </a:rPr>
              <a:t>P</a:t>
            </a:r>
            <a:r>
              <a:rPr lang="en-US" sz="9600" baseline="-25000" dirty="0">
                <a:solidFill>
                  <a:srgbClr val="404040"/>
                </a:solidFill>
              </a:rPr>
              <a:t>3 </a:t>
            </a:r>
            <a:r>
              <a:rPr lang="en-US" sz="9600" dirty="0">
                <a:solidFill>
                  <a:srgbClr val="404040"/>
                </a:solidFill>
              </a:rPr>
              <a:t>			B → P</a:t>
            </a:r>
            <a:r>
              <a:rPr lang="en-US" sz="9600" baseline="-25000" dirty="0">
                <a:solidFill>
                  <a:srgbClr val="404040"/>
                </a:solidFill>
              </a:rPr>
              <a:t>2</a:t>
            </a:r>
            <a:r>
              <a:rPr lang="en-US" sz="9600" dirty="0">
                <a:solidFill>
                  <a:srgbClr val="404040"/>
                </a:solidFill>
              </a:rPr>
              <a:t>P</a:t>
            </a:r>
            <a:r>
              <a:rPr lang="en-US" sz="9600" baseline="-25000" dirty="0">
                <a:solidFill>
                  <a:srgbClr val="404040"/>
                </a:solidFill>
              </a:rPr>
              <a:t>4</a:t>
            </a:r>
            <a:endParaRPr lang="en-US" sz="96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9600" dirty="0">
                <a:solidFill>
                  <a:srgbClr val="404040"/>
                </a:solidFill>
              </a:rPr>
              <a:t>A → P</a:t>
            </a:r>
            <a:r>
              <a:rPr lang="en-US" sz="9600" baseline="-25000" dirty="0">
                <a:solidFill>
                  <a:srgbClr val="404040"/>
                </a:solidFill>
              </a:rPr>
              <a:t>2</a:t>
            </a:r>
            <a:r>
              <a:rPr lang="en-US" sz="9600" dirty="0">
                <a:solidFill>
                  <a:srgbClr val="404040"/>
                </a:solidFill>
              </a:rPr>
              <a:t>S </a:t>
            </a:r>
            <a:r>
              <a:rPr lang="en-US" sz="9600" baseline="-25000" dirty="0">
                <a:solidFill>
                  <a:srgbClr val="404040"/>
                </a:solidFill>
              </a:rPr>
              <a:t>	</a:t>
            </a:r>
            <a:r>
              <a:rPr lang="en-US" sz="9600" dirty="0">
                <a:solidFill>
                  <a:srgbClr val="404040"/>
                </a:solidFill>
              </a:rPr>
              <a:t> </a:t>
            </a:r>
            <a:r>
              <a:rPr lang="en-US" sz="9600" baseline="-25000" dirty="0">
                <a:solidFill>
                  <a:srgbClr val="404040"/>
                </a:solidFill>
              </a:rPr>
              <a:t>		</a:t>
            </a:r>
            <a:r>
              <a:rPr lang="en-US" sz="9600" dirty="0">
                <a:solidFill>
                  <a:srgbClr val="404040"/>
                </a:solidFill>
              </a:rPr>
              <a:t>B → P</a:t>
            </a:r>
            <a:r>
              <a:rPr lang="en-US" sz="9600" baseline="-25000" dirty="0">
                <a:solidFill>
                  <a:srgbClr val="404040"/>
                </a:solidFill>
              </a:rPr>
              <a:t>1</a:t>
            </a:r>
            <a:r>
              <a:rPr lang="en-US" sz="9600" dirty="0">
                <a:solidFill>
                  <a:srgbClr val="404040"/>
                </a:solidFill>
              </a:rPr>
              <a:t>S </a:t>
            </a:r>
            <a:br>
              <a:rPr lang="en-US" sz="9600" dirty="0">
                <a:solidFill>
                  <a:srgbClr val="404040"/>
                </a:solidFill>
              </a:rPr>
            </a:br>
            <a:r>
              <a:rPr lang="en-US" sz="9600" dirty="0">
                <a:solidFill>
                  <a:srgbClr val="404040"/>
                </a:solidFill>
              </a:rPr>
              <a:t>A → a			B → b 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9600" dirty="0">
                <a:solidFill>
                  <a:srgbClr val="404040"/>
                </a:solidFill>
              </a:rPr>
            </a:br>
            <a:r>
              <a:rPr lang="en-US" sz="9600" dirty="0">
                <a:solidFill>
                  <a:srgbClr val="404040"/>
                </a:solidFill>
              </a:rPr>
              <a:t>S → P</a:t>
            </a:r>
            <a:r>
              <a:rPr lang="en-US" sz="9600" baseline="-25000" dirty="0">
                <a:solidFill>
                  <a:srgbClr val="404040"/>
                </a:solidFill>
              </a:rPr>
              <a:t>1</a:t>
            </a:r>
            <a:r>
              <a:rPr lang="en-US" sz="9600" dirty="0">
                <a:solidFill>
                  <a:srgbClr val="404040"/>
                </a:solidFill>
              </a:rPr>
              <a:t>A			 P</a:t>
            </a:r>
            <a:r>
              <a:rPr lang="en-US" sz="9600" baseline="-25000" dirty="0">
                <a:solidFill>
                  <a:srgbClr val="404040"/>
                </a:solidFill>
              </a:rPr>
              <a:t>1 </a:t>
            </a:r>
            <a:r>
              <a:rPr lang="en-US" sz="9600" dirty="0">
                <a:solidFill>
                  <a:srgbClr val="404040"/>
                </a:solidFill>
              </a:rPr>
              <a:t>→ b</a:t>
            </a:r>
            <a:br>
              <a:rPr lang="en-US" sz="9600" dirty="0">
                <a:solidFill>
                  <a:srgbClr val="404040"/>
                </a:solidFill>
              </a:rPr>
            </a:br>
            <a:r>
              <a:rPr lang="en-US" sz="9600" dirty="0">
                <a:solidFill>
                  <a:srgbClr val="404040"/>
                </a:solidFill>
              </a:rPr>
              <a:t>S → P</a:t>
            </a:r>
            <a:r>
              <a:rPr lang="en-US" sz="9600" baseline="-25000" dirty="0">
                <a:solidFill>
                  <a:srgbClr val="404040"/>
                </a:solidFill>
              </a:rPr>
              <a:t>2</a:t>
            </a:r>
            <a:r>
              <a:rPr lang="en-US" sz="9600" dirty="0">
                <a:solidFill>
                  <a:srgbClr val="404040"/>
                </a:solidFill>
              </a:rPr>
              <a:t>B			 P</a:t>
            </a:r>
            <a:r>
              <a:rPr lang="en-US" sz="9600" baseline="-25000" dirty="0">
                <a:solidFill>
                  <a:srgbClr val="404040"/>
                </a:solidFill>
              </a:rPr>
              <a:t>2 </a:t>
            </a:r>
            <a:r>
              <a:rPr lang="en-US" sz="9600" dirty="0">
                <a:solidFill>
                  <a:srgbClr val="404040"/>
                </a:solidFill>
              </a:rPr>
              <a:t>→ a</a:t>
            </a:r>
            <a:br>
              <a:rPr lang="en-US" sz="9600" dirty="0">
                <a:solidFill>
                  <a:srgbClr val="404040"/>
                </a:solidFill>
              </a:rPr>
            </a:br>
            <a:r>
              <a:rPr lang="en-US" sz="9600" dirty="0">
                <a:solidFill>
                  <a:srgbClr val="404040"/>
                </a:solidFill>
              </a:rPr>
              <a:t>P</a:t>
            </a:r>
            <a:r>
              <a:rPr lang="en-US" sz="9600" baseline="-25000" dirty="0">
                <a:solidFill>
                  <a:srgbClr val="404040"/>
                </a:solidFill>
              </a:rPr>
              <a:t>3 </a:t>
            </a:r>
            <a:r>
              <a:rPr lang="en-US" sz="9600" dirty="0">
                <a:solidFill>
                  <a:srgbClr val="404040"/>
                </a:solidFill>
              </a:rPr>
              <a:t>→ AA			P</a:t>
            </a:r>
            <a:r>
              <a:rPr lang="en-US" sz="9600" baseline="-25000" dirty="0">
                <a:solidFill>
                  <a:srgbClr val="404040"/>
                </a:solidFill>
              </a:rPr>
              <a:t>4 </a:t>
            </a:r>
            <a:r>
              <a:rPr lang="en-US" sz="9600" dirty="0">
                <a:solidFill>
                  <a:srgbClr val="404040"/>
                </a:solidFill>
              </a:rPr>
              <a:t>→ BB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D" sz="9600" dirty="0">
                <a:solidFill>
                  <a:srgbClr val="404040"/>
                </a:solidFill>
              </a:rPr>
              <a:t>Hasil </a:t>
            </a:r>
            <a:r>
              <a:rPr lang="en-ID" sz="9600" dirty="0" err="1">
                <a:solidFill>
                  <a:srgbClr val="404040"/>
                </a:solidFill>
              </a:rPr>
              <a:t>Akhir</a:t>
            </a:r>
            <a:r>
              <a:rPr lang="en-ID" sz="9600" dirty="0">
                <a:solidFill>
                  <a:srgbClr val="404040"/>
                </a:solidFill>
              </a:rPr>
              <a:t> : </a:t>
            </a:r>
            <a:endParaRPr lang="en-US" sz="96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D" sz="9600" dirty="0">
                <a:solidFill>
                  <a:srgbClr val="404040"/>
                </a:solidFill>
              </a:rPr>
              <a:t>S-&gt;</a:t>
            </a:r>
            <a:r>
              <a:rPr lang="en-US" sz="9600" dirty="0">
                <a:solidFill>
                  <a:srgbClr val="404040"/>
                </a:solidFill>
              </a:rPr>
              <a:t> P</a:t>
            </a:r>
            <a:r>
              <a:rPr lang="en-US" sz="9600" baseline="-25000" dirty="0">
                <a:solidFill>
                  <a:srgbClr val="404040"/>
                </a:solidFill>
              </a:rPr>
              <a:t>1</a:t>
            </a:r>
            <a:r>
              <a:rPr lang="en-US" sz="9600" dirty="0">
                <a:solidFill>
                  <a:srgbClr val="404040"/>
                </a:solidFill>
              </a:rPr>
              <a:t>A |  P</a:t>
            </a:r>
            <a:r>
              <a:rPr lang="en-US" sz="9600" baseline="-25000" dirty="0">
                <a:solidFill>
                  <a:srgbClr val="404040"/>
                </a:solidFill>
              </a:rPr>
              <a:t>2</a:t>
            </a:r>
            <a:r>
              <a:rPr lang="en-US" sz="9600" dirty="0">
                <a:solidFill>
                  <a:srgbClr val="404040"/>
                </a:solidFill>
              </a:rPr>
              <a:t>B		B-&gt; P</a:t>
            </a:r>
            <a:r>
              <a:rPr lang="en-US" sz="9600" baseline="-25000" dirty="0">
                <a:solidFill>
                  <a:srgbClr val="404040"/>
                </a:solidFill>
              </a:rPr>
              <a:t>2</a:t>
            </a:r>
            <a:r>
              <a:rPr lang="en-US" sz="9600" dirty="0">
                <a:solidFill>
                  <a:srgbClr val="404040"/>
                </a:solidFill>
              </a:rPr>
              <a:t>P</a:t>
            </a:r>
            <a:r>
              <a:rPr lang="en-US" sz="9600" baseline="-25000" dirty="0">
                <a:solidFill>
                  <a:srgbClr val="404040"/>
                </a:solidFill>
              </a:rPr>
              <a:t>4</a:t>
            </a:r>
            <a:r>
              <a:rPr lang="en-US" sz="9600" dirty="0">
                <a:solidFill>
                  <a:srgbClr val="404040"/>
                </a:solidFill>
              </a:rPr>
              <a:t> | P</a:t>
            </a:r>
            <a:r>
              <a:rPr lang="en-US" sz="9600" baseline="-25000" dirty="0">
                <a:solidFill>
                  <a:srgbClr val="404040"/>
                </a:solidFill>
              </a:rPr>
              <a:t>1</a:t>
            </a:r>
            <a:r>
              <a:rPr lang="en-US" sz="9600" dirty="0">
                <a:solidFill>
                  <a:srgbClr val="404040"/>
                </a:solidFill>
              </a:rPr>
              <a:t>S | b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D" sz="9600" dirty="0">
                <a:solidFill>
                  <a:srgbClr val="404040"/>
                </a:solidFill>
              </a:rPr>
              <a:t>A-&gt;</a:t>
            </a:r>
            <a:r>
              <a:rPr lang="en-US" sz="9600" dirty="0">
                <a:solidFill>
                  <a:srgbClr val="404040"/>
                </a:solidFill>
              </a:rPr>
              <a:t> P</a:t>
            </a:r>
            <a:r>
              <a:rPr lang="en-US" sz="9600" baseline="-25000" dirty="0">
                <a:solidFill>
                  <a:srgbClr val="404040"/>
                </a:solidFill>
              </a:rPr>
              <a:t>1</a:t>
            </a:r>
            <a:r>
              <a:rPr lang="en-US" sz="9600" dirty="0">
                <a:solidFill>
                  <a:srgbClr val="404040"/>
                </a:solidFill>
              </a:rPr>
              <a:t>P</a:t>
            </a:r>
            <a:r>
              <a:rPr lang="en-US" sz="9600" baseline="-25000" dirty="0">
                <a:solidFill>
                  <a:srgbClr val="404040"/>
                </a:solidFill>
              </a:rPr>
              <a:t>3 </a:t>
            </a:r>
            <a:r>
              <a:rPr lang="en-US" sz="9600" dirty="0">
                <a:solidFill>
                  <a:srgbClr val="404040"/>
                </a:solidFill>
              </a:rPr>
              <a:t> | P</a:t>
            </a:r>
            <a:r>
              <a:rPr lang="en-US" sz="9600" baseline="-25000" dirty="0">
                <a:solidFill>
                  <a:srgbClr val="404040"/>
                </a:solidFill>
              </a:rPr>
              <a:t>2</a:t>
            </a:r>
            <a:r>
              <a:rPr lang="en-US" sz="9600" dirty="0">
                <a:solidFill>
                  <a:srgbClr val="404040"/>
                </a:solidFill>
              </a:rPr>
              <a:t>S</a:t>
            </a:r>
            <a:r>
              <a:rPr lang="en-US" sz="9600" baseline="-25000" dirty="0">
                <a:solidFill>
                  <a:srgbClr val="404040"/>
                </a:solidFill>
              </a:rPr>
              <a:t> </a:t>
            </a:r>
            <a:r>
              <a:rPr lang="en-US" sz="9600" dirty="0">
                <a:solidFill>
                  <a:srgbClr val="404040"/>
                </a:solidFill>
              </a:rPr>
              <a:t> | a</a:t>
            </a:r>
            <a:br>
              <a:rPr lang="en-US" sz="600" dirty="0">
                <a:solidFill>
                  <a:srgbClr val="404040"/>
                </a:solidFill>
              </a:rPr>
            </a:br>
            <a:endParaRPr lang="en-US" sz="6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600" dirty="0">
                <a:solidFill>
                  <a:srgbClr val="404040"/>
                </a:solidFill>
              </a:rPr>
            </a:br>
            <a:br>
              <a:rPr lang="en-US" sz="600" dirty="0">
                <a:solidFill>
                  <a:srgbClr val="404040"/>
                </a:solidFill>
              </a:rPr>
            </a:br>
            <a:endParaRPr lang="en-US" sz="600" dirty="0">
              <a:solidFill>
                <a:srgbClr val="40404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2BC31AC-83E5-054D-B6D3-03059FCAABD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A5ADE4-A917-924D-93E4-57E9CDED0C6D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33" y="1118347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l"/>
            <a:r>
              <a:rPr lang="en-US" dirty="0" err="1"/>
              <a:t>Algoritma</a:t>
            </a:r>
            <a:r>
              <a:rPr lang="en-US" dirty="0"/>
              <a:t> CYK</a:t>
            </a:r>
            <a:br>
              <a:rPr lang="en-US" sz="2000" dirty="0"/>
            </a:br>
            <a:r>
              <a:rPr lang="en-US" sz="2000" dirty="0"/>
              <a:t>Oleh </a:t>
            </a:r>
            <a:r>
              <a:rPr lang="en-US" sz="2000" dirty="0" err="1"/>
              <a:t>J.Cocke</a:t>
            </a:r>
            <a:r>
              <a:rPr lang="en-US" sz="2000" dirty="0"/>
              <a:t>, </a:t>
            </a:r>
            <a:r>
              <a:rPr lang="en-US" sz="2000" dirty="0" err="1"/>
              <a:t>DH.Younger</a:t>
            </a:r>
            <a:r>
              <a:rPr lang="en-US" sz="2000" dirty="0"/>
              <a:t> Dan </a:t>
            </a:r>
            <a:r>
              <a:rPr lang="en-US" sz="2000" dirty="0" err="1"/>
              <a:t>T.Kasami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2E9A-A1DC-6249-98E4-2B195B8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793" y="2603007"/>
            <a:ext cx="8446576" cy="3529626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404040"/>
                </a:solidFill>
              </a:rPr>
              <a:t>Syarat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untuk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menggunakan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algoritma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ini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adalah</a:t>
            </a:r>
            <a:r>
              <a:rPr lang="en-US" sz="2000" dirty="0">
                <a:solidFill>
                  <a:srgbClr val="404040"/>
                </a:solidFill>
              </a:rPr>
              <a:t> tata </a:t>
            </a:r>
            <a:r>
              <a:rPr lang="en-US" sz="2000" dirty="0" err="1">
                <a:solidFill>
                  <a:srgbClr val="404040"/>
                </a:solidFill>
              </a:rPr>
              <a:t>bahasa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harus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berada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dalam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b="1" dirty="0" err="1">
                <a:solidFill>
                  <a:srgbClr val="404040"/>
                </a:solidFill>
              </a:rPr>
              <a:t>bentuk</a:t>
            </a:r>
            <a:r>
              <a:rPr lang="en-US" sz="2000" b="1" dirty="0">
                <a:solidFill>
                  <a:srgbClr val="404040"/>
                </a:solidFill>
              </a:rPr>
              <a:t> Normal Chomsky </a:t>
            </a:r>
            <a:r>
              <a:rPr lang="en-US" sz="2000" b="1" dirty="0" err="1">
                <a:solidFill>
                  <a:srgbClr val="404040"/>
                </a:solidFill>
              </a:rPr>
              <a:t>atau</a:t>
            </a:r>
            <a:r>
              <a:rPr lang="en-US" sz="2000" b="1" dirty="0">
                <a:solidFill>
                  <a:srgbClr val="404040"/>
                </a:solidFill>
              </a:rPr>
              <a:t> Chomsky Normal Form. </a:t>
            </a:r>
          </a:p>
          <a:p>
            <a:r>
              <a:rPr lang="en-US" sz="2000" dirty="0" err="1">
                <a:solidFill>
                  <a:srgbClr val="404040"/>
                </a:solidFill>
              </a:rPr>
              <a:t>Tujuan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algoritma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ini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adalah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untuk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menunjukan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apakah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suatu</a:t>
            </a:r>
            <a:r>
              <a:rPr lang="en-US" sz="2000" dirty="0">
                <a:solidFill>
                  <a:srgbClr val="404040"/>
                </a:solidFill>
              </a:rPr>
              <a:t> string </a:t>
            </a:r>
            <a:r>
              <a:rPr lang="en-US" sz="2000" dirty="0" err="1">
                <a:solidFill>
                  <a:srgbClr val="404040"/>
                </a:solidFill>
              </a:rPr>
              <a:t>dapat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diperoleh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dari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suatu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b="1" dirty="0">
                <a:solidFill>
                  <a:srgbClr val="404040"/>
                </a:solidFill>
              </a:rPr>
              <a:t>tata Bahasa </a:t>
            </a:r>
            <a:r>
              <a:rPr lang="en-US" sz="2000" b="1" dirty="0" err="1">
                <a:solidFill>
                  <a:srgbClr val="404040"/>
                </a:solidFill>
              </a:rPr>
              <a:t>Bebas</a:t>
            </a:r>
            <a:r>
              <a:rPr lang="en-US" sz="2000" b="1" dirty="0">
                <a:solidFill>
                  <a:srgbClr val="404040"/>
                </a:solidFill>
              </a:rPr>
              <a:t> </a:t>
            </a:r>
            <a:r>
              <a:rPr lang="en-US" sz="2000" b="1" dirty="0" err="1">
                <a:solidFill>
                  <a:srgbClr val="404040"/>
                </a:solidFill>
              </a:rPr>
              <a:t>Konteks</a:t>
            </a:r>
            <a:r>
              <a:rPr lang="en-US" sz="2000" b="1" dirty="0">
                <a:solidFill>
                  <a:srgbClr val="404040"/>
                </a:solidFill>
              </a:rPr>
              <a:t> </a:t>
            </a:r>
            <a:r>
              <a:rPr lang="en-US" sz="2000" b="1" dirty="0" err="1">
                <a:solidFill>
                  <a:srgbClr val="404040"/>
                </a:solidFill>
              </a:rPr>
              <a:t>atau</a:t>
            </a:r>
            <a:r>
              <a:rPr lang="en-US" sz="2000" b="1" dirty="0">
                <a:solidFill>
                  <a:srgbClr val="404040"/>
                </a:solidFill>
              </a:rPr>
              <a:t> </a:t>
            </a:r>
            <a:r>
              <a:rPr lang="en-US" sz="2000" b="1" dirty="0" err="1">
                <a:solidFill>
                  <a:srgbClr val="404040"/>
                </a:solidFill>
              </a:rPr>
              <a:t>Contex</a:t>
            </a:r>
            <a:r>
              <a:rPr lang="en-US" sz="2000" b="1" dirty="0">
                <a:solidFill>
                  <a:srgbClr val="404040"/>
                </a:solidFill>
              </a:rPr>
              <a:t> Free Grammar (CFG).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D158B8F1-0D18-1C40-9E1A-8EB2C6EDDFB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499C0DC-05E1-5245-A216-B241402E0C1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4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079E-6A53-6242-BB09-517AC713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964692"/>
            <a:ext cx="7696200" cy="118872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FE00C-2BF6-7842-A21B-5D94BCF92C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47900" y="2638425"/>
          <a:ext cx="76962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ubtitle 4">
            <a:extLst>
              <a:ext uri="{FF2B5EF4-FFF2-40B4-BE49-F238E27FC236}">
                <a16:creationId xmlns:a16="http://schemas.microsoft.com/office/drawing/2014/main" id="{0776A114-2F28-9648-9598-FC0B4C87181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654C0CA-C230-984B-931E-0B3FE42845D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1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671" y="4953159"/>
            <a:ext cx="67437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Algoritma</a:t>
            </a:r>
            <a:r>
              <a:rPr lang="en-US" sz="2000" dirty="0"/>
              <a:t> CYK</a:t>
            </a:r>
            <a:br>
              <a:rPr lang="en-US" sz="2000" dirty="0"/>
            </a:br>
            <a:r>
              <a:rPr lang="en-US" sz="2000" dirty="0"/>
              <a:t>Oleh </a:t>
            </a:r>
            <a:r>
              <a:rPr lang="en-US" sz="2000" dirty="0" err="1"/>
              <a:t>J.Cocke</a:t>
            </a:r>
            <a:r>
              <a:rPr lang="en-US" sz="2000" dirty="0"/>
              <a:t>, </a:t>
            </a:r>
            <a:r>
              <a:rPr lang="en-US" sz="2000" dirty="0" err="1"/>
              <a:t>DH.Younger</a:t>
            </a:r>
            <a:r>
              <a:rPr lang="en-US" sz="2000" dirty="0"/>
              <a:t> Dan </a:t>
            </a:r>
            <a:r>
              <a:rPr lang="en-US" sz="2000" dirty="0" err="1"/>
              <a:t>T.Kasami</a:t>
            </a:r>
            <a:endParaRPr lang="en-US" sz="2000" dirty="0"/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4EF20744-BB66-FE4B-8519-092560ED0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46" y="1379350"/>
            <a:ext cx="6886415" cy="2949494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4F02930A-A161-9B4D-B66D-5CE09598EAC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920B96EC-409B-F94D-A9EC-CDD21B9D2965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2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34" y="815623"/>
            <a:ext cx="8834034" cy="1188720"/>
          </a:xfrm>
          <a:solidFill>
            <a:srgbClr val="FFFFFF"/>
          </a:solidFill>
        </p:spPr>
        <p:txBody>
          <a:bodyPr>
            <a:noAutofit/>
          </a:bodyPr>
          <a:lstStyle/>
          <a:p>
            <a:pPr algn="ctr"/>
            <a:r>
              <a:rPr lang="en-US" dirty="0" err="1"/>
              <a:t>Algoritma</a:t>
            </a:r>
            <a:r>
              <a:rPr lang="en-US" dirty="0"/>
              <a:t> CYK</a:t>
            </a:r>
            <a:br>
              <a:rPr lang="en-US" dirty="0"/>
            </a:br>
            <a:r>
              <a:rPr lang="en-US" dirty="0"/>
              <a:t>Oleh </a:t>
            </a:r>
            <a:r>
              <a:rPr lang="en-US" dirty="0" err="1"/>
              <a:t>J.Cocke</a:t>
            </a:r>
            <a:r>
              <a:rPr lang="en-US" dirty="0"/>
              <a:t>, </a:t>
            </a:r>
            <a:r>
              <a:rPr lang="en-US" dirty="0" err="1"/>
              <a:t>DH.Younger</a:t>
            </a:r>
            <a:r>
              <a:rPr lang="en-US" dirty="0"/>
              <a:t> Dan </a:t>
            </a:r>
            <a:r>
              <a:rPr lang="en-US" dirty="0" err="1"/>
              <a:t>T.Kasami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0E5B4-97B1-C948-9E0F-428CA2AD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860" y="2521611"/>
            <a:ext cx="10120393" cy="3326928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404040"/>
                </a:solidFill>
              </a:rPr>
              <a:t>Keterangan</a:t>
            </a:r>
            <a:r>
              <a:rPr lang="en-US" sz="2400" dirty="0">
                <a:solidFill>
                  <a:srgbClr val="40404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404040"/>
                </a:solidFill>
              </a:rPr>
              <a:t>Dimana n </a:t>
            </a:r>
            <a:r>
              <a:rPr lang="en-US" sz="2400" dirty="0" err="1">
                <a:solidFill>
                  <a:srgbClr val="404040"/>
                </a:solidFill>
              </a:rPr>
              <a:t>adalah</a:t>
            </a:r>
            <a:r>
              <a:rPr lang="en-US" sz="2400" dirty="0">
                <a:solidFill>
                  <a:srgbClr val="404040"/>
                </a:solidFill>
              </a:rPr>
              <a:t> Panjang string, </a:t>
            </a:r>
            <a:r>
              <a:rPr lang="en-US" sz="2400" dirty="0" err="1">
                <a:solidFill>
                  <a:srgbClr val="404040"/>
                </a:solidFill>
              </a:rPr>
              <a:t>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adalah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kolom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ke</a:t>
            </a:r>
            <a:r>
              <a:rPr lang="en-US" sz="2400" dirty="0">
                <a:solidFill>
                  <a:srgbClr val="404040"/>
                </a:solidFill>
              </a:rPr>
              <a:t> … dan j </a:t>
            </a:r>
            <a:r>
              <a:rPr lang="en-US" sz="2400" dirty="0" err="1">
                <a:solidFill>
                  <a:srgbClr val="404040"/>
                </a:solidFill>
              </a:rPr>
              <a:t>dalah</a:t>
            </a:r>
            <a:r>
              <a:rPr lang="en-US" sz="2400" dirty="0">
                <a:solidFill>
                  <a:srgbClr val="404040"/>
                </a:solidFill>
              </a:rPr>
              <a:t> baris </a:t>
            </a:r>
            <a:r>
              <a:rPr lang="en-US" sz="2400" dirty="0" err="1">
                <a:solidFill>
                  <a:srgbClr val="404040"/>
                </a:solidFill>
              </a:rPr>
              <a:t>ke</a:t>
            </a:r>
            <a:r>
              <a:rPr lang="en-US" sz="2400" dirty="0">
                <a:solidFill>
                  <a:srgbClr val="404040"/>
                </a:solidFill>
              </a:rPr>
              <a:t>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404040"/>
                </a:solidFill>
              </a:rPr>
              <a:t>Tahapan</a:t>
            </a:r>
            <a:r>
              <a:rPr lang="en-US" sz="2400" dirty="0">
                <a:solidFill>
                  <a:srgbClr val="404040"/>
                </a:solidFill>
              </a:rPr>
              <a:t> no 1 dan 2 </a:t>
            </a:r>
            <a:r>
              <a:rPr lang="en-US" sz="2400" dirty="0" err="1">
                <a:solidFill>
                  <a:srgbClr val="404040"/>
                </a:solidFill>
              </a:rPr>
              <a:t>untuk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mengisi</a:t>
            </a:r>
            <a:r>
              <a:rPr lang="en-US" sz="2400" dirty="0">
                <a:solidFill>
                  <a:srgbClr val="404040"/>
                </a:solidFill>
              </a:rPr>
              <a:t> table </a:t>
            </a:r>
            <a:r>
              <a:rPr lang="en-US" sz="2400" dirty="0" err="1">
                <a:solidFill>
                  <a:srgbClr val="404040"/>
                </a:solidFill>
              </a:rPr>
              <a:t>baris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pertama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kolom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ke</a:t>
            </a:r>
            <a:r>
              <a:rPr lang="en-US" sz="2400" dirty="0">
                <a:solidFill>
                  <a:srgbClr val="404040"/>
                </a:solidFill>
              </a:rPr>
              <a:t> 1 s/d 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404040"/>
                </a:solidFill>
              </a:rPr>
              <a:t>Tahapan</a:t>
            </a:r>
            <a:r>
              <a:rPr lang="en-US" sz="2400" dirty="0">
                <a:solidFill>
                  <a:srgbClr val="404040"/>
                </a:solidFill>
              </a:rPr>
              <a:t> no 3, </a:t>
            </a:r>
            <a:r>
              <a:rPr lang="en-US" sz="2400" dirty="0" err="1">
                <a:solidFill>
                  <a:srgbClr val="404040"/>
                </a:solidFill>
              </a:rPr>
              <a:t>iterasi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dari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baris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ke</a:t>
            </a:r>
            <a:r>
              <a:rPr lang="en-US" sz="2400" dirty="0">
                <a:solidFill>
                  <a:srgbClr val="404040"/>
                </a:solidFill>
              </a:rPr>
              <a:t> 2 </a:t>
            </a:r>
            <a:r>
              <a:rPr lang="en-US" sz="2400" dirty="0" err="1">
                <a:solidFill>
                  <a:srgbClr val="404040"/>
                </a:solidFill>
              </a:rPr>
              <a:t>sampai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ke</a:t>
            </a:r>
            <a:r>
              <a:rPr lang="en-US" sz="2400" dirty="0">
                <a:solidFill>
                  <a:srgbClr val="404040"/>
                </a:solidFill>
              </a:rPr>
              <a:t> 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404040"/>
                </a:solidFill>
              </a:rPr>
              <a:t>Tahapan</a:t>
            </a:r>
            <a:r>
              <a:rPr lang="en-US" sz="2400" dirty="0">
                <a:solidFill>
                  <a:srgbClr val="404040"/>
                </a:solidFill>
              </a:rPr>
              <a:t> no. 4, </a:t>
            </a:r>
            <a:r>
              <a:rPr lang="en-US" sz="2400" dirty="0" err="1">
                <a:solidFill>
                  <a:srgbClr val="404040"/>
                </a:solidFill>
              </a:rPr>
              <a:t>untuk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mengisi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kolom</a:t>
            </a:r>
            <a:r>
              <a:rPr lang="en-US" sz="2400" dirty="0">
                <a:solidFill>
                  <a:srgbClr val="404040"/>
                </a:solidFill>
              </a:rPr>
              <a:t> 1 </a:t>
            </a:r>
            <a:r>
              <a:rPr lang="en-US" sz="2400" dirty="0" err="1">
                <a:solidFill>
                  <a:srgbClr val="404040"/>
                </a:solidFill>
              </a:rPr>
              <a:t>sampai</a:t>
            </a:r>
            <a:r>
              <a:rPr lang="en-US" sz="2400" dirty="0">
                <a:solidFill>
                  <a:srgbClr val="404040"/>
                </a:solidFill>
              </a:rPr>
              <a:t> (n-baris+1) pada </a:t>
            </a:r>
            <a:r>
              <a:rPr lang="en-US" sz="2400" dirty="0" err="1">
                <a:solidFill>
                  <a:srgbClr val="404040"/>
                </a:solidFill>
              </a:rPr>
              <a:t>baris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tertentu</a:t>
            </a: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404040"/>
                </a:solidFill>
              </a:rPr>
              <a:t>Tahapan</a:t>
            </a:r>
            <a:r>
              <a:rPr lang="en-US" sz="2400" dirty="0">
                <a:solidFill>
                  <a:srgbClr val="404040"/>
                </a:solidFill>
              </a:rPr>
              <a:t> no 5 </a:t>
            </a:r>
            <a:r>
              <a:rPr lang="en-US" sz="2400" dirty="0" err="1">
                <a:solidFill>
                  <a:srgbClr val="404040"/>
                </a:solidFill>
              </a:rPr>
              <a:t>inisialisasi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Vij</a:t>
            </a:r>
            <a:r>
              <a:rPr lang="en-US" sz="2400" dirty="0">
                <a:solidFill>
                  <a:srgbClr val="404040"/>
                </a:solidFill>
              </a:rPr>
              <a:t> denga </a:t>
            </a:r>
            <a:r>
              <a:rPr lang="en-US" sz="2400" dirty="0" err="1">
                <a:solidFill>
                  <a:srgbClr val="404040"/>
                </a:solidFill>
              </a:rPr>
              <a:t>himpunan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kosong</a:t>
            </a: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404040"/>
                </a:solidFill>
              </a:rPr>
              <a:t>Tahapan</a:t>
            </a:r>
            <a:r>
              <a:rPr lang="en-US" sz="2400" dirty="0">
                <a:solidFill>
                  <a:srgbClr val="404040"/>
                </a:solidFill>
              </a:rPr>
              <a:t> no 6 dan 7 </a:t>
            </a:r>
            <a:r>
              <a:rPr lang="en-US" sz="2400" dirty="0" err="1">
                <a:solidFill>
                  <a:srgbClr val="404040"/>
                </a:solidFill>
              </a:rPr>
              <a:t>iterasi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untuk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memeriksa</a:t>
            </a:r>
            <a:r>
              <a:rPr lang="en-US" sz="2400" dirty="0">
                <a:solidFill>
                  <a:srgbClr val="404040"/>
                </a:solidFill>
              </a:rPr>
              <a:t> mana </a:t>
            </a:r>
            <a:r>
              <a:rPr lang="en-US" sz="2400" dirty="0" err="1">
                <a:solidFill>
                  <a:srgbClr val="404040"/>
                </a:solidFill>
              </a:rPr>
              <a:t>saja</a:t>
            </a:r>
            <a:r>
              <a:rPr lang="en-US" sz="2400" dirty="0">
                <a:solidFill>
                  <a:srgbClr val="404040"/>
                </a:solidFill>
              </a:rPr>
              <a:t> yang </a:t>
            </a:r>
            <a:r>
              <a:rPr lang="en-US" sz="2400" dirty="0" err="1">
                <a:solidFill>
                  <a:srgbClr val="404040"/>
                </a:solidFill>
              </a:rPr>
              <a:t>menjadi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anggota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Vij</a:t>
            </a:r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83E834F5-2AA4-2D49-B8E9-D1946ED649A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9178D001-4B1C-9B49-9F18-B67B68A1C0B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4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917061"/>
            <a:ext cx="8640960" cy="100811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000" dirty="0" err="1"/>
              <a:t>Algoritma</a:t>
            </a:r>
            <a:r>
              <a:rPr lang="en-US" sz="2000" dirty="0"/>
              <a:t> CYK</a:t>
            </a:r>
            <a:br>
              <a:rPr lang="en-US" sz="2000" dirty="0"/>
            </a:br>
            <a:r>
              <a:rPr lang="en-US" sz="2000" dirty="0"/>
              <a:t>Oleh </a:t>
            </a:r>
            <a:r>
              <a:rPr lang="en-US" sz="2000" dirty="0" err="1"/>
              <a:t>J.Cocke</a:t>
            </a:r>
            <a:r>
              <a:rPr lang="en-US" sz="2000" dirty="0"/>
              <a:t>, </a:t>
            </a:r>
            <a:r>
              <a:rPr lang="en-US" sz="2000" dirty="0" err="1"/>
              <a:t>DH.Younger</a:t>
            </a:r>
            <a:r>
              <a:rPr lang="en-US" sz="2000" dirty="0"/>
              <a:t> Dan </a:t>
            </a:r>
            <a:r>
              <a:rPr lang="en-US" sz="2000" dirty="0" err="1"/>
              <a:t>T.Kasami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0E5B4-97B1-C948-9E0F-428CA2AD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2048207"/>
            <a:ext cx="8640960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404040"/>
                </a:solidFill>
              </a:rPr>
              <a:t>Contoh</a:t>
            </a:r>
            <a:r>
              <a:rPr lang="en-US" sz="2800" dirty="0">
                <a:solidFill>
                  <a:srgbClr val="404040"/>
                </a:solidFill>
              </a:rPr>
              <a:t> CNF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</a:rPr>
              <a:t>S </a:t>
            </a: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 AB|BC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A 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BA|a</a:t>
            </a:r>
            <a:endParaRPr lang="en-US" sz="2800" dirty="0">
              <a:solidFill>
                <a:srgbClr val="404040"/>
              </a:solidFill>
              <a:sym typeface="Wingdings" pitchFamily="2" charset="2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B 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CC|b</a:t>
            </a:r>
            <a:endParaRPr lang="en-US" sz="2800" dirty="0">
              <a:solidFill>
                <a:srgbClr val="404040"/>
              </a:solidFill>
              <a:sym typeface="Wingdings" pitchFamily="2" charset="2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C 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AB|a</a:t>
            </a:r>
            <a:endParaRPr lang="en-US" sz="2800" dirty="0">
              <a:solidFill>
                <a:srgbClr val="404040"/>
              </a:solidFill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Periksalah</a:t>
            </a: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apakah</a:t>
            </a: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untai</a:t>
            </a: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 ‘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baaba</a:t>
            </a: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’ 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termasuk</a:t>
            </a: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 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kedalam</a:t>
            </a: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 Bahasa </a:t>
            </a:r>
            <a:r>
              <a:rPr lang="en-US" sz="2800" dirty="0" err="1">
                <a:solidFill>
                  <a:srgbClr val="404040"/>
                </a:solidFill>
                <a:sym typeface="Wingdings" pitchFamily="2" charset="2"/>
              </a:rPr>
              <a:t>tersebut</a:t>
            </a:r>
            <a:r>
              <a:rPr lang="en-US" sz="2800" dirty="0">
                <a:solidFill>
                  <a:srgbClr val="404040"/>
                </a:solidFill>
                <a:sym typeface="Wingdings" pitchFamily="2" charset="2"/>
              </a:rPr>
              <a:t>.</a:t>
            </a: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 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68C314B-CED7-A24D-B5D2-D70752F3F17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D49D5EF0-64A9-A944-8492-8F7F0C5C0CF0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8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184" y="584545"/>
            <a:ext cx="2300203" cy="1188720"/>
          </a:xfrm>
        </p:spPr>
        <p:txBody>
          <a:bodyPr>
            <a:normAutofit/>
          </a:bodyPr>
          <a:lstStyle/>
          <a:p>
            <a:r>
              <a:rPr lang="en-US" sz="1400" dirty="0" err="1"/>
              <a:t>Algoritma</a:t>
            </a:r>
            <a:r>
              <a:rPr lang="en-US" sz="1400" dirty="0"/>
              <a:t> CYK</a:t>
            </a:r>
            <a:br>
              <a:rPr lang="en-US" sz="1400" dirty="0"/>
            </a:br>
            <a:r>
              <a:rPr lang="en-US" sz="1400" dirty="0"/>
              <a:t>Oleh </a:t>
            </a:r>
            <a:r>
              <a:rPr lang="en-US" sz="1400" dirty="0" err="1"/>
              <a:t>J.Cocke</a:t>
            </a:r>
            <a:r>
              <a:rPr lang="en-US" sz="1400" dirty="0"/>
              <a:t>, </a:t>
            </a:r>
            <a:r>
              <a:rPr lang="en-US" sz="1400" dirty="0" err="1"/>
              <a:t>DH.Younger</a:t>
            </a:r>
            <a:r>
              <a:rPr lang="en-US" sz="1400" dirty="0"/>
              <a:t> Dan </a:t>
            </a:r>
            <a:r>
              <a:rPr lang="en-US" sz="1400" dirty="0" err="1"/>
              <a:t>T.Kasami</a:t>
            </a:r>
            <a:endParaRPr lang="en-US" sz="1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62B297-C467-9D41-A669-F48FED69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9" y="1515505"/>
            <a:ext cx="6847862" cy="378344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0E5B4-97B1-C948-9E0F-428CA2AD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1539" y="2686225"/>
            <a:ext cx="2587036" cy="118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Kolom</a:t>
            </a:r>
            <a:r>
              <a:rPr lang="en-US" dirty="0"/>
              <a:t> dan j = </a:t>
            </a:r>
            <a:r>
              <a:rPr lang="en-US" dirty="0" err="1"/>
              <a:t>baris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05D6-ECFB-4E4C-8BA2-46D33471315D}"/>
              </a:ext>
            </a:extLst>
          </p:cNvPr>
          <p:cNvSpPr txBox="1"/>
          <p:nvPr/>
        </p:nvSpPr>
        <p:spPr>
          <a:xfrm>
            <a:off x="2112937" y="5811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63E2AB8-2635-0D49-85E5-170069794F22}"/>
              </a:ext>
            </a:extLst>
          </p:cNvPr>
          <p:cNvSpPr txBox="1">
            <a:spLocks/>
          </p:cNvSpPr>
          <p:nvPr/>
        </p:nvSpPr>
        <p:spPr>
          <a:xfrm>
            <a:off x="7562665" y="4110229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CB3128F-BCE4-5847-96E8-3966689D94C3}"/>
              </a:ext>
            </a:extLst>
          </p:cNvPr>
          <p:cNvSpPr txBox="1">
            <a:spLocks/>
          </p:cNvSpPr>
          <p:nvPr/>
        </p:nvSpPr>
        <p:spPr>
          <a:xfrm>
            <a:off x="7686905" y="3826764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045E0C3-CDFD-B84D-A003-40D9C4EEF3B3}"/>
              </a:ext>
            </a:extLst>
          </p:cNvPr>
          <p:cNvSpPr txBox="1">
            <a:spLocks/>
          </p:cNvSpPr>
          <p:nvPr/>
        </p:nvSpPr>
        <p:spPr>
          <a:xfrm>
            <a:off x="7599350" y="3869605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D357F-1DCE-B740-A7DD-4A1C4124ACFB}"/>
              </a:ext>
            </a:extLst>
          </p:cNvPr>
          <p:cNvSpPr/>
          <p:nvPr/>
        </p:nvSpPr>
        <p:spPr>
          <a:xfrm>
            <a:off x="7453326" y="3719497"/>
            <a:ext cx="29105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40404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S </a:t>
            </a: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 AB|BC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A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BA|a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B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CC|b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C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AB|a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28E12AAA-CAD7-EC46-B361-29F08151411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8A561C33-EEB4-A243-9B3C-0E2EDDAB1AE2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42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08" y="964692"/>
            <a:ext cx="2300203" cy="1188720"/>
          </a:xfrm>
        </p:spPr>
        <p:txBody>
          <a:bodyPr>
            <a:normAutofit/>
          </a:bodyPr>
          <a:lstStyle/>
          <a:p>
            <a:r>
              <a:rPr lang="en-US" sz="1400" err="1"/>
              <a:t>Algoritma</a:t>
            </a:r>
            <a:r>
              <a:rPr lang="en-US" sz="1400"/>
              <a:t> CYK</a:t>
            </a:r>
            <a:br>
              <a:rPr lang="en-US" sz="1400"/>
            </a:br>
            <a:r>
              <a:rPr lang="en-US" sz="1400"/>
              <a:t>Oleh </a:t>
            </a:r>
            <a:r>
              <a:rPr lang="en-US" sz="1400" err="1"/>
              <a:t>J.Cocke</a:t>
            </a:r>
            <a:r>
              <a:rPr lang="en-US" sz="1400"/>
              <a:t>, </a:t>
            </a:r>
            <a:r>
              <a:rPr lang="en-US" sz="1400" err="1"/>
              <a:t>DH.Younger</a:t>
            </a:r>
            <a:r>
              <a:rPr lang="en-US" sz="1400"/>
              <a:t> Dan </a:t>
            </a:r>
            <a:r>
              <a:rPr lang="en-US" sz="1400" err="1"/>
              <a:t>T.Kasami</a:t>
            </a:r>
            <a:endParaRPr lang="en-US" sz="1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0E5B4-97B1-C948-9E0F-428CA2AD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36" y="2638044"/>
            <a:ext cx="2297824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Kolom</a:t>
            </a:r>
            <a:r>
              <a:rPr lang="en-US" dirty="0"/>
              <a:t> dan j = </a:t>
            </a:r>
            <a:r>
              <a:rPr lang="en-US" dirty="0" err="1"/>
              <a:t>baris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05D6-ECFB-4E4C-8BA2-46D33471315D}"/>
              </a:ext>
            </a:extLst>
          </p:cNvPr>
          <p:cNvSpPr txBox="1"/>
          <p:nvPr/>
        </p:nvSpPr>
        <p:spPr>
          <a:xfrm>
            <a:off x="2112937" y="5811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63E2AB8-2635-0D49-85E5-170069794F22}"/>
              </a:ext>
            </a:extLst>
          </p:cNvPr>
          <p:cNvSpPr txBox="1">
            <a:spLocks/>
          </p:cNvSpPr>
          <p:nvPr/>
        </p:nvSpPr>
        <p:spPr>
          <a:xfrm>
            <a:off x="7562665" y="4110229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CB3128F-BCE4-5847-96E8-3966689D94C3}"/>
              </a:ext>
            </a:extLst>
          </p:cNvPr>
          <p:cNvSpPr txBox="1">
            <a:spLocks/>
          </p:cNvSpPr>
          <p:nvPr/>
        </p:nvSpPr>
        <p:spPr>
          <a:xfrm>
            <a:off x="7686905" y="3826764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045E0C3-CDFD-B84D-A003-40D9C4EEF3B3}"/>
              </a:ext>
            </a:extLst>
          </p:cNvPr>
          <p:cNvSpPr txBox="1">
            <a:spLocks/>
          </p:cNvSpPr>
          <p:nvPr/>
        </p:nvSpPr>
        <p:spPr>
          <a:xfrm>
            <a:off x="7599350" y="3869605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D357F-1DCE-B740-A7DD-4A1C4124ACFB}"/>
              </a:ext>
            </a:extLst>
          </p:cNvPr>
          <p:cNvSpPr/>
          <p:nvPr/>
        </p:nvSpPr>
        <p:spPr>
          <a:xfrm>
            <a:off x="7453326" y="3719498"/>
            <a:ext cx="291056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rgbClr val="40404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S </a:t>
            </a: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 AB|BC</a:t>
            </a:r>
            <a:endParaRPr lang="en-US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A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BA|a</a:t>
            </a:r>
            <a:endParaRPr lang="en-US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B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CC|b</a:t>
            </a:r>
            <a:endParaRPr lang="en-US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C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AB|a</a:t>
            </a:r>
            <a:endParaRPr lang="en-US">
              <a:solidFill>
                <a:srgbClr val="404040"/>
              </a:solidFill>
              <a:sym typeface="Wingdings" pitchFamily="2" charset="2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D9B7FF-1CFA-864D-8BCF-5347C9F0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88" y="1297419"/>
            <a:ext cx="5812009" cy="2018737"/>
          </a:xfrm>
          <a:prstGeom prst="rect">
            <a:avLst/>
          </a:prstGeom>
        </p:spPr>
      </p:pic>
      <p:pic>
        <p:nvPicPr>
          <p:cNvPr id="11" name="Picture 10" descr="A picture containing table, holding&#10;&#10;Description automatically generated">
            <a:extLst>
              <a:ext uri="{FF2B5EF4-FFF2-40B4-BE49-F238E27FC236}">
                <a16:creationId xmlns:a16="http://schemas.microsoft.com/office/drawing/2014/main" id="{E510FAA8-9138-A546-BF44-0006E215D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4" y="3541844"/>
            <a:ext cx="5260041" cy="2454686"/>
          </a:xfrm>
          <a:prstGeom prst="rect">
            <a:avLst/>
          </a:prstGeom>
        </p:spPr>
      </p:pic>
      <p:sp>
        <p:nvSpPr>
          <p:cNvPr id="14" name="Subtitle 4">
            <a:extLst>
              <a:ext uri="{FF2B5EF4-FFF2-40B4-BE49-F238E27FC236}">
                <a16:creationId xmlns:a16="http://schemas.microsoft.com/office/drawing/2014/main" id="{9234BF78-E0E1-C641-8B79-84E236CECC1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A3DBD9D9-8378-3C4D-A38C-53C1D6036E4C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96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08" y="964692"/>
            <a:ext cx="2300203" cy="1188720"/>
          </a:xfrm>
        </p:spPr>
        <p:txBody>
          <a:bodyPr>
            <a:normAutofit/>
          </a:bodyPr>
          <a:lstStyle/>
          <a:p>
            <a:r>
              <a:rPr lang="en-US" sz="1400" err="1"/>
              <a:t>Algoritma</a:t>
            </a:r>
            <a:r>
              <a:rPr lang="en-US" sz="1400"/>
              <a:t> CYK</a:t>
            </a:r>
            <a:br>
              <a:rPr lang="en-US" sz="1400"/>
            </a:br>
            <a:r>
              <a:rPr lang="en-US" sz="1400"/>
              <a:t>Oleh </a:t>
            </a:r>
            <a:r>
              <a:rPr lang="en-US" sz="1400" err="1"/>
              <a:t>J.Cocke</a:t>
            </a:r>
            <a:r>
              <a:rPr lang="en-US" sz="1400"/>
              <a:t>, </a:t>
            </a:r>
            <a:r>
              <a:rPr lang="en-US" sz="1400" err="1"/>
              <a:t>DH.Younger</a:t>
            </a:r>
            <a:r>
              <a:rPr lang="en-US" sz="1400"/>
              <a:t> Dan </a:t>
            </a:r>
            <a:r>
              <a:rPr lang="en-US" sz="1400" err="1"/>
              <a:t>T.Kasami</a:t>
            </a:r>
            <a:endParaRPr lang="en-US" sz="1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0E5B4-97B1-C948-9E0F-428CA2AD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36" y="2638044"/>
            <a:ext cx="2297824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Kolom</a:t>
            </a:r>
            <a:r>
              <a:rPr lang="en-US" dirty="0"/>
              <a:t> dan j = </a:t>
            </a:r>
            <a:r>
              <a:rPr lang="en-US" dirty="0" err="1"/>
              <a:t>baris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05D6-ECFB-4E4C-8BA2-46D33471315D}"/>
              </a:ext>
            </a:extLst>
          </p:cNvPr>
          <p:cNvSpPr txBox="1"/>
          <p:nvPr/>
        </p:nvSpPr>
        <p:spPr>
          <a:xfrm>
            <a:off x="2112937" y="5811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63E2AB8-2635-0D49-85E5-170069794F22}"/>
              </a:ext>
            </a:extLst>
          </p:cNvPr>
          <p:cNvSpPr txBox="1">
            <a:spLocks/>
          </p:cNvSpPr>
          <p:nvPr/>
        </p:nvSpPr>
        <p:spPr>
          <a:xfrm>
            <a:off x="7562665" y="4110229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CB3128F-BCE4-5847-96E8-3966689D94C3}"/>
              </a:ext>
            </a:extLst>
          </p:cNvPr>
          <p:cNvSpPr txBox="1">
            <a:spLocks/>
          </p:cNvSpPr>
          <p:nvPr/>
        </p:nvSpPr>
        <p:spPr>
          <a:xfrm>
            <a:off x="7686905" y="3826764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045E0C3-CDFD-B84D-A003-40D9C4EEF3B3}"/>
              </a:ext>
            </a:extLst>
          </p:cNvPr>
          <p:cNvSpPr txBox="1">
            <a:spLocks/>
          </p:cNvSpPr>
          <p:nvPr/>
        </p:nvSpPr>
        <p:spPr>
          <a:xfrm>
            <a:off x="7599350" y="3869605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D357F-1DCE-B740-A7DD-4A1C4124ACFB}"/>
              </a:ext>
            </a:extLst>
          </p:cNvPr>
          <p:cNvSpPr/>
          <p:nvPr/>
        </p:nvSpPr>
        <p:spPr>
          <a:xfrm>
            <a:off x="7453326" y="3719498"/>
            <a:ext cx="291056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rgbClr val="40404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S </a:t>
            </a: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 AB|BC</a:t>
            </a:r>
            <a:endParaRPr lang="en-US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A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BA|a</a:t>
            </a:r>
            <a:endParaRPr lang="en-US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B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CC|b</a:t>
            </a:r>
            <a:endParaRPr lang="en-US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C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AB|a</a:t>
            </a:r>
            <a:endParaRPr lang="en-US">
              <a:solidFill>
                <a:srgbClr val="404040"/>
              </a:solidFill>
              <a:sym typeface="Wingdings" pitchFamily="2" charset="2"/>
            </a:endParaRP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8E8A26CE-0A39-9E47-A41E-06430A02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68" y="1400286"/>
            <a:ext cx="4455526" cy="210213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988D20-0513-664D-BA3B-1D12B18A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77" y="3790741"/>
            <a:ext cx="5900317" cy="2102137"/>
          </a:xfrm>
          <a:prstGeom prst="rect">
            <a:avLst/>
          </a:prstGeom>
        </p:spPr>
      </p:pic>
      <p:sp>
        <p:nvSpPr>
          <p:cNvPr id="14" name="Subtitle 4">
            <a:extLst>
              <a:ext uri="{FF2B5EF4-FFF2-40B4-BE49-F238E27FC236}">
                <a16:creationId xmlns:a16="http://schemas.microsoft.com/office/drawing/2014/main" id="{F552AA1C-8086-B54B-B337-E932C1713E9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7D37CD79-28A1-8740-AE19-05E28CF8EB9A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11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08" y="964692"/>
            <a:ext cx="2300203" cy="1188720"/>
          </a:xfrm>
        </p:spPr>
        <p:txBody>
          <a:bodyPr>
            <a:normAutofit/>
          </a:bodyPr>
          <a:lstStyle/>
          <a:p>
            <a:r>
              <a:rPr lang="en-US" sz="1400" err="1"/>
              <a:t>Algoritma</a:t>
            </a:r>
            <a:r>
              <a:rPr lang="en-US" sz="1400"/>
              <a:t> CYK</a:t>
            </a:r>
            <a:br>
              <a:rPr lang="en-US" sz="1400"/>
            </a:br>
            <a:r>
              <a:rPr lang="en-US" sz="1400"/>
              <a:t>Oleh </a:t>
            </a:r>
            <a:r>
              <a:rPr lang="en-US" sz="1400" err="1"/>
              <a:t>J.Cocke</a:t>
            </a:r>
            <a:r>
              <a:rPr lang="en-US" sz="1400"/>
              <a:t>, </a:t>
            </a:r>
            <a:r>
              <a:rPr lang="en-US" sz="1400" err="1"/>
              <a:t>DH.Younger</a:t>
            </a:r>
            <a:r>
              <a:rPr lang="en-US" sz="1400"/>
              <a:t> Dan </a:t>
            </a:r>
            <a:r>
              <a:rPr lang="en-US" sz="1400" err="1"/>
              <a:t>T.Kasami</a:t>
            </a:r>
            <a:endParaRPr lang="en-US" sz="1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0E5B4-97B1-C948-9E0F-428CA2AD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36" y="2638044"/>
            <a:ext cx="2297824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Kolom</a:t>
            </a:r>
            <a:r>
              <a:rPr lang="en-US" dirty="0"/>
              <a:t> dan j = </a:t>
            </a:r>
            <a:r>
              <a:rPr lang="en-US" dirty="0" err="1"/>
              <a:t>baris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05D6-ECFB-4E4C-8BA2-46D33471315D}"/>
              </a:ext>
            </a:extLst>
          </p:cNvPr>
          <p:cNvSpPr txBox="1"/>
          <p:nvPr/>
        </p:nvSpPr>
        <p:spPr>
          <a:xfrm>
            <a:off x="2112937" y="5811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63E2AB8-2635-0D49-85E5-170069794F22}"/>
              </a:ext>
            </a:extLst>
          </p:cNvPr>
          <p:cNvSpPr txBox="1">
            <a:spLocks/>
          </p:cNvSpPr>
          <p:nvPr/>
        </p:nvSpPr>
        <p:spPr>
          <a:xfrm>
            <a:off x="7562665" y="4110229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CB3128F-BCE4-5847-96E8-3966689D94C3}"/>
              </a:ext>
            </a:extLst>
          </p:cNvPr>
          <p:cNvSpPr txBox="1">
            <a:spLocks/>
          </p:cNvSpPr>
          <p:nvPr/>
        </p:nvSpPr>
        <p:spPr>
          <a:xfrm>
            <a:off x="7686905" y="3826764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045E0C3-CDFD-B84D-A003-40D9C4EEF3B3}"/>
              </a:ext>
            </a:extLst>
          </p:cNvPr>
          <p:cNvSpPr txBox="1">
            <a:spLocks/>
          </p:cNvSpPr>
          <p:nvPr/>
        </p:nvSpPr>
        <p:spPr>
          <a:xfrm>
            <a:off x="7599350" y="3869605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D357F-1DCE-B740-A7DD-4A1C4124ACFB}"/>
              </a:ext>
            </a:extLst>
          </p:cNvPr>
          <p:cNvSpPr/>
          <p:nvPr/>
        </p:nvSpPr>
        <p:spPr>
          <a:xfrm>
            <a:off x="7562665" y="3970945"/>
            <a:ext cx="258703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40404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S </a:t>
            </a: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 AB|BC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A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BA|a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B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CC|b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C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AB|a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E00F82B4-7298-654D-9A4E-118B7E5DD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85" y="1003880"/>
            <a:ext cx="4964955" cy="2027357"/>
          </a:xfrm>
          <a:prstGeom prst="rect">
            <a:avLst/>
          </a:prstGeom>
        </p:spPr>
      </p:pic>
      <p:pic>
        <p:nvPicPr>
          <p:cNvPr id="19" name="Picture 18" descr="A picture containing table, standing, white&#10;&#10;Description automatically generated">
            <a:extLst>
              <a:ext uri="{FF2B5EF4-FFF2-40B4-BE49-F238E27FC236}">
                <a16:creationId xmlns:a16="http://schemas.microsoft.com/office/drawing/2014/main" id="{AE66A5D3-5163-6541-817A-ADF051EAA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81" y="3826764"/>
            <a:ext cx="5681165" cy="2074486"/>
          </a:xfrm>
          <a:prstGeom prst="rect">
            <a:avLst/>
          </a:prstGeo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DDCF5D6D-377F-2C4A-9F1A-7BF626A0D5D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51180C40-2770-5347-A4FA-1FDD9825E511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05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6D0-CEDA-CB4C-8CE6-AA8A2E94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08" y="964692"/>
            <a:ext cx="2300203" cy="1188720"/>
          </a:xfrm>
        </p:spPr>
        <p:txBody>
          <a:bodyPr>
            <a:normAutofit/>
          </a:bodyPr>
          <a:lstStyle/>
          <a:p>
            <a:r>
              <a:rPr lang="en-US" sz="1400" err="1"/>
              <a:t>Algoritma</a:t>
            </a:r>
            <a:r>
              <a:rPr lang="en-US" sz="1400"/>
              <a:t> CYK</a:t>
            </a:r>
            <a:br>
              <a:rPr lang="en-US" sz="1400"/>
            </a:br>
            <a:r>
              <a:rPr lang="en-US" sz="1400"/>
              <a:t>Oleh </a:t>
            </a:r>
            <a:r>
              <a:rPr lang="en-US" sz="1400" err="1"/>
              <a:t>J.Cocke</a:t>
            </a:r>
            <a:r>
              <a:rPr lang="en-US" sz="1400"/>
              <a:t>, </a:t>
            </a:r>
            <a:r>
              <a:rPr lang="en-US" sz="1400" err="1"/>
              <a:t>DH.Younger</a:t>
            </a:r>
            <a:r>
              <a:rPr lang="en-US" sz="1400"/>
              <a:t> Dan </a:t>
            </a:r>
            <a:r>
              <a:rPr lang="en-US" sz="1400" err="1"/>
              <a:t>T.Kasami</a:t>
            </a:r>
            <a:endParaRPr lang="en-US" sz="1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0E5B4-97B1-C948-9E0F-428CA2AD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123" y="2632302"/>
            <a:ext cx="2297824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Vij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Kolom</a:t>
            </a:r>
            <a:r>
              <a:rPr lang="en-US" dirty="0"/>
              <a:t> dan j = </a:t>
            </a:r>
            <a:r>
              <a:rPr lang="en-US" dirty="0" err="1"/>
              <a:t>baris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05D6-ECFB-4E4C-8BA2-46D33471315D}"/>
              </a:ext>
            </a:extLst>
          </p:cNvPr>
          <p:cNvSpPr txBox="1"/>
          <p:nvPr/>
        </p:nvSpPr>
        <p:spPr>
          <a:xfrm>
            <a:off x="2112937" y="5811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63E2AB8-2635-0D49-85E5-170069794F22}"/>
              </a:ext>
            </a:extLst>
          </p:cNvPr>
          <p:cNvSpPr txBox="1">
            <a:spLocks/>
          </p:cNvSpPr>
          <p:nvPr/>
        </p:nvSpPr>
        <p:spPr>
          <a:xfrm>
            <a:off x="7562665" y="4110229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CB3128F-BCE4-5847-96E8-3966689D94C3}"/>
              </a:ext>
            </a:extLst>
          </p:cNvPr>
          <p:cNvSpPr txBox="1">
            <a:spLocks/>
          </p:cNvSpPr>
          <p:nvPr/>
        </p:nvSpPr>
        <p:spPr>
          <a:xfrm>
            <a:off x="7686905" y="3826764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045E0C3-CDFD-B84D-A003-40D9C4EEF3B3}"/>
              </a:ext>
            </a:extLst>
          </p:cNvPr>
          <p:cNvSpPr txBox="1">
            <a:spLocks/>
          </p:cNvSpPr>
          <p:nvPr/>
        </p:nvSpPr>
        <p:spPr>
          <a:xfrm>
            <a:off x="7599350" y="3869605"/>
            <a:ext cx="2587036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D357F-1DCE-B740-A7DD-4A1C4124ACFB}"/>
              </a:ext>
            </a:extLst>
          </p:cNvPr>
          <p:cNvSpPr/>
          <p:nvPr/>
        </p:nvSpPr>
        <p:spPr>
          <a:xfrm>
            <a:off x="7562665" y="3970945"/>
            <a:ext cx="258703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40404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</a:rPr>
              <a:t>S </a:t>
            </a: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 AB|BC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A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BA|a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B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CC|b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404040"/>
                </a:solidFill>
                <a:sym typeface="Wingdings" pitchFamily="2" charset="2"/>
              </a:rPr>
              <a:t>C  </a:t>
            </a:r>
            <a:r>
              <a:rPr lang="en-US" dirty="0" err="1">
                <a:solidFill>
                  <a:srgbClr val="404040"/>
                </a:solidFill>
                <a:sym typeface="Wingdings" pitchFamily="2" charset="2"/>
              </a:rPr>
              <a:t>AB|a</a:t>
            </a:r>
            <a:endParaRPr lang="en-US" dirty="0">
              <a:solidFill>
                <a:srgbClr val="404040"/>
              </a:solidFill>
              <a:sym typeface="Wingdings" pitchFamily="2" charset="2"/>
            </a:endParaRP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AE24A02-D941-714B-A77B-0D6FBD733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54" y="676804"/>
            <a:ext cx="4432300" cy="2019300"/>
          </a:xfrm>
          <a:prstGeom prst="rect">
            <a:avLst/>
          </a:prstGeom>
        </p:spPr>
      </p:pic>
      <p:pic>
        <p:nvPicPr>
          <p:cNvPr id="18" name="Picture 17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E25AECD7-99EB-A64D-BE10-F7799DD0B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3173458"/>
            <a:ext cx="5246937" cy="1551686"/>
          </a:xfrm>
          <a:prstGeom prst="rect">
            <a:avLst/>
          </a:prstGeom>
        </p:spPr>
      </p:pic>
      <p:sp>
        <p:nvSpPr>
          <p:cNvPr id="14" name="Subtitle 4">
            <a:extLst>
              <a:ext uri="{FF2B5EF4-FFF2-40B4-BE49-F238E27FC236}">
                <a16:creationId xmlns:a16="http://schemas.microsoft.com/office/drawing/2014/main" id="{5363DDA8-45C6-4949-9DE6-C4BAC73B120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0655BD1B-F65F-6645-BB29-0004752FF626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3ED3-1968-BA4F-B281-1285FEDA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116632"/>
            <a:ext cx="8496944" cy="1188720"/>
          </a:xfrm>
        </p:spPr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674E-132B-FE4D-9EB0-4118B8A6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2" y="1556792"/>
            <a:ext cx="8496944" cy="482453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Transormasikan</a:t>
            </a:r>
            <a:r>
              <a:rPr lang="en-US" dirty="0"/>
              <a:t> CFG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CNF</a:t>
            </a:r>
          </a:p>
          <a:p>
            <a:pPr marL="228600" lvl="1" indent="0">
              <a:buNone/>
            </a:pPr>
            <a:r>
              <a:rPr lang="en-US" sz="2400" dirty="0"/>
              <a:t>   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aAB|ch|CD</a:t>
            </a:r>
            <a:endParaRPr lang="en-US" sz="2400" dirty="0">
              <a:sym typeface="Wingdings" pitchFamily="2" charset="2"/>
            </a:endParaRPr>
          </a:p>
          <a:p>
            <a:pPr marL="228600" lvl="1" indent="0">
              <a:buNone/>
            </a:pPr>
            <a:r>
              <a:rPr lang="en-US" sz="2400" dirty="0">
                <a:sym typeface="Wingdings" pitchFamily="2" charset="2"/>
              </a:rPr>
              <a:t>   A  </a:t>
            </a:r>
            <a:r>
              <a:rPr lang="en-US" sz="2400" dirty="0" err="1">
                <a:sym typeface="Wingdings" pitchFamily="2" charset="2"/>
              </a:rPr>
              <a:t>dbE|eEC</a:t>
            </a:r>
            <a:endParaRPr lang="en-US" sz="2400" dirty="0">
              <a:sym typeface="Wingdings" pitchFamily="2" charset="2"/>
            </a:endParaRPr>
          </a:p>
          <a:p>
            <a:pPr marL="228600" lvl="1" indent="0">
              <a:buNone/>
            </a:pPr>
            <a:r>
              <a:rPr lang="en-US" sz="2400" dirty="0">
                <a:sym typeface="Wingdings" pitchFamily="2" charset="2"/>
              </a:rPr>
              <a:t>   B  ff |DD</a:t>
            </a:r>
          </a:p>
          <a:p>
            <a:pPr marL="228600" lvl="1" indent="0">
              <a:buNone/>
            </a:pPr>
            <a:r>
              <a:rPr lang="en-US" sz="2400" dirty="0">
                <a:sym typeface="Wingdings" pitchFamily="2" charset="2"/>
              </a:rPr>
              <a:t>   C  </a:t>
            </a:r>
            <a:r>
              <a:rPr lang="en-US" sz="2400" dirty="0" err="1">
                <a:sym typeface="Wingdings" pitchFamily="2" charset="2"/>
              </a:rPr>
              <a:t>ADB|aS</a:t>
            </a:r>
            <a:endParaRPr lang="en-US" sz="2400" dirty="0">
              <a:sym typeface="Wingdings" pitchFamily="2" charset="2"/>
            </a:endParaRPr>
          </a:p>
          <a:p>
            <a:pPr marL="228600" lvl="1" indent="0">
              <a:buNone/>
            </a:pPr>
            <a:r>
              <a:rPr lang="en-US" sz="2400" dirty="0">
                <a:sym typeface="Wingdings" pitchFamily="2" charset="2"/>
              </a:rPr>
              <a:t>   D  I</a:t>
            </a:r>
          </a:p>
          <a:p>
            <a:pPr marL="228600" lvl="1" indent="0">
              <a:buNone/>
            </a:pPr>
            <a:r>
              <a:rPr lang="en-US" sz="2400" dirty="0">
                <a:sym typeface="Wingdings" pitchFamily="2" charset="2"/>
              </a:rPr>
              <a:t>    E  </a:t>
            </a:r>
            <a:r>
              <a:rPr lang="en-US" sz="2400" dirty="0" err="1">
                <a:sym typeface="Wingdings" pitchFamily="2" charset="2"/>
              </a:rPr>
              <a:t>jD</a:t>
            </a:r>
            <a:endParaRPr lang="en-US" sz="2400" dirty="0">
              <a:sym typeface="Wingdings" pitchFamily="2" charset="2"/>
            </a:endParaRPr>
          </a:p>
          <a:p>
            <a:pPr marL="228600" lvl="1" indent="0">
              <a:buNone/>
            </a:pPr>
            <a:endParaRPr lang="en-US" sz="2400" dirty="0">
              <a:sym typeface="Wingdings" pitchFamily="2" charset="2"/>
            </a:endParaRPr>
          </a:p>
          <a:p>
            <a:pPr marL="228600" lvl="1" indent="0">
              <a:buNone/>
            </a:pPr>
            <a:endParaRPr lang="en-US" dirty="0">
              <a:sym typeface="Wingdings" pitchFamily="2" charset="2"/>
            </a:endParaRP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3C263D7-E01D-D84B-8DFD-22FE9512302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F8C47A-265C-F641-8A68-8A18E5CC1118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0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D57C-1AC6-2C47-9607-3FA4A573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A21A-30FD-9742-8F03-918F1CEA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Firrar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Utdirartatmo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Teori</a:t>
            </a:r>
            <a:r>
              <a:rPr lang="en-US" dirty="0">
                <a:solidFill>
                  <a:srgbClr val="404040"/>
                </a:solidFill>
              </a:rPr>
              <a:t> Bahasa dan </a:t>
            </a:r>
            <a:r>
              <a:rPr lang="en-US" dirty="0" err="1">
                <a:solidFill>
                  <a:srgbClr val="404040"/>
                </a:solidFill>
              </a:rPr>
              <a:t>Otomoata</a:t>
            </a:r>
            <a:r>
              <a:rPr lang="en-US" dirty="0">
                <a:solidFill>
                  <a:srgbClr val="404040"/>
                </a:solidFill>
              </a:rPr>
              <a:t>, JJ Learning Yogyakarta, 2001</a:t>
            </a:r>
          </a:p>
          <a:p>
            <a:r>
              <a:rPr lang="en-ID" dirty="0">
                <a:hlinkClick r:id="rId2"/>
              </a:rPr>
              <a:t>http://lecturer.ukdw.ac.id/anton/download/KOMPILER-Modul7.pdf</a:t>
            </a:r>
            <a:endParaRPr lang="en-ID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DE34DC18-2F35-D946-9487-4A949BBE717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4F8B3B75-3EBA-BA4C-B169-BE43DFB1EA6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pPr algn="ctr"/>
            <a:r>
              <a:rPr lang="en-US" sz="2800" u="sng" cap="all" spc="200" dirty="0">
                <a:solidFill>
                  <a:srgbClr val="262626"/>
                </a:solidFill>
                <a:latin typeface="+mj-lt"/>
              </a:rPr>
              <a:t>1. DEFINISI CNF</a:t>
            </a:r>
            <a:endParaRPr lang="en-US" sz="2800" cap="all" spc="2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Bentuk</a:t>
            </a:r>
            <a:r>
              <a:rPr lang="en-US" sz="2400" dirty="0">
                <a:solidFill>
                  <a:srgbClr val="404040"/>
                </a:solidFill>
              </a:rPr>
              <a:t> normal Chomsky / Chomsky Normal Form (CNF) </a:t>
            </a:r>
            <a:r>
              <a:rPr lang="en-US" sz="2400" dirty="0" err="1">
                <a:solidFill>
                  <a:srgbClr val="404040"/>
                </a:solidFill>
              </a:rPr>
              <a:t>merupakan</a:t>
            </a:r>
            <a:r>
              <a:rPr lang="en-US" sz="2400" dirty="0">
                <a:solidFill>
                  <a:srgbClr val="404040"/>
                </a:solidFill>
              </a:rPr>
              <a:t> salah </a:t>
            </a:r>
            <a:r>
              <a:rPr lang="en-US" sz="2400" dirty="0" err="1">
                <a:solidFill>
                  <a:srgbClr val="404040"/>
                </a:solidFill>
              </a:rPr>
              <a:t>satu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bentuk</a:t>
            </a:r>
            <a:r>
              <a:rPr lang="en-US" sz="2400" dirty="0">
                <a:solidFill>
                  <a:srgbClr val="404040"/>
                </a:solidFill>
              </a:rPr>
              <a:t> normal yang </a:t>
            </a:r>
            <a:r>
              <a:rPr lang="en-US" sz="2400" dirty="0" err="1">
                <a:solidFill>
                  <a:srgbClr val="404040"/>
                </a:solidFill>
              </a:rPr>
              <a:t>sangat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berguna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untuk</a:t>
            </a:r>
            <a:r>
              <a:rPr lang="en-US" sz="2400" dirty="0">
                <a:solidFill>
                  <a:srgbClr val="404040"/>
                </a:solidFill>
              </a:rPr>
              <a:t> tata </a:t>
            </a:r>
            <a:r>
              <a:rPr lang="en-US" sz="2400" dirty="0" err="1">
                <a:solidFill>
                  <a:srgbClr val="404040"/>
                </a:solidFill>
              </a:rPr>
              <a:t>bahasa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bebas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konteks</a:t>
            </a:r>
            <a:r>
              <a:rPr lang="en-US" sz="2400" dirty="0">
                <a:solidFill>
                  <a:srgbClr val="404040"/>
                </a:solidFill>
              </a:rPr>
              <a:t> ( CFG ). </a:t>
            </a:r>
            <a:r>
              <a:rPr lang="en-US" sz="2400" dirty="0" err="1">
                <a:solidFill>
                  <a:srgbClr val="404040"/>
                </a:solidFill>
              </a:rPr>
              <a:t>Bentuk</a:t>
            </a:r>
            <a:r>
              <a:rPr lang="en-US" sz="2400" dirty="0">
                <a:solidFill>
                  <a:srgbClr val="404040"/>
                </a:solidFill>
              </a:rPr>
              <a:t> normal Chomsky </a:t>
            </a:r>
            <a:r>
              <a:rPr lang="en-US" sz="2400" dirty="0" err="1">
                <a:solidFill>
                  <a:srgbClr val="404040"/>
                </a:solidFill>
              </a:rPr>
              <a:t>dapat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dibuat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dari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sebuah</a:t>
            </a:r>
            <a:r>
              <a:rPr lang="en-US" sz="2400" dirty="0">
                <a:solidFill>
                  <a:srgbClr val="404040"/>
                </a:solidFill>
              </a:rPr>
              <a:t> tata </a:t>
            </a:r>
            <a:r>
              <a:rPr lang="en-US" sz="2400" dirty="0" err="1">
                <a:solidFill>
                  <a:srgbClr val="404040"/>
                </a:solidFill>
              </a:rPr>
              <a:t>bahasa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bebas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konteks</a:t>
            </a:r>
            <a:r>
              <a:rPr lang="en-US" sz="2400" dirty="0">
                <a:solidFill>
                  <a:srgbClr val="404040"/>
                </a:solidFill>
              </a:rPr>
              <a:t> yang </a:t>
            </a:r>
            <a:r>
              <a:rPr lang="en-US" sz="2400" dirty="0" err="1">
                <a:solidFill>
                  <a:srgbClr val="404040"/>
                </a:solidFill>
              </a:rPr>
              <a:t>telah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mengalami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penyederhanaan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yaitu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penghilangan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produksi</a:t>
            </a:r>
            <a:r>
              <a:rPr lang="en-US" sz="2400" dirty="0">
                <a:solidFill>
                  <a:srgbClr val="404040"/>
                </a:solidFill>
              </a:rPr>
              <a:t> useless, unit, dan </a:t>
            </a:r>
            <a:r>
              <a:rPr lang="en-US" sz="2400" dirty="0" err="1">
                <a:solidFill>
                  <a:srgbClr val="404040"/>
                </a:solidFill>
              </a:rPr>
              <a:t>ε</a:t>
            </a:r>
            <a:r>
              <a:rPr lang="en-US" sz="2400" dirty="0">
                <a:solidFill>
                  <a:srgbClr val="404040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 err="1">
                <a:solidFill>
                  <a:srgbClr val="404040"/>
                </a:solidFill>
              </a:rPr>
              <a:t>Dengan</a:t>
            </a:r>
            <a:r>
              <a:rPr lang="en-US" sz="2400" dirty="0">
                <a:solidFill>
                  <a:srgbClr val="404040"/>
                </a:solidFill>
              </a:rPr>
              <a:t> kata lain, </a:t>
            </a:r>
            <a:r>
              <a:rPr lang="en-US" sz="2400" dirty="0" err="1">
                <a:solidFill>
                  <a:srgbClr val="404040"/>
                </a:solidFill>
              </a:rPr>
              <a:t>suatu</a:t>
            </a:r>
            <a:r>
              <a:rPr lang="en-US" sz="2400" dirty="0">
                <a:solidFill>
                  <a:srgbClr val="404040"/>
                </a:solidFill>
              </a:rPr>
              <a:t> tata </a:t>
            </a:r>
            <a:r>
              <a:rPr lang="en-US" sz="2400" dirty="0" err="1">
                <a:solidFill>
                  <a:srgbClr val="404040"/>
                </a:solidFill>
              </a:rPr>
              <a:t>bahasa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bebas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konteks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dapat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dibuat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menjadi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bentuk</a:t>
            </a:r>
            <a:r>
              <a:rPr lang="en-US" sz="2400" dirty="0">
                <a:solidFill>
                  <a:srgbClr val="404040"/>
                </a:solidFill>
              </a:rPr>
              <a:t> normal Chomsky </a:t>
            </a:r>
            <a:r>
              <a:rPr lang="en-US" sz="2400" dirty="0" err="1">
                <a:solidFill>
                  <a:srgbClr val="404040"/>
                </a:solidFill>
              </a:rPr>
              <a:t>dengan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syarat</a:t>
            </a:r>
            <a:r>
              <a:rPr lang="en-US" sz="2400" dirty="0">
                <a:solidFill>
                  <a:srgbClr val="404040"/>
                </a:solidFill>
              </a:rPr>
              <a:t> tata </a:t>
            </a:r>
            <a:r>
              <a:rPr lang="en-US" sz="2400" dirty="0" err="1">
                <a:solidFill>
                  <a:srgbClr val="404040"/>
                </a:solidFill>
              </a:rPr>
              <a:t>bahasa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bebas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kontesk</a:t>
            </a: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err="1">
                <a:solidFill>
                  <a:srgbClr val="404040"/>
                </a:solidFill>
              </a:rPr>
              <a:t>tersebut</a:t>
            </a:r>
            <a:r>
              <a:rPr lang="en-US" sz="2400" dirty="0">
                <a:solidFill>
                  <a:srgbClr val="404040"/>
                </a:solidFill>
              </a:rPr>
              <a:t>: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Tidak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memiliki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produksi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i="1" dirty="0">
                <a:solidFill>
                  <a:srgbClr val="404040"/>
                </a:solidFill>
              </a:rPr>
              <a:t>useless </a:t>
            </a:r>
            <a:endParaRPr lang="en-US" sz="2400" b="1" dirty="0">
              <a:solidFill>
                <a:srgbClr val="40404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Tidak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memiliki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produksi</a:t>
            </a:r>
            <a:r>
              <a:rPr lang="en-US" sz="2400" b="1" dirty="0">
                <a:solidFill>
                  <a:srgbClr val="404040"/>
                </a:solidFill>
              </a:rPr>
              <a:t> unit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Tidak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memiliki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produksi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ε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DFB48CEB-E588-784D-A277-82AD3A3EE03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49164FA9-FF2A-E941-96F9-5B354BBC53B8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376" y="1093122"/>
            <a:ext cx="990341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Kenapa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CFG (context free </a:t>
            </a:r>
            <a:r>
              <a:rPr lang="en-US" sz="3200" dirty="0" err="1"/>
              <a:t>grammer</a:t>
            </a:r>
            <a:r>
              <a:rPr lang="en-US" sz="3200" dirty="0"/>
              <a:t>) </a:t>
            </a:r>
            <a:r>
              <a:rPr lang="en-US" sz="3200" dirty="0" err="1"/>
              <a:t>ke</a:t>
            </a:r>
            <a:r>
              <a:rPr lang="en-US" sz="3200" dirty="0"/>
              <a:t> CNF (Chomsky normal form)?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843" y="2727702"/>
            <a:ext cx="9608949" cy="2442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404040"/>
                </a:solidFill>
              </a:rPr>
              <a:t>Seperti</a:t>
            </a:r>
            <a:r>
              <a:rPr lang="en-US" sz="2800" dirty="0">
                <a:solidFill>
                  <a:srgbClr val="404040"/>
                </a:solidFill>
              </a:rPr>
              <a:t> di </a:t>
            </a:r>
            <a:r>
              <a:rPr lang="en-US" sz="2800" dirty="0" err="1">
                <a:solidFill>
                  <a:srgbClr val="404040"/>
                </a:solidFill>
              </a:rPr>
              <a:t>bidang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matematika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lainnya</a:t>
            </a:r>
            <a:r>
              <a:rPr lang="en-US" sz="2800" dirty="0">
                <a:solidFill>
                  <a:srgbClr val="404040"/>
                </a:solidFill>
              </a:rPr>
              <a:t>, </a:t>
            </a:r>
            <a:r>
              <a:rPr lang="en-US" sz="2800" dirty="0" err="1">
                <a:solidFill>
                  <a:srgbClr val="404040"/>
                </a:solidFill>
              </a:rPr>
              <a:t>bentuk</a:t>
            </a:r>
            <a:r>
              <a:rPr lang="en-US" sz="2800" dirty="0">
                <a:solidFill>
                  <a:srgbClr val="404040"/>
                </a:solidFill>
              </a:rPr>
              <a:t> normal </a:t>
            </a:r>
            <a:r>
              <a:rPr lang="en-US" sz="2800" dirty="0" err="1">
                <a:solidFill>
                  <a:srgbClr val="404040"/>
                </a:solidFill>
              </a:rPr>
              <a:t>membuat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banyak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konsep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lebih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mudah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untuk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ditangani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karena</a:t>
            </a:r>
            <a:r>
              <a:rPr lang="en-US" sz="2800" dirty="0">
                <a:solidFill>
                  <a:srgbClr val="404040"/>
                </a:solidFill>
              </a:rPr>
              <a:t> Anda </a:t>
            </a:r>
            <a:r>
              <a:rPr lang="en-US" sz="2800" dirty="0" err="1">
                <a:solidFill>
                  <a:srgbClr val="404040"/>
                </a:solidFill>
              </a:rPr>
              <a:t>dapat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mengasumsikan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struktur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sederhana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untuk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mereka</a:t>
            </a:r>
            <a:r>
              <a:rPr lang="en-US" sz="2800" dirty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404040"/>
                </a:solidFill>
              </a:rPr>
              <a:t>Secara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khusus</a:t>
            </a:r>
            <a:r>
              <a:rPr lang="en-US" sz="2800" dirty="0">
                <a:solidFill>
                  <a:srgbClr val="404040"/>
                </a:solidFill>
              </a:rPr>
              <a:t>, </a:t>
            </a:r>
            <a:r>
              <a:rPr lang="en-US" sz="2800" dirty="0" err="1">
                <a:solidFill>
                  <a:srgbClr val="404040"/>
                </a:solidFill>
              </a:rPr>
              <a:t>banyak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bukti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mengharuskan</a:t>
            </a:r>
            <a:r>
              <a:rPr lang="en-US" sz="2800" dirty="0">
                <a:solidFill>
                  <a:srgbClr val="404040"/>
                </a:solidFill>
              </a:rPr>
              <a:t> CFG </a:t>
            </a:r>
            <a:r>
              <a:rPr lang="en-US" sz="2800" dirty="0" err="1">
                <a:solidFill>
                  <a:srgbClr val="404040"/>
                </a:solidFill>
              </a:rPr>
              <a:t>berada</a:t>
            </a:r>
            <a:r>
              <a:rPr lang="en-US" sz="2800" dirty="0">
                <a:solidFill>
                  <a:srgbClr val="404040"/>
                </a:solidFill>
              </a:rPr>
              <a:t> di Chomsky Normal Form dan </a:t>
            </a:r>
            <a:r>
              <a:rPr lang="en-US" sz="2800" dirty="0" err="1">
                <a:solidFill>
                  <a:srgbClr val="404040"/>
                </a:solidFill>
              </a:rPr>
              <a:t>beberapa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algoritma</a:t>
            </a:r>
            <a:r>
              <a:rPr lang="en-US" sz="2800" dirty="0">
                <a:solidFill>
                  <a:srgbClr val="404040"/>
                </a:solidFill>
              </a:rPr>
              <a:t> (</a:t>
            </a:r>
            <a:r>
              <a:rPr lang="en-US" sz="2800" dirty="0" err="1">
                <a:solidFill>
                  <a:srgbClr val="404040"/>
                </a:solidFill>
              </a:rPr>
              <a:t>misalnya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algoritma</a:t>
            </a:r>
            <a:r>
              <a:rPr lang="en-US" sz="2800" dirty="0">
                <a:solidFill>
                  <a:srgbClr val="404040"/>
                </a:solidFill>
              </a:rPr>
              <a:t> CYK) </a:t>
            </a:r>
            <a:r>
              <a:rPr lang="en-US" sz="2800" dirty="0" err="1">
                <a:solidFill>
                  <a:srgbClr val="404040"/>
                </a:solidFill>
              </a:rPr>
              <a:t>bergantung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padanya</a:t>
            </a:r>
            <a:r>
              <a:rPr lang="en-US" sz="2800" dirty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135F7BA-0546-3247-94AD-E5DBB0CA2FF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21DA268-EF2E-9A41-AC44-2F9D0046FAF2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6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2.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CNF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62217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normal Chomsky (</a:t>
            </a:r>
            <a:r>
              <a:rPr lang="en-US" sz="2800" i="1" dirty="0"/>
              <a:t>Chomsky Normal Form, CNF</a:t>
            </a:r>
            <a:r>
              <a:rPr lang="en-US" sz="2800" dirty="0"/>
              <a:t>) </a:t>
            </a:r>
            <a:r>
              <a:rPr lang="en-US" sz="2800" dirty="0" err="1"/>
              <a:t>adalah</a:t>
            </a:r>
            <a:r>
              <a:rPr lang="en-US" sz="2800" dirty="0"/>
              <a:t> grammar </a:t>
            </a:r>
            <a:r>
              <a:rPr lang="en-US" sz="2800" dirty="0" err="1"/>
              <a:t>bebas</a:t>
            </a:r>
            <a:r>
              <a:rPr lang="en-US" sz="2800" dirty="0"/>
              <a:t> </a:t>
            </a:r>
            <a:r>
              <a:rPr lang="en-US" sz="2800" dirty="0" err="1"/>
              <a:t>konteks</a:t>
            </a:r>
            <a:r>
              <a:rPr lang="en-US" sz="2800" dirty="0"/>
              <a:t> (CFG)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produksinya</a:t>
            </a:r>
            <a:r>
              <a:rPr lang="en-US" sz="2800" dirty="0"/>
              <a:t> </a:t>
            </a:r>
            <a:r>
              <a:rPr lang="en-US" sz="2800" dirty="0" err="1"/>
              <a:t>berbentuk</a:t>
            </a:r>
            <a:r>
              <a:rPr lang="en-US" sz="2800" dirty="0"/>
              <a:t> 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pt-BR" sz="2800" b="1" dirty="0"/>
              <a:t>A      BC </a:t>
            </a:r>
            <a:r>
              <a:rPr lang="pt-BR" sz="2800" b="1" dirty="0" err="1"/>
              <a:t>atau</a:t>
            </a:r>
            <a:r>
              <a:rPr lang="pt-BR" sz="2800" b="1" dirty="0"/>
              <a:t> A        a</a:t>
            </a:r>
            <a:r>
              <a:rPr lang="pt-BR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Aturan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i="1" dirty="0" err="1"/>
              <a:t>bentuk</a:t>
            </a:r>
            <a:r>
              <a:rPr lang="en-US" sz="2800" i="1" dirty="0"/>
              <a:t> </a:t>
            </a:r>
            <a:r>
              <a:rPr lang="en-US" sz="2800" b="1" i="1" dirty="0"/>
              <a:t>normal Chomsky </a:t>
            </a:r>
            <a:r>
              <a:rPr lang="en-US" sz="2800" b="1" dirty="0" err="1"/>
              <a:t>ruas</a:t>
            </a:r>
            <a:r>
              <a:rPr lang="en-US" sz="2800" b="1" dirty="0"/>
              <a:t> </a:t>
            </a:r>
            <a:r>
              <a:rPr lang="en-US" sz="2800" b="1" dirty="0" err="1"/>
              <a:t>kanannya</a:t>
            </a:r>
            <a:r>
              <a:rPr lang="en-US" sz="2800" b="1" dirty="0"/>
              <a:t> </a:t>
            </a:r>
            <a:r>
              <a:rPr lang="en-US" sz="2800" b="1" dirty="0" err="1"/>
              <a:t>tepat</a:t>
            </a:r>
            <a:r>
              <a:rPr lang="en-US" sz="2800" b="1" dirty="0"/>
              <a:t> </a:t>
            </a:r>
            <a:r>
              <a:rPr lang="en-US" sz="2800" b="1" dirty="0" err="1"/>
              <a:t>berupa</a:t>
            </a:r>
            <a:r>
              <a:rPr lang="en-US" sz="2800" b="1" dirty="0"/>
              <a:t> </a:t>
            </a:r>
            <a:r>
              <a:rPr lang="en-US" sz="2800" b="1" dirty="0" err="1"/>
              <a:t>sebuah</a:t>
            </a:r>
            <a:r>
              <a:rPr lang="en-US" sz="2800" b="1" dirty="0"/>
              <a:t> terminal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dua</a:t>
            </a:r>
            <a:r>
              <a:rPr lang="en-US" sz="2800" b="1" dirty="0"/>
              <a:t> </a:t>
            </a:r>
            <a:r>
              <a:rPr lang="en-US" sz="2800" b="1" dirty="0" err="1"/>
              <a:t>variabel</a:t>
            </a:r>
            <a:r>
              <a:rPr lang="en-US" sz="2800" b="1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1927" y="3616612"/>
            <a:ext cx="4006465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A88DDC-D766-894A-8D99-410482079B4C}"/>
              </a:ext>
            </a:extLst>
          </p:cNvPr>
          <p:cNvCxnSpPr>
            <a:cxnSpLocks/>
          </p:cNvCxnSpPr>
          <p:nvPr/>
        </p:nvCxnSpPr>
        <p:spPr>
          <a:xfrm>
            <a:off x="2189705" y="4084664"/>
            <a:ext cx="2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E4B894-75A0-A547-9CFB-661B31B9BB78}"/>
              </a:ext>
            </a:extLst>
          </p:cNvPr>
          <p:cNvCxnSpPr>
            <a:cxnSpLocks/>
          </p:cNvCxnSpPr>
          <p:nvPr/>
        </p:nvCxnSpPr>
        <p:spPr>
          <a:xfrm>
            <a:off x="4138815" y="4070885"/>
            <a:ext cx="34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4">
            <a:extLst>
              <a:ext uri="{FF2B5EF4-FFF2-40B4-BE49-F238E27FC236}">
                <a16:creationId xmlns:a16="http://schemas.microsoft.com/office/drawing/2014/main" id="{893683B2-5F2D-B64E-9BA2-B344462D4E5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C9AC3472-43F8-A747-8FB6-0081C064CF0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4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98" y="964692"/>
            <a:ext cx="7289895" cy="1188720"/>
          </a:xfrm>
        </p:spPr>
        <p:txBody>
          <a:bodyPr>
            <a:normAutofit/>
          </a:bodyPr>
          <a:lstStyle/>
          <a:p>
            <a:pPr algn="ctr"/>
            <a:r>
              <a:rPr lang="en-ID" dirty="0"/>
              <a:t>3. </a:t>
            </a:r>
            <a:r>
              <a:rPr lang="en-ID" dirty="0" err="1"/>
              <a:t>Perbedaan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38396" y="2638425"/>
          <a:ext cx="7289896" cy="329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0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Ruas Kiri</a:t>
                      </a:r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Ruas Kanan</a:t>
                      </a:r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Contoh</a:t>
                      </a:r>
                      <a:endParaRPr lang="en-US" sz="1400"/>
                    </a:p>
                  </a:txBody>
                  <a:tcPr marL="51328" marR="51328" marT="35573" marB="355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Context Free Grammar (CFG)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r>
                        <a:rPr lang="en-ID" sz="1400" b="1"/>
                        <a:t>1 Simbol</a:t>
                      </a:r>
                      <a:r>
                        <a:rPr lang="en-ID" sz="1400" b="1" baseline="0"/>
                        <a:t> </a:t>
                      </a:r>
                      <a:r>
                        <a:rPr lang="en-ID" sz="1400" b="1"/>
                        <a:t>Non Teriminal</a:t>
                      </a:r>
                      <a:endParaRPr lang="en-US" sz="1400" b="1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Bebas</a:t>
                      </a:r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→ CDeFg</a:t>
                      </a:r>
                      <a:endParaRPr lang="en-US" sz="1400"/>
                    </a:p>
                  </a:txBody>
                  <a:tcPr marL="51328" marR="51328" marT="35573" marB="355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Regular Grammar (RG)</a:t>
                      </a:r>
                    </a:p>
                    <a:p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/>
                        <a:t>1 Simbol</a:t>
                      </a:r>
                      <a:r>
                        <a:rPr lang="en-ID" sz="1400" b="1" baseline="0"/>
                        <a:t> </a:t>
                      </a:r>
                      <a:r>
                        <a:rPr lang="en-ID" sz="1400" b="1"/>
                        <a:t>Non Teriminal</a:t>
                      </a:r>
                      <a:endParaRPr lang="en-US" sz="1400" b="1"/>
                    </a:p>
                    <a:p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Maks</a:t>
                      </a:r>
                      <a:r>
                        <a:rPr lang="en-ID" sz="1400" baseline="0" dirty="0"/>
                        <a:t> 1 symbol non terminal , </a:t>
                      </a:r>
                      <a:r>
                        <a:rPr lang="en-ID" sz="1400" baseline="0" dirty="0" err="1"/>
                        <a:t>diletakan</a:t>
                      </a:r>
                      <a:r>
                        <a:rPr lang="en-ID" sz="1400" baseline="0" dirty="0"/>
                        <a:t> di paling </a:t>
                      </a:r>
                      <a:r>
                        <a:rPr lang="en-ID" sz="1400" baseline="0" dirty="0" err="1"/>
                        <a:t>kanan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eB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efgH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→ aaa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400"/>
                    </a:p>
                  </a:txBody>
                  <a:tcPr marL="51328" marR="51328" marT="35573" marB="355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506">
                <a:tc>
                  <a:txBody>
                    <a:bodyPr/>
                    <a:lstStyle/>
                    <a:p>
                      <a:r>
                        <a:rPr lang="en-ID" sz="1400"/>
                        <a:t>Chomsky Normal Form</a:t>
                      </a:r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/>
                        <a:t>1 Simbol</a:t>
                      </a:r>
                      <a:r>
                        <a:rPr lang="en-ID" sz="1400" b="1" baseline="0"/>
                        <a:t> </a:t>
                      </a:r>
                      <a:r>
                        <a:rPr lang="en-ID" sz="1400" b="1"/>
                        <a:t>Non Teriminal</a:t>
                      </a:r>
                      <a:endParaRPr lang="en-US" sz="1400" b="1"/>
                    </a:p>
                    <a:p>
                      <a:endParaRPr lang="en-US" sz="140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Ruas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Kanan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Harus</a:t>
                      </a:r>
                      <a:r>
                        <a:rPr lang="en-ID" sz="1400" dirty="0"/>
                        <a:t> 2 symbol non terminal || 1 symbol terminal</a:t>
                      </a:r>
                      <a:endParaRPr lang="en-US" sz="1400" dirty="0"/>
                    </a:p>
                  </a:txBody>
                  <a:tcPr marL="51328" marR="51328" marT="35573" marB="3557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D" sz="1400" dirty="0"/>
                        <a:t>A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BB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c</a:t>
                      </a:r>
                      <a:endParaRPr lang="en-US" sz="1400" dirty="0"/>
                    </a:p>
                  </a:txBody>
                  <a:tcPr marL="51328" marR="51328" marT="35573" marB="355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ubtitle 4">
            <a:extLst>
              <a:ext uri="{FF2B5EF4-FFF2-40B4-BE49-F238E27FC236}">
                <a16:creationId xmlns:a16="http://schemas.microsoft.com/office/drawing/2014/main" id="{DBD0DB4A-D968-7A42-9508-F27960CAD79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8995DD9F-82F1-A74D-A8FE-C820F424DB9D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716" y="955104"/>
            <a:ext cx="6696743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4. PEMBENTUKAN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373" y="2329803"/>
            <a:ext cx="9779431" cy="34563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solidFill>
                  <a:srgbClr val="404040"/>
                </a:solidFill>
              </a:rPr>
              <a:t>Langkah-langkah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pembentukan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i="1" dirty="0" err="1">
                <a:solidFill>
                  <a:srgbClr val="404040"/>
                </a:solidFill>
              </a:rPr>
              <a:t>bentuk</a:t>
            </a:r>
            <a:r>
              <a:rPr lang="en-US" sz="2800" i="1" dirty="0">
                <a:solidFill>
                  <a:srgbClr val="404040"/>
                </a:solidFill>
              </a:rPr>
              <a:t> normal Chomsky </a:t>
            </a:r>
            <a:r>
              <a:rPr lang="en-US" sz="2800" dirty="0" err="1">
                <a:solidFill>
                  <a:srgbClr val="404040"/>
                </a:solidFill>
              </a:rPr>
              <a:t>secara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umum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sebagai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berikut</a:t>
            </a:r>
            <a:r>
              <a:rPr lang="en-US" sz="2800" dirty="0">
                <a:solidFill>
                  <a:srgbClr val="404040"/>
                </a:solidFill>
              </a:rPr>
              <a:t>: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D" sz="2800" dirty="0" err="1">
                <a:solidFill>
                  <a:srgbClr val="404040"/>
                </a:solidFill>
              </a:rPr>
              <a:t>Pastikan</a:t>
            </a:r>
            <a:r>
              <a:rPr lang="en-ID" sz="2800" dirty="0">
                <a:solidFill>
                  <a:srgbClr val="404040"/>
                </a:solidFill>
              </a:rPr>
              <a:t> CFG </a:t>
            </a:r>
            <a:r>
              <a:rPr lang="en-ID" sz="2800" dirty="0" err="1">
                <a:solidFill>
                  <a:srgbClr val="404040"/>
                </a:solidFill>
              </a:rPr>
              <a:t>sudah</a:t>
            </a:r>
            <a:r>
              <a:rPr lang="en-ID" sz="2800" dirty="0">
                <a:solidFill>
                  <a:srgbClr val="404040"/>
                </a:solidFill>
              </a:rPr>
              <a:t> </a:t>
            </a:r>
            <a:r>
              <a:rPr lang="en-ID" sz="2800" dirty="0" err="1">
                <a:solidFill>
                  <a:srgbClr val="404040"/>
                </a:solidFill>
              </a:rPr>
              <a:t>mengalami</a:t>
            </a:r>
            <a:r>
              <a:rPr lang="en-ID" sz="2800" dirty="0">
                <a:solidFill>
                  <a:srgbClr val="404040"/>
                </a:solidFill>
              </a:rPr>
              <a:t> </a:t>
            </a:r>
            <a:r>
              <a:rPr lang="en-ID" sz="2800" dirty="0" err="1">
                <a:solidFill>
                  <a:srgbClr val="404040"/>
                </a:solidFill>
              </a:rPr>
              <a:t>penyederhanaan</a:t>
            </a:r>
            <a:r>
              <a:rPr lang="en-ID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produksi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i="1" dirty="0">
                <a:solidFill>
                  <a:srgbClr val="404040"/>
                </a:solidFill>
              </a:rPr>
              <a:t>useless</a:t>
            </a:r>
            <a:r>
              <a:rPr lang="en-US" sz="2800" dirty="0">
                <a:solidFill>
                  <a:srgbClr val="404040"/>
                </a:solidFill>
              </a:rPr>
              <a:t>, unit, dan </a:t>
            </a:r>
            <a:r>
              <a:rPr lang="el-GR" sz="2800" dirty="0">
                <a:solidFill>
                  <a:srgbClr val="404040"/>
                </a:solidFill>
              </a:rPr>
              <a:t>ε </a:t>
            </a:r>
            <a:endParaRPr lang="en-US" sz="28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404040"/>
                </a:solidFill>
              </a:rPr>
              <a:t>Biarkan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aturan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produksi</a:t>
            </a:r>
            <a:r>
              <a:rPr lang="en-US" sz="2800" dirty="0">
                <a:solidFill>
                  <a:srgbClr val="404040"/>
                </a:solidFill>
              </a:rPr>
              <a:t> yang </a:t>
            </a:r>
            <a:r>
              <a:rPr lang="en-US" sz="2800" dirty="0" err="1">
                <a:solidFill>
                  <a:srgbClr val="404040"/>
                </a:solidFill>
              </a:rPr>
              <a:t>sudah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dalam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i="1" dirty="0" err="1">
                <a:solidFill>
                  <a:srgbClr val="404040"/>
                </a:solidFill>
              </a:rPr>
              <a:t>bentuk</a:t>
            </a:r>
            <a:r>
              <a:rPr lang="en-US" sz="2800" i="1" dirty="0">
                <a:solidFill>
                  <a:srgbClr val="404040"/>
                </a:solidFill>
              </a:rPr>
              <a:t> normal Chomsky 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404040"/>
                </a:solidFill>
              </a:rPr>
              <a:t>Lakukan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penggantian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aturan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produksi</a:t>
            </a:r>
            <a:r>
              <a:rPr lang="en-US" sz="2800" dirty="0">
                <a:solidFill>
                  <a:srgbClr val="404040"/>
                </a:solidFill>
              </a:rPr>
              <a:t> yang </a:t>
            </a:r>
            <a:r>
              <a:rPr lang="en-US" sz="2800" dirty="0" err="1">
                <a:solidFill>
                  <a:srgbClr val="404040"/>
                </a:solidFill>
              </a:rPr>
              <a:t>ruas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kanannya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memuat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simbol</a:t>
            </a:r>
            <a:r>
              <a:rPr lang="en-US" sz="2800" dirty="0">
                <a:solidFill>
                  <a:srgbClr val="404040"/>
                </a:solidFill>
              </a:rPr>
              <a:t> terminal dan </a:t>
            </a:r>
            <a:r>
              <a:rPr lang="en-US" sz="2800" dirty="0" err="1">
                <a:solidFill>
                  <a:srgbClr val="404040"/>
                </a:solidFill>
              </a:rPr>
              <a:t>panjang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ruas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kanan</a:t>
            </a:r>
            <a:r>
              <a:rPr lang="en-US" sz="2800" dirty="0">
                <a:solidFill>
                  <a:srgbClr val="404040"/>
                </a:solidFill>
              </a:rPr>
              <a:t> &gt; 1 </a:t>
            </a:r>
          </a:p>
          <a:p>
            <a:pPr>
              <a:lnSpc>
                <a:spcPct val="90000"/>
              </a:lnSpc>
            </a:pPr>
            <a:r>
              <a:rPr lang="sv-SE" sz="2800" dirty="0" err="1">
                <a:solidFill>
                  <a:srgbClr val="404040"/>
                </a:solidFill>
              </a:rPr>
              <a:t>Lakukan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penggantian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aturan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produksi</a:t>
            </a:r>
            <a:r>
              <a:rPr lang="sv-SE" sz="2800" dirty="0">
                <a:solidFill>
                  <a:srgbClr val="404040"/>
                </a:solidFill>
              </a:rPr>
              <a:t> yang </a:t>
            </a:r>
            <a:r>
              <a:rPr lang="sv-SE" sz="2800" dirty="0" err="1">
                <a:solidFill>
                  <a:srgbClr val="404040"/>
                </a:solidFill>
              </a:rPr>
              <a:t>ruas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kanannya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memuat</a:t>
            </a:r>
            <a:r>
              <a:rPr lang="sv-SE" sz="2800" dirty="0">
                <a:solidFill>
                  <a:srgbClr val="404040"/>
                </a:solidFill>
              </a:rPr>
              <a:t> &gt; 2 </a:t>
            </a:r>
            <a:r>
              <a:rPr lang="sv-SE" sz="2800" dirty="0" err="1">
                <a:solidFill>
                  <a:srgbClr val="404040"/>
                </a:solidFill>
              </a:rPr>
              <a:t>simbol</a:t>
            </a:r>
            <a:r>
              <a:rPr lang="sv-SE" sz="2800" dirty="0">
                <a:solidFill>
                  <a:srgbClr val="404040"/>
                </a:solidFill>
              </a:rPr>
              <a:t> variabel 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404040"/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3FFA6A-F5D1-D144-B19E-9A436A3E7BA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7A6136B8-3CCD-9B40-8243-32056C902BD8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7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98" y="2403715"/>
            <a:ext cx="9650278" cy="354171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404040"/>
                </a:solidFill>
              </a:rPr>
              <a:t>Penggantian-penggantian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tersebut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bisa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dilakukan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berkali</a:t>
            </a:r>
            <a:r>
              <a:rPr lang="en-US" sz="2800" dirty="0">
                <a:solidFill>
                  <a:srgbClr val="404040"/>
                </a:solidFill>
              </a:rPr>
              <a:t>-kali </a:t>
            </a:r>
            <a:r>
              <a:rPr lang="en-US" sz="2800" dirty="0" err="1">
                <a:solidFill>
                  <a:srgbClr val="404040"/>
                </a:solidFill>
              </a:rPr>
              <a:t>sampai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akhirnya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semua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aturan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produksi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>
                <a:solidFill>
                  <a:srgbClr val="404040"/>
                </a:solidFill>
              </a:rPr>
              <a:t>dalam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i="1" dirty="0" err="1">
                <a:solidFill>
                  <a:srgbClr val="404040"/>
                </a:solidFill>
              </a:rPr>
              <a:t>bentuk</a:t>
            </a:r>
            <a:r>
              <a:rPr lang="en-US" sz="2800" i="1" dirty="0">
                <a:solidFill>
                  <a:srgbClr val="404040"/>
                </a:solidFill>
              </a:rPr>
              <a:t> normal Chomsky </a:t>
            </a:r>
            <a:endParaRPr lang="en-US" sz="2800" dirty="0">
              <a:solidFill>
                <a:srgbClr val="404040"/>
              </a:solidFill>
            </a:endParaRPr>
          </a:p>
          <a:p>
            <a:r>
              <a:rPr lang="sv-SE" sz="2800" dirty="0" err="1">
                <a:solidFill>
                  <a:srgbClr val="404040"/>
                </a:solidFill>
              </a:rPr>
              <a:t>Selama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dilakukan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penggantian</a:t>
            </a:r>
            <a:r>
              <a:rPr lang="sv-SE" sz="2800" dirty="0">
                <a:solidFill>
                  <a:srgbClr val="404040"/>
                </a:solidFill>
              </a:rPr>
              <a:t>, </a:t>
            </a:r>
            <a:r>
              <a:rPr lang="sv-SE" sz="2800" dirty="0" err="1">
                <a:solidFill>
                  <a:srgbClr val="404040"/>
                </a:solidFill>
              </a:rPr>
              <a:t>kemungkinan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kita</a:t>
            </a:r>
            <a:r>
              <a:rPr lang="sv-SE" sz="2800" dirty="0">
                <a:solidFill>
                  <a:srgbClr val="404040"/>
                </a:solidFill>
              </a:rPr>
              <a:t> akan </a:t>
            </a:r>
            <a:r>
              <a:rPr lang="sv-SE" sz="2800" dirty="0" err="1">
                <a:solidFill>
                  <a:srgbClr val="404040"/>
                </a:solidFill>
              </a:rPr>
              <a:t>memperoleh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aturan-aturan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produksi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baru</a:t>
            </a:r>
            <a:r>
              <a:rPr lang="sv-SE" sz="2800" dirty="0">
                <a:solidFill>
                  <a:srgbClr val="404040"/>
                </a:solidFill>
              </a:rPr>
              <a:t>, dan </a:t>
            </a:r>
            <a:r>
              <a:rPr lang="sv-SE" sz="2800" dirty="0" err="1">
                <a:solidFill>
                  <a:srgbClr val="404040"/>
                </a:solidFill>
              </a:rPr>
              <a:t>juga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memunculkan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  <a:r>
              <a:rPr lang="sv-SE" sz="2800" dirty="0" err="1">
                <a:solidFill>
                  <a:srgbClr val="404040"/>
                </a:solidFill>
              </a:rPr>
              <a:t>simbol-simbol</a:t>
            </a:r>
            <a:r>
              <a:rPr lang="sv-SE" sz="2800" dirty="0">
                <a:solidFill>
                  <a:srgbClr val="404040"/>
                </a:solidFill>
              </a:rPr>
              <a:t> variabel </a:t>
            </a:r>
            <a:r>
              <a:rPr lang="sv-SE" sz="2800" dirty="0" err="1">
                <a:solidFill>
                  <a:srgbClr val="404040"/>
                </a:solidFill>
              </a:rPr>
              <a:t>baru</a:t>
            </a:r>
            <a:r>
              <a:rPr lang="sv-SE" sz="2800" dirty="0">
                <a:solidFill>
                  <a:srgbClr val="404040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6CCA3D-F716-224B-9DDE-792AC592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716" y="955104"/>
            <a:ext cx="6696743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4. PEMBENTUKAN CNF</a:t>
            </a:r>
            <a:endParaRPr lang="en-US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32B9324A-3696-3142-96A2-99915DB58D4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71A120E-30CB-1B4F-9A29-71D83163B823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1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7" y="715240"/>
            <a:ext cx="5937755" cy="1188720"/>
          </a:xfrm>
        </p:spPr>
        <p:txBody>
          <a:bodyPr>
            <a:normAutofit/>
          </a:bodyPr>
          <a:lstStyle/>
          <a:p>
            <a:r>
              <a:rPr lang="fi-FI" dirty="0"/>
              <a:t>Bisa dilihat tahapan-tahapan tersebut pada gambar berikut: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fairuzelsaid.files.wordpress.com/2011/06/langkah-langkah-pembentukan-bentuk-normal-choms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060848"/>
            <a:ext cx="8397157" cy="40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6B15D3FB-48D1-E44C-848B-0EB0631AFBC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C6F320CE-B4AF-4443-97CC-F13D62FAB6A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2022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2000</Words>
  <Application>Microsoft Macintosh PowerPoint</Application>
  <PresentationFormat>Widescreen</PresentationFormat>
  <Paragraphs>327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Signika</vt:lpstr>
      <vt:lpstr>TimesNewRomanPSMT</vt:lpstr>
      <vt:lpstr>Wingdings-Regular</vt:lpstr>
      <vt:lpstr>1_Custom Design</vt:lpstr>
      <vt:lpstr>   Pertemuan ke_12 Chomsky Normal Form (CNF) / Bentuk Normal Chomsky (BNC)</vt:lpstr>
      <vt:lpstr>outline</vt:lpstr>
      <vt:lpstr>1. DEFINISI CNF</vt:lpstr>
      <vt:lpstr>Kenapa perlu mengubah CFG (context free grammer) ke CNF (Chomsky normal form)?</vt:lpstr>
      <vt:lpstr>2. Konsep Bentuk CNF</vt:lpstr>
      <vt:lpstr>3. Perbedaan</vt:lpstr>
      <vt:lpstr>4. PEMBENTUKAN CNF</vt:lpstr>
      <vt:lpstr>4. PEMBENTUKAN CNF</vt:lpstr>
      <vt:lpstr>Bisa dilihat tahapan-tahapan tersebut pada gambar berikut:</vt:lpstr>
      <vt:lpstr>Latihan 1</vt:lpstr>
      <vt:lpstr>Langkah membuat CNF dari tata bahasa bebas konteks contoh 1 : </vt:lpstr>
      <vt:lpstr>Lakukan penggantian aturan-aturan produksi yang belum dalam bentuk CNF yang belum dalam bentuk CNF : </vt:lpstr>
      <vt:lpstr>Hasil akhir : </vt:lpstr>
      <vt:lpstr>Contoh 2</vt:lpstr>
      <vt:lpstr>Pembahasan</vt:lpstr>
      <vt:lpstr>Dilakukan penggantian aturan produksi yang belum bentuk normal Chomsky (‘=&gt;’ bisa dibaca berubah menjadi): </vt:lpstr>
      <vt:lpstr>Terbentuk aturan produksi dan simbol variabel baru: </vt:lpstr>
      <vt:lpstr>Hasil akhir aturan produksi dalam bentuk normal Chomsky : </vt:lpstr>
      <vt:lpstr>Algoritma CYK Oleh J.Cocke, DH.Younger Dan T.Kasami</vt:lpstr>
      <vt:lpstr>Algoritma CYK Oleh J.Cocke, DH.Younger Dan T.Kasami</vt:lpstr>
      <vt:lpstr>Algoritma CYK Oleh J.Cocke, DH.Younger Dan T.Kasami</vt:lpstr>
      <vt:lpstr>Algoritma CYK Oleh J.Cocke, DH.Younger Dan T.Kasami</vt:lpstr>
      <vt:lpstr>Algoritma CYK Oleh J.Cocke, DH.Younger Dan T.Kasami</vt:lpstr>
      <vt:lpstr>Algoritma CYK Oleh J.Cocke, DH.Younger Dan T.Kasami</vt:lpstr>
      <vt:lpstr>Algoritma CYK Oleh J.Cocke, DH.Younger Dan T.Kasami</vt:lpstr>
      <vt:lpstr>Algoritma CYK Oleh J.Cocke, DH.Younger Dan T.Kasami</vt:lpstr>
      <vt:lpstr>Algoritma CYK Oleh J.Cocke, DH.Younger Dan T.Kasami</vt:lpstr>
      <vt:lpstr>Latihan </vt:lpstr>
      <vt:lpstr>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GALUH WILUJENG SARASWATI</cp:lastModifiedBy>
  <cp:revision>100</cp:revision>
  <dcterms:created xsi:type="dcterms:W3CDTF">2020-07-23T01:18:59Z</dcterms:created>
  <dcterms:modified xsi:type="dcterms:W3CDTF">2022-02-23T15:28:46Z</dcterms:modified>
</cp:coreProperties>
</file>