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74" r:id="rId3"/>
    <p:sldId id="275" r:id="rId4"/>
    <p:sldId id="276" r:id="rId5"/>
    <p:sldId id="277" r:id="rId6"/>
    <p:sldId id="278" r:id="rId7"/>
    <p:sldId id="262" r:id="rId8"/>
    <p:sldId id="269" r:id="rId9"/>
    <p:sldId id="267" r:id="rId10"/>
    <p:sldId id="270" r:id="rId11"/>
    <p:sldId id="279" r:id="rId12"/>
    <p:sldId id="271" r:id="rId13"/>
    <p:sldId id="272" r:id="rId14"/>
    <p:sldId id="273" r:id="rId15"/>
    <p:sldId id="280" r:id="rId16"/>
    <p:sldId id="263" r:id="rId17"/>
    <p:sldId id="264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1" autoAdjust="0"/>
    <p:restoredTop sz="94646" autoAdjust="0"/>
  </p:normalViewPr>
  <p:slideViewPr>
    <p:cSldViewPr snapToGrid="0">
      <p:cViewPr varScale="1">
        <p:scale>
          <a:sx n="98" d="100"/>
          <a:sy n="98" d="100"/>
        </p:scale>
        <p:origin x="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8509-8081-D34E-9624-F3AA0F29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06D1-A293-544C-9614-C4B0C0480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A6EC4-C8F2-EE4B-9726-AB102833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3ECB-CAE0-5742-800F-676AE197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F198-DE4D-7F4D-B8F2-D44F3029F89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9568-BD4D-D14C-954C-EE1580AD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258A7-3AA9-6D48-BE20-A0D1DB27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DC63-4A58-1A40-AFFE-6BC06035A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cw.upj.ac.id/files/Handout-INF305-Bab-7-Pushdown-Automat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10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991099"/>
            <a:ext cx="4778189" cy="709221"/>
          </a:xfrm>
        </p:spPr>
        <p:txBody>
          <a:bodyPr>
            <a:normAutofit/>
          </a:bodyPr>
          <a:lstStyle/>
          <a:p>
            <a:r>
              <a:rPr lang="en-ID" sz="1600" dirty="0"/>
              <a:t>Tim </a:t>
            </a:r>
            <a:r>
              <a:rPr lang="en-ID" sz="1600" dirty="0" err="1"/>
              <a:t>pengampu</a:t>
            </a:r>
            <a:r>
              <a:rPr lang="en-ID" sz="1600" dirty="0"/>
              <a:t> </a:t>
            </a:r>
          </a:p>
          <a:p>
            <a:r>
              <a:rPr lang="en-ID" sz="1600" dirty="0"/>
              <a:t>2022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209" y="3207612"/>
            <a:ext cx="9457765" cy="10971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Pertemuan</a:t>
            </a:r>
            <a:r>
              <a:rPr lang="en-US" dirty="0">
                <a:solidFill>
                  <a:srgbClr val="0070C0"/>
                </a:solidFill>
              </a:rPr>
              <a:t> ke_13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PDA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(Push Down Automata)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803037" y="665384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3076523" y="647818"/>
            <a:ext cx="539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Deterministic PDA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726B7C-CB8E-6D4F-BD8A-26CD2AF8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04" y="1788159"/>
            <a:ext cx="10927755" cy="4331365"/>
          </a:xfr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BCD14FC3-2909-D040-AC6D-A10DA0929ED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BFD220A-FF88-7944-BC35-53CEA0EC410F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53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3076523" y="647818"/>
            <a:ext cx="539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Deterministic PDA</a:t>
            </a:r>
          </a:p>
        </p:txBody>
      </p:sp>
      <p:pic>
        <p:nvPicPr>
          <p:cNvPr id="10" name="Content Placeholder 9" descr="A picture containing bird&#10;&#10;Description automatically generated">
            <a:extLst>
              <a:ext uri="{FF2B5EF4-FFF2-40B4-BE49-F238E27FC236}">
                <a16:creationId xmlns:a16="http://schemas.microsoft.com/office/drawing/2014/main" id="{AF06CDC3-4491-9D4C-9FAC-650BDB1AD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84" y="1976894"/>
            <a:ext cx="10572851" cy="2904212"/>
          </a:xfr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4EBE4030-AFD6-2F46-B6E8-2ACF9B8E7EDA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5CEC80E5-584F-0448-B834-81110483A357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5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2429712" y="647818"/>
            <a:ext cx="6692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Non deterministic PDA</a:t>
            </a:r>
          </a:p>
        </p:txBody>
      </p:sp>
      <p:pic>
        <p:nvPicPr>
          <p:cNvPr id="10" name="Content Placeholder 9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E3684243-3D78-254D-9FF2-35B70A51A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324" y="1893031"/>
            <a:ext cx="10477435" cy="3564119"/>
          </a:xfr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E493E011-7EA0-1C4D-9F70-55CB11D8C99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70CA5DFE-95D9-C649-A65D-F23DCF8D4B0D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2429712" y="647818"/>
            <a:ext cx="6692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Non deterministic PDA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251691-E093-404D-9654-30D704895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49" y="1571148"/>
            <a:ext cx="9847291" cy="4594277"/>
          </a:xfr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4FCBD38B-9055-354B-B6B2-4AE24FA3A69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2B3E72-5842-2147-A929-34D420647659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6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2429712" y="647818"/>
            <a:ext cx="6692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Non deterministic PDA</a:t>
            </a:r>
          </a:p>
        </p:txBody>
      </p:sp>
      <p:pic>
        <p:nvPicPr>
          <p:cNvPr id="10" name="Content Placeholder 9" descr="A close up of a sign&#10;&#10;Description automatically generated">
            <a:extLst>
              <a:ext uri="{FF2B5EF4-FFF2-40B4-BE49-F238E27FC236}">
                <a16:creationId xmlns:a16="http://schemas.microsoft.com/office/drawing/2014/main" id="{917DDCD1-D609-0A40-AAFA-584297019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713" y="1741606"/>
            <a:ext cx="8936947" cy="3715544"/>
          </a:xfr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790061D9-E755-064D-A066-8F887663C0EC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6F60B12-317C-D94C-969B-33BB0D7ADAA2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3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2429712" y="647818"/>
            <a:ext cx="6692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Non deterministic PDA</a:t>
            </a:r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D13794A6-E7F3-264C-9EF2-B418B74E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235" y="2118418"/>
            <a:ext cx="10475529" cy="3510221"/>
          </a:xfr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DFD0825C-0502-2B46-B183-BFCAEFB69B1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BA8BAFFE-225A-ED4D-80A7-FD8CE95A039D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2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BA48F-BF8C-2845-8575-A57F8E4AE9B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7067"/>
                <a:ext cx="5181600" cy="466989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err="1"/>
                  <a:t>Definisi</a:t>
                </a:r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State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input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simbol-simbol</a:t>
                </a:r>
                <a:r>
                  <a:rPr lang="en-US" dirty="0"/>
                  <a:t> stack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State </a:t>
                </a:r>
                <a:r>
                  <a:rPr lang="en-US" dirty="0" err="1"/>
                  <a:t>awal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Final State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tumpukan</a:t>
                </a:r>
                <a:r>
                  <a:rPr lang="en-US" dirty="0"/>
                  <a:t>/top of stack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ABA48F-BF8C-2845-8575-A57F8E4AE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7067"/>
                <a:ext cx="5181600" cy="4669896"/>
              </a:xfrm>
              <a:blipFill>
                <a:blip r:embed="rId2"/>
                <a:stretch>
                  <a:fillRect l="-17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BEAC9-5231-C342-A4A9-22AB3F3F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07067"/>
            <a:ext cx="5181600" cy="4669896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mem-push Z </a:t>
            </a:r>
            <a:r>
              <a:rPr lang="en-US" dirty="0" err="1"/>
              <a:t>pada</a:t>
            </a:r>
            <a:r>
              <a:rPr lang="en-US" dirty="0"/>
              <a:t> top stack.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Jika</a:t>
            </a:r>
            <a:r>
              <a:rPr lang="en-US" dirty="0"/>
              <a:t> top stack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stack </a:t>
            </a:r>
            <a:r>
              <a:rPr lang="en-US" dirty="0" err="1"/>
              <a:t>adl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variable (missal A),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ruas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missal A-&gt;w, </a:t>
            </a:r>
            <a:r>
              <a:rPr lang="en-US" dirty="0" err="1"/>
              <a:t>maka</a:t>
            </a:r>
            <a:r>
              <a:rPr lang="en-US" dirty="0"/>
              <a:t> di </a:t>
            </a:r>
            <a:r>
              <a:rPr lang="en-US" dirty="0" err="1"/>
              <a:t>ganti</a:t>
            </a:r>
            <a:r>
              <a:rPr lang="en-US" dirty="0"/>
              <a:t> w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top stack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 </a:t>
            </a:r>
            <a:r>
              <a:rPr lang="en-US" dirty="0" err="1"/>
              <a:t>adl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terminal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menyamai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pop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tumpukan</a:t>
            </a:r>
            <a:r>
              <a:rPr lang="en-US" dirty="0"/>
              <a:t>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4ABD759-71EE-744B-B935-A3736B79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164EA-D48C-A24E-B777-6CC609AB429A}"/>
              </a:ext>
            </a:extLst>
          </p:cNvPr>
          <p:cNvSpPr/>
          <p:nvPr/>
        </p:nvSpPr>
        <p:spPr>
          <a:xfrm>
            <a:off x="848966" y="647818"/>
            <a:ext cx="9854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PDA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Bahasa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Bebas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Konteks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B1317554-115C-BB4C-898E-2B8F59B9122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41941DD-16A2-C242-AE16-3E823522D7AB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4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E894-9A14-524C-86E0-DD0DCA46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Lanjutan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BFACB-1652-D449-85F2-E430EF26194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70000"/>
                <a:ext cx="5181600" cy="4906963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mempush</a:t>
                </a:r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S </a:t>
                </a:r>
                <a:r>
                  <a:rPr lang="en-US" dirty="0" err="1"/>
                  <a:t>ke</a:t>
                </a:r>
                <a:r>
                  <a:rPr lang="en-US" dirty="0"/>
                  <a:t> stack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adl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tata </a:t>
                </a:r>
                <a:r>
                  <a:rPr lang="en-US" dirty="0" err="1"/>
                  <a:t>bahasa</a:t>
                </a:r>
                <a:r>
                  <a:rPr lang="en-US" dirty="0"/>
                  <a:t> </a:t>
                </a:r>
                <a:r>
                  <a:rPr lang="en-US" dirty="0" err="1"/>
                  <a:t>bebas</a:t>
                </a:r>
                <a:r>
                  <a:rPr lang="en-US" dirty="0"/>
                  <a:t> </a:t>
                </a:r>
                <a:r>
                  <a:rPr lang="en-US" dirty="0" err="1"/>
                  <a:t>kontek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variable A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terminal (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mempop</a:t>
                </a:r>
                <a:r>
                  <a:rPr lang="en-US" dirty="0"/>
                  <a:t> </a:t>
                </a:r>
                <a:r>
                  <a:rPr lang="en-US" dirty="0" err="1"/>
                  <a:t>pembandingan</a:t>
                </a:r>
                <a:r>
                  <a:rPr lang="en-US" dirty="0"/>
                  <a:t> terminal)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bila</a:t>
                </a:r>
                <a:r>
                  <a:rPr lang="en-US" dirty="0"/>
                  <a:t> </a:t>
                </a:r>
                <a:r>
                  <a:rPr lang="en-US" dirty="0" err="1"/>
                  <a:t>selesai</a:t>
                </a:r>
                <a:r>
                  <a:rPr lang="en-US" dirty="0"/>
                  <a:t> </a:t>
                </a:r>
                <a:r>
                  <a:rPr lang="en-US" dirty="0" err="1"/>
                  <a:t>membaca</a:t>
                </a:r>
                <a:r>
                  <a:rPr lang="en-US" dirty="0"/>
                  <a:t> string. Top stack </a:t>
                </a:r>
                <a:r>
                  <a:rPr lang="en-US" dirty="0" err="1"/>
                  <a:t>adl</a:t>
                </a:r>
                <a:r>
                  <a:rPr lang="en-US" dirty="0"/>
                  <a:t> Z </a:t>
                </a:r>
                <a:r>
                  <a:rPr lang="en-US" dirty="0" err="1"/>
                  <a:t>berarti</a:t>
                </a:r>
                <a:r>
                  <a:rPr lang="en-US" dirty="0"/>
                  <a:t> string input </a:t>
                </a:r>
                <a:r>
                  <a:rPr lang="en-US" dirty="0" err="1"/>
                  <a:t>sukses</a:t>
                </a:r>
                <a:r>
                  <a:rPr lang="en-US" dirty="0"/>
                  <a:t> </a:t>
                </a:r>
                <a:r>
                  <a:rPr lang="en-US" dirty="0" err="1"/>
                  <a:t>diterima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PDA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6BFACB-1652-D449-85F2-E430EF261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70000"/>
                <a:ext cx="5181600" cy="4906963"/>
              </a:xfrm>
              <a:blipFill>
                <a:blip r:embed="rId2"/>
                <a:stretch>
                  <a:fillRect l="-1711" t="-1809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534A7C-6D2F-7F4C-89B6-6338B3DC32F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83733"/>
                <a:ext cx="5181600" cy="50932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Contoh </a:t>
                </a:r>
                <a:r>
                  <a:rPr lang="en-US" dirty="0" err="1"/>
                  <a:t>peneraoan</a:t>
                </a:r>
                <a:r>
                  <a:rPr lang="en-US" dirty="0"/>
                  <a:t>:</a:t>
                </a:r>
              </a:p>
              <a:p>
                <a:r>
                  <a:rPr lang="en-US" dirty="0" err="1"/>
                  <a:t>Misalkan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tata </a:t>
                </a:r>
                <a:r>
                  <a:rPr lang="en-US" dirty="0" err="1"/>
                  <a:t>bahasa</a:t>
                </a:r>
                <a:r>
                  <a:rPr lang="en-US" dirty="0"/>
                  <a:t> </a:t>
                </a:r>
                <a:r>
                  <a:rPr lang="en-US" dirty="0" err="1"/>
                  <a:t>bebas</a:t>
                </a:r>
                <a:r>
                  <a:rPr lang="en-US" dirty="0"/>
                  <a:t> </a:t>
                </a:r>
                <a:r>
                  <a:rPr lang="en-US" dirty="0" err="1"/>
                  <a:t>konteks</a:t>
                </a:r>
                <a:r>
                  <a:rPr lang="en-US" dirty="0"/>
                  <a:t> </a:t>
                </a:r>
                <a:r>
                  <a:rPr lang="en-US" dirty="0" err="1"/>
                  <a:t>dgn</a:t>
                </a:r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D:</a:t>
                </a:r>
              </a:p>
              <a:p>
                <a:pPr marL="0" indent="0">
                  <a:buNone/>
                </a:pPr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aDa|bDb|c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dikontruksi</a:t>
                </a:r>
                <a:r>
                  <a:rPr lang="en-US" dirty="0"/>
                  <a:t> PDA: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}.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</a:t>
                </a:r>
                <a:r>
                  <a:rPr lang="en-US" dirty="0" err="1"/>
                  <a:t>D,a,b,c,Z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7534A7C-6D2F-7F4C-89B6-6338B3DC3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83733"/>
                <a:ext cx="5181600" cy="5093230"/>
              </a:xfrm>
              <a:blipFill>
                <a:blip r:embed="rId3"/>
                <a:stretch>
                  <a:fillRect l="-1956" t="-1741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4">
            <a:extLst>
              <a:ext uri="{FF2B5EF4-FFF2-40B4-BE49-F238E27FC236}">
                <a16:creationId xmlns:a16="http://schemas.microsoft.com/office/drawing/2014/main" id="{9FD0FD9F-959D-8E41-9B94-275C7C5E0B8E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F2839599-23E5-244C-99DB-662DB0279E2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1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7E77-2476-0349-9A14-114ABF24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tansisinya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EF671-0E55-DB44-A8A9-1A5A8419C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𝑎𝐷𝑎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𝑏𝐷𝑏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)={(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EF671-0E55-DB44-A8A9-1A5A8419C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4">
            <a:extLst>
              <a:ext uri="{FF2B5EF4-FFF2-40B4-BE49-F238E27FC236}">
                <a16:creationId xmlns:a16="http://schemas.microsoft.com/office/drawing/2014/main" id="{3F1B528E-9FBD-FE42-BD27-800E95506CE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767B8562-B3A1-744E-9A96-243723058AA4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1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F115-7A60-5846-837B-3220EF5F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D880-E1D2-8B46-BFB7-8BF0E928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https://ocw.upj.ac.id/files/Handout-INF305-Bab-7-Pushdown-Automata.pdf</a:t>
            </a:r>
            <a:endParaRPr lang="en-ID" dirty="0"/>
          </a:p>
          <a:p>
            <a:endParaRPr lang="en-US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59532F2B-18B0-3B4E-89F9-D7D5D6DBF666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0C7A6E99-AAC6-9C4A-BDCE-F3FB9E51BDC5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0776A114-2F28-9648-9598-FC0B4C8718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654C0CA-C230-984B-931E-0B3FE42845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62AF80-10B8-0740-8643-7740DAA0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78581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PDA </a:t>
            </a:r>
            <a:r>
              <a:rPr lang="en-US" sz="2800" dirty="0" err="1"/>
              <a:t>meruapakan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pengujian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/string </a:t>
            </a:r>
            <a:r>
              <a:rPr lang="en-US" sz="2800" dirty="0" err="1"/>
              <a:t>menggnakan</a:t>
            </a:r>
            <a:r>
              <a:rPr lang="en-US" sz="2800" dirty="0"/>
              <a:t> </a:t>
            </a:r>
            <a:r>
              <a:rPr lang="en-US" sz="2800" dirty="0" err="1"/>
              <a:t>pendekatan</a:t>
            </a:r>
            <a:r>
              <a:rPr lang="en-US" sz="2800" dirty="0"/>
              <a:t> stack .</a:t>
            </a:r>
          </a:p>
          <a:p>
            <a:pPr>
              <a:buFontTx/>
              <a:buChar char="-"/>
            </a:pPr>
            <a:r>
              <a:rPr lang="en-US" sz="2800" dirty="0"/>
              <a:t>Stack/</a:t>
            </a:r>
            <a:r>
              <a:rPr lang="en-US" sz="2800" dirty="0" err="1"/>
              <a:t>tumpukan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 </a:t>
            </a:r>
            <a:r>
              <a:rPr lang="en-US" sz="2800" dirty="0" err="1"/>
              <a:t>ciri</a:t>
            </a:r>
            <a:r>
              <a:rPr lang="en-US" sz="2800" dirty="0"/>
              <a:t>:</a:t>
            </a:r>
          </a:p>
          <a:p>
            <a:pPr marL="514350" indent="-514350">
              <a:buAutoNum type="arabicPeriod"/>
            </a:pPr>
            <a:r>
              <a:rPr lang="en-US" sz="2800" dirty="0" err="1"/>
              <a:t>Memiliki</a:t>
            </a:r>
            <a:r>
              <a:rPr lang="en-US" sz="2800" dirty="0"/>
              <a:t> Top of Stack/</a:t>
            </a:r>
            <a:r>
              <a:rPr lang="en-US" sz="2800" dirty="0" err="1"/>
              <a:t>puncak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err="1"/>
              <a:t>Aturan</a:t>
            </a:r>
            <a:r>
              <a:rPr lang="en-US" sz="2800" dirty="0"/>
              <a:t> </a:t>
            </a:r>
            <a:r>
              <a:rPr lang="en-US" sz="2800" dirty="0" err="1"/>
              <a:t>pengenisian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LIFO(Last In First Out)</a:t>
            </a:r>
          </a:p>
          <a:p>
            <a:pPr marL="514350" indent="-514350">
              <a:buAutoNum type="arabicPeriod"/>
            </a:pPr>
            <a:r>
              <a:rPr lang="en-US" sz="2800" dirty="0"/>
              <a:t>Pop: </a:t>
            </a:r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stack</a:t>
            </a:r>
          </a:p>
          <a:p>
            <a:pPr marL="514350" indent="-514350">
              <a:buAutoNum type="arabicPeriod"/>
            </a:pPr>
            <a:r>
              <a:rPr lang="en-US" sz="2800" dirty="0"/>
              <a:t>Push: </a:t>
            </a:r>
            <a:r>
              <a:rPr lang="en-US" sz="2800" dirty="0" err="1"/>
              <a:t>memasukan</a:t>
            </a:r>
            <a:r>
              <a:rPr lang="en-US" sz="2800" dirty="0"/>
              <a:t> element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stack 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87767B-1746-3A49-9D05-543E76A3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Push Down Automata (PDA)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02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0776A114-2F28-9648-9598-FC0B4C8718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654C0CA-C230-984B-931E-0B3FE42845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62AF80-10B8-0740-8643-7740DAA0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37858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87767B-1746-3A49-9D05-543E76A3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55" y="556374"/>
            <a:ext cx="9744637" cy="80925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Push Down Automata (PDA)</a:t>
            </a:r>
            <a:endParaRPr lang="en-US" sz="3200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9F735B2F-65FB-9948-9965-BAF39E791A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169095"/>
              </p:ext>
            </p:extLst>
          </p:nvPr>
        </p:nvGraphicFramePr>
        <p:xfrm>
          <a:off x="713510" y="1590097"/>
          <a:ext cx="1655618" cy="133321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55618">
                  <a:extLst>
                    <a:ext uri="{9D8B030D-6E8A-4147-A177-3AD203B41FA5}">
                      <a16:colId xmlns:a16="http://schemas.microsoft.com/office/drawing/2014/main" val="3147983960"/>
                    </a:ext>
                  </a:extLst>
                </a:gridCol>
              </a:tblGrid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7522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83397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27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1A08D-4143-AB4A-805E-816ED2CAB0B4}"/>
              </a:ext>
            </a:extLst>
          </p:cNvPr>
          <p:cNvCxnSpPr/>
          <p:nvPr/>
        </p:nvCxnSpPr>
        <p:spPr>
          <a:xfrm>
            <a:off x="2369128" y="1825625"/>
            <a:ext cx="40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B4F217-F772-D049-91CE-02D09751F7A4}"/>
              </a:ext>
            </a:extLst>
          </p:cNvPr>
          <p:cNvSpPr/>
          <p:nvPr/>
        </p:nvSpPr>
        <p:spPr>
          <a:xfrm>
            <a:off x="2805547" y="1614630"/>
            <a:ext cx="1330037" cy="4188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77FF0-AC3A-4449-9033-A9DB5E3B7B0C}"/>
              </a:ext>
            </a:extLst>
          </p:cNvPr>
          <p:cNvSpPr/>
          <p:nvPr/>
        </p:nvSpPr>
        <p:spPr>
          <a:xfrm>
            <a:off x="1932710" y="3510834"/>
            <a:ext cx="4828308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Opreasi</a:t>
            </a:r>
            <a:r>
              <a:rPr lang="en-US" dirty="0"/>
              <a:t> Pop, </a:t>
            </a:r>
            <a:r>
              <a:rPr lang="en-US" dirty="0" err="1"/>
              <a:t>konsidi</a:t>
            </a:r>
            <a:r>
              <a:rPr lang="en-US" dirty="0"/>
              <a:t> stack </a:t>
            </a:r>
            <a:r>
              <a:rPr lang="en-US" dirty="0" err="1"/>
              <a:t>menjadi</a:t>
            </a:r>
            <a:r>
              <a:rPr lang="en-US" dirty="0"/>
              <a:t> 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F2FFE8F0-16EC-BD4A-A7B6-FB7613D48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091893"/>
              </p:ext>
            </p:extLst>
          </p:nvPr>
        </p:nvGraphicFramePr>
        <p:xfrm>
          <a:off x="3061857" y="4728735"/>
          <a:ext cx="1655618" cy="88880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55618">
                  <a:extLst>
                    <a:ext uri="{9D8B030D-6E8A-4147-A177-3AD203B41FA5}">
                      <a16:colId xmlns:a16="http://schemas.microsoft.com/office/drawing/2014/main" val="3147983960"/>
                    </a:ext>
                  </a:extLst>
                </a:gridCol>
              </a:tblGrid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83397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27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293DEB-850C-3A4C-80BE-9FB2AB91C293}"/>
              </a:ext>
            </a:extLst>
          </p:cNvPr>
          <p:cNvCxnSpPr/>
          <p:nvPr/>
        </p:nvCxnSpPr>
        <p:spPr>
          <a:xfrm>
            <a:off x="4717475" y="4984461"/>
            <a:ext cx="40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62E5E4-8821-4345-9D3A-E1F5AB8BF24B}"/>
              </a:ext>
            </a:extLst>
          </p:cNvPr>
          <p:cNvSpPr/>
          <p:nvPr/>
        </p:nvSpPr>
        <p:spPr>
          <a:xfrm>
            <a:off x="5119257" y="4754336"/>
            <a:ext cx="1330037" cy="4188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of Stack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DBE0D3-4A54-2446-B988-5E40504761F1}"/>
              </a:ext>
            </a:extLst>
          </p:cNvPr>
          <p:cNvSpPr/>
          <p:nvPr/>
        </p:nvSpPr>
        <p:spPr>
          <a:xfrm>
            <a:off x="6421583" y="1271433"/>
            <a:ext cx="4828308" cy="76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Opreasi</a:t>
            </a:r>
            <a:r>
              <a:rPr lang="en-US" dirty="0"/>
              <a:t> Push, </a:t>
            </a:r>
            <a:r>
              <a:rPr lang="en-US" dirty="0" err="1"/>
              <a:t>konsidi</a:t>
            </a:r>
            <a:r>
              <a:rPr lang="en-US" dirty="0"/>
              <a:t> stack </a:t>
            </a:r>
            <a:r>
              <a:rPr lang="en-US" dirty="0" err="1"/>
              <a:t>menjadi</a:t>
            </a:r>
            <a:r>
              <a:rPr lang="en-US" dirty="0"/>
              <a:t> 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B41F8D45-E427-9949-BA98-409B749F0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144892"/>
              </p:ext>
            </p:extLst>
          </p:nvPr>
        </p:nvGraphicFramePr>
        <p:xfrm>
          <a:off x="7793182" y="2057968"/>
          <a:ext cx="1655618" cy="133321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655618">
                  <a:extLst>
                    <a:ext uri="{9D8B030D-6E8A-4147-A177-3AD203B41FA5}">
                      <a16:colId xmlns:a16="http://schemas.microsoft.com/office/drawing/2014/main" val="3147983960"/>
                    </a:ext>
                  </a:extLst>
                </a:gridCol>
              </a:tblGrid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7522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483397"/>
                  </a:ext>
                </a:extLst>
              </a:tr>
              <a:tr h="44440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48275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907AA-DF80-7F47-9EA9-C334582B4D53}"/>
              </a:ext>
            </a:extLst>
          </p:cNvPr>
          <p:cNvCxnSpPr/>
          <p:nvPr/>
        </p:nvCxnSpPr>
        <p:spPr>
          <a:xfrm>
            <a:off x="9448800" y="2267382"/>
            <a:ext cx="401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6363B-8774-5242-980C-09C05ECDDBAB}"/>
              </a:ext>
            </a:extLst>
          </p:cNvPr>
          <p:cNvSpPr/>
          <p:nvPr/>
        </p:nvSpPr>
        <p:spPr>
          <a:xfrm>
            <a:off x="9926783" y="2057980"/>
            <a:ext cx="1330037" cy="4188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7406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0776A114-2F28-9648-9598-FC0B4C871814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D654C0CA-C230-984B-931E-0B3FE42845DE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62AF80-10B8-0740-8643-7740DAA0B3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State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input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simbol-simbol</a:t>
                </a:r>
                <a:r>
                  <a:rPr lang="en-US" dirty="0"/>
                  <a:t> stack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State </a:t>
                </a:r>
                <a:r>
                  <a:rPr lang="en-US" dirty="0" err="1"/>
                  <a:t>awal</a:t>
                </a: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Himpunan</a:t>
                </a:r>
                <a:r>
                  <a:rPr lang="en-US" dirty="0"/>
                  <a:t> Final State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Simbol</a:t>
                </a:r>
                <a:r>
                  <a:rPr lang="en-US" dirty="0"/>
                  <a:t>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tumpukan</a:t>
                </a:r>
                <a:r>
                  <a:rPr lang="en-US" dirty="0"/>
                  <a:t>/top of stack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62AF80-10B8-0740-8643-7740DAA0B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31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6BBFD1-3815-5341-B00A-FAA9D04DCDA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Komponen yang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FSA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Tuple </a:t>
                </a:r>
                <a:r>
                  <a:rPr lang="en-US" dirty="0" err="1"/>
                  <a:t>baru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kemiripan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FSA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6BBFD1-3815-5341-B00A-FAA9D04DC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58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B987767B-1746-3A49-9D05-543E76A3B1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5719" y="1001027"/>
            <a:ext cx="9745662" cy="80803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Push Down Automata (PDA)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313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CC8F-03A6-8745-BB21-AEADEB1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Push Down Automata (PDA)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E7B4-BDCE-8741-9138-152748B90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1928" y="2034709"/>
                <a:ext cx="9926818" cy="37858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Move:</a:t>
                </a:r>
              </a:p>
              <a:p>
                <a:r>
                  <a:rPr lang="en-US" sz="2800" dirty="0" err="1"/>
                  <a:t>Fungsi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Transisi</a:t>
                </a:r>
                <a:r>
                  <a:rPr lang="en-US" sz="2800" dirty="0"/>
                  <a:t> (move) pada PDA </a:t>
                </a:r>
                <a:r>
                  <a:rPr lang="en-US" sz="2800" dirty="0" err="1"/>
                  <a:t>didefinisikan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sebagai</a:t>
                </a:r>
                <a:r>
                  <a:rPr lang="en-US" sz="2800" dirty="0"/>
                  <a:t> :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𝐴𝑍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 err="1"/>
                  <a:t>Dimana</a:t>
                </a:r>
                <a:r>
                  <a:rPr lang="en-US" sz="2800" dirty="0"/>
                  <a:t> 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: state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dirty="0"/>
                  <a:t>Z: Top of Stack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Penting</a:t>
                </a:r>
                <a:r>
                  <a:rPr lang="en-US" sz="2800" dirty="0"/>
                  <a:t>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𝐴𝐴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        Push/Insert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dirty="0"/>
                  <a:t> 	      Pop/Delete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E7B4-BDCE-8741-9138-152748B90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1928" y="2034709"/>
                <a:ext cx="9926818" cy="3785813"/>
              </a:xfrm>
              <a:blipFill>
                <a:blip r:embed="rId2"/>
                <a:stretch>
                  <a:fillRect l="-1151" t="-2676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4">
            <a:extLst>
              <a:ext uri="{FF2B5EF4-FFF2-40B4-BE49-F238E27FC236}">
                <a16:creationId xmlns:a16="http://schemas.microsoft.com/office/drawing/2014/main" id="{69A885EE-1D72-F34B-A1AE-D316AC90F97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3ABFD0A-8F8C-414B-84E7-BE9866B4517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D84B81-5195-2E42-86EA-17EF48FE0B2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200482" y="1846262"/>
                <a:ext cx="4383577" cy="420491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D84B81-5195-2E42-86EA-17EF48FE0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00482" y="1846262"/>
                <a:ext cx="4383577" cy="4204913"/>
              </a:xfrm>
              <a:blipFill>
                <a:blip r:embed="rId2"/>
                <a:stretch>
                  <a:fillRect l="-578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AA3CDF8-9A4E-1742-BA70-F6DEEAEAF3C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858359" y="1846263"/>
                <a:ext cx="4836535" cy="4204913"/>
              </a:xfrm>
            </p:spPr>
            <p:txBody>
              <a:bodyPr/>
              <a:lstStyle/>
              <a:p>
                <a:r>
                  <a:rPr lang="en-US" dirty="0"/>
                  <a:t>Memiliki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Kita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membaca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top stack Z </a:t>
                </a:r>
                <a:r>
                  <a:rPr lang="en-US" dirty="0" err="1"/>
                  <a:t>membaca</a:t>
                </a:r>
                <a:r>
                  <a:rPr lang="en-US" dirty="0"/>
                  <a:t> input ‘a’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AA3CDF8-9A4E-1742-BA70-F6DEEAEA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858359" y="1846263"/>
                <a:ext cx="4836535" cy="4204913"/>
              </a:xfrm>
              <a:blipFill>
                <a:blip r:embed="rId3"/>
                <a:stretch>
                  <a:fillRect l="-105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9DCB9B0-B1EF-3B4A-9054-0560766FBB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46338" y="1038225"/>
            <a:ext cx="9745662" cy="808038"/>
          </a:xfrm>
        </p:spPr>
        <p:txBody>
          <a:bodyPr>
            <a:normAutofit fontScale="90000"/>
          </a:bodyPr>
          <a:lstStyle/>
          <a:p>
            <a:r>
              <a:rPr lang="en-US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Push Down Automata (PDA)</a:t>
            </a:r>
            <a:br>
              <a:rPr lang="en-US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F0C8BC8-FCA9-BF48-BCB9-F0C7E8855EA7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350D4A3-D533-BF43-AEA3-75A9EEF072E6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B0C-D30E-D94A-A8D5-C9C47865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r>
              <a:rPr lang="en-US" sz="2000" dirty="0" err="1"/>
              <a:t>Misal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mengetahui</a:t>
            </a:r>
            <a:r>
              <a:rPr lang="en-US" sz="2000" dirty="0"/>
              <a:t> </a:t>
            </a:r>
            <a:r>
              <a:rPr lang="en-US" sz="2000" dirty="0" err="1"/>
              <a:t>apakh</a:t>
            </a:r>
            <a:r>
              <a:rPr lang="en-US" sz="2000" dirty="0"/>
              <a:t> string ‘</a:t>
            </a:r>
            <a:r>
              <a:rPr lang="en-US" sz="2000" dirty="0" err="1"/>
              <a:t>abba</a:t>
            </a:r>
            <a:r>
              <a:rPr lang="en-US" sz="2000" dirty="0"/>
              <a:t>’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PDA?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4E95B5-F7E0-4549-B739-D13DB2A97F8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1" y="914399"/>
          <a:ext cx="11014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320263319"/>
                    </a:ext>
                  </a:extLst>
                </a:gridCol>
              </a:tblGrid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7886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2673B-394A-F448-8B2D-0EA8DADAE3EE}"/>
                  </a:ext>
                </a:extLst>
              </p:cNvPr>
              <p:cNvSpPr/>
              <p:nvPr/>
            </p:nvSpPr>
            <p:spPr>
              <a:xfrm>
                <a:off x="775854" y="1645919"/>
                <a:ext cx="5320146" cy="1039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Konfigurasi </a:t>
                </a:r>
                <a:r>
                  <a:rPr lang="en-US" dirty="0" err="1"/>
                  <a:t>awal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top stack Z, </a:t>
                </a:r>
                <a:r>
                  <a:rPr lang="en-US" dirty="0" err="1"/>
                  <a:t>membaca</a:t>
                </a:r>
                <a:r>
                  <a:rPr lang="en-US" dirty="0"/>
                  <a:t> input ‘a’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𝐴𝑍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 err="1"/>
                  <a:t>Konfigurasi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 di push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2673B-394A-F448-8B2D-0EA8DADA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54" y="1645919"/>
                <a:ext cx="5320146" cy="1039091"/>
              </a:xfrm>
              <a:prstGeom prst="rect">
                <a:avLst/>
              </a:prstGeom>
              <a:blipFill>
                <a:blip r:embed="rId3"/>
                <a:stretch>
                  <a:fillRect t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AE99E09-590C-9D49-8C0C-29BB9FDC08B0}"/>
              </a:ext>
            </a:extLst>
          </p:cNvPr>
          <p:cNvGraphicFramePr>
            <a:graphicFrameLocks/>
          </p:cNvGraphicFramePr>
          <p:nvPr/>
        </p:nvGraphicFramePr>
        <p:xfrm>
          <a:off x="838201" y="2784764"/>
          <a:ext cx="11014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320263319"/>
                    </a:ext>
                  </a:extLst>
                </a:gridCol>
              </a:tblGrid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7886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09454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1EE3C-FCD5-E44C-86EE-C4D7FC103DE4}"/>
                  </a:ext>
                </a:extLst>
              </p:cNvPr>
              <p:cNvSpPr/>
              <p:nvPr/>
            </p:nvSpPr>
            <p:spPr>
              <a:xfrm>
                <a:off x="706581" y="3870962"/>
                <a:ext cx="5458691" cy="1039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 err="1"/>
                  <a:t>Membaca</a:t>
                </a:r>
                <a:r>
                  <a:rPr lang="en-US" dirty="0"/>
                  <a:t> input b </a:t>
                </a:r>
              </a:p>
              <a:p>
                <a:pPr algn="ctr"/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 err="1"/>
                  <a:t>Konfigurasi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top stack di Pop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1EE3C-FCD5-E44C-86EE-C4D7FC10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1" y="3870962"/>
                <a:ext cx="5458691" cy="1039091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DC46DB07-EA1E-F143-8F1C-C547C7260CB0}"/>
              </a:ext>
            </a:extLst>
          </p:cNvPr>
          <p:cNvGraphicFramePr>
            <a:graphicFrameLocks/>
          </p:cNvGraphicFramePr>
          <p:nvPr/>
        </p:nvGraphicFramePr>
        <p:xfrm>
          <a:off x="706581" y="5137266"/>
          <a:ext cx="11014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320263319"/>
                    </a:ext>
                  </a:extLst>
                </a:gridCol>
              </a:tblGrid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7886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896154-B72F-A04E-92A7-C6A9697F9F9F}"/>
                  </a:ext>
                </a:extLst>
              </p:cNvPr>
              <p:cNvSpPr/>
              <p:nvPr/>
            </p:nvSpPr>
            <p:spPr>
              <a:xfrm>
                <a:off x="637309" y="5868786"/>
                <a:ext cx="5458691" cy="1039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  <a:p>
                <a:pPr algn="ctr"/>
                <a:r>
                  <a:rPr lang="en-US" dirty="0" err="1"/>
                  <a:t>Membaca</a:t>
                </a:r>
                <a:r>
                  <a:rPr lang="en-US" dirty="0"/>
                  <a:t> input b </a:t>
                </a:r>
              </a:p>
              <a:p>
                <a:pPr algn="ctr"/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𝐵𝑍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 err="1"/>
                  <a:t>Konfigurasi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2896154-B72F-A04E-92A7-C6A9697F9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5868786"/>
                <a:ext cx="5458691" cy="1039091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672BD2FC-C7C2-8344-9636-D172E81BACAC}"/>
              </a:ext>
            </a:extLst>
          </p:cNvPr>
          <p:cNvGraphicFramePr>
            <a:graphicFrameLocks/>
          </p:cNvGraphicFramePr>
          <p:nvPr/>
        </p:nvGraphicFramePr>
        <p:xfrm>
          <a:off x="8035635" y="2804162"/>
          <a:ext cx="11014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320263319"/>
                    </a:ext>
                  </a:extLst>
                </a:gridCol>
              </a:tblGrid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7886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09454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7C78B4-7ADD-864F-AA40-6BC11922D839}"/>
                  </a:ext>
                </a:extLst>
              </p:cNvPr>
              <p:cNvSpPr/>
              <p:nvPr/>
            </p:nvSpPr>
            <p:spPr>
              <a:xfrm>
                <a:off x="6483925" y="3884820"/>
                <a:ext cx="5458691" cy="10390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 err="1"/>
                  <a:t>Membaca</a:t>
                </a:r>
                <a:r>
                  <a:rPr lang="en-US" dirty="0"/>
                  <a:t> input a </a:t>
                </a:r>
              </a:p>
              <a:p>
                <a:pPr algn="ctr"/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 err="1"/>
                  <a:t>Konfigurasi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67C78B4-7ADD-864F-AA40-6BC11922D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5" y="3884820"/>
                <a:ext cx="5458691" cy="1039091"/>
              </a:xfrm>
              <a:prstGeom prst="rect">
                <a:avLst/>
              </a:prstGeom>
              <a:blipFill>
                <a:blip r:embed="rId6"/>
                <a:stretch>
                  <a:fillRect l="-46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7CC50A97-8270-5248-B19C-0B5C61A89876}"/>
              </a:ext>
            </a:extLst>
          </p:cNvPr>
          <p:cNvGraphicFramePr>
            <a:graphicFrameLocks/>
          </p:cNvGraphicFramePr>
          <p:nvPr/>
        </p:nvGraphicFramePr>
        <p:xfrm>
          <a:off x="6483925" y="5084620"/>
          <a:ext cx="11014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320263319"/>
                    </a:ext>
                  </a:extLst>
                </a:gridCol>
              </a:tblGrid>
              <a:tr h="34391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77886"/>
                  </a:ext>
                </a:extLst>
              </a:tr>
              <a:tr h="343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75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881655-6FD0-CF49-8C22-220762EB24BA}"/>
                  </a:ext>
                </a:extLst>
              </p:cNvPr>
              <p:cNvSpPr/>
              <p:nvPr/>
            </p:nvSpPr>
            <p:spPr>
              <a:xfrm>
                <a:off x="6350575" y="5816139"/>
                <a:ext cx="5572991" cy="1091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Semua</a:t>
                </a:r>
                <a:r>
                  <a:rPr lang="en-US" dirty="0"/>
                  <a:t> input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selesai</a:t>
                </a:r>
                <a:r>
                  <a:rPr lang="en-US" dirty="0"/>
                  <a:t> di </a:t>
                </a:r>
                <a:r>
                  <a:rPr lang="en-US" dirty="0" err="1"/>
                  <a:t>baca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transisinya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 err="1"/>
                  <a:t>Konfigurasi</a:t>
                </a:r>
                <a:r>
                  <a:rPr lang="en-US" dirty="0"/>
                  <a:t> </a:t>
                </a:r>
                <a:r>
                  <a:rPr lang="en-US" dirty="0" err="1"/>
                  <a:t>mesin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881655-6FD0-CF49-8C22-220762EB2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575" y="5816139"/>
                <a:ext cx="5572991" cy="1091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D2DE0-3948-4A43-9BA5-C66315D76C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E49BB6-4703-AA4D-AEFF-B66C0EED909B}"/>
                  </a:ext>
                </a:extLst>
              </p:cNvPr>
              <p:cNvSpPr/>
              <p:nvPr/>
            </p:nvSpPr>
            <p:spPr>
              <a:xfrm>
                <a:off x="6894746" y="200487"/>
                <a:ext cx="4637047" cy="2063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E49BB6-4703-AA4D-AEFF-B66C0EED9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46" y="200487"/>
                <a:ext cx="4637047" cy="20633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21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3076523" y="647818"/>
            <a:ext cx="539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Deterministic PDA</a:t>
            </a:r>
          </a:p>
        </p:txBody>
      </p:sp>
      <p:pic>
        <p:nvPicPr>
          <p:cNvPr id="6" name="Content Placeholder 5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B1E69340-14A4-E84A-94D5-33858DEC0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54" y="2218172"/>
            <a:ext cx="10322491" cy="3517424"/>
          </a:xfrm>
        </p:spPr>
      </p:pic>
      <p:sp>
        <p:nvSpPr>
          <p:cNvPr id="10" name="Subtitle 4">
            <a:extLst>
              <a:ext uri="{FF2B5EF4-FFF2-40B4-BE49-F238E27FC236}">
                <a16:creationId xmlns:a16="http://schemas.microsoft.com/office/drawing/2014/main" id="{761B3773-ECCC-F948-B5E0-370A2157858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1DC5793-1313-884B-BCDE-8AD1F70FAF6A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3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8FB1B-059D-5D4C-9842-AF429951EB32}"/>
              </a:ext>
            </a:extLst>
          </p:cNvPr>
          <p:cNvSpPr/>
          <p:nvPr/>
        </p:nvSpPr>
        <p:spPr>
          <a:xfrm>
            <a:off x="3076523" y="647818"/>
            <a:ext cx="539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Deterministic PDA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BF1CB4-FE6F-8649-8FEC-03414724A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410" y="1476232"/>
            <a:ext cx="10255963" cy="4904248"/>
          </a:xfr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BA75F867-E019-BD4E-A57F-DC864F87F292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3E32B3C1-02AC-7A4C-8DBD-F118E1B0A8FD}"/>
              </a:ext>
            </a:extLst>
          </p:cNvPr>
          <p:cNvSpPr txBox="1">
            <a:spLocks/>
          </p:cNvSpPr>
          <p:nvPr/>
        </p:nvSpPr>
        <p:spPr>
          <a:xfrm>
            <a:off x="8973519" y="298355"/>
            <a:ext cx="2817464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Otomata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dan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Teori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Bahasa 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0424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</TotalTime>
  <Words>1007</Words>
  <Application>Microsoft Macintosh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Signika</vt:lpstr>
      <vt:lpstr>1_Custom Design</vt:lpstr>
      <vt:lpstr>   Pertemuan ke_13 PDA  (Push Down Automata)</vt:lpstr>
      <vt:lpstr>Push Down Automata (PDA)</vt:lpstr>
      <vt:lpstr>Push Down Automata (PDA)</vt:lpstr>
      <vt:lpstr>Push Down Automata (PDA)</vt:lpstr>
      <vt:lpstr>Push Down Automata (PDA)</vt:lpstr>
      <vt:lpstr>Push Down Automata (PDA) </vt:lpstr>
      <vt:lpstr>Misal ingin mengetahui apakh string ‘abba’ diterima oleh PDA?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#Lanjutan </vt:lpstr>
      <vt:lpstr>Fungsi tansisinya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GALUH WILUJENG SARASWATI</cp:lastModifiedBy>
  <cp:revision>101</cp:revision>
  <dcterms:created xsi:type="dcterms:W3CDTF">2020-07-23T01:18:59Z</dcterms:created>
  <dcterms:modified xsi:type="dcterms:W3CDTF">2022-02-23T15:40:51Z</dcterms:modified>
</cp:coreProperties>
</file>