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sldIdLst>
    <p:sldId id="257" r:id="rId2"/>
    <p:sldId id="275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94649" autoAdjust="0"/>
  </p:normalViewPr>
  <p:slideViewPr>
    <p:cSldViewPr snapToGrid="0">
      <p:cViewPr varScale="1">
        <p:scale>
          <a:sx n="83" d="100"/>
          <a:sy n="83" d="100"/>
        </p:scale>
        <p:origin x="8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F6CE-5A18-6349-AC9A-E79B13F7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2377-B358-7B48-BC2A-1C78D2EDE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A0836-74A0-BD43-B64E-CFDD278F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2AD5B-3DF0-4145-BEAC-3B710A09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93DF-0C46-5044-9981-13E18315AF96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4D1BA-58CA-B64E-B6AB-6F036915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4D28-B9E3-5F48-8AD6-049B286E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D4A0-EB02-974A-8BBF-ED3893447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2.png"/><Relationship Id="rId10" Type="http://schemas.openxmlformats.org/officeDocument/2006/relationships/image" Target="../media/image130.png"/><Relationship Id="rId4" Type="http://schemas.openxmlformats.org/officeDocument/2006/relationships/image" Target="../media/image110.png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209" y="3207612"/>
            <a:ext cx="9457765" cy="10971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Pertemuan</a:t>
            </a:r>
            <a:r>
              <a:rPr lang="en-US" dirty="0">
                <a:solidFill>
                  <a:srgbClr val="0070C0"/>
                </a:solidFill>
              </a:rPr>
              <a:t> ke_14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Mesin</a:t>
            </a:r>
            <a:r>
              <a:rPr lang="en-US" dirty="0">
                <a:solidFill>
                  <a:srgbClr val="0070C0"/>
                </a:solidFill>
              </a:rPr>
              <a:t> Turing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803037" y="665384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A1C1-6539-E246-A445-7EE9FB5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62EFA-A9E3-1441-A9B7-F7759683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Q={A,B,C,D,E}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={0,1}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={0,1,X,Y,</a:t>
                </a:r>
                <a:r>
                  <a:rPr lang="en-US" strike="sngStrik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F={E}</a:t>
                </a:r>
              </a:p>
              <a:p>
                <a:pPr marL="0" indent="0">
                  <a:buNone/>
                </a:pPr>
                <a:r>
                  <a:rPr lang="en-US" dirty="0"/>
                  <a:t>S={A}</a:t>
                </a:r>
              </a:p>
              <a:p>
                <a:pPr marL="0" indent="0">
                  <a:buNone/>
                </a:pP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transisinya</a:t>
                </a:r>
                <a:r>
                  <a:rPr lang="en-US" dirty="0"/>
                  <a:t> : DI SLIDE SELANJUTNYA ^_^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62EFA-A9E3-1441-A9B7-F7759683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4">
            <a:extLst>
              <a:ext uri="{FF2B5EF4-FFF2-40B4-BE49-F238E27FC236}">
                <a16:creationId xmlns:a16="http://schemas.microsoft.com/office/drawing/2014/main" id="{FD0CEAB8-14F2-B14D-9388-AAF92DD1EE1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A587A256-94D3-FA41-8B14-A6C59F25C83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4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A1C1-6539-E246-A445-7EE9FB5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2EFA-A9E3-1441-A9B7-F7759683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4A83274-DDE2-CB41-9993-178A99C06A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15240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20415535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93662979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5291347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6935842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99812878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721646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trike="sngStrike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0999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(B,X,R)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(D,Y,R)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19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(B,0,R)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(C,Y,L)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(B.Y,R)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514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(C,0,L)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(A,X,R)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(C,Y,L)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8996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(D,Y,R)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(E,</a:t>
                          </a:r>
                          <a:r>
                            <a:rPr lang="en-US" strike="sngStrike" dirty="0"/>
                            <a:t> </a:t>
                          </a:r>
                          <a:r>
                            <a:rPr lang="en-US" strike="sngStrike" dirty="0" err="1"/>
                            <a:t>b,</a:t>
                          </a:r>
                          <a:r>
                            <a:rPr lang="en-US" strike="noStrike" dirty="0" err="1"/>
                            <a:t>L</a:t>
                          </a:r>
                          <a:r>
                            <a:rPr lang="en-US" strike="noStrik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746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494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4A83274-DDE2-CB41-9993-178A99C06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960476"/>
                  </p:ext>
                </p:extLst>
              </p:nvPr>
            </p:nvGraphicFramePr>
            <p:xfrm>
              <a:off x="838200" y="1615240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20415535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93662979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5291347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6935842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99812878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721646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5" t="-6897" r="-50000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trike="sngStrike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0999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(B,X,R)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(D,Y,R)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19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(B,0,R)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(C,Y,L)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(B.Y,R)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514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(C,0,L)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(A,X,R)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(C,Y,L)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8996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(D,Y,R)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(E,</a:t>
                          </a:r>
                          <a:r>
                            <a:rPr lang="en-US" strike="sngStrike" dirty="0"/>
                            <a:t> </a:t>
                          </a:r>
                          <a:r>
                            <a:rPr lang="en-US" strike="sngStrike" dirty="0" err="1"/>
                            <a:t>b,</a:t>
                          </a:r>
                          <a:r>
                            <a:rPr lang="en-US" strike="noStrike" dirty="0" err="1"/>
                            <a:t>L</a:t>
                          </a:r>
                          <a:r>
                            <a:rPr lang="en-US" strike="noStrik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746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494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F3B4088-970A-5C46-A64B-D1D75DF71231}"/>
              </a:ext>
            </a:extLst>
          </p:cNvPr>
          <p:cNvSpPr/>
          <p:nvPr/>
        </p:nvSpPr>
        <p:spPr>
          <a:xfrm>
            <a:off x="684953" y="4341872"/>
            <a:ext cx="10515600" cy="94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Tunjukanlah</a:t>
            </a:r>
            <a:r>
              <a:rPr lang="en-US" dirty="0"/>
              <a:t> dan </a:t>
            </a:r>
            <a:r>
              <a:rPr lang="en-US" dirty="0" err="1"/>
              <a:t>buktikanlah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pita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0011!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54D0AF2-ECD0-0D45-B98C-417E8CE5D0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E7E7FED-3FFA-2C4E-86B1-DF8F143093F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6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A1C1-6539-E246-A445-7EE9FB5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2EFA-A9E3-1441-A9B7-F7759683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Mesin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turing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pita </a:t>
            </a:r>
            <a:r>
              <a:rPr lang="en-US" sz="2800" dirty="0" err="1"/>
              <a:t>berisi</a:t>
            </a:r>
            <a:r>
              <a:rPr lang="en-US" sz="2800" dirty="0"/>
              <a:t> array (</a:t>
            </a:r>
            <a:r>
              <a:rPr lang="en-US" sz="2800" dirty="0" err="1"/>
              <a:t>deretan</a:t>
            </a:r>
            <a:r>
              <a:rPr lang="en-US" sz="2800" dirty="0"/>
              <a:t>) </a:t>
            </a:r>
            <a:r>
              <a:rPr lang="en-US" sz="2800" dirty="0" err="1"/>
              <a:t>sel</a:t>
            </a:r>
            <a:r>
              <a:rPr lang="en-US" sz="2800" dirty="0"/>
              <a:t> se </a:t>
            </a:r>
            <a:r>
              <a:rPr lang="en-US" sz="2800" dirty="0" err="1"/>
              <a:t>penyimpanan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sel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simbol</a:t>
            </a:r>
            <a:r>
              <a:rPr lang="en-US" sz="2800" dirty="0"/>
              <a:t> </a:t>
            </a:r>
            <a:r>
              <a:rPr lang="en-US" sz="2800" dirty="0" err="1"/>
              <a:t>tunggal</a:t>
            </a:r>
            <a:endParaRPr lang="en-US" sz="2800" dirty="0"/>
          </a:p>
          <a:p>
            <a:r>
              <a:rPr lang="en-US" sz="2800" dirty="0"/>
              <a:t>Pita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turing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sel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sel</a:t>
            </a:r>
            <a:r>
              <a:rPr lang="en-US" sz="2800" dirty="0"/>
              <a:t> </a:t>
            </a:r>
            <a:r>
              <a:rPr lang="en-US" sz="2800" dirty="0" err="1"/>
              <a:t>terakhir</a:t>
            </a:r>
            <a:r>
              <a:rPr lang="en-US" sz="2800" dirty="0"/>
              <a:t>.</a:t>
            </a:r>
          </a:p>
          <a:p>
            <a:r>
              <a:rPr lang="en-US" sz="2800" dirty="0"/>
              <a:t>Pita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head </a:t>
            </a:r>
            <a:r>
              <a:rPr lang="en-US" sz="2800" dirty="0"/>
              <a:t>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bergerak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kanan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membaca</a:t>
            </a:r>
            <a:r>
              <a:rPr lang="en-US" sz="2800" dirty="0">
                <a:solidFill>
                  <a:srgbClr val="FF0000"/>
                </a:solidFill>
              </a:rPr>
              <a:t> input </a:t>
            </a:r>
            <a:r>
              <a:rPr lang="en-US" sz="2800" dirty="0" err="1"/>
              <a:t>dari</a:t>
            </a:r>
            <a:r>
              <a:rPr lang="en-US" sz="2800" dirty="0"/>
              <a:t> pita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melakukan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penulisan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pada</a:t>
            </a:r>
            <a:r>
              <a:rPr lang="en-US" sz="2800" dirty="0"/>
              <a:t> pita/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pita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5F71832F-8362-494F-AA2E-89BD9038F2D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E1B273DF-E477-8B42-A2DA-9AC2CE4620E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8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8506-956D-C744-BF04-77796602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</a:t>
            </a:r>
            <a:r>
              <a:rPr lang="en-US" dirty="0" err="1"/>
              <a:t>Mesin</a:t>
            </a:r>
            <a:r>
              <a:rPr lang="en-US" dirty="0"/>
              <a:t> Turing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E68B4-0727-4F42-BDD8-4F2FA461A6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2388" y="1690688"/>
                <a:ext cx="5607423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500" dirty="0"/>
                  <a:t>Sebuah </a:t>
                </a:r>
                <a:r>
                  <a:rPr lang="en-US" sz="4500" dirty="0" err="1"/>
                  <a:t>mesin</a:t>
                </a:r>
                <a:r>
                  <a:rPr lang="en-US" sz="4500" dirty="0"/>
                  <a:t> Turing </a:t>
                </a:r>
                <a:r>
                  <a:rPr lang="en-US" sz="4500" dirty="0" err="1"/>
                  <a:t>secara</a:t>
                </a:r>
                <a:r>
                  <a:rPr lang="en-US" sz="4500" dirty="0"/>
                  <a:t> formal </a:t>
                </a:r>
                <a:r>
                  <a:rPr lang="en-US" sz="4500" dirty="0" err="1"/>
                  <a:t>dinyatakan</a:t>
                </a:r>
                <a:r>
                  <a:rPr lang="en-US" sz="4500" dirty="0"/>
                  <a:t> </a:t>
                </a:r>
                <a:r>
                  <a:rPr lang="en-US" sz="4500" dirty="0" err="1"/>
                  <a:t>dalam</a:t>
                </a:r>
                <a:r>
                  <a:rPr lang="en-US" sz="4500" dirty="0"/>
                  <a:t> 7 </a:t>
                </a:r>
                <a:r>
                  <a:rPr lang="en-US" sz="4500" dirty="0" err="1"/>
                  <a:t>tupel</a:t>
                </a:r>
                <a:endParaRPr lang="en-US" sz="4500" dirty="0"/>
              </a:p>
              <a:p>
                <a:pPr marL="0" indent="0">
                  <a:buNone/>
                </a:pPr>
                <a:endParaRPr lang="en-US" sz="45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rgbClr val="FF0000"/>
                    </a:solidFill>
                  </a:rPr>
                  <a:t>M=(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4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4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480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45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400" dirty="0"/>
                  <a:t>NB: </a:t>
                </a:r>
                <a:r>
                  <a:rPr lang="en-US" sz="3400" dirty="0" err="1"/>
                  <a:t>bagian</a:t>
                </a:r>
                <a:r>
                  <a:rPr lang="en-US" sz="3400" dirty="0"/>
                  <a:t> pita yang </a:t>
                </a:r>
                <a:r>
                  <a:rPr lang="en-US" sz="3400" dirty="0" err="1"/>
                  <a:t>belum</a:t>
                </a:r>
                <a:r>
                  <a:rPr lang="en-US" sz="3400" dirty="0"/>
                  <a:t> </a:t>
                </a:r>
                <a:r>
                  <a:rPr lang="en-US" sz="3400" dirty="0" err="1"/>
                  <a:t>ditulis</a:t>
                </a:r>
                <a:r>
                  <a:rPr lang="en-US" sz="3400" dirty="0"/>
                  <a:t> </a:t>
                </a:r>
                <a:r>
                  <a:rPr lang="en-US" sz="3400" dirty="0" err="1"/>
                  <a:t>dianggap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bersisi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simbol</a:t>
                </a:r>
                <a14:m>
                  <m:oMath xmlns:m="http://schemas.openxmlformats.org/officeDocument/2006/math">
                    <m:r>
                      <a:rPr lang="en-US" sz="3400" i="1" strike="sngStrike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400" strike="sngStrik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E68B4-0727-4F42-BDD8-4F2FA461A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2388" y="1690688"/>
                <a:ext cx="5607423" cy="4351338"/>
              </a:xfrm>
              <a:blipFill>
                <a:blip r:embed="rId2"/>
                <a:stretch>
                  <a:fillRect l="-2483" t="-4070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F1E15F-A09E-BF46-A24C-898EA633EE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89811" y="1879414"/>
                <a:ext cx="641873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Keterangan :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𝐻𝑖𝑚𝑝𝑢𝑛𝑎𝑛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impunan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simbol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input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simbol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pada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pita (</a:t>
                </a:r>
                <a:r>
                  <a:rPr lang="en-US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meliputi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pula blank)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𝑓𝑢𝑛𝑔𝑠𝑖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𝑡𝑟𝑎𝑛𝑠𝑖𝑠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Start state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final state </a:t>
                </a:r>
              </a:p>
              <a:p>
                <a:pPr marL="514350" indent="-514350">
                  <a:buAutoNum type="arabicPeriod"/>
                </a:pPr>
                <a:r>
                  <a:rPr lang="en-US" b="0" strike="sngStrike" dirty="0"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𝑠𝑖𝑚𝑏𝑜𝑙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𝑘𝑜𝑠𝑜𝑛𝑔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𝑏𝑙𝑎𝑛𝑘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𝑏𝑢𝑘𝑎𝑛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𝑏𝑎𝑔𝑖𝑎𝑛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𝑑𝑎𝑟𝑖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F1E15F-A09E-BF46-A24C-898EA633E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89811" y="1879414"/>
                <a:ext cx="6418730" cy="4351338"/>
              </a:xfrm>
              <a:blipFill>
                <a:blip r:embed="rId3"/>
                <a:stretch>
                  <a:fillRect l="-98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4">
            <a:extLst>
              <a:ext uri="{FF2B5EF4-FFF2-40B4-BE49-F238E27FC236}">
                <a16:creationId xmlns:a16="http://schemas.microsoft.com/office/drawing/2014/main" id="{BB9923D2-4C4C-9441-AB03-089CED0DE51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C3E95CFE-616C-B648-B661-BC66F49A60AC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29FF-071C-9C40-88CD-65D33E06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7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E5DB5-54A3-2B40-ABDF-EA6772CC74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057836"/>
                <a:ext cx="5181600" cy="5435038"/>
              </a:xfrm>
            </p:spPr>
            <p:txBody>
              <a:bodyPr/>
              <a:lstStyle/>
              <a:p>
                <a:r>
                  <a:rPr lang="en-US" dirty="0"/>
                  <a:t>Misal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:r>
                  <a:rPr lang="en-US" dirty="0" err="1"/>
                  <a:t>mesin</a:t>
                </a:r>
                <a:r>
                  <a:rPr lang="en-US" dirty="0"/>
                  <a:t> Turing: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= {</a:t>
                </a:r>
                <a:r>
                  <a:rPr lang="en-US" dirty="0" err="1"/>
                  <a:t>a,b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transisinya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,b)=(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,L)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E5DB5-54A3-2B40-ABDF-EA6772CC7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057836"/>
                <a:ext cx="5181600" cy="5435038"/>
              </a:xfrm>
              <a:blipFill>
                <a:blip r:embed="rId2"/>
                <a:stretch>
                  <a:fillRect l="-2200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66FCE9-2855-474E-A67E-687E84ACF6B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057836"/>
                <a:ext cx="5181600" cy="5119127"/>
              </a:xfrm>
            </p:spPr>
            <p:txBody>
              <a:bodyPr/>
              <a:lstStyle/>
              <a:p>
                <a:r>
                  <a:rPr lang="en-US" dirty="0"/>
                  <a:t>Kita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membaca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seperti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:pPr marL="0" indent="0">
                  <a:buNone/>
                </a:pPr>
                <a:r>
                  <a:rPr lang="en-US" dirty="0" err="1"/>
                  <a:t>Pada</a:t>
                </a:r>
                <a:r>
                  <a:rPr lang="en-US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head </a:t>
                </a:r>
                <a:r>
                  <a:rPr lang="en-US" dirty="0" err="1"/>
                  <a:t>menunjuk</a:t>
                </a:r>
                <a:r>
                  <a:rPr lang="en-US" dirty="0"/>
                  <a:t> </a:t>
                </a:r>
                <a:r>
                  <a:rPr lang="en-US" dirty="0" err="1"/>
                  <a:t>karakter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‘a’</a:t>
                </a:r>
                <a:r>
                  <a:rPr lang="en-US" dirty="0"/>
                  <a:t>. </a:t>
                </a:r>
                <a:r>
                  <a:rPr lang="en-US" dirty="0" err="1"/>
                  <a:t>Pada</a:t>
                </a:r>
                <a:r>
                  <a:rPr lang="en-US" dirty="0"/>
                  <a:t> pita </a:t>
                </a:r>
                <a:r>
                  <a:rPr lang="en-US" dirty="0" err="1"/>
                  <a:t>menjadi</a:t>
                </a:r>
                <a:r>
                  <a:rPr lang="en-US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head </a:t>
                </a:r>
                <a:r>
                  <a:rPr lang="en-US" dirty="0" err="1"/>
                  <a:t>bergerak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,b)=(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:pPr marL="0" indent="0">
                  <a:buNone/>
                </a:pPr>
                <a:r>
                  <a:rPr lang="en-US" dirty="0"/>
                  <a:t>Pada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head </a:t>
                </a:r>
                <a:r>
                  <a:rPr lang="en-US" dirty="0" err="1"/>
                  <a:t>menunjuk</a:t>
                </a:r>
                <a:r>
                  <a:rPr lang="en-US" dirty="0"/>
                  <a:t> </a:t>
                </a:r>
                <a:r>
                  <a:rPr lang="en-US" dirty="0" err="1"/>
                  <a:t>karakter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‘b’</a:t>
                </a:r>
                <a:r>
                  <a:rPr lang="en-US" dirty="0"/>
                  <a:t>. </a:t>
                </a:r>
                <a:r>
                  <a:rPr lang="en-US" dirty="0" err="1"/>
                  <a:t>Pada</a:t>
                </a:r>
                <a:r>
                  <a:rPr lang="en-US" dirty="0"/>
                  <a:t> pita </a:t>
                </a:r>
                <a:r>
                  <a:rPr lang="en-US" dirty="0" err="1"/>
                  <a:t>menjadi</a:t>
                </a:r>
                <a:r>
                  <a:rPr lang="en-US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head </a:t>
                </a:r>
                <a:r>
                  <a:rPr lang="en-US" dirty="0" err="1"/>
                  <a:t>menulis</a:t>
                </a:r>
                <a:r>
                  <a:rPr lang="en-US" dirty="0"/>
                  <a:t> </a:t>
                </a:r>
                <a:r>
                  <a:rPr lang="en-US" dirty="0" err="1"/>
                  <a:t>karakter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‘a’</a:t>
                </a:r>
                <a:r>
                  <a:rPr lang="en-US" dirty="0"/>
                  <a:t> </a:t>
                </a:r>
                <a:r>
                  <a:rPr lang="en-US" dirty="0" err="1"/>
                  <a:t>bergerak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66FCE9-2855-474E-A67E-687E84ACF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057836"/>
                <a:ext cx="5181600" cy="5119127"/>
              </a:xfrm>
              <a:blipFill>
                <a:blip r:embed="rId3"/>
                <a:stretch>
                  <a:fillRect l="-2200" t="-1733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6657AD0-7403-7041-AD9B-D1DD19BDF587}"/>
              </a:ext>
            </a:extLst>
          </p:cNvPr>
          <p:cNvSpPr/>
          <p:nvPr/>
        </p:nvSpPr>
        <p:spPr>
          <a:xfrm>
            <a:off x="7010400" y="6132980"/>
            <a:ext cx="5181600" cy="6927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Turing: R =Right/</a:t>
            </a:r>
            <a:r>
              <a:rPr lang="en-US" dirty="0" err="1"/>
              <a:t>Kanan</a:t>
            </a:r>
            <a:r>
              <a:rPr lang="en-US" dirty="0"/>
              <a:t>, L= Left/Kiri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66B6C-2B6E-5C4F-8419-D5E9FFA4FDF9}"/>
              </a:ext>
            </a:extLst>
          </p:cNvPr>
          <p:cNvCxnSpPr>
            <a:cxnSpLocks/>
          </p:cNvCxnSpPr>
          <p:nvPr/>
        </p:nvCxnSpPr>
        <p:spPr>
          <a:xfrm flipV="1">
            <a:off x="3567953" y="2055510"/>
            <a:ext cx="2947147" cy="2607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453303-F01F-E14B-A209-E3F400BB83FD}"/>
              </a:ext>
            </a:extLst>
          </p:cNvPr>
          <p:cNvCxnSpPr>
            <a:cxnSpLocks/>
          </p:cNvCxnSpPr>
          <p:nvPr/>
        </p:nvCxnSpPr>
        <p:spPr>
          <a:xfrm flipV="1">
            <a:off x="3409949" y="4019964"/>
            <a:ext cx="3263153" cy="1285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5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AE0F7-DFA2-2D41-8EAC-F045B0059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335" y="1113984"/>
                <a:ext cx="11203905" cy="59378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Perhatikan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mesin</a:t>
                </a:r>
                <a:r>
                  <a:rPr lang="en-US" sz="2400" dirty="0"/>
                  <a:t> Turing: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,x)=(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y, G)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Bila</a:t>
                </a:r>
                <a:r>
                  <a:rPr lang="en-US" sz="2400" dirty="0"/>
                  <a:t> x&lt;&gt; y ,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head </a:t>
                </a:r>
                <a:r>
                  <a:rPr lang="en-US" sz="2400" dirty="0" err="1"/>
                  <a:t>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menulis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simbol</a:t>
                </a:r>
                <a:r>
                  <a:rPr lang="en-US" sz="2400" dirty="0"/>
                  <a:t> y (</a:t>
                </a:r>
                <a:r>
                  <a:rPr lang="en-US" sz="2400" dirty="0" err="1"/>
                  <a:t>menimpa</a:t>
                </a:r>
                <a:r>
                  <a:rPr lang="en-US" sz="2400" dirty="0"/>
                  <a:t> x) </a:t>
                </a:r>
                <a:r>
                  <a:rPr lang="en-US" sz="2400" dirty="0" err="1"/>
                  <a:t>sebelum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bergerak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sesuai</a:t>
                </a:r>
                <a:r>
                  <a:rPr lang="en-US" sz="2400" dirty="0"/>
                  <a:t> G(</a:t>
                </a:r>
                <a:r>
                  <a:rPr lang="en-US" sz="2400" dirty="0" err="1"/>
                  <a:t>kanan</a:t>
                </a:r>
                <a:r>
                  <a:rPr lang="en-US" sz="2400" dirty="0"/>
                  <a:t>/Kiri)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 err="1"/>
                  <a:t>misalkan</a:t>
                </a:r>
                <a:r>
                  <a:rPr lang="en-US" sz="2400" dirty="0"/>
                  <a:t> pita yang </a:t>
                </a:r>
                <a:r>
                  <a:rPr lang="en-US" sz="2400" dirty="0" err="1"/>
                  <a:t>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dibaca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’</a:t>
                </a:r>
                <a:r>
                  <a:rPr lang="en-US" sz="2400" dirty="0" err="1"/>
                  <a:t>abbaa</a:t>
                </a:r>
                <a:r>
                  <a:rPr lang="en-US" sz="2400" dirty="0"/>
                  <a:t>’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transisi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a, R) </a:t>
                </a:r>
                <a:r>
                  <a:rPr lang="en-US" sz="2400" dirty="0" err="1"/>
                  <a:t>menyebabkan</a:t>
                </a:r>
                <a:r>
                  <a:rPr lang="en-US" sz="2400" dirty="0"/>
                  <a:t> head </a:t>
                </a:r>
                <a:r>
                  <a:rPr lang="en-US" sz="2400" dirty="0" err="1"/>
                  <a:t>bergerak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kanan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transisi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,b)=(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a, R) </a:t>
                </a:r>
                <a:r>
                  <a:rPr lang="en-US" sz="2400" dirty="0" err="1"/>
                  <a:t>menyebabkan</a:t>
                </a:r>
                <a:r>
                  <a:rPr lang="en-US" sz="2400" dirty="0"/>
                  <a:t> head  </a:t>
                </a:r>
                <a:r>
                  <a:rPr lang="en-US" sz="2400" dirty="0" err="1"/>
                  <a:t>menuliskan</a:t>
                </a:r>
                <a:r>
                  <a:rPr lang="en-US" sz="2400" dirty="0"/>
                  <a:t> ‘a’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bergerak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kanan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AE0F7-DFA2-2D41-8EAC-F045B0059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335" y="1113984"/>
                <a:ext cx="11203905" cy="5937812"/>
              </a:xfrm>
              <a:blipFill>
                <a:blip r:embed="rId2"/>
                <a:stretch>
                  <a:fillRect l="-906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E7A6D0-C8F3-6D46-AD3F-008BC179466A}"/>
                  </a:ext>
                </a:extLst>
              </p:cNvPr>
              <p:cNvSpPr/>
              <p:nvPr/>
            </p:nvSpPr>
            <p:spPr>
              <a:xfrm>
                <a:off x="8973519" y="976375"/>
                <a:ext cx="31017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,b)=(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,L)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E7A6D0-C8F3-6D46-AD3F-008BC179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519" y="976375"/>
                <a:ext cx="3101788" cy="923330"/>
              </a:xfrm>
              <a:prstGeom prst="rect">
                <a:avLst/>
              </a:prstGeom>
              <a:blipFill>
                <a:blip r:embed="rId3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5865D-FEF2-7840-BA71-203A21210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90851"/>
              </p:ext>
            </p:extLst>
          </p:nvPr>
        </p:nvGraphicFramePr>
        <p:xfrm>
          <a:off x="503669" y="2986684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0188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759625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7317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539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68203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8736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0619241"/>
                    </a:ext>
                  </a:extLst>
                </a:gridCol>
              </a:tblGrid>
              <a:tr h="248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5529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0189C-1A8D-2441-B7C5-086E664A1D66}"/>
              </a:ext>
            </a:extLst>
          </p:cNvPr>
          <p:cNvCxnSpPr>
            <a:cxnSpLocks/>
          </p:cNvCxnSpPr>
          <p:nvPr/>
        </p:nvCxnSpPr>
        <p:spPr>
          <a:xfrm flipV="1">
            <a:off x="1900539" y="3307850"/>
            <a:ext cx="1" cy="29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32BE6A-B498-1840-81A2-639B829197E9}"/>
                  </a:ext>
                </a:extLst>
              </p:cNvPr>
              <p:cNvSpPr/>
              <p:nvPr/>
            </p:nvSpPr>
            <p:spPr>
              <a:xfrm>
                <a:off x="1612153" y="3465173"/>
                <a:ext cx="629021" cy="573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32BE6A-B498-1840-81A2-639B82919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53" y="3465173"/>
                <a:ext cx="629021" cy="573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0841D9-9965-174E-A744-2E252E8D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22544"/>
              </p:ext>
            </p:extLst>
          </p:nvPr>
        </p:nvGraphicFramePr>
        <p:xfrm>
          <a:off x="503669" y="4358878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0188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759625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7317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539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68203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8736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0619241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55299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720E4-82CB-E640-8ED3-7D695BED2346}"/>
              </a:ext>
            </a:extLst>
          </p:cNvPr>
          <p:cNvCxnSpPr>
            <a:cxnSpLocks/>
          </p:cNvCxnSpPr>
          <p:nvPr/>
        </p:nvCxnSpPr>
        <p:spPr>
          <a:xfrm flipV="1">
            <a:off x="3181719" y="4734762"/>
            <a:ext cx="1" cy="29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D4B9F4-973C-3D47-9595-6C5306A325A6}"/>
                  </a:ext>
                </a:extLst>
              </p:cNvPr>
              <p:cNvSpPr/>
              <p:nvPr/>
            </p:nvSpPr>
            <p:spPr>
              <a:xfrm>
                <a:off x="2867209" y="5039285"/>
                <a:ext cx="629021" cy="573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D4B9F4-973C-3D47-9595-6C5306A32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09" y="5039285"/>
                <a:ext cx="629021" cy="573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4">
            <a:extLst>
              <a:ext uri="{FF2B5EF4-FFF2-40B4-BE49-F238E27FC236}">
                <a16:creationId xmlns:a16="http://schemas.microsoft.com/office/drawing/2014/main" id="{472B015C-C653-C347-B221-C72DB7545FE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FE4F3071-B893-3C4E-90FD-0587DD7E4EF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AE0F7-DFA2-2D41-8EAC-F045B0059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986" y="436884"/>
                <a:ext cx="11385176" cy="64211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300" dirty="0" err="1"/>
                  <a:t>Fungsi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transisi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/>
                  <a:t>,b)=(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/>
                  <a:t>, a, R) </a:t>
                </a:r>
                <a:r>
                  <a:rPr lang="en-US" sz="2300" dirty="0" err="1"/>
                  <a:t>menyebabkan</a:t>
                </a:r>
                <a:r>
                  <a:rPr lang="en-US" sz="2300" dirty="0"/>
                  <a:t> head  </a:t>
                </a:r>
                <a:r>
                  <a:rPr lang="en-US" sz="2300" dirty="0" err="1"/>
                  <a:t>menuliskan</a:t>
                </a:r>
                <a:r>
                  <a:rPr lang="en-US" sz="2300" dirty="0"/>
                  <a:t> ‘a’ </a:t>
                </a:r>
                <a:r>
                  <a:rPr lang="en-US" sz="2300" dirty="0" err="1"/>
                  <a:t>dan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bergerak</a:t>
                </a:r>
                <a:r>
                  <a:rPr lang="en-US" sz="2300" dirty="0"/>
                  <a:t> </a:t>
                </a:r>
                <a:r>
                  <a:rPr lang="en-US" sz="2300" dirty="0" err="1"/>
                  <a:t>ke</a:t>
                </a:r>
                <a:r>
                  <a:rPr lang="en-US" sz="2300" dirty="0"/>
                  <a:t> </a:t>
                </a:r>
                <a:r>
                  <a:rPr lang="en-US" sz="2300" dirty="0" err="1"/>
                  <a:t>kanan</a:t>
                </a:r>
                <a:r>
                  <a:rPr lang="en-US" sz="2300" dirty="0"/>
                  <a:t>.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transisi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a, R)</a:t>
                </a:r>
                <a:r>
                  <a:rPr lang="en-US" sz="2400" dirty="0" err="1"/>
                  <a:t>menyebabkan</a:t>
                </a:r>
                <a:r>
                  <a:rPr lang="en-US" sz="2400" dirty="0"/>
                  <a:t> head </a:t>
                </a:r>
                <a:r>
                  <a:rPr lang="en-US" sz="2400" dirty="0" err="1"/>
                  <a:t>bergerak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kanan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transisi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a, R)</a:t>
                </a:r>
                <a:r>
                  <a:rPr lang="en-US" sz="2400" dirty="0" err="1"/>
                  <a:t>menyebabkan</a:t>
                </a:r>
                <a:r>
                  <a:rPr lang="en-US" sz="2400" dirty="0"/>
                  <a:t> head </a:t>
                </a:r>
                <a:r>
                  <a:rPr lang="en-US" sz="2400" dirty="0" err="1"/>
                  <a:t>bergerak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kanan</a:t>
                </a:r>
                <a:r>
                  <a:rPr lang="en-US" sz="2200" dirty="0"/>
                  <a:t>.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Head </a:t>
                </a:r>
                <a:r>
                  <a:rPr lang="en-US" sz="2200" dirty="0" err="1"/>
                  <a:t>menunjuk</a:t>
                </a:r>
                <a:r>
                  <a:rPr lang="en-US" sz="2400" strike="sngStrik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bagian</a:t>
                </a:r>
                <a:r>
                  <a:rPr lang="en-US" sz="2200" dirty="0"/>
                  <a:t> pita yang </a:t>
                </a:r>
                <a:r>
                  <a:rPr lang="en-US" sz="2200" dirty="0" err="1"/>
                  <a:t>belum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ditulisi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dianggap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berisi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err="1"/>
                  <a:t>Fungsi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transisi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,L) </a:t>
                </a:r>
                <a:r>
                  <a:rPr lang="en-US" sz="2400" dirty="0" err="1"/>
                  <a:t>menyebabkan</a:t>
                </a:r>
                <a:r>
                  <a:rPr lang="en-US" sz="2400" dirty="0"/>
                  <a:t> head </a:t>
                </a:r>
                <a:r>
                  <a:rPr lang="en-US" sz="2400" dirty="0" err="1"/>
                  <a:t>bergerak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kiri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AE0F7-DFA2-2D41-8EAC-F045B0059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986" y="436884"/>
                <a:ext cx="11385176" cy="6421116"/>
              </a:xfrm>
              <a:blipFill>
                <a:blip r:embed="rId2"/>
                <a:stretch>
                  <a:fillRect l="-892" b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E7A6D0-C8F3-6D46-AD3F-008BC179466A}"/>
                  </a:ext>
                </a:extLst>
              </p:cNvPr>
              <p:cNvSpPr/>
              <p:nvPr/>
            </p:nvSpPr>
            <p:spPr>
              <a:xfrm>
                <a:off x="9652371" y="2262420"/>
                <a:ext cx="224117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,b)=(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,L)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E7A6D0-C8F3-6D46-AD3F-008BC179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371" y="2262420"/>
                <a:ext cx="2241177" cy="923330"/>
              </a:xfrm>
              <a:prstGeom prst="rect">
                <a:avLst/>
              </a:prstGeom>
              <a:blipFill>
                <a:blip r:embed="rId3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5865D-FEF2-7840-BA71-203A21210418}"/>
              </a:ext>
            </a:extLst>
          </p:cNvPr>
          <p:cNvGraphicFramePr>
            <a:graphicFrameLocks noGrp="1"/>
          </p:cNvGraphicFramePr>
          <p:nvPr/>
        </p:nvGraphicFramePr>
        <p:xfrm>
          <a:off x="502024" y="436884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0188928"/>
                    </a:ext>
                  </a:extLst>
                </a:gridCol>
                <a:gridCol w="990386">
                  <a:extLst>
                    <a:ext uri="{9D8B030D-6E8A-4147-A177-3AD203B41FA5}">
                      <a16:colId xmlns:a16="http://schemas.microsoft.com/office/drawing/2014/main" val="2875962511"/>
                    </a:ext>
                  </a:extLst>
                </a:gridCol>
                <a:gridCol w="1331900">
                  <a:extLst>
                    <a:ext uri="{9D8B030D-6E8A-4147-A177-3AD203B41FA5}">
                      <a16:colId xmlns:a16="http://schemas.microsoft.com/office/drawing/2014/main" val="4187317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539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68203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8736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0619241"/>
                    </a:ext>
                  </a:extLst>
                </a:gridCol>
              </a:tblGrid>
              <a:tr h="248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5529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0189C-1A8D-2441-B7C5-086E664A1D66}"/>
              </a:ext>
            </a:extLst>
          </p:cNvPr>
          <p:cNvCxnSpPr>
            <a:cxnSpLocks/>
          </p:cNvCxnSpPr>
          <p:nvPr/>
        </p:nvCxnSpPr>
        <p:spPr>
          <a:xfrm flipV="1">
            <a:off x="4260475" y="746457"/>
            <a:ext cx="1" cy="29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32BE6A-B498-1840-81A2-639B829197E9}"/>
                  </a:ext>
                </a:extLst>
              </p:cNvPr>
              <p:cNvSpPr/>
              <p:nvPr/>
            </p:nvSpPr>
            <p:spPr>
              <a:xfrm>
                <a:off x="3956423" y="1026539"/>
                <a:ext cx="608104" cy="280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32BE6A-B498-1840-81A2-639B82919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23" y="1026539"/>
                <a:ext cx="608104" cy="280302"/>
              </a:xfrm>
              <a:prstGeom prst="rect">
                <a:avLst/>
              </a:prstGeom>
              <a:blipFill>
                <a:blip r:embed="rId4"/>
                <a:stretch>
                  <a:fillRect b="-217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0841D9-9965-174E-A744-2E252E8D5B0D}"/>
              </a:ext>
            </a:extLst>
          </p:cNvPr>
          <p:cNvGraphicFramePr>
            <a:graphicFrameLocks noGrp="1"/>
          </p:cNvGraphicFramePr>
          <p:nvPr/>
        </p:nvGraphicFramePr>
        <p:xfrm>
          <a:off x="510986" y="2262420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0188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759625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7317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539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68203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8736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0619241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55299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720E4-82CB-E640-8ED3-7D695BED2346}"/>
              </a:ext>
            </a:extLst>
          </p:cNvPr>
          <p:cNvCxnSpPr>
            <a:cxnSpLocks/>
          </p:cNvCxnSpPr>
          <p:nvPr/>
        </p:nvCxnSpPr>
        <p:spPr>
          <a:xfrm flipV="1">
            <a:off x="5387038" y="2655646"/>
            <a:ext cx="1" cy="29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D4B9F4-973C-3D47-9595-6C5306A325A6}"/>
                  </a:ext>
                </a:extLst>
              </p:cNvPr>
              <p:cNvSpPr/>
              <p:nvPr/>
            </p:nvSpPr>
            <p:spPr>
              <a:xfrm>
                <a:off x="5072527" y="2802845"/>
                <a:ext cx="629021" cy="573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D4B9F4-973C-3D47-9595-6C5306A32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27" y="2802845"/>
                <a:ext cx="629021" cy="573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4D638C-11F1-AA48-B3DA-8A69A4B7C970}"/>
              </a:ext>
            </a:extLst>
          </p:cNvPr>
          <p:cNvGraphicFramePr>
            <a:graphicFrameLocks noGrp="1"/>
          </p:cNvGraphicFramePr>
          <p:nvPr/>
        </p:nvGraphicFramePr>
        <p:xfrm>
          <a:off x="510986" y="3864061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0188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759625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7317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53923"/>
                    </a:ext>
                  </a:extLst>
                </a:gridCol>
                <a:gridCol w="1101807">
                  <a:extLst>
                    <a:ext uri="{9D8B030D-6E8A-4147-A177-3AD203B41FA5}">
                      <a16:colId xmlns:a16="http://schemas.microsoft.com/office/drawing/2014/main" val="1316820383"/>
                    </a:ext>
                  </a:extLst>
                </a:gridCol>
                <a:gridCol w="1220479">
                  <a:extLst>
                    <a:ext uri="{9D8B030D-6E8A-4147-A177-3AD203B41FA5}">
                      <a16:colId xmlns:a16="http://schemas.microsoft.com/office/drawing/2014/main" val="3208736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0619241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5529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82CB2DC-D2AB-0D4F-934F-FD8F774AE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476" y="4087956"/>
            <a:ext cx="177800" cy="39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D7D1FF-4B8E-C049-8ACE-EA95702A49BD}"/>
                  </a:ext>
                </a:extLst>
              </p:cNvPr>
              <p:cNvSpPr/>
              <p:nvPr/>
            </p:nvSpPr>
            <p:spPr>
              <a:xfrm>
                <a:off x="6193865" y="4284806"/>
                <a:ext cx="629021" cy="573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D7D1FF-4B8E-C049-8ACE-EA95702A4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65" y="4284806"/>
                <a:ext cx="629021" cy="573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D2C6EF9C-5D3C-8F4C-945D-99B6D8B0391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3033" y="5233493"/>
              <a:ext cx="8128001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9401889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759625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8731784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753923"/>
                        </a:ext>
                      </a:extLst>
                    </a:gridCol>
                    <a:gridCol w="1101807">
                      <a:extLst>
                        <a:ext uri="{9D8B030D-6E8A-4147-A177-3AD203B41FA5}">
                          <a16:colId xmlns:a16="http://schemas.microsoft.com/office/drawing/2014/main" val="1316820383"/>
                        </a:ext>
                      </a:extLst>
                    </a:gridCol>
                    <a:gridCol w="1220479">
                      <a:extLst>
                        <a:ext uri="{9D8B030D-6E8A-4147-A177-3AD203B41FA5}">
                          <a16:colId xmlns:a16="http://schemas.microsoft.com/office/drawing/2014/main" val="32087364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410619241"/>
                        </a:ext>
                      </a:extLst>
                    </a:gridCol>
                  </a:tblGrid>
                  <a:tr h="30928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trike="sngStrike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755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D2C6EF9C-5D3C-8F4C-945D-99B6D8B03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873215"/>
                  </p:ext>
                </p:extLst>
              </p:nvPr>
            </p:nvGraphicFramePr>
            <p:xfrm>
              <a:off x="753033" y="5233493"/>
              <a:ext cx="8128001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9401889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759625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8731784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753923"/>
                        </a:ext>
                      </a:extLst>
                    </a:gridCol>
                    <a:gridCol w="1101807">
                      <a:extLst>
                        <a:ext uri="{9D8B030D-6E8A-4147-A177-3AD203B41FA5}">
                          <a16:colId xmlns:a16="http://schemas.microsoft.com/office/drawing/2014/main" val="1316820383"/>
                        </a:ext>
                      </a:extLst>
                    </a:gridCol>
                    <a:gridCol w="1220479">
                      <a:extLst>
                        <a:ext uri="{9D8B030D-6E8A-4147-A177-3AD203B41FA5}">
                          <a16:colId xmlns:a16="http://schemas.microsoft.com/office/drawing/2014/main" val="32087364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4106192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97826" t="-10345" r="-108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7552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405CE18-16BE-3648-8C77-D1B7974149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348" y="5475518"/>
            <a:ext cx="177800" cy="39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FC9F897-6C86-4D45-9468-5FB3505344A2}"/>
                  </a:ext>
                </a:extLst>
              </p:cNvPr>
              <p:cNvSpPr/>
              <p:nvPr/>
            </p:nvSpPr>
            <p:spPr>
              <a:xfrm>
                <a:off x="8093637" y="5812668"/>
                <a:ext cx="629021" cy="573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FC9F897-6C86-4D45-9468-5FB350534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637" y="5812668"/>
                <a:ext cx="629021" cy="5737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btitle 4">
            <a:extLst>
              <a:ext uri="{FF2B5EF4-FFF2-40B4-BE49-F238E27FC236}">
                <a16:creationId xmlns:a16="http://schemas.microsoft.com/office/drawing/2014/main" id="{16195DBE-1385-B44A-9857-EB80483D786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52CAA270-F5D3-BC4B-B8A7-CF079346F3F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AE0F7-DFA2-2D41-8EAC-F045B0059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807" y="1429940"/>
                <a:ext cx="11385176" cy="64211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Tidak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transisi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lagi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mesin</a:t>
                </a:r>
                <a:r>
                  <a:rPr lang="en-US" sz="2000" dirty="0"/>
                  <a:t> Turing </a:t>
                </a:r>
                <a:r>
                  <a:rPr lang="en-US" sz="2000" dirty="0" err="1"/>
                  <a:t>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berhenti</a:t>
                </a:r>
                <a:r>
                  <a:rPr lang="en-US" sz="2000" dirty="0"/>
                  <a:t> (halt state ).</a:t>
                </a:r>
              </a:p>
              <a:p>
                <a:pPr marL="0" indent="0">
                  <a:buNone/>
                </a:pPr>
                <a:r>
                  <a:rPr lang="en-US" sz="2000" dirty="0"/>
                  <a:t>Karena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termasuk</a:t>
                </a:r>
                <a:r>
                  <a:rPr lang="en-US" sz="2000" dirty="0"/>
                  <a:t> state </a:t>
                </a:r>
                <a:r>
                  <a:rPr lang="en-US" sz="2000" dirty="0" err="1"/>
                  <a:t>akhir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berarti</a:t>
                </a:r>
                <a:r>
                  <a:rPr lang="en-US" sz="2000" dirty="0"/>
                  <a:t> input </a:t>
                </a:r>
                <a:r>
                  <a:rPr lang="en-US" sz="2000" dirty="0" err="1"/>
                  <a:t>tersebut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diterima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AE0F7-DFA2-2D41-8EAC-F045B0059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07" y="1429940"/>
                <a:ext cx="11385176" cy="6421116"/>
              </a:xfrm>
              <a:blipFill>
                <a:blip r:embed="rId2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E7A6D0-C8F3-6D46-AD3F-008BC179466A}"/>
                  </a:ext>
                </a:extLst>
              </p:cNvPr>
              <p:cNvSpPr/>
              <p:nvPr/>
            </p:nvSpPr>
            <p:spPr>
              <a:xfrm>
                <a:off x="9439837" y="2355742"/>
                <a:ext cx="224117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,b)=(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,L)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E7A6D0-C8F3-6D46-AD3F-008BC179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37" y="2355742"/>
                <a:ext cx="2241177" cy="923330"/>
              </a:xfrm>
              <a:prstGeom prst="rect">
                <a:avLst/>
              </a:prstGeom>
              <a:blipFill>
                <a:blip r:embed="rId3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5865D-FEF2-7840-BA71-203A21210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56900"/>
              </p:ext>
            </p:extLst>
          </p:nvPr>
        </p:nvGraphicFramePr>
        <p:xfrm>
          <a:off x="443203" y="1152449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0188928"/>
                    </a:ext>
                  </a:extLst>
                </a:gridCol>
                <a:gridCol w="990386">
                  <a:extLst>
                    <a:ext uri="{9D8B030D-6E8A-4147-A177-3AD203B41FA5}">
                      <a16:colId xmlns:a16="http://schemas.microsoft.com/office/drawing/2014/main" val="2875962511"/>
                    </a:ext>
                  </a:extLst>
                </a:gridCol>
                <a:gridCol w="1331900">
                  <a:extLst>
                    <a:ext uri="{9D8B030D-6E8A-4147-A177-3AD203B41FA5}">
                      <a16:colId xmlns:a16="http://schemas.microsoft.com/office/drawing/2014/main" val="4187317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539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68203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8736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0619241"/>
                    </a:ext>
                  </a:extLst>
                </a:gridCol>
              </a:tblGrid>
              <a:tr h="248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5529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0189C-1A8D-2441-B7C5-086E664A1D66}"/>
              </a:ext>
            </a:extLst>
          </p:cNvPr>
          <p:cNvCxnSpPr>
            <a:cxnSpLocks/>
          </p:cNvCxnSpPr>
          <p:nvPr/>
        </p:nvCxnSpPr>
        <p:spPr>
          <a:xfrm flipV="1">
            <a:off x="6590771" y="1482536"/>
            <a:ext cx="1" cy="29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32BE6A-B498-1840-81A2-639B829197E9}"/>
                  </a:ext>
                </a:extLst>
              </p:cNvPr>
              <p:cNvSpPr/>
              <p:nvPr/>
            </p:nvSpPr>
            <p:spPr>
              <a:xfrm>
                <a:off x="6286719" y="1722450"/>
                <a:ext cx="608104" cy="280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32BE6A-B498-1840-81A2-639B82919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19" y="1722450"/>
                <a:ext cx="608104" cy="280302"/>
              </a:xfrm>
              <a:prstGeom prst="rect">
                <a:avLst/>
              </a:prstGeom>
              <a:blipFill>
                <a:blip r:embed="rId4"/>
                <a:stretch>
                  <a:fillRect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4">
            <a:extLst>
              <a:ext uri="{FF2B5EF4-FFF2-40B4-BE49-F238E27FC236}">
                <a16:creationId xmlns:a16="http://schemas.microsoft.com/office/drawing/2014/main" id="{A507855F-73DD-A744-BFDB-2C01D333E4C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5852DFAC-E877-9541-8987-CD54BB755245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1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A1C1-6539-E246-A445-7EE9FB5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menggerakan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2EFA-A9E3-1441-A9B7-F7759683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Lihat</a:t>
            </a:r>
            <a:r>
              <a:rPr lang="en-US" dirty="0"/>
              <a:t> state </a:t>
            </a:r>
            <a:r>
              <a:rPr lang="en-US" dirty="0" err="1"/>
              <a:t>semula</a:t>
            </a:r>
            <a:r>
              <a:rPr lang="en-US" dirty="0"/>
              <a:t> dan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head</a:t>
            </a:r>
            <a:r>
              <a:rPr lang="en-US" dirty="0"/>
              <a:t>.</a:t>
            </a:r>
          </a:p>
          <a:p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transisinya</a:t>
            </a:r>
            <a:r>
              <a:rPr lang="en-US" dirty="0"/>
              <a:t>: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pita dan </a:t>
            </a:r>
            <a:r>
              <a:rPr lang="en-US" dirty="0" err="1"/>
              <a:t>gerakan</a:t>
            </a:r>
            <a:r>
              <a:rPr lang="en-US" dirty="0"/>
              <a:t> head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kekiri</a:t>
            </a:r>
            <a:r>
              <a:rPr lang="en-US" dirty="0"/>
              <a:t>.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state</a:t>
            </a:r>
            <a:r>
              <a:rPr lang="en-US" dirty="0" err="1"/>
              <a:t>,simbol</a:t>
            </a:r>
            <a:r>
              <a:rPr lang="en-US" dirty="0"/>
              <a:t> yang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halt state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final state </a:t>
            </a:r>
            <a:r>
              <a:rPr lang="en-US" dirty="0" err="1"/>
              <a:t>berarti</a:t>
            </a:r>
            <a:r>
              <a:rPr lang="en-US" dirty="0"/>
              <a:t> input </a:t>
            </a:r>
            <a:r>
              <a:rPr lang="en-US" b="1" dirty="0" err="1">
                <a:solidFill>
                  <a:srgbClr val="FF0000"/>
                </a:solidFill>
              </a:rPr>
              <a:t>diterima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sebaliknya</a:t>
            </a:r>
            <a:r>
              <a:rPr lang="en-US" dirty="0"/>
              <a:t> input </a:t>
            </a:r>
            <a:r>
              <a:rPr lang="en-US" b="1" dirty="0" err="1">
                <a:solidFill>
                  <a:srgbClr val="FF0000"/>
                </a:solidFill>
              </a:rPr>
              <a:t>ditolak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1FE8C2DC-EB58-3348-B472-04535A985E0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4C13FF1-F1EE-134E-9634-28B643A7F79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9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B787-BBF7-E643-9C8B-AC5484A9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seketika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A68EA-C3D6-FF43-B9D4-8550B482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851776" cy="54326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7 </a:t>
                </a:r>
                <a:r>
                  <a:rPr lang="en-US" sz="2800" dirty="0" err="1"/>
                  <a:t>tahapan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transisi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pada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contoh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diatas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dapat</a:t>
                </a:r>
                <a:r>
                  <a:rPr lang="en-US" sz="2800" dirty="0"/>
                  <a:t> pula </a:t>
                </a:r>
                <a:r>
                  <a:rPr lang="en-US" sz="2800" dirty="0" err="1"/>
                  <a:t>dinyatakan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dalam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suatu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notasi</a:t>
                </a:r>
                <a:r>
                  <a:rPr lang="en-US" sz="2800" dirty="0"/>
                  <a:t> yang </a:t>
                </a:r>
                <a:r>
                  <a:rPr lang="en-US" sz="2800" dirty="0" err="1"/>
                  <a:t>disebut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deskripsi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seketika</a:t>
                </a:r>
                <a:r>
                  <a:rPr lang="en-US" sz="2800" dirty="0"/>
                  <a:t> (instantaneous description).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Perubahan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pada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tahap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dilakukan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dengan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 err="1"/>
                  <a:t>menambahkan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kondisi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sebelumnya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berikutnya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dipisahkan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dengan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tanda</a:t>
                </a:r>
                <a:r>
                  <a:rPr lang="en-US" sz="2800" dirty="0"/>
                  <a:t> ‘|- ‘ .</a:t>
                </a:r>
              </a:p>
              <a:p>
                <a:r>
                  <a:rPr lang="en-US" sz="2800" dirty="0"/>
                  <a:t>Head di </a:t>
                </a:r>
                <a:r>
                  <a:rPr lang="en-US" sz="2800" dirty="0" err="1"/>
                  <a:t>tunujan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dengan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garis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bawah</a:t>
                </a:r>
                <a:r>
                  <a:rPr lang="en-US" sz="2800" dirty="0"/>
                  <a:t> ‘_’. </a:t>
                </a:r>
                <a:r>
                  <a:rPr lang="en-US" sz="2800" dirty="0" err="1"/>
                  <a:t>Jadi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tahapan</a:t>
                </a:r>
                <a:r>
                  <a:rPr lang="en-US" sz="2800" dirty="0"/>
                  <a:t> no 1-7 </a:t>
                </a:r>
                <a:r>
                  <a:rPr lang="en-US" sz="2800" dirty="0" err="1"/>
                  <a:t>dapat</a:t>
                </a:r>
                <a:r>
                  <a:rPr lang="en-US" sz="2800" dirty="0"/>
                  <a:t> di </a:t>
                </a:r>
                <a:r>
                  <a:rPr lang="en-US" sz="2800" dirty="0" err="1"/>
                  <a:t>nyakatan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sebagai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berikut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sz="2800" dirty="0" err="1"/>
                  <a:t>bbaa</a:t>
                </a:r>
                <a:r>
                  <a:rPr lang="en-US" sz="2800" dirty="0"/>
                  <a:t>)|-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,a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2800" dirty="0"/>
                  <a:t>baa)|-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,aa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2800" dirty="0"/>
                  <a:t>aa) |-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  <a:r>
                  <a:rPr lang="en-US" sz="2800" dirty="0" err="1"/>
                  <a:t>aaa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sz="2800" dirty="0"/>
                  <a:t>a) |-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  <a:r>
                  <a:rPr lang="en-US" sz="2800" dirty="0" err="1"/>
                  <a:t>aaaa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sz="2800" dirty="0"/>
                  <a:t>)|-(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  <a:r>
                  <a:rPr lang="en-US" sz="2800" dirty="0" err="1"/>
                  <a:t>aaaaa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2800" dirty="0"/>
                  <a:t>)|-(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aaaa</a:t>
                </a:r>
                <a:r>
                  <a:rPr lang="en-US" sz="2800" u="sng" dirty="0" err="1"/>
                  <a:t>a</a:t>
                </a:r>
                <a:r>
                  <a:rPr lang="en-US" sz="2800" strike="sngStrik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trike="sngStrik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Tidak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ada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transisi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lagi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dari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mesin</a:t>
                </a:r>
                <a:r>
                  <a:rPr lang="en-US" sz="2800" dirty="0"/>
                  <a:t> Turing </a:t>
                </a:r>
                <a:r>
                  <a:rPr lang="en-US" sz="2800" dirty="0" err="1"/>
                  <a:t>akan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berhenti</a:t>
                </a:r>
                <a:r>
                  <a:rPr lang="en-US" sz="2800" dirty="0"/>
                  <a:t> (half state)</a:t>
                </a:r>
              </a:p>
              <a:p>
                <a:pPr marL="0" indent="0">
                  <a:buNone/>
                </a:pPr>
                <a:r>
                  <a:rPr lang="en-US" sz="2800" dirty="0"/>
                  <a:t>Karena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termasuk</a:t>
                </a:r>
                <a:r>
                  <a:rPr lang="en-US" sz="2800" dirty="0"/>
                  <a:t> state </a:t>
                </a:r>
                <a:r>
                  <a:rPr lang="en-US" sz="2800" dirty="0" err="1"/>
                  <a:t>akhir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sehingga</a:t>
                </a:r>
                <a:r>
                  <a:rPr lang="en-US" sz="2800" dirty="0"/>
                  <a:t> input </a:t>
                </a:r>
                <a:r>
                  <a:rPr lang="en-US" sz="2800" dirty="0" err="1"/>
                  <a:t>tersebut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diterima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A68EA-C3D6-FF43-B9D4-8550B482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851776" cy="5432612"/>
              </a:xfrm>
              <a:blipFill>
                <a:blip r:embed="rId2"/>
                <a:stretch>
                  <a:fillRect l="-1170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3FEB06-F37F-6D45-8BCE-2A42499E03BE}"/>
                  </a:ext>
                </a:extLst>
              </p:cNvPr>
              <p:cNvSpPr/>
              <p:nvPr/>
            </p:nvSpPr>
            <p:spPr>
              <a:xfrm>
                <a:off x="7408878" y="459143"/>
                <a:ext cx="224117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,b)=(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a, 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,L)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3FEB06-F37F-6D45-8BCE-2A42499E0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878" y="459143"/>
                <a:ext cx="2241177" cy="923330"/>
              </a:xfrm>
              <a:prstGeom prst="rect">
                <a:avLst/>
              </a:prstGeom>
              <a:blipFill>
                <a:blip r:embed="rId3"/>
                <a:stretch>
                  <a:fillRect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1C3F451-E8E3-CA46-B72D-518AEF74D426}"/>
              </a:ext>
            </a:extLst>
          </p:cNvPr>
          <p:cNvGrpSpPr/>
          <p:nvPr/>
        </p:nvGrpSpPr>
        <p:grpSpPr>
          <a:xfrm>
            <a:off x="0" y="6380480"/>
            <a:ext cx="12192000" cy="477520"/>
            <a:chOff x="0" y="6380480"/>
            <a:chExt cx="12192000" cy="4775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4EC0FC-288B-A345-96E0-E13BFA6F1491}"/>
                </a:ext>
              </a:extLst>
            </p:cNvPr>
            <p:cNvSpPr/>
            <p:nvPr/>
          </p:nvSpPr>
          <p:spPr>
            <a:xfrm>
              <a:off x="0" y="6387348"/>
              <a:ext cx="12192000" cy="470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Fakultas</a:t>
              </a:r>
              <a:r>
                <a:rPr lang="en-US" dirty="0"/>
                <a:t> </a:t>
              </a:r>
              <a:r>
                <a:rPr lang="en-US" dirty="0" err="1"/>
                <a:t>Ilmu</a:t>
              </a:r>
              <a:r>
                <a:rPr lang="en-US" dirty="0"/>
                <a:t> </a:t>
              </a:r>
              <a:r>
                <a:rPr lang="en-US" dirty="0" err="1"/>
                <a:t>Komputer</a:t>
              </a:r>
              <a:r>
                <a:rPr lang="en-US" dirty="0"/>
                <a:t> – Semester </a:t>
              </a:r>
              <a:r>
                <a:rPr lang="en-US" dirty="0" err="1"/>
                <a:t>Genap</a:t>
              </a:r>
              <a:r>
                <a:rPr lang="en-US" dirty="0"/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09DF45-F19F-2949-AB39-0DA8B4195B24}"/>
                </a:ext>
              </a:extLst>
            </p:cNvPr>
            <p:cNvSpPr/>
            <p:nvPr/>
          </p:nvSpPr>
          <p:spPr>
            <a:xfrm>
              <a:off x="6624320" y="6380480"/>
              <a:ext cx="5567680" cy="477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Galuh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Wilujeng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Saraswati</a:t>
              </a:r>
              <a:r>
                <a:rPr lang="en-US" dirty="0">
                  <a:solidFill>
                    <a:schemeClr val="accent1"/>
                  </a:solidFill>
                </a:rPr>
                <a:t>, M.Cs</a:t>
              </a:r>
            </a:p>
          </p:txBody>
        </p:sp>
      </p:grpSp>
      <p:sp>
        <p:nvSpPr>
          <p:cNvPr id="8" name="Subtitle 4">
            <a:extLst>
              <a:ext uri="{FF2B5EF4-FFF2-40B4-BE49-F238E27FC236}">
                <a16:creationId xmlns:a16="http://schemas.microsoft.com/office/drawing/2014/main" id="{836AE842-7B30-F340-9C0A-D3E0CBB4C62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49046CF-C010-8E4B-80E2-7F4BB7FC90D2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7289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Words>1209</Words>
  <Application>Microsoft Macintosh PowerPoint</Application>
  <PresentationFormat>Widescreen</PresentationFormat>
  <Paragraphs>235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Signika</vt:lpstr>
      <vt:lpstr>1_Custom Design</vt:lpstr>
      <vt:lpstr>   Pertemuan ke_14 Mesin Turing</vt:lpstr>
      <vt:lpstr>Pendahuluan Mesin Turing</vt:lpstr>
      <vt:lpstr>#2 Mesin Turing</vt:lpstr>
      <vt:lpstr>Mekanisme Kerja Mesin Turing</vt:lpstr>
      <vt:lpstr>PowerPoint Presentation</vt:lpstr>
      <vt:lpstr>PowerPoint Presentation</vt:lpstr>
      <vt:lpstr>PowerPoint Presentation</vt:lpstr>
      <vt:lpstr>Prinsip dalam menggerakan mesin turing</vt:lpstr>
      <vt:lpstr>Deskripsi seketika pada mesin Turing </vt:lpstr>
      <vt:lpstr>Latihan 1</vt:lpstr>
      <vt:lpstr>Latihan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GALUH WILUJENG SARASWATI</cp:lastModifiedBy>
  <cp:revision>102</cp:revision>
  <dcterms:created xsi:type="dcterms:W3CDTF">2020-07-23T01:18:59Z</dcterms:created>
  <dcterms:modified xsi:type="dcterms:W3CDTF">2022-02-23T16:23:44Z</dcterms:modified>
</cp:coreProperties>
</file>