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257" r:id="rId2"/>
    <p:sldId id="289" r:id="rId3"/>
    <p:sldId id="430" r:id="rId4"/>
    <p:sldId id="478" r:id="rId5"/>
    <p:sldId id="489" r:id="rId6"/>
    <p:sldId id="433" r:id="rId7"/>
    <p:sldId id="479" r:id="rId8"/>
    <p:sldId id="480" r:id="rId9"/>
    <p:sldId id="48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487" r:id="rId26"/>
    <p:sldId id="488" r:id="rId27"/>
    <p:sldId id="31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79" d="100"/>
          <a:sy n="79" d="100"/>
        </p:scale>
        <p:origin x="571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05/04/2022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8D93608-45B9-B74D-858E-7FB3CC0D9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3716FB6-470C-A744-AD23-CDF94237BC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6EA966B-9FD0-DC4C-83F3-0CA9D4FFA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fld id="{41D90651-DCD2-914B-B631-5B7F40D7CFA4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0373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2285440"/>
            <a:ext cx="9457765" cy="2019860"/>
          </a:xfrm>
        </p:spPr>
        <p:txBody>
          <a:bodyPr/>
          <a:lstStyle/>
          <a:p>
            <a:pPr algn="ctr"/>
            <a:r>
              <a:rPr lang="en-US" dirty="0" err="1"/>
              <a:t>Pertemuan</a:t>
            </a:r>
            <a:r>
              <a:rPr lang="en-US" dirty="0"/>
              <a:t> ke_2</a:t>
            </a:r>
            <a:br>
              <a:rPr lang="en-US" dirty="0"/>
            </a:b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bahasa</a:t>
            </a:r>
            <a:endParaRPr lang="en-ID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D5166CE-BB23-7E4B-B333-FFAC7D4FB556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EAE46AA-DB30-5A4B-A823-4DA9C1393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Title 8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5400" dirty="0"/>
              <a:t>Konsep Bahasa</a:t>
            </a:r>
            <a:endParaRPr lang="en-US" sz="5400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n-NO" sz="3200" dirty="0"/>
              <a:t>Simbol</a:t>
            </a:r>
          </a:p>
          <a:p>
            <a:r>
              <a:rPr lang="nn-NO" sz="3200" dirty="0"/>
              <a:t>Abjad/alfabet</a:t>
            </a:r>
          </a:p>
          <a:p>
            <a:r>
              <a:rPr lang="nn-NO" sz="3200" dirty="0"/>
              <a:t>String/kata/untai</a:t>
            </a:r>
          </a:p>
          <a:p>
            <a:r>
              <a:rPr lang="nn-NO" sz="3200" dirty="0"/>
              <a:t>String kosong</a:t>
            </a:r>
          </a:p>
          <a:p>
            <a:r>
              <a:rPr lang="nn-NO" sz="3200" dirty="0"/>
              <a:t>Bahasa (Language)</a:t>
            </a:r>
          </a:p>
          <a:p>
            <a:r>
              <a:rPr lang="nn-NO" sz="3200" dirty="0"/>
              <a:t>Bahasa Kosong</a:t>
            </a:r>
          </a:p>
          <a:p>
            <a:r>
              <a:rPr lang="nn-NO" sz="3200" dirty="0"/>
              <a:t>Bahasa Universal dari ∑</a:t>
            </a:r>
          </a:p>
          <a:p>
            <a:endParaRPr lang="en-US" dirty="0"/>
          </a:p>
        </p:txBody>
      </p:sp>
      <p:sp>
        <p:nvSpPr>
          <p:cNvPr id="82" name="Subtitle 4">
            <a:extLst>
              <a:ext uri="{FF2B5EF4-FFF2-40B4-BE49-F238E27FC236}">
                <a16:creationId xmlns:a16="http://schemas.microsoft.com/office/drawing/2014/main" id="{A1D9D640-5BB3-E640-8C38-9E27B4E37F5E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dirty="0">
                <a:latin typeface="Franklin Gothic Book" pitchFamily="34" charset="0"/>
              </a:rPr>
              <a:t>Konsep </a:t>
            </a:r>
            <a:r>
              <a:rPr lang="en-US" sz="4000" dirty="0" err="1">
                <a:latin typeface="Franklin Gothic Book" pitchFamily="34" charset="0"/>
              </a:rPr>
              <a:t>Bahasa</a:t>
            </a:r>
            <a:r>
              <a:rPr lang="en-US" sz="4000" dirty="0">
                <a:latin typeface="Franklin Gothic Book" pitchFamily="34" charset="0"/>
              </a:rPr>
              <a:t> </a:t>
            </a:r>
            <a:r>
              <a:rPr lang="id-ID" sz="4000" dirty="0">
                <a:latin typeface="Franklin Gothic Book" pitchFamily="34" charset="0"/>
              </a:rPr>
              <a:t>dalam Teori Otomata</a:t>
            </a:r>
            <a:r>
              <a:rPr lang="en-US" sz="4000" dirty="0">
                <a:latin typeface="Franklin Gothic Book" pitchFamily="34" charset="0"/>
              </a:rPr>
              <a:t> 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d-ID" sz="2800" b="1" dirty="0">
                <a:solidFill>
                  <a:srgbClr val="CC3300"/>
                </a:solidFill>
                <a:latin typeface="Franklin Gothic Book" pitchFamily="34" charset="0"/>
              </a:rPr>
              <a:t>Alphabet</a:t>
            </a:r>
            <a:r>
              <a:rPr lang="en-US" sz="2800" b="1" dirty="0">
                <a:solidFill>
                  <a:srgbClr val="CC3300"/>
                </a:solidFill>
                <a:latin typeface="Franklin Gothic Book" pitchFamily="34" charset="0"/>
              </a:rPr>
              <a:t> (</a:t>
            </a:r>
            <a:r>
              <a:rPr lang="en-US" sz="2800" b="1" dirty="0" err="1">
                <a:solidFill>
                  <a:srgbClr val="CC3300"/>
                </a:solidFill>
                <a:latin typeface="Franklin Gothic Book" pitchFamily="34" charset="0"/>
              </a:rPr>
              <a:t>Abjad</a:t>
            </a:r>
            <a:r>
              <a:rPr lang="en-US" sz="2800" b="1" dirty="0">
                <a:solidFill>
                  <a:srgbClr val="CC3300"/>
                </a:solidFill>
                <a:latin typeface="Franklin Gothic Book" pitchFamily="34" charset="0"/>
              </a:rPr>
              <a:t>)</a:t>
            </a:r>
            <a:endParaRPr lang="id-ID" sz="2800" dirty="0">
              <a:solidFill>
                <a:srgbClr val="CC3300"/>
              </a:solidFill>
              <a:latin typeface="Franklin Gothic Book" pitchFamily="34" charset="0"/>
            </a:endParaRPr>
          </a:p>
          <a:p>
            <a:r>
              <a:rPr lang="id-ID" sz="2800" dirty="0">
                <a:latin typeface="Franklin Gothic Book" pitchFamily="34" charset="0"/>
              </a:rPr>
              <a:t>Sebuah alphabet adalah himpunan berhingga dan tak kosong dari simbol.  Alphabet disimbolkan oleh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dirty="0">
                <a:latin typeface="Franklin Gothic Book" pitchFamily="34" charset="0"/>
              </a:rPr>
              <a:t>.  </a:t>
            </a:r>
            <a:endParaRPr lang="en-US" sz="2800" dirty="0">
              <a:latin typeface="Franklin Gothic Book" pitchFamily="34" charset="0"/>
            </a:endParaRPr>
          </a:p>
          <a:p>
            <a:r>
              <a:rPr lang="en-US" sz="2800" dirty="0" err="1">
                <a:latin typeface="Franklin Gothic Book" pitchFamily="34" charset="0"/>
              </a:rPr>
              <a:t>Contoh</a:t>
            </a:r>
            <a:r>
              <a:rPr lang="id-ID" sz="2800" dirty="0">
                <a:latin typeface="Franklin Gothic Book" pitchFamily="34" charset="0"/>
              </a:rPr>
              <a:t>:</a:t>
            </a:r>
            <a:endParaRPr lang="id-ID" sz="2800" dirty="0">
              <a:latin typeface="Franklin Gothic Book" pitchFamily="34" charset="0"/>
              <a:sym typeface="Symbol" pitchFamily="18" charset="2"/>
            </a:endParaRPr>
          </a:p>
          <a:p>
            <a:pPr lvl="1"/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dirty="0">
                <a:latin typeface="Franklin Gothic Book" pitchFamily="34" charset="0"/>
              </a:rPr>
              <a:t> = {0, 1} alphabet biner</a:t>
            </a:r>
            <a:endParaRPr lang="id-ID" sz="2800" dirty="0">
              <a:latin typeface="Franklin Gothic Book" pitchFamily="34" charset="0"/>
              <a:sym typeface="Symbol" pitchFamily="18" charset="2"/>
            </a:endParaRPr>
          </a:p>
          <a:p>
            <a:pPr lvl="1"/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dirty="0">
                <a:latin typeface="Franklin Gothic Book" pitchFamily="34" charset="0"/>
              </a:rPr>
              <a:t> = {a, b,..., z}, himpunan semua huruf kecil.</a:t>
            </a:r>
          </a:p>
          <a:p>
            <a:pPr lvl="1"/>
            <a:r>
              <a:rPr lang="id-ID" sz="2800" dirty="0">
                <a:latin typeface="Franklin Gothic Book" pitchFamily="34" charset="0"/>
              </a:rPr>
              <a:t>Himpunan semua karakter ASCII.</a:t>
            </a:r>
            <a:endParaRPr lang="en-US" sz="2800" dirty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9433F26-9046-6D4F-BAAD-C7FFAF49452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6AD0047-BAC2-BE41-AFB6-9375B5CA1F3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2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dirty="0">
                <a:latin typeface="Franklin Gothic Book" pitchFamily="34" charset="0"/>
              </a:rPr>
              <a:t>Konsep dalam Teori Otomata</a:t>
            </a:r>
            <a:r>
              <a:rPr lang="en-US" sz="3600" dirty="0">
                <a:latin typeface="Franklin Gothic Book" pitchFamily="34" charset="0"/>
              </a:rPr>
              <a:t> (</a:t>
            </a:r>
            <a:r>
              <a:rPr lang="en-US" sz="3600" dirty="0" err="1">
                <a:latin typeface="Franklin Gothic Book" pitchFamily="34" charset="0"/>
              </a:rPr>
              <a:t>lanjutan</a:t>
            </a:r>
            <a:r>
              <a:rPr lang="en-US" sz="3600" dirty="0">
                <a:latin typeface="Franklin Gothic Book" pitchFamily="34" charset="0"/>
              </a:rPr>
              <a:t>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sz="2400" b="1" dirty="0">
                <a:solidFill>
                  <a:srgbClr val="CC3300"/>
                </a:solidFill>
                <a:latin typeface="Franklin Gothic Book" pitchFamily="34" charset="0"/>
              </a:rPr>
              <a:t>String</a:t>
            </a:r>
            <a:endParaRPr lang="en-US" sz="2400" b="1" dirty="0">
              <a:solidFill>
                <a:srgbClr val="CC3300"/>
              </a:solidFill>
              <a:latin typeface="Franklin Gothic Book" pitchFamily="34" charset="0"/>
            </a:endParaRPr>
          </a:p>
          <a:p>
            <a:pPr>
              <a:buNone/>
            </a:pPr>
            <a:endParaRPr lang="id-ID" sz="2400" dirty="0">
              <a:solidFill>
                <a:srgbClr val="CC3300"/>
              </a:solidFill>
              <a:latin typeface="Franklin Gothic Book" pitchFamily="34" charset="0"/>
            </a:endParaRPr>
          </a:p>
          <a:p>
            <a:r>
              <a:rPr lang="id-ID" sz="2400" dirty="0">
                <a:latin typeface="Franklin Gothic Book" pitchFamily="34" charset="0"/>
              </a:rPr>
              <a:t>Sebuah string (atau </a:t>
            </a:r>
            <a:r>
              <a:rPr lang="id-ID" sz="2400" i="1" dirty="0">
                <a:latin typeface="Franklin Gothic Book" pitchFamily="34" charset="0"/>
              </a:rPr>
              <a:t>word</a:t>
            </a:r>
            <a:r>
              <a:rPr lang="id-ID" sz="2400" dirty="0">
                <a:latin typeface="Franklin Gothic Book" pitchFamily="34" charset="0"/>
              </a:rPr>
              <a:t>) adalah deretan simbol berhingga yang dipilih dari alphabet.  </a:t>
            </a:r>
            <a:endParaRPr lang="en-US" sz="2400" dirty="0">
              <a:latin typeface="Franklin Gothic Book" pitchFamily="34" charset="0"/>
            </a:endParaRPr>
          </a:p>
          <a:p>
            <a:pPr>
              <a:buNone/>
            </a:pPr>
            <a:endParaRPr lang="en-US" sz="2400" dirty="0">
              <a:latin typeface="Franklin Gothic Book" pitchFamily="34" charset="0"/>
            </a:endParaRPr>
          </a:p>
          <a:p>
            <a:r>
              <a:rPr lang="id-ID" sz="2400" dirty="0">
                <a:latin typeface="Franklin Gothic Book" pitchFamily="34" charset="0"/>
              </a:rPr>
              <a:t>Contoh : 011011 dan 1111 adalah string dari alphabet biner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 = {0, 1}.</a:t>
            </a:r>
            <a:endParaRPr lang="en-US" sz="2400" dirty="0">
              <a:latin typeface="Franklin Gothic Book" pitchFamily="34" charset="0"/>
            </a:endParaRPr>
          </a:p>
          <a:p>
            <a:pPr>
              <a:buNone/>
            </a:pPr>
            <a:r>
              <a:rPr lang="id-ID" sz="2400" dirty="0">
                <a:latin typeface="Franklin Gothic Book" pitchFamily="34" charset="0"/>
              </a:rPr>
              <a:t>  </a:t>
            </a:r>
            <a:endParaRPr lang="en-US" sz="2400" dirty="0">
              <a:latin typeface="Franklin Gothic Book" pitchFamily="34" charset="0"/>
            </a:endParaRPr>
          </a:p>
          <a:p>
            <a:r>
              <a:rPr lang="id-ID" sz="2400" dirty="0">
                <a:latin typeface="Franklin Gothic Book" pitchFamily="34" charset="0"/>
              </a:rPr>
              <a:t>String kosong adalah string dimana tidak ada kemunculan simbol.</a:t>
            </a:r>
            <a:r>
              <a:rPr lang="en-US" sz="2400" dirty="0">
                <a:latin typeface="Franklin Gothic Book" pitchFamily="34" charset="0"/>
              </a:rPr>
              <a:t> (</a:t>
            </a:r>
            <a:r>
              <a:rPr lang="id-ID" sz="2400" dirty="0">
                <a:latin typeface="Franklin Gothic Book" pitchFamily="34" charset="0"/>
              </a:rPr>
              <a:t>String tersebut dinotasikan oleh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)</a:t>
            </a:r>
            <a:r>
              <a:rPr lang="id-ID" sz="2400" dirty="0">
                <a:latin typeface="Franklin Gothic Book" pitchFamily="34" charset="0"/>
              </a:rPr>
              <a:t>.</a:t>
            </a:r>
            <a:endParaRPr lang="en-US" sz="2400" dirty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7CA650-B740-A84D-8F04-63CB958A6FE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D87F8434-1C3E-044E-BB96-EE6B0A233D7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dirty="0">
                <a:latin typeface="Franklin Gothic Book" pitchFamily="34" charset="0"/>
              </a:rPr>
              <a:t>Konsep dalam Teori Otomata</a:t>
            </a:r>
            <a:r>
              <a:rPr lang="en-US" sz="3600" dirty="0">
                <a:latin typeface="Franklin Gothic Book" pitchFamily="34" charset="0"/>
              </a:rPr>
              <a:t> (</a:t>
            </a:r>
            <a:r>
              <a:rPr lang="en-US" sz="3600" dirty="0" err="1">
                <a:latin typeface="Franklin Gothic Book" pitchFamily="34" charset="0"/>
              </a:rPr>
              <a:t>lanjutan</a:t>
            </a:r>
            <a:r>
              <a:rPr lang="en-US" sz="3600" dirty="0">
                <a:latin typeface="Franklin Gothic Book" pitchFamily="34" charset="0"/>
              </a:rPr>
              <a:t>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400" dirty="0">
                <a:latin typeface="Franklin Gothic Book" pitchFamily="34" charset="0"/>
              </a:rPr>
              <a:t>Panjang dari string adalah banyaknya posisi untuk simbol dalam string.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id-ID" sz="2400" dirty="0">
                <a:latin typeface="Franklin Gothic Book" pitchFamily="34" charset="0"/>
              </a:rPr>
              <a:t> 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Franklin Gothic Book" pitchFamily="34" charset="0"/>
              </a:rPr>
              <a:t>C</a:t>
            </a:r>
            <a:r>
              <a:rPr lang="id-ID" sz="2400" dirty="0">
                <a:latin typeface="Franklin Gothic Book" pitchFamily="34" charset="0"/>
              </a:rPr>
              <a:t>ontoh, 01101 memiliki panjang 5.  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400" dirty="0">
                <a:latin typeface="Franklin Gothic Book" pitchFamily="34" charset="0"/>
              </a:rPr>
              <a:t>Umumnya panjang dari string adalah banyaknya simbol dalam string. 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400" dirty="0">
                <a:latin typeface="Franklin Gothic Book" pitchFamily="34" charset="0"/>
              </a:rPr>
              <a:t>Pernyataan tersebut tidak sepenuhnya benar, sebagai contoh terdapat 2 simbol dalam string 01101 yaitu 0 dan 1, tetapi terdapat 5 posisi untuk simbol, dan panjangnya adalah 5. 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400" dirty="0">
                <a:latin typeface="Franklin Gothic Book" pitchFamily="34" charset="0"/>
              </a:rPr>
              <a:t>Notasi standar untuk panjang string </a:t>
            </a:r>
            <a:r>
              <a:rPr lang="en-US" sz="2400" dirty="0">
                <a:latin typeface="Franklin Gothic Book" pitchFamily="34" charset="0"/>
              </a:rPr>
              <a:t>w</a:t>
            </a:r>
            <a:r>
              <a:rPr lang="id-ID" sz="2400" dirty="0">
                <a:latin typeface="Franklin Gothic Book" pitchFamily="34" charset="0"/>
              </a:rPr>
              <a:t> adalah |w|.  Contoh: |011| = 3 dan |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400" dirty="0">
                <a:latin typeface="Franklin Gothic Book" pitchFamily="34" charset="0"/>
              </a:rPr>
              <a:t>| = 0.</a:t>
            </a:r>
            <a:r>
              <a:rPr lang="en-US" sz="2400" dirty="0">
                <a:latin typeface="Franklin Gothic Book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C7261CF-7AB1-DE42-92C6-1F880A9BCC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53CCA0C-DA7A-8F4F-BF78-2D806C58DEA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4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dirty="0">
                <a:latin typeface="Franklin Gothic Book" pitchFamily="34" charset="0"/>
              </a:rPr>
              <a:t>Konsep dalam Teori Otomata</a:t>
            </a:r>
            <a:r>
              <a:rPr lang="en-US" sz="3600" dirty="0">
                <a:latin typeface="Franklin Gothic Book" pitchFamily="34" charset="0"/>
              </a:rPr>
              <a:t> (</a:t>
            </a:r>
            <a:r>
              <a:rPr lang="en-US" sz="3600" dirty="0" err="1">
                <a:latin typeface="Franklin Gothic Book" pitchFamily="34" charset="0"/>
              </a:rPr>
              <a:t>lanjutan</a:t>
            </a:r>
            <a:r>
              <a:rPr lang="en-US" sz="3600" dirty="0">
                <a:latin typeface="Franklin Gothic Book" pitchFamily="34" charset="0"/>
              </a:rPr>
              <a:t>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Franklin Gothic Book" pitchFamily="34" charset="0"/>
              </a:rPr>
              <a:t>x </a:t>
            </a:r>
            <a:r>
              <a:rPr lang="en-US" sz="2400" dirty="0" err="1">
                <a:latin typeface="Franklin Gothic Book" pitchFamily="34" charset="0"/>
              </a:rPr>
              <a:t>adalah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sebuah</a:t>
            </a:r>
            <a:r>
              <a:rPr lang="en-US" sz="2400" dirty="0">
                <a:latin typeface="Franklin Gothic Book" pitchFamily="34" charset="0"/>
              </a:rPr>
              <a:t> substring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string lain y </a:t>
            </a:r>
            <a:r>
              <a:rPr lang="en-US" sz="2400" dirty="0" err="1">
                <a:latin typeface="Franklin Gothic Book" pitchFamily="34" charset="0"/>
              </a:rPr>
              <a:t>jika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ada</a:t>
            </a:r>
            <a:r>
              <a:rPr lang="en-US" sz="2400" dirty="0">
                <a:latin typeface="Franklin Gothic Book" pitchFamily="34" charset="0"/>
              </a:rPr>
              <a:t> string w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z, </a:t>
            </a:r>
            <a:r>
              <a:rPr lang="en-US" sz="2400" dirty="0" err="1">
                <a:latin typeface="Franklin Gothic Book" pitchFamily="34" charset="0"/>
              </a:rPr>
              <a:t>keduanya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dapat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berupa</a:t>
            </a:r>
            <a:r>
              <a:rPr lang="en-US" sz="2400" dirty="0">
                <a:latin typeface="Franklin Gothic Book" pitchFamily="34" charset="0"/>
              </a:rPr>
              <a:t> string </a:t>
            </a:r>
            <a:r>
              <a:rPr lang="en-US" sz="2400" dirty="0" err="1">
                <a:latin typeface="Franklin Gothic Book" pitchFamily="34" charset="0"/>
              </a:rPr>
              <a:t>kosong</a:t>
            </a:r>
            <a:r>
              <a:rPr lang="en-US" sz="2400" dirty="0">
                <a:latin typeface="Franklin Gothic Book" pitchFamily="34" charset="0"/>
              </a:rPr>
              <a:t>, </a:t>
            </a:r>
            <a:r>
              <a:rPr lang="en-US" sz="2400" dirty="0" err="1">
                <a:latin typeface="Franklin Gothic Book" pitchFamily="34" charset="0"/>
              </a:rPr>
              <a:t>sedemikian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sehingga</a:t>
            </a:r>
            <a:r>
              <a:rPr lang="en-US" sz="2400" dirty="0">
                <a:latin typeface="Franklin Gothic Book" pitchFamily="34" charset="0"/>
              </a:rPr>
              <a:t> y = </a:t>
            </a:r>
            <a:r>
              <a:rPr lang="en-US" sz="2400" dirty="0" err="1">
                <a:latin typeface="Franklin Gothic Book" pitchFamily="34" charset="0"/>
              </a:rPr>
              <a:t>wxz</a:t>
            </a:r>
            <a:r>
              <a:rPr lang="en-US" sz="2400" dirty="0">
                <a:latin typeface="Franklin Gothic Book" pitchFamily="34" charset="0"/>
              </a:rPr>
              <a:t>. </a:t>
            </a:r>
          </a:p>
          <a:p>
            <a:pPr>
              <a:buNone/>
            </a:pPr>
            <a:r>
              <a:rPr lang="en-US" sz="2400" dirty="0">
                <a:latin typeface="Franklin Gothic Book" pitchFamily="34" charset="0"/>
              </a:rPr>
              <a:t> </a:t>
            </a:r>
          </a:p>
          <a:p>
            <a:r>
              <a:rPr lang="en-US" sz="2400" dirty="0" err="1">
                <a:latin typeface="Franklin Gothic Book" pitchFamily="34" charset="0"/>
              </a:rPr>
              <a:t>Sebagai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contoh</a:t>
            </a:r>
            <a:r>
              <a:rPr lang="en-US" sz="2400" dirty="0">
                <a:latin typeface="Franklin Gothic Book" pitchFamily="34" charset="0"/>
              </a:rPr>
              <a:t>, car </a:t>
            </a:r>
            <a:r>
              <a:rPr lang="en-US" sz="2400" dirty="0" err="1">
                <a:latin typeface="Franklin Gothic Book" pitchFamily="34" charset="0"/>
              </a:rPr>
              <a:t>adalah</a:t>
            </a:r>
            <a:r>
              <a:rPr lang="en-US" sz="2400" dirty="0">
                <a:latin typeface="Franklin Gothic Book" pitchFamily="34" charset="0"/>
              </a:rPr>
              <a:t> substring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carry, car, vicar. 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B4EBF67-BC16-8C45-8EE8-9F7184A7DF3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86CA1FD-41ED-EF4F-8572-A1D7EF6C49D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0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dirty="0">
                <a:latin typeface="Franklin Gothic Book" pitchFamily="34" charset="0"/>
              </a:rPr>
              <a:t>Konsep dalam Teori Otomata</a:t>
            </a:r>
            <a:r>
              <a:rPr lang="en-US" sz="3600" dirty="0">
                <a:latin typeface="Franklin Gothic Book" pitchFamily="34" charset="0"/>
              </a:rPr>
              <a:t> (</a:t>
            </a:r>
            <a:r>
              <a:rPr lang="en-US" sz="3600" dirty="0" err="1">
                <a:latin typeface="Franklin Gothic Book" pitchFamily="34" charset="0"/>
              </a:rPr>
              <a:t>lanjutan</a:t>
            </a:r>
            <a:r>
              <a:rPr lang="en-US" sz="3600" dirty="0">
                <a:latin typeface="Franklin Gothic Book" pitchFamily="34" charset="0"/>
              </a:rPr>
              <a:t>)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id-ID" sz="2400" b="1" dirty="0">
                <a:solidFill>
                  <a:srgbClr val="CC3300"/>
                </a:solidFill>
                <a:latin typeface="Franklin Gothic Book" pitchFamily="34" charset="0"/>
              </a:rPr>
              <a:t>Pangkat dari Alphabe</a:t>
            </a:r>
            <a:r>
              <a:rPr lang="en-US" sz="2400" b="1" dirty="0">
                <a:solidFill>
                  <a:srgbClr val="CC3300"/>
                </a:solidFill>
                <a:latin typeface="Franklin Gothic Book" pitchFamily="34" charset="0"/>
              </a:rPr>
              <a:t>t</a:t>
            </a:r>
          </a:p>
          <a:p>
            <a:pPr>
              <a:lnSpc>
                <a:spcPct val="90000"/>
              </a:lnSpc>
              <a:buNone/>
            </a:pPr>
            <a:endParaRPr lang="id-ID" sz="2400" dirty="0">
              <a:solidFill>
                <a:srgbClr val="CC3300"/>
              </a:solidFill>
              <a:latin typeface="Franklin Gothic Book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400" dirty="0">
                <a:latin typeface="Franklin Gothic Book" pitchFamily="34" charset="0"/>
              </a:rPr>
              <a:t>Jika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 adalah alphabet, dapat </a:t>
            </a:r>
            <a:r>
              <a:rPr lang="en-US" sz="2400" dirty="0" err="1">
                <a:latin typeface="Franklin Gothic Book" pitchFamily="34" charset="0"/>
              </a:rPr>
              <a:t>dinyatakan</a:t>
            </a:r>
            <a:r>
              <a:rPr lang="id-ID" sz="2400" dirty="0">
                <a:latin typeface="Franklin Gothic Book" pitchFamily="34" charset="0"/>
              </a:rPr>
              <a:t> himpunan dari semua string dengan panjang tertentu dari alphabet tersebut dengan menggunakan notasi eksponensial.  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400" dirty="0">
                <a:latin typeface="Franklin Gothic Book" pitchFamily="34" charset="0"/>
              </a:rPr>
              <a:t>Kita mendefinisikan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baseline="30000" dirty="0">
                <a:latin typeface="Franklin Gothic Book" pitchFamily="34" charset="0"/>
              </a:rPr>
              <a:t>k</a:t>
            </a:r>
            <a:r>
              <a:rPr lang="id-ID" sz="2400" dirty="0">
                <a:latin typeface="Franklin Gothic Book" pitchFamily="34" charset="0"/>
              </a:rPr>
              <a:t> sebagai himpunan dari string dengan panjang k, setiap string tersebut memiliki simbol dalam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.</a:t>
            </a:r>
            <a:endParaRPr lang="en-US" sz="2400" dirty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D2DA2F4-B6A8-5A42-8573-A0BDAA2690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6A22745-B511-C74D-9A57-3F12E09F346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4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dirty="0">
                <a:latin typeface="Franklin Gothic Book" pitchFamily="34" charset="0"/>
              </a:rPr>
              <a:t>Konsep dalam Teori Otomata</a:t>
            </a:r>
            <a:r>
              <a:rPr lang="en-US" sz="3600" dirty="0">
                <a:latin typeface="Franklin Gothic Book" pitchFamily="34" charset="0"/>
              </a:rPr>
              <a:t> (</a:t>
            </a:r>
            <a:r>
              <a:rPr lang="en-US" sz="3600" dirty="0" err="1">
                <a:latin typeface="Franklin Gothic Book" pitchFamily="34" charset="0"/>
              </a:rPr>
              <a:t>lanjutan</a:t>
            </a:r>
            <a:r>
              <a:rPr lang="en-US" sz="3600" dirty="0">
                <a:latin typeface="Franklin Gothic Book" pitchFamily="34" charset="0"/>
              </a:rPr>
              <a:t>), </a:t>
            </a:r>
            <a:r>
              <a:rPr lang="en-US" sz="3600" dirty="0" err="1">
                <a:latin typeface="Franklin Gothic Book" pitchFamily="34" charset="0"/>
              </a:rPr>
              <a:t>Contoh</a:t>
            </a:r>
            <a:r>
              <a:rPr lang="en-US" sz="3600" dirty="0">
                <a:latin typeface="Franklin Gothic Book" pitchFamily="34" charset="0"/>
              </a:rPr>
              <a:t> 1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400" dirty="0">
                <a:latin typeface="Franklin Gothic Book" pitchFamily="34" charset="0"/>
              </a:rPr>
              <a:t>Perhatikan bahwa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baseline="30000" dirty="0">
                <a:latin typeface="Franklin Gothic Book" pitchFamily="34" charset="0"/>
              </a:rPr>
              <a:t>0</a:t>
            </a:r>
            <a:r>
              <a:rPr lang="id-ID" sz="2400" dirty="0">
                <a:latin typeface="Franklin Gothic Book" pitchFamily="34" charset="0"/>
              </a:rPr>
              <a:t>  = {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400" dirty="0">
                <a:latin typeface="Franklin Gothic Book" pitchFamily="34" charset="0"/>
              </a:rPr>
              <a:t>}, untuk alphabet apapun.  </a:t>
            </a:r>
            <a:endParaRPr lang="en-US" sz="2400" dirty="0">
              <a:latin typeface="Franklin Gothic Book" pitchFamily="34" charset="0"/>
            </a:endParaRPr>
          </a:p>
          <a:p>
            <a:pPr>
              <a:buNone/>
            </a:pPr>
            <a:endParaRPr lang="en-US" sz="2400" dirty="0">
              <a:latin typeface="Franklin Gothic Book" pitchFamily="34" charset="0"/>
            </a:endParaRPr>
          </a:p>
          <a:p>
            <a:r>
              <a:rPr lang="id-ID" sz="2400" dirty="0">
                <a:latin typeface="Franklin Gothic Book" pitchFamily="34" charset="0"/>
              </a:rPr>
              <a:t>Bahwa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400" dirty="0">
                <a:latin typeface="Franklin Gothic Book" pitchFamily="34" charset="0"/>
              </a:rPr>
              <a:t> adalah string yang memiliki panjang 0.  Jika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 = {0, 1} maka </a:t>
            </a:r>
            <a:endParaRPr lang="id-ID" sz="2400" dirty="0">
              <a:latin typeface="Franklin Gothic Book" pitchFamily="34" charset="0"/>
              <a:sym typeface="Symbol" pitchFamily="18" charset="2"/>
            </a:endParaRPr>
          </a:p>
          <a:p>
            <a:pPr lvl="1">
              <a:buNone/>
            </a:pP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baseline="30000" dirty="0">
                <a:latin typeface="Franklin Gothic Book" pitchFamily="34" charset="0"/>
              </a:rPr>
              <a:t>1</a:t>
            </a:r>
            <a:r>
              <a:rPr lang="id-ID" sz="2400" dirty="0">
                <a:latin typeface="Franklin Gothic Book" pitchFamily="34" charset="0"/>
              </a:rPr>
              <a:t>  = {0, 1}</a:t>
            </a:r>
            <a:endParaRPr lang="id-ID" sz="2400" dirty="0">
              <a:latin typeface="Franklin Gothic Book" pitchFamily="34" charset="0"/>
              <a:sym typeface="Symbol" pitchFamily="18" charset="2"/>
            </a:endParaRPr>
          </a:p>
          <a:p>
            <a:pPr lvl="1">
              <a:buNone/>
            </a:pP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baseline="30000" dirty="0">
                <a:latin typeface="Franklin Gothic Book" pitchFamily="34" charset="0"/>
              </a:rPr>
              <a:t>2</a:t>
            </a:r>
            <a:r>
              <a:rPr lang="id-ID" sz="2400" dirty="0">
                <a:latin typeface="Franklin Gothic Book" pitchFamily="34" charset="0"/>
              </a:rPr>
              <a:t>  = {00, 01, 10, 11}</a:t>
            </a:r>
            <a:endParaRPr lang="id-ID" sz="2400" dirty="0">
              <a:latin typeface="Franklin Gothic Book" pitchFamily="34" charset="0"/>
              <a:sym typeface="Symbol" pitchFamily="18" charset="2"/>
            </a:endParaRPr>
          </a:p>
          <a:p>
            <a:pPr lvl="1">
              <a:buNone/>
            </a:pP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baseline="30000" dirty="0">
                <a:latin typeface="Franklin Gothic Book" pitchFamily="34" charset="0"/>
              </a:rPr>
              <a:t>3</a:t>
            </a:r>
            <a:r>
              <a:rPr lang="id-ID" sz="2400" dirty="0">
                <a:latin typeface="Franklin Gothic Book" pitchFamily="34" charset="0"/>
              </a:rPr>
              <a:t>  = {000, 001, 010, 011, 100, 101, 110, 111} dan seterusnya.</a:t>
            </a:r>
            <a:endParaRPr lang="en-US" sz="2400" dirty="0">
              <a:latin typeface="Franklin Gothic Book" pitchFamily="34" charset="0"/>
            </a:endParaRPr>
          </a:p>
          <a:p>
            <a:pPr lvl="1">
              <a:buNone/>
            </a:pPr>
            <a:endParaRPr lang="id-ID" sz="2400" dirty="0">
              <a:latin typeface="Franklin Gothic Book" pitchFamily="34" charset="0"/>
            </a:endParaRPr>
          </a:p>
          <a:p>
            <a:r>
              <a:rPr lang="id-ID" sz="2400" dirty="0">
                <a:latin typeface="Franklin Gothic Book" pitchFamily="34" charset="0"/>
              </a:rPr>
              <a:t>Semua string pada alphabet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 dinotasikan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*. </a:t>
            </a:r>
            <a:endParaRPr lang="en-US" sz="2400" dirty="0">
              <a:latin typeface="Franklin Gothic Book" pitchFamily="34" charset="0"/>
            </a:endParaRPr>
          </a:p>
          <a:p>
            <a:pPr>
              <a:buNone/>
            </a:pPr>
            <a:endParaRPr lang="en-US" sz="2400" dirty="0">
              <a:latin typeface="Franklin Gothic Book" pitchFamily="34" charset="0"/>
            </a:endParaRPr>
          </a:p>
          <a:p>
            <a:r>
              <a:rPr lang="en-US" sz="2400" dirty="0">
                <a:latin typeface="Franklin Gothic Book" pitchFamily="34" charset="0"/>
              </a:rPr>
              <a:t>C</a:t>
            </a:r>
            <a:r>
              <a:rPr lang="id-ID" sz="2400" dirty="0">
                <a:latin typeface="Franklin Gothic Book" pitchFamily="34" charset="0"/>
              </a:rPr>
              <a:t>ontoh: {0,1}* = {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400" dirty="0">
                <a:latin typeface="Franklin Gothic Book" pitchFamily="34" charset="0"/>
              </a:rPr>
              <a:t>, 0, 1,  00, 01, 10, 11, 000, ...} dan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*  =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baseline="30000" dirty="0">
                <a:latin typeface="Franklin Gothic Book" pitchFamily="34" charset="0"/>
              </a:rPr>
              <a:t>0</a:t>
            </a:r>
            <a:r>
              <a:rPr lang="id-ID" sz="2400" dirty="0">
                <a:latin typeface="Franklin Gothic Book" pitchFamily="34" charset="0"/>
              </a:rPr>
              <a:t>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</a:t>
            </a:r>
            <a:r>
              <a:rPr lang="id-ID" sz="2400" dirty="0">
                <a:latin typeface="Franklin Gothic Book" pitchFamily="34" charset="0"/>
              </a:rPr>
              <a:t>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baseline="30000" dirty="0">
                <a:latin typeface="Franklin Gothic Book" pitchFamily="34" charset="0"/>
              </a:rPr>
              <a:t>1</a:t>
            </a:r>
            <a:r>
              <a:rPr lang="id-ID" sz="2400" dirty="0">
                <a:latin typeface="Franklin Gothic Book" pitchFamily="34" charset="0"/>
              </a:rPr>
              <a:t>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</a:t>
            </a:r>
            <a:r>
              <a:rPr lang="id-ID" sz="2400" dirty="0">
                <a:latin typeface="Franklin Gothic Book" pitchFamily="34" charset="0"/>
              </a:rPr>
              <a:t>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baseline="30000" dirty="0">
                <a:latin typeface="Franklin Gothic Book" pitchFamily="34" charset="0"/>
              </a:rPr>
              <a:t>2</a:t>
            </a:r>
            <a:r>
              <a:rPr lang="id-ID" sz="2400" dirty="0">
                <a:latin typeface="Franklin Gothic Book" pitchFamily="34" charset="0"/>
              </a:rPr>
              <a:t>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</a:t>
            </a:r>
            <a:r>
              <a:rPr lang="id-ID" sz="2400" dirty="0">
                <a:latin typeface="Franklin Gothic Book" pitchFamily="34" charset="0"/>
              </a:rPr>
              <a:t> ... </a:t>
            </a:r>
            <a:endParaRPr lang="en-US" sz="2400" dirty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7CDB30-5C37-DA49-8693-D65B777D895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21284D3-B3F4-0842-9FE0-CF6DF7A9DAD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6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dirty="0">
                <a:latin typeface="Franklin Gothic Book" pitchFamily="34" charset="0"/>
              </a:rPr>
              <a:t>Konsep dalam Teori Otomata</a:t>
            </a:r>
            <a:r>
              <a:rPr lang="en-US" sz="3600" dirty="0">
                <a:latin typeface="Franklin Gothic Book" pitchFamily="34" charset="0"/>
              </a:rPr>
              <a:t> (</a:t>
            </a:r>
            <a:r>
              <a:rPr lang="en-US" sz="3600" dirty="0" err="1">
                <a:latin typeface="Franklin Gothic Book" pitchFamily="34" charset="0"/>
              </a:rPr>
              <a:t>lanjutan</a:t>
            </a:r>
            <a:r>
              <a:rPr lang="en-US" sz="3600" dirty="0">
                <a:latin typeface="Franklin Gothic Book" pitchFamily="34" charset="0"/>
              </a:rPr>
              <a:t>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800" dirty="0">
                <a:latin typeface="Franklin Gothic Book" pitchFamily="34" charset="0"/>
              </a:rPr>
              <a:t>Kadang-kadang kita tidak ingin memasukkan string kosong dalam himpunan string.  </a:t>
            </a:r>
            <a:endParaRPr lang="en-US" sz="2800" dirty="0">
              <a:latin typeface="Franklin Gothic Book" pitchFamily="34" charset="0"/>
            </a:endParaRPr>
          </a:p>
          <a:p>
            <a:r>
              <a:rPr lang="id-ID" sz="2800" dirty="0">
                <a:latin typeface="Franklin Gothic Book" pitchFamily="34" charset="0"/>
              </a:rPr>
              <a:t>Himpunan string-string tak kosong dari alphabet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dirty="0">
                <a:latin typeface="Franklin Gothic Book" pitchFamily="34" charset="0"/>
              </a:rPr>
              <a:t> dinotasikan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baseline="30000" dirty="0">
                <a:latin typeface="Franklin Gothic Book" pitchFamily="34" charset="0"/>
              </a:rPr>
              <a:t>+</a:t>
            </a:r>
            <a:r>
              <a:rPr lang="id-ID" sz="2800" dirty="0">
                <a:latin typeface="Franklin Gothic Book" pitchFamily="34" charset="0"/>
              </a:rPr>
              <a:t>.  </a:t>
            </a:r>
            <a:endParaRPr lang="en-US" sz="2800" dirty="0">
              <a:latin typeface="Franklin Gothic Book" pitchFamily="34" charset="0"/>
            </a:endParaRPr>
          </a:p>
          <a:p>
            <a:r>
              <a:rPr lang="id-ID" sz="2800" dirty="0">
                <a:latin typeface="Franklin Gothic Book" pitchFamily="34" charset="0"/>
              </a:rPr>
              <a:t>Dengan demikian :</a:t>
            </a:r>
            <a:endParaRPr lang="id-ID" sz="2800" dirty="0">
              <a:latin typeface="Franklin Gothic Book" pitchFamily="34" charset="0"/>
              <a:sym typeface="Symbol" pitchFamily="18" charset="2"/>
            </a:endParaRPr>
          </a:p>
          <a:p>
            <a:pPr lvl="2">
              <a:buNone/>
            </a:pP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baseline="30000" dirty="0">
                <a:latin typeface="Franklin Gothic Book" pitchFamily="34" charset="0"/>
              </a:rPr>
              <a:t>+</a:t>
            </a:r>
            <a:r>
              <a:rPr lang="id-ID" sz="2800" dirty="0">
                <a:latin typeface="Franklin Gothic Book" pitchFamily="34" charset="0"/>
              </a:rPr>
              <a:t>  =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baseline="30000" dirty="0">
                <a:latin typeface="Franklin Gothic Book" pitchFamily="34" charset="0"/>
              </a:rPr>
              <a:t>1</a:t>
            </a:r>
            <a:r>
              <a:rPr lang="id-ID" sz="2800" dirty="0">
                <a:latin typeface="Franklin Gothic Book" pitchFamily="34" charset="0"/>
              </a:rPr>
              <a:t>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</a:t>
            </a:r>
            <a:r>
              <a:rPr lang="id-ID" sz="2800" dirty="0">
                <a:latin typeface="Franklin Gothic Book" pitchFamily="34" charset="0"/>
              </a:rPr>
              <a:t>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baseline="30000" dirty="0">
                <a:latin typeface="Franklin Gothic Book" pitchFamily="34" charset="0"/>
              </a:rPr>
              <a:t>2</a:t>
            </a:r>
            <a:r>
              <a:rPr lang="id-ID" sz="2800" dirty="0">
                <a:latin typeface="Franklin Gothic Book" pitchFamily="34" charset="0"/>
              </a:rPr>
              <a:t>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</a:t>
            </a:r>
            <a:r>
              <a:rPr lang="id-ID" sz="2800" dirty="0">
                <a:latin typeface="Franklin Gothic Book" pitchFamily="34" charset="0"/>
              </a:rPr>
              <a:t>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baseline="30000" dirty="0">
                <a:latin typeface="Franklin Gothic Book" pitchFamily="34" charset="0"/>
              </a:rPr>
              <a:t>3</a:t>
            </a:r>
            <a:r>
              <a:rPr lang="id-ID" sz="2800" dirty="0">
                <a:latin typeface="Franklin Gothic Book" pitchFamily="34" charset="0"/>
              </a:rPr>
              <a:t>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</a:t>
            </a:r>
            <a:r>
              <a:rPr lang="id-ID" sz="2800" dirty="0">
                <a:latin typeface="Franklin Gothic Book" pitchFamily="34" charset="0"/>
              </a:rPr>
              <a:t> ...  </a:t>
            </a:r>
            <a:endParaRPr lang="id-ID" sz="2800" dirty="0">
              <a:latin typeface="Franklin Gothic Book" pitchFamily="34" charset="0"/>
              <a:sym typeface="Symbol" pitchFamily="18" charset="2"/>
            </a:endParaRPr>
          </a:p>
          <a:p>
            <a:pPr lvl="2">
              <a:buNone/>
            </a:pP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dirty="0">
                <a:latin typeface="Franklin Gothic Book" pitchFamily="34" charset="0"/>
              </a:rPr>
              <a:t>*  =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800" baseline="30000" dirty="0">
                <a:latin typeface="Franklin Gothic Book" pitchFamily="34" charset="0"/>
              </a:rPr>
              <a:t>+</a:t>
            </a:r>
            <a:r>
              <a:rPr lang="id-ID" sz="2800" dirty="0">
                <a:latin typeface="Franklin Gothic Book" pitchFamily="34" charset="0"/>
              </a:rPr>
              <a:t>  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</a:t>
            </a:r>
            <a:r>
              <a:rPr lang="id-ID" sz="2800" dirty="0">
                <a:latin typeface="Franklin Gothic Book" pitchFamily="34" charset="0"/>
              </a:rPr>
              <a:t> {</a:t>
            </a: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800" dirty="0">
                <a:latin typeface="Franklin Gothic Book" pitchFamily="34" charset="0"/>
              </a:rPr>
              <a:t>}.</a:t>
            </a:r>
            <a:endParaRPr lang="en-US" sz="2800" dirty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B2E1A2E-4BBB-A043-AD09-8EC0A0702F1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2EF1CC1-B8F0-E34D-B730-D2BEDDF01E7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0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dirty="0">
                <a:latin typeface="Franklin Gothic Book" pitchFamily="34" charset="0"/>
              </a:rPr>
              <a:t>Konsep dalam Teori Otomata</a:t>
            </a:r>
            <a:r>
              <a:rPr lang="en-US" sz="4000" dirty="0">
                <a:latin typeface="Franklin Gothic Book" pitchFamily="34" charset="0"/>
              </a:rPr>
              <a:t> (</a:t>
            </a:r>
            <a:r>
              <a:rPr lang="en-US" sz="4000" dirty="0" err="1">
                <a:latin typeface="Franklin Gothic Book" pitchFamily="34" charset="0"/>
              </a:rPr>
              <a:t>lanjutan</a:t>
            </a:r>
            <a:r>
              <a:rPr lang="en-US" sz="4000" dirty="0">
                <a:latin typeface="Franklin Gothic Book" pitchFamily="34" charset="0"/>
              </a:rPr>
              <a:t>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7592" y="1731523"/>
            <a:ext cx="10165938" cy="45622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id-ID" sz="2600" b="1" dirty="0">
                <a:solidFill>
                  <a:srgbClr val="CC3300"/>
                </a:solidFill>
                <a:latin typeface="Franklin Gothic Book" pitchFamily="34" charset="0"/>
              </a:rPr>
              <a:t>Perangkaian String (</a:t>
            </a:r>
            <a:r>
              <a:rPr lang="id-ID" sz="2600" b="1" i="1" dirty="0">
                <a:solidFill>
                  <a:srgbClr val="CC3300"/>
                </a:solidFill>
                <a:latin typeface="Franklin Gothic Book" pitchFamily="34" charset="0"/>
              </a:rPr>
              <a:t>concatenation</a:t>
            </a:r>
            <a:r>
              <a:rPr lang="id-ID" sz="2600" b="1" dirty="0">
                <a:solidFill>
                  <a:srgbClr val="CC3300"/>
                </a:solidFill>
                <a:latin typeface="Franklin Gothic Book" pitchFamily="34" charset="0"/>
              </a:rPr>
              <a:t>)</a:t>
            </a:r>
            <a:endParaRPr lang="en-US" sz="2600" b="1" dirty="0">
              <a:solidFill>
                <a:srgbClr val="CC3300"/>
              </a:solidFill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id-ID" sz="2600" dirty="0">
              <a:solidFill>
                <a:srgbClr val="CC3300"/>
              </a:solidFill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600" dirty="0">
                <a:latin typeface="Franklin Gothic Book" pitchFamily="34" charset="0"/>
              </a:rPr>
              <a:t>Misalkan </a:t>
            </a:r>
            <a:r>
              <a:rPr lang="id-ID" sz="2600" i="1" dirty="0">
                <a:latin typeface="Franklin Gothic Book" pitchFamily="34" charset="0"/>
              </a:rPr>
              <a:t>x</a:t>
            </a:r>
            <a:r>
              <a:rPr lang="id-ID" sz="2600" dirty="0">
                <a:latin typeface="Franklin Gothic Book" pitchFamily="34" charset="0"/>
              </a:rPr>
              <a:t> dan</a:t>
            </a:r>
            <a:r>
              <a:rPr lang="id-ID" sz="2600" i="1" dirty="0">
                <a:latin typeface="Franklin Gothic Book" pitchFamily="34" charset="0"/>
              </a:rPr>
              <a:t> y</a:t>
            </a:r>
            <a:r>
              <a:rPr lang="id-ID" sz="2600" dirty="0">
                <a:latin typeface="Franklin Gothic Book" pitchFamily="34" charset="0"/>
              </a:rPr>
              <a:t> adalah string, maka </a:t>
            </a:r>
            <a:r>
              <a:rPr lang="id-ID" sz="2600" i="1" dirty="0">
                <a:latin typeface="Franklin Gothic Book" pitchFamily="34" charset="0"/>
              </a:rPr>
              <a:t>xy</a:t>
            </a:r>
            <a:r>
              <a:rPr lang="id-ID" sz="2600" dirty="0">
                <a:latin typeface="Franklin Gothic Book" pitchFamily="34" charset="0"/>
              </a:rPr>
              <a:t> menyatakan perangkaian dari </a:t>
            </a:r>
            <a:r>
              <a:rPr lang="id-ID" sz="2600" i="1" dirty="0">
                <a:latin typeface="Franklin Gothic Book" pitchFamily="34" charset="0"/>
              </a:rPr>
              <a:t>x</a:t>
            </a:r>
            <a:r>
              <a:rPr lang="id-ID" sz="2600" dirty="0">
                <a:latin typeface="Franklin Gothic Book" pitchFamily="34" charset="0"/>
              </a:rPr>
              <a:t> dan </a:t>
            </a:r>
            <a:r>
              <a:rPr lang="id-ID" sz="2600" i="1" dirty="0">
                <a:latin typeface="Franklin Gothic Book" pitchFamily="34" charset="0"/>
              </a:rPr>
              <a:t>y</a:t>
            </a:r>
            <a:r>
              <a:rPr lang="id-ID" sz="2600" dirty="0">
                <a:latin typeface="Franklin Gothic Book" pitchFamily="34" charset="0"/>
              </a:rPr>
              <a:t>, bahwa string dibentuk dengan membuat salinan dari </a:t>
            </a:r>
            <a:r>
              <a:rPr lang="id-ID" sz="2600" i="1" dirty="0">
                <a:latin typeface="Franklin Gothic Book" pitchFamily="34" charset="0"/>
              </a:rPr>
              <a:t>x</a:t>
            </a:r>
            <a:r>
              <a:rPr lang="id-ID" sz="2600" dirty="0">
                <a:latin typeface="Franklin Gothic Book" pitchFamily="34" charset="0"/>
              </a:rPr>
              <a:t> dan diikuti oleh salinan dari </a:t>
            </a:r>
            <a:r>
              <a:rPr lang="id-ID" sz="2600" i="1" dirty="0">
                <a:latin typeface="Franklin Gothic Book" pitchFamily="34" charset="0"/>
              </a:rPr>
              <a:t>y</a:t>
            </a:r>
            <a:r>
              <a:rPr lang="id-ID" sz="2600" dirty="0">
                <a:latin typeface="Franklin Gothic Book" pitchFamily="34" charset="0"/>
              </a:rPr>
              <a:t>. </a:t>
            </a:r>
            <a:endParaRPr lang="en-US" sz="26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6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600" dirty="0">
                <a:latin typeface="Franklin Gothic Book" pitchFamily="34" charset="0"/>
              </a:rPr>
              <a:t>Jika </a:t>
            </a:r>
            <a:r>
              <a:rPr lang="id-ID" sz="2600" i="1" dirty="0">
                <a:latin typeface="Franklin Gothic Book" pitchFamily="34" charset="0"/>
              </a:rPr>
              <a:t>x</a:t>
            </a:r>
            <a:r>
              <a:rPr lang="id-ID" sz="2600" dirty="0">
                <a:latin typeface="Franklin Gothic Book" pitchFamily="34" charset="0"/>
              </a:rPr>
              <a:t> adalah string yang disusun oleh </a:t>
            </a:r>
            <a:r>
              <a:rPr lang="id-ID" sz="2600" i="1" dirty="0">
                <a:latin typeface="Franklin Gothic Book" pitchFamily="34" charset="0"/>
              </a:rPr>
              <a:t>i</a:t>
            </a:r>
            <a:r>
              <a:rPr lang="id-ID" sz="2600" dirty="0">
                <a:latin typeface="Franklin Gothic Book" pitchFamily="34" charset="0"/>
              </a:rPr>
              <a:t> simbol, 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>
                <a:latin typeface="Franklin Gothic Book" pitchFamily="34" charset="0"/>
              </a:rPr>
              <a:t>			</a:t>
            </a:r>
            <a:r>
              <a:rPr lang="id-ID" sz="2600" dirty="0">
                <a:latin typeface="Franklin Gothic Book" pitchFamily="34" charset="0"/>
              </a:rPr>
              <a:t> </a:t>
            </a:r>
            <a:r>
              <a:rPr lang="id-ID" sz="2600" i="1" dirty="0">
                <a:latin typeface="Franklin Gothic Book" pitchFamily="34" charset="0"/>
              </a:rPr>
              <a:t>x</a:t>
            </a:r>
            <a:r>
              <a:rPr lang="id-ID" sz="2600" dirty="0">
                <a:latin typeface="Franklin Gothic Book" pitchFamily="34" charset="0"/>
              </a:rPr>
              <a:t> = a</a:t>
            </a:r>
            <a:r>
              <a:rPr lang="id-ID" sz="2600" baseline="-25000" dirty="0">
                <a:latin typeface="Franklin Gothic Book" pitchFamily="34" charset="0"/>
              </a:rPr>
              <a:t>1</a:t>
            </a:r>
            <a:r>
              <a:rPr lang="id-ID" sz="2600" dirty="0">
                <a:latin typeface="Franklin Gothic Book" pitchFamily="34" charset="0"/>
              </a:rPr>
              <a:t>a</a:t>
            </a:r>
            <a:r>
              <a:rPr lang="id-ID" sz="2600" baseline="-25000" dirty="0">
                <a:latin typeface="Franklin Gothic Book" pitchFamily="34" charset="0"/>
              </a:rPr>
              <a:t>2</a:t>
            </a:r>
            <a:r>
              <a:rPr lang="id-ID" sz="2600" dirty="0">
                <a:latin typeface="Franklin Gothic Book" pitchFamily="34" charset="0"/>
              </a:rPr>
              <a:t> ... a</a:t>
            </a:r>
            <a:r>
              <a:rPr lang="id-ID" sz="2600" baseline="-25000" dirty="0">
                <a:latin typeface="Franklin Gothic Book" pitchFamily="34" charset="0"/>
              </a:rPr>
              <a:t>i</a:t>
            </a:r>
            <a:r>
              <a:rPr lang="id-ID" sz="2600" dirty="0">
                <a:latin typeface="Franklin Gothic Book" pitchFamily="34" charset="0"/>
              </a:rPr>
              <a:t> </a:t>
            </a:r>
            <a:endParaRPr lang="id-ID" sz="2600" dirty="0" smtClean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id-ID" sz="26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dirty="0">
                <a:latin typeface="Franklin Gothic Book" pitchFamily="34" charset="0"/>
              </a:rPr>
              <a:t>	</a:t>
            </a:r>
            <a:r>
              <a:rPr lang="id-ID" sz="2600" dirty="0">
                <a:latin typeface="Franklin Gothic Book" pitchFamily="34" charset="0"/>
              </a:rPr>
              <a:t>dan </a:t>
            </a:r>
            <a:r>
              <a:rPr lang="id-ID" sz="2600" i="1" dirty="0">
                <a:latin typeface="Franklin Gothic Book" pitchFamily="34" charset="0"/>
              </a:rPr>
              <a:t>y</a:t>
            </a:r>
            <a:r>
              <a:rPr lang="id-ID" sz="2600" dirty="0">
                <a:latin typeface="Franklin Gothic Book" pitchFamily="34" charset="0"/>
              </a:rPr>
              <a:t> adalah string yang disusun oleh</a:t>
            </a:r>
            <a:r>
              <a:rPr lang="id-ID" sz="2600" i="1" dirty="0">
                <a:latin typeface="Franklin Gothic Book" pitchFamily="34" charset="0"/>
              </a:rPr>
              <a:t> j</a:t>
            </a:r>
            <a:r>
              <a:rPr lang="id-ID" sz="2600" dirty="0">
                <a:latin typeface="Franklin Gothic Book" pitchFamily="34" charset="0"/>
              </a:rPr>
              <a:t> simbol,</a:t>
            </a:r>
            <a:endParaRPr lang="id-ID" sz="2600" i="1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i="1" dirty="0">
                <a:latin typeface="Franklin Gothic Book" pitchFamily="34" charset="0"/>
              </a:rPr>
              <a:t>			</a:t>
            </a:r>
            <a:r>
              <a:rPr lang="id-ID" sz="2600" i="1" dirty="0">
                <a:latin typeface="Franklin Gothic Book" pitchFamily="34" charset="0"/>
              </a:rPr>
              <a:t>y </a:t>
            </a:r>
            <a:r>
              <a:rPr lang="id-ID" sz="2600" dirty="0">
                <a:latin typeface="Franklin Gothic Book" pitchFamily="34" charset="0"/>
              </a:rPr>
              <a:t> = b</a:t>
            </a:r>
            <a:r>
              <a:rPr lang="id-ID" sz="2600" baseline="-25000" dirty="0">
                <a:latin typeface="Franklin Gothic Book" pitchFamily="34" charset="0"/>
              </a:rPr>
              <a:t>1</a:t>
            </a:r>
            <a:r>
              <a:rPr lang="id-ID" sz="2600" dirty="0">
                <a:latin typeface="Franklin Gothic Book" pitchFamily="34" charset="0"/>
              </a:rPr>
              <a:t>b</a:t>
            </a:r>
            <a:r>
              <a:rPr lang="id-ID" sz="2600" baseline="-25000" dirty="0">
                <a:latin typeface="Franklin Gothic Book" pitchFamily="34" charset="0"/>
              </a:rPr>
              <a:t>2</a:t>
            </a:r>
            <a:r>
              <a:rPr lang="id-ID" sz="2600" dirty="0">
                <a:latin typeface="Franklin Gothic Book" pitchFamily="34" charset="0"/>
              </a:rPr>
              <a:t> ... b</a:t>
            </a:r>
            <a:r>
              <a:rPr lang="id-ID" sz="2600" baseline="-25000" dirty="0">
                <a:latin typeface="Franklin Gothic Book" pitchFamily="34" charset="0"/>
              </a:rPr>
              <a:t>j</a:t>
            </a:r>
            <a:r>
              <a:rPr lang="id-ID" sz="2600" dirty="0">
                <a:latin typeface="Franklin Gothic Book" pitchFamily="34" charset="0"/>
              </a:rPr>
              <a:t>  </a:t>
            </a:r>
            <a:endParaRPr lang="id-ID" sz="2600" dirty="0" smtClean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id-ID" sz="26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dirty="0">
                <a:latin typeface="Franklin Gothic Book" pitchFamily="34" charset="0"/>
              </a:rPr>
              <a:t>	</a:t>
            </a:r>
            <a:r>
              <a:rPr lang="id-ID" sz="2600" dirty="0">
                <a:latin typeface="Franklin Gothic Book" pitchFamily="34" charset="0"/>
              </a:rPr>
              <a:t>maka </a:t>
            </a:r>
            <a:r>
              <a:rPr lang="id-ID" sz="2600" i="1" dirty="0">
                <a:latin typeface="Franklin Gothic Book" pitchFamily="34" charset="0"/>
              </a:rPr>
              <a:t>xy</a:t>
            </a:r>
            <a:r>
              <a:rPr lang="id-ID" sz="2600" dirty="0">
                <a:latin typeface="Franklin Gothic Book" pitchFamily="34" charset="0"/>
              </a:rPr>
              <a:t> adalah string dengan panjang </a:t>
            </a:r>
            <a:r>
              <a:rPr lang="id-ID" sz="2600" i="1" dirty="0">
                <a:latin typeface="Franklin Gothic Book" pitchFamily="34" charset="0"/>
              </a:rPr>
              <a:t>i</a:t>
            </a:r>
            <a:r>
              <a:rPr lang="id-ID" sz="2600" dirty="0">
                <a:latin typeface="Franklin Gothic Book" pitchFamily="34" charset="0"/>
              </a:rPr>
              <a:t> + </a:t>
            </a:r>
            <a:r>
              <a:rPr lang="id-ID" sz="2600" i="1" dirty="0">
                <a:latin typeface="Franklin Gothic Book" pitchFamily="34" charset="0"/>
              </a:rPr>
              <a:t>j</a:t>
            </a:r>
            <a:r>
              <a:rPr lang="id-ID" sz="2600" dirty="0">
                <a:latin typeface="Franklin Gothic Book" pitchFamily="34" charset="0"/>
              </a:rPr>
              <a:t>,</a:t>
            </a:r>
            <a:endParaRPr lang="id-ID" sz="2600" i="1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i="1" dirty="0">
                <a:latin typeface="Franklin Gothic Book" pitchFamily="34" charset="0"/>
              </a:rPr>
              <a:t>			</a:t>
            </a:r>
            <a:r>
              <a:rPr lang="id-ID" sz="2600" i="1" dirty="0">
                <a:latin typeface="Franklin Gothic Book" pitchFamily="34" charset="0"/>
              </a:rPr>
              <a:t>xy</a:t>
            </a:r>
            <a:r>
              <a:rPr lang="id-ID" sz="2600" dirty="0">
                <a:latin typeface="Franklin Gothic Book" pitchFamily="34" charset="0"/>
              </a:rPr>
              <a:t>  = a</a:t>
            </a:r>
            <a:r>
              <a:rPr lang="id-ID" sz="2600" baseline="-25000" dirty="0">
                <a:latin typeface="Franklin Gothic Book" pitchFamily="34" charset="0"/>
              </a:rPr>
              <a:t>1</a:t>
            </a:r>
            <a:r>
              <a:rPr lang="id-ID" sz="2600" dirty="0">
                <a:latin typeface="Franklin Gothic Book" pitchFamily="34" charset="0"/>
              </a:rPr>
              <a:t>a</a:t>
            </a:r>
            <a:r>
              <a:rPr lang="id-ID" sz="2600" baseline="-25000" dirty="0">
                <a:latin typeface="Franklin Gothic Book" pitchFamily="34" charset="0"/>
              </a:rPr>
              <a:t>2</a:t>
            </a:r>
            <a:r>
              <a:rPr lang="id-ID" sz="2600" dirty="0">
                <a:latin typeface="Franklin Gothic Book" pitchFamily="34" charset="0"/>
              </a:rPr>
              <a:t> ... a</a:t>
            </a:r>
            <a:r>
              <a:rPr lang="id-ID" sz="2600" baseline="-25000" dirty="0">
                <a:latin typeface="Franklin Gothic Book" pitchFamily="34" charset="0"/>
              </a:rPr>
              <a:t>i</a:t>
            </a:r>
            <a:r>
              <a:rPr lang="id-ID" sz="2600" dirty="0">
                <a:latin typeface="Franklin Gothic Book" pitchFamily="34" charset="0"/>
              </a:rPr>
              <a:t>b</a:t>
            </a:r>
            <a:r>
              <a:rPr lang="id-ID" sz="2600" baseline="-25000" dirty="0">
                <a:latin typeface="Franklin Gothic Book" pitchFamily="34" charset="0"/>
              </a:rPr>
              <a:t>1</a:t>
            </a:r>
            <a:r>
              <a:rPr lang="id-ID" sz="2600" dirty="0">
                <a:latin typeface="Franklin Gothic Book" pitchFamily="34" charset="0"/>
              </a:rPr>
              <a:t>b</a:t>
            </a:r>
            <a:r>
              <a:rPr lang="id-ID" sz="2600" baseline="-25000" dirty="0">
                <a:latin typeface="Franklin Gothic Book" pitchFamily="34" charset="0"/>
              </a:rPr>
              <a:t>2</a:t>
            </a:r>
            <a:r>
              <a:rPr lang="id-ID" sz="2600" dirty="0">
                <a:latin typeface="Franklin Gothic Book" pitchFamily="34" charset="0"/>
              </a:rPr>
              <a:t> ... b</a:t>
            </a:r>
            <a:r>
              <a:rPr lang="id-ID" sz="2600" baseline="-25000" dirty="0">
                <a:latin typeface="Franklin Gothic Book" pitchFamily="34" charset="0"/>
              </a:rPr>
              <a:t>j</a:t>
            </a:r>
            <a:r>
              <a:rPr lang="id-ID" sz="2600" dirty="0">
                <a:latin typeface="Franklin Gothic Book" pitchFamily="34" charset="0"/>
              </a:rPr>
              <a:t>  </a:t>
            </a:r>
            <a:endParaRPr lang="en-US" sz="26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id-ID" sz="26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dirty="0" err="1">
                <a:latin typeface="Franklin Gothic Book" pitchFamily="34" charset="0"/>
              </a:rPr>
              <a:t>Contoh</a:t>
            </a:r>
            <a:r>
              <a:rPr lang="en-US" sz="2600" dirty="0">
                <a:latin typeface="Franklin Gothic Book" pitchFamily="34" charset="0"/>
              </a:rPr>
              <a:t>:</a:t>
            </a:r>
            <a:r>
              <a:rPr lang="id-ID" sz="2600" dirty="0">
                <a:latin typeface="Franklin Gothic Book" pitchFamily="34" charset="0"/>
              </a:rPr>
              <a:t> </a:t>
            </a:r>
            <a:r>
              <a:rPr lang="id-ID" sz="2600" i="1" dirty="0">
                <a:latin typeface="Franklin Gothic Book" pitchFamily="34" charset="0"/>
              </a:rPr>
              <a:t>x</a:t>
            </a:r>
            <a:r>
              <a:rPr lang="id-ID" sz="2600" dirty="0">
                <a:latin typeface="Franklin Gothic Book" pitchFamily="34" charset="0"/>
              </a:rPr>
              <a:t> = 01101 dan </a:t>
            </a:r>
            <a:r>
              <a:rPr lang="id-ID" sz="2600" i="1" dirty="0">
                <a:latin typeface="Franklin Gothic Book" pitchFamily="34" charset="0"/>
              </a:rPr>
              <a:t>y</a:t>
            </a:r>
            <a:r>
              <a:rPr lang="id-ID" sz="2600" dirty="0">
                <a:latin typeface="Franklin Gothic Book" pitchFamily="34" charset="0"/>
              </a:rPr>
              <a:t> = 110, maka xy = 01101110 dan yx = 11001101.  </a:t>
            </a:r>
            <a:endParaRPr lang="en-US" sz="26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6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600" dirty="0">
                <a:latin typeface="Franklin Gothic Book" pitchFamily="34" charset="0"/>
              </a:rPr>
              <a:t>Untuk suatu string w, persamaan </a:t>
            </a:r>
            <a:r>
              <a:rPr lang="id-ID" sz="2600" i="1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600" i="1" dirty="0">
                <a:latin typeface="Franklin Gothic Book" pitchFamily="34" charset="0"/>
              </a:rPr>
              <a:t>w</a:t>
            </a:r>
            <a:r>
              <a:rPr lang="id-ID" sz="2600" dirty="0">
                <a:latin typeface="Franklin Gothic Book" pitchFamily="34" charset="0"/>
              </a:rPr>
              <a:t> = </a:t>
            </a:r>
            <a:r>
              <a:rPr lang="id-ID" sz="2600" i="1" dirty="0">
                <a:latin typeface="Franklin Gothic Book" pitchFamily="34" charset="0"/>
              </a:rPr>
              <a:t>w</a:t>
            </a:r>
            <a:r>
              <a:rPr lang="id-ID" sz="2600" i="1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600" dirty="0">
                <a:latin typeface="Franklin Gothic Book" pitchFamily="34" charset="0"/>
              </a:rPr>
              <a:t> = </a:t>
            </a:r>
            <a:r>
              <a:rPr lang="id-ID" sz="2600" i="1" dirty="0">
                <a:latin typeface="Franklin Gothic Book" pitchFamily="34" charset="0"/>
              </a:rPr>
              <a:t>w </a:t>
            </a:r>
            <a:r>
              <a:rPr lang="id-ID" sz="2600" dirty="0">
                <a:latin typeface="Franklin Gothic Book" pitchFamily="34" charset="0"/>
              </a:rPr>
              <a:t>dipenuhi.  Bahwa </a:t>
            </a:r>
            <a:r>
              <a:rPr lang="id-ID" sz="26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600" dirty="0">
                <a:latin typeface="Franklin Gothic Book" pitchFamily="34" charset="0"/>
              </a:rPr>
              <a:t> adalah identitas untuk perangkaian. </a:t>
            </a:r>
            <a:endParaRPr lang="en-US" sz="2600" dirty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262608A7-770A-114D-9038-F2B8AB48A80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EC3FFB9-7CE0-634F-B534-358E3DE825E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9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dirty="0">
                <a:latin typeface="Franklin Gothic Book" pitchFamily="34" charset="0"/>
              </a:rPr>
              <a:t>Konsep dalam Teori Otomata</a:t>
            </a:r>
            <a:r>
              <a:rPr lang="en-US" sz="4000" dirty="0">
                <a:latin typeface="Franklin Gothic Book" pitchFamily="34" charset="0"/>
              </a:rPr>
              <a:t> (</a:t>
            </a:r>
            <a:r>
              <a:rPr lang="en-US" sz="4000" dirty="0" err="1">
                <a:latin typeface="Franklin Gothic Book" pitchFamily="34" charset="0"/>
              </a:rPr>
              <a:t>lanjutan</a:t>
            </a:r>
            <a:r>
              <a:rPr lang="en-US" sz="4000" dirty="0">
                <a:latin typeface="Franklin Gothic Book" pitchFamily="34" charset="0"/>
              </a:rPr>
              <a:t>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41928" y="2034709"/>
            <a:ext cx="9956965" cy="337653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id-ID" sz="2400" b="1" dirty="0">
                <a:solidFill>
                  <a:srgbClr val="CC3300"/>
                </a:solidFill>
                <a:latin typeface="Franklin Gothic Book" pitchFamily="34" charset="0"/>
              </a:rPr>
              <a:t>Bahasa</a:t>
            </a:r>
            <a:endParaRPr lang="id-ID" sz="2400" dirty="0">
              <a:solidFill>
                <a:srgbClr val="CC3300"/>
              </a:solidFill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400" dirty="0">
                <a:latin typeface="Franklin Gothic Book" pitchFamily="34" charset="0"/>
              </a:rPr>
              <a:t>Himpunan string-string yang semuanya dipilih dari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*, dimana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 adalah alphabet, dan L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</a:t>
            </a:r>
            <a:r>
              <a:rPr lang="id-ID" sz="2400" dirty="0">
                <a:latin typeface="Franklin Gothic Book" pitchFamily="34" charset="0"/>
              </a:rPr>
              <a:t>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*, maka L adalah bahasa pada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.  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400" dirty="0">
                <a:latin typeface="Franklin Gothic Book" pitchFamily="34" charset="0"/>
              </a:rPr>
              <a:t>Perhatikan bahwa bahasa pada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 tidak harus meliputi string-string dengan semua simbol dari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.  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400" dirty="0">
                <a:latin typeface="Franklin Gothic Book" pitchFamily="34" charset="0"/>
              </a:rPr>
              <a:t>Dengan demikian, jika L adalah bahasa pada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, </a:t>
            </a:r>
            <a:r>
              <a:rPr lang="en-US" sz="2400" dirty="0" err="1">
                <a:latin typeface="Franklin Gothic Book" pitchFamily="34" charset="0"/>
              </a:rPr>
              <a:t>diketahui</a:t>
            </a:r>
            <a:r>
              <a:rPr lang="id-ID" sz="2400" dirty="0">
                <a:latin typeface="Franklin Gothic Book" pitchFamily="34" charset="0"/>
              </a:rPr>
              <a:t> bahwa L adalah bahasa pada alphabet yang merupakan superset dari </a:t>
            </a:r>
            <a:r>
              <a:rPr lang="id-ID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400" dirty="0">
                <a:latin typeface="Franklin Gothic Book" pitchFamily="34" charset="0"/>
              </a:rPr>
              <a:t>.  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400" dirty="0">
                <a:latin typeface="Franklin Gothic Book" pitchFamily="34" charset="0"/>
              </a:rPr>
              <a:t>Bahasa umum dapat dipandang sebagai himpunan dari string.</a:t>
            </a:r>
            <a:r>
              <a:rPr lang="en-US" sz="2400" dirty="0">
                <a:latin typeface="Franklin Gothic Book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837328" y="3890323"/>
            <a:ext cx="63874" cy="608877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  <a:p>
            <a:pPr marL="11206">
              <a:spcBef>
                <a:spcPts val="794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593" y="3890323"/>
            <a:ext cx="63874" cy="608877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  <a:p>
            <a:pPr marL="11206">
              <a:spcBef>
                <a:spcPts val="794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5299" y="4569597"/>
            <a:ext cx="95250" cy="18727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147" i="1" spc="-4" dirty="0">
                <a:latin typeface="Times New Roman"/>
                <a:cs typeface="Times New Roman"/>
              </a:rPr>
              <a:t>n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8377" y="5060792"/>
            <a:ext cx="219075" cy="18727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147" i="1" spc="84" dirty="0">
                <a:latin typeface="Times New Roman"/>
                <a:cs typeface="Times New Roman"/>
              </a:rPr>
              <a:t>i</a:t>
            </a:r>
            <a:r>
              <a:rPr sz="1147" spc="-71" dirty="0">
                <a:latin typeface="Symbol"/>
                <a:cs typeface="Symbol"/>
              </a:rPr>
              <a:t></a:t>
            </a:r>
            <a:r>
              <a:rPr sz="1147" spc="-4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68888879-1533-BE45-BD5C-9415FAC2741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E54EC073-8F46-2745-8E4D-BB2E72FC5DB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2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23" y="2122736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dirty="0" err="1">
                <a:solidFill>
                  <a:srgbClr val="0070C0"/>
                </a:solidFill>
              </a:rPr>
              <a:t>Capaian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  <a:r>
              <a:rPr lang="en-ID" sz="3200" dirty="0" err="1">
                <a:solidFill>
                  <a:srgbClr val="0070C0"/>
                </a:solidFill>
              </a:rPr>
              <a:t>Pembelajaran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366" y="3038334"/>
            <a:ext cx="4701100" cy="8801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2000" dirty="0" err="1">
                <a:cs typeface="Times New Roman"/>
              </a:rPr>
              <a:t>Mahasiswa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memahami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tipe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tipe</a:t>
            </a:r>
            <a:r>
              <a:rPr lang="en-ID" sz="2000" dirty="0">
                <a:cs typeface="Times New Roman"/>
              </a:rPr>
              <a:t> Bahasa dan </a:t>
            </a:r>
            <a:r>
              <a:rPr lang="en-ID" sz="2000" dirty="0" err="1">
                <a:cs typeface="Times New Roman"/>
              </a:rPr>
              <a:t>menganalisa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tipe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tipe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bahasa</a:t>
            </a:r>
            <a:endParaRPr lang="en-ID" sz="2000" dirty="0">
              <a:cs typeface="Times New Roman"/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2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3600" dirty="0">
                <a:latin typeface="Franklin Gothic Book" pitchFamily="34" charset="0"/>
              </a:rPr>
              <a:t>Konsep dalam Teori Otomata</a:t>
            </a:r>
            <a:r>
              <a:rPr lang="en-US" sz="3600" dirty="0">
                <a:latin typeface="Franklin Gothic Book" pitchFamily="34" charset="0"/>
              </a:rPr>
              <a:t> (</a:t>
            </a:r>
            <a:r>
              <a:rPr lang="en-US" sz="3600" dirty="0" err="1">
                <a:latin typeface="Franklin Gothic Book" pitchFamily="34" charset="0"/>
              </a:rPr>
              <a:t>lanjutan</a:t>
            </a:r>
            <a:r>
              <a:rPr lang="en-US" sz="3600" dirty="0">
                <a:latin typeface="Franklin Gothic Book" pitchFamily="34" charset="0"/>
              </a:rPr>
              <a:t>), </a:t>
            </a:r>
            <a:r>
              <a:rPr lang="en-US" sz="3600" dirty="0" err="1">
                <a:latin typeface="Franklin Gothic Book" pitchFamily="34" charset="0"/>
              </a:rPr>
              <a:t>Contoh</a:t>
            </a:r>
            <a:r>
              <a:rPr lang="en-US" sz="3600" dirty="0">
                <a:latin typeface="Franklin Gothic Book" pitchFamily="34" charset="0"/>
              </a:rPr>
              <a:t> 2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76822" y="2034709"/>
            <a:ext cx="10922696" cy="3439165"/>
          </a:xfrm>
        </p:spPr>
        <p:txBody>
          <a:bodyPr>
            <a:normAutofit/>
          </a:bodyPr>
          <a:lstStyle/>
          <a:p>
            <a:r>
              <a:rPr lang="id-ID" sz="2800" dirty="0">
                <a:latin typeface="Franklin Gothic Book" pitchFamily="34" charset="0"/>
              </a:rPr>
              <a:t>Bahasa Inggris, yang merupakan koleksi dari kata-kata dalam bahasa Inggris yang benar. </a:t>
            </a:r>
            <a:endParaRPr lang="en-US" sz="2800" dirty="0">
              <a:latin typeface="Franklin Gothic Book" pitchFamily="34" charset="0"/>
            </a:endParaRPr>
          </a:p>
          <a:p>
            <a:pPr lvl="1"/>
            <a:r>
              <a:rPr lang="id-ID" sz="2400" dirty="0">
                <a:latin typeface="Franklin Gothic Book" pitchFamily="34" charset="0"/>
              </a:rPr>
              <a:t>Kata-kata tersebut merupakan string pada alphabet yang mengandung semua huruf.</a:t>
            </a:r>
          </a:p>
          <a:p>
            <a:r>
              <a:rPr lang="id-ID" sz="2800" dirty="0">
                <a:latin typeface="Franklin Gothic Book" pitchFamily="34" charset="0"/>
              </a:rPr>
              <a:t>Bahasa C atau bahasa pemrograman lainnya.</a:t>
            </a:r>
          </a:p>
          <a:p>
            <a:pPr lvl="1"/>
            <a:r>
              <a:rPr lang="id-ID" sz="2400" dirty="0">
                <a:latin typeface="Franklin Gothic Book" pitchFamily="34" charset="0"/>
              </a:rPr>
              <a:t>Dalam bahasa  tersebut, program y</a:t>
            </a:r>
            <a:r>
              <a:rPr lang="en-US" sz="2400" dirty="0">
                <a:latin typeface="Franklin Gothic Book" pitchFamily="34" charset="0"/>
              </a:rPr>
              <a:t>a</a:t>
            </a:r>
            <a:r>
              <a:rPr lang="id-ID" sz="2400" dirty="0">
                <a:latin typeface="Franklin Gothic Book" pitchFamily="34" charset="0"/>
              </a:rPr>
              <a:t>ng benar adalah subset dari string-string yang mungkin yang dibentuk dari alphabet. </a:t>
            </a:r>
            <a:endParaRPr lang="en-US" sz="2400" dirty="0">
              <a:latin typeface="Franklin Gothic Book" pitchFamily="34" charset="0"/>
            </a:endParaRPr>
          </a:p>
          <a:p>
            <a:pPr lvl="1"/>
            <a:r>
              <a:rPr lang="id-ID" sz="2400" dirty="0">
                <a:latin typeface="Franklin Gothic Book" pitchFamily="34" charset="0"/>
              </a:rPr>
              <a:t>Alphabet tersebut adalah subset dari kar</a:t>
            </a:r>
            <a:r>
              <a:rPr lang="en-US" sz="2400" dirty="0">
                <a:latin typeface="Franklin Gothic Book" pitchFamily="34" charset="0"/>
              </a:rPr>
              <a:t>a</a:t>
            </a:r>
            <a:r>
              <a:rPr lang="id-ID" sz="2400" dirty="0">
                <a:latin typeface="Franklin Gothic Book" pitchFamily="34" charset="0"/>
              </a:rPr>
              <a:t>kter-kar</a:t>
            </a:r>
            <a:r>
              <a:rPr lang="en-US" sz="2400" dirty="0">
                <a:latin typeface="Franklin Gothic Book" pitchFamily="34" charset="0"/>
              </a:rPr>
              <a:t>a</a:t>
            </a:r>
            <a:r>
              <a:rPr lang="id-ID" sz="2400" dirty="0">
                <a:latin typeface="Franklin Gothic Book" pitchFamily="34" charset="0"/>
              </a:rPr>
              <a:t>kter ASCII.</a:t>
            </a:r>
            <a:endParaRPr lang="en-US" sz="2400" dirty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EEAC107-EF08-104A-99C6-9CE22302F2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2D22914-11FA-6347-BB48-FBB0564A0B2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8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1928" y="1037478"/>
            <a:ext cx="9744637" cy="749979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z="4800" dirty="0" err="1"/>
              <a:t>Operasi</a:t>
            </a:r>
            <a:r>
              <a:rPr lang="en-US" sz="4800" dirty="0"/>
              <a:t> </a:t>
            </a:r>
            <a:r>
              <a:rPr lang="en-US" sz="4800" dirty="0" err="1"/>
              <a:t>pada</a:t>
            </a:r>
            <a:r>
              <a:rPr lang="en-US" sz="4800" dirty="0"/>
              <a:t> String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Eksponensiasi</a:t>
            </a:r>
            <a:r>
              <a:rPr lang="en-US" sz="2800" dirty="0"/>
              <a:t> String</a:t>
            </a:r>
          </a:p>
          <a:p>
            <a:pPr>
              <a:buNone/>
            </a:pPr>
            <a:r>
              <a:rPr lang="en-US" sz="2800" dirty="0"/>
              <a:t>	 </a:t>
            </a:r>
            <a:r>
              <a:rPr lang="en-US" sz="2800" dirty="0" err="1">
                <a:latin typeface="Franklin Gothic Book" pitchFamily="34" charset="0"/>
                <a:sym typeface="Symbol" pitchFamily="18" charset="2"/>
              </a:rPr>
              <a:t>w</a:t>
            </a:r>
            <a:r>
              <a:rPr lang="en-US" sz="2800" baseline="30000" dirty="0" err="1">
                <a:latin typeface="Franklin Gothic Book" pitchFamily="34" charset="0"/>
                <a:sym typeface="Symbol" pitchFamily="18" charset="2"/>
              </a:rPr>
              <a:t>n</a:t>
            </a:r>
            <a:r>
              <a:rPr lang="en-US" sz="2800" dirty="0"/>
              <a:t> = </a:t>
            </a:r>
          </a:p>
          <a:p>
            <a:pPr marL="1023938" indent="-450850">
              <a:buAutoNum type="arabicPeriod"/>
            </a:pPr>
            <a:r>
              <a:rPr lang="id-ID" sz="28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en-US" sz="2800" dirty="0">
                <a:latin typeface="Franklin Gothic Book" pitchFamily="34" charset="0"/>
                <a:sym typeface="Symbol" pitchFamily="18" charset="2"/>
              </a:rPr>
              <a:t>, </a:t>
            </a:r>
            <a:r>
              <a:rPr lang="en-US" sz="2800" dirty="0" err="1">
                <a:latin typeface="Franklin Gothic Book" pitchFamily="34" charset="0"/>
                <a:sym typeface="Symbol" pitchFamily="18" charset="2"/>
              </a:rPr>
              <a:t>jika</a:t>
            </a:r>
            <a:r>
              <a:rPr lang="en-US" sz="2800" dirty="0">
                <a:latin typeface="Franklin Gothic Book" pitchFamily="34" charset="0"/>
                <a:sym typeface="Symbol" pitchFamily="18" charset="2"/>
              </a:rPr>
              <a:t> n=0,</a:t>
            </a:r>
          </a:p>
          <a:p>
            <a:pPr marL="1023938" indent="-450850">
              <a:buAutoNum type="arabicPeriod"/>
            </a:pPr>
            <a:r>
              <a:rPr lang="en-US" sz="2800" dirty="0">
                <a:latin typeface="Franklin Gothic Book" pitchFamily="34" charset="0"/>
                <a:sym typeface="Symbol" pitchFamily="18" charset="2"/>
              </a:rPr>
              <a:t>w. w</a:t>
            </a:r>
            <a:r>
              <a:rPr lang="en-US" sz="2800" baseline="30000" dirty="0">
                <a:latin typeface="Franklin Gothic Book" pitchFamily="34" charset="0"/>
                <a:sym typeface="Symbol" pitchFamily="18" charset="2"/>
              </a:rPr>
              <a:t>n-1</a:t>
            </a:r>
            <a:r>
              <a:rPr lang="en-US" sz="2800" dirty="0">
                <a:latin typeface="Franklin Gothic Book" pitchFamily="34" charset="0"/>
                <a:sym typeface="Symbol" pitchFamily="18" charset="2"/>
              </a:rPr>
              <a:t>, </a:t>
            </a:r>
            <a:r>
              <a:rPr lang="en-US" sz="2800" dirty="0" err="1">
                <a:latin typeface="Franklin Gothic Book" pitchFamily="34" charset="0"/>
                <a:sym typeface="Symbol" pitchFamily="18" charset="2"/>
              </a:rPr>
              <a:t>jika</a:t>
            </a:r>
            <a:r>
              <a:rPr lang="en-US" sz="2800" dirty="0">
                <a:latin typeface="Franklin Gothic Book" pitchFamily="34" charset="0"/>
                <a:sym typeface="Symbol" pitchFamily="18" charset="2"/>
              </a:rPr>
              <a:t> n&gt;0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938379E-E22E-ED4A-B7D6-533A76DA856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3D8D39D-E843-1B42-B8BE-F4FDDD03E71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0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id-ID" sz="4000" dirty="0">
                <a:latin typeface="Franklin Gothic Book" pitchFamily="34" charset="0"/>
              </a:rPr>
              <a:t>Konsep dalam Teori Otomata</a:t>
            </a:r>
            <a:r>
              <a:rPr lang="en-US" sz="4000" dirty="0">
                <a:latin typeface="Franklin Gothic Book" pitchFamily="34" charset="0"/>
              </a:rPr>
              <a:t> (</a:t>
            </a:r>
            <a:r>
              <a:rPr lang="en-US" sz="4000" dirty="0" err="1">
                <a:latin typeface="Franklin Gothic Book" pitchFamily="34" charset="0"/>
              </a:rPr>
              <a:t>lanjutan</a:t>
            </a:r>
            <a:r>
              <a:rPr lang="en-US" sz="4000" dirty="0">
                <a:latin typeface="Franklin Gothic Book" pitchFamily="34" charset="0"/>
              </a:rPr>
              <a:t>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29" y="2034709"/>
            <a:ext cx="9480976" cy="4553981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sz="2000" b="1" dirty="0">
                <a:latin typeface="Franklin Gothic Book" pitchFamily="34" charset="0"/>
              </a:rPr>
              <a:t>C</a:t>
            </a:r>
            <a:r>
              <a:rPr lang="id-ID" sz="2000" b="1" dirty="0">
                <a:latin typeface="Franklin Gothic Book" pitchFamily="34" charset="0"/>
              </a:rPr>
              <a:t>ontoh bahasa dalam teori otomata</a:t>
            </a:r>
            <a:r>
              <a:rPr lang="en-US" sz="2000" dirty="0">
                <a:latin typeface="Franklin Gothic Book" pitchFamily="34" charset="0"/>
              </a:rPr>
              <a:t>:</a:t>
            </a:r>
            <a:r>
              <a:rPr lang="id-ID" sz="2000" dirty="0">
                <a:latin typeface="Franklin Gothic Book" pitchFamily="34" charset="0"/>
              </a:rPr>
              <a:t> </a:t>
            </a:r>
            <a:r>
              <a:rPr lang="id-ID" sz="2000" dirty="0">
                <a:latin typeface="Franklin Gothic Book" pitchFamily="34" charset="0"/>
                <a:sym typeface="Symbol"/>
              </a:rPr>
              <a:t></a:t>
            </a:r>
            <a:r>
              <a:rPr lang="en-US" sz="2000" dirty="0">
                <a:latin typeface="Franklin Gothic Book" pitchFamily="34" charset="0"/>
              </a:rPr>
              <a:t> = {0, 1}</a:t>
            </a:r>
          </a:p>
          <a:p>
            <a:pPr marL="381000" indent="-381000">
              <a:lnSpc>
                <a:spcPct val="80000"/>
              </a:lnSpc>
              <a:buNone/>
            </a:pPr>
            <a:endParaRPr lang="id-ID" sz="2000" dirty="0">
              <a:latin typeface="Franklin Gothic Book" pitchFamily="34" charset="0"/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>
                <a:latin typeface="Franklin Gothic Book" pitchFamily="34" charset="0"/>
              </a:rPr>
              <a:t>1.  </a:t>
            </a:r>
            <a:r>
              <a:rPr lang="en-US" sz="2000" dirty="0" err="1">
                <a:latin typeface="Franklin Gothic Book" pitchFamily="34" charset="0"/>
              </a:rPr>
              <a:t>Buatlah</a:t>
            </a:r>
            <a:r>
              <a:rPr lang="en-US" sz="2000" dirty="0">
                <a:latin typeface="Franklin Gothic Book" pitchFamily="34" charset="0"/>
              </a:rPr>
              <a:t> b</a:t>
            </a:r>
            <a:r>
              <a:rPr lang="id-ID" sz="2000" dirty="0">
                <a:latin typeface="Franklin Gothic Book" pitchFamily="34" charset="0"/>
              </a:rPr>
              <a:t>ahasa</a:t>
            </a:r>
            <a:r>
              <a:rPr lang="en-US" sz="2000" dirty="0">
                <a:latin typeface="Franklin Gothic Book" pitchFamily="34" charset="0"/>
              </a:rPr>
              <a:t>, dg </a:t>
            </a:r>
            <a:r>
              <a:rPr lang="en-US" sz="2000" dirty="0" err="1">
                <a:latin typeface="Franklin Gothic Book" pitchFamily="34" charset="0"/>
              </a:rPr>
              <a:t>aturan</a:t>
            </a:r>
            <a:r>
              <a:rPr lang="en-US" sz="2000" dirty="0">
                <a:latin typeface="Franklin Gothic Book" pitchFamily="34" charset="0"/>
              </a:rPr>
              <a:t> : </a:t>
            </a:r>
            <a:r>
              <a:rPr lang="id-ID" sz="2000" dirty="0">
                <a:latin typeface="Franklin Gothic Book" pitchFamily="34" charset="0"/>
              </a:rPr>
              <a:t> semua string yang berisi n buah 0 dan diikuti oleh n buah 1, untuk    n </a:t>
            </a:r>
            <a:r>
              <a:rPr lang="id-ID" sz="2000" dirty="0">
                <a:latin typeface="Franklin Gothic Book" pitchFamily="34" charset="0"/>
                <a:sym typeface="Symbol" pitchFamily="18" charset="2"/>
              </a:rPr>
              <a:t></a:t>
            </a:r>
            <a:r>
              <a:rPr lang="id-ID" sz="2000" dirty="0">
                <a:latin typeface="Franklin Gothic Book" pitchFamily="34" charset="0"/>
              </a:rPr>
              <a:t> 0: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>
                <a:latin typeface="Franklin Gothic Book" pitchFamily="34" charset="0"/>
              </a:rPr>
              <a:t>		L1= </a:t>
            </a:r>
            <a:r>
              <a:rPr lang="id-ID" sz="2000" dirty="0">
                <a:latin typeface="Franklin Gothic Book" pitchFamily="34" charset="0"/>
              </a:rPr>
              <a:t>{</a:t>
            </a:r>
            <a:r>
              <a:rPr lang="id-ID" sz="20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000" dirty="0">
                <a:latin typeface="Franklin Gothic Book" pitchFamily="34" charset="0"/>
              </a:rPr>
              <a:t>, 01, 0011, 000111, ...} </a:t>
            </a:r>
            <a:endParaRPr lang="en-US" sz="2000" dirty="0">
              <a:latin typeface="Franklin Gothic Book" pitchFamily="34" charset="0"/>
            </a:endParaRPr>
          </a:p>
          <a:p>
            <a:pPr marL="381000" indent="-381000">
              <a:lnSpc>
                <a:spcPct val="80000"/>
              </a:lnSpc>
              <a:buNone/>
            </a:pPr>
            <a:endParaRPr lang="id-ID" sz="2000" dirty="0">
              <a:latin typeface="Franklin Gothic Book" pitchFamily="34" charset="0"/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>
                <a:latin typeface="Franklin Gothic Book" pitchFamily="34" charset="0"/>
              </a:rPr>
              <a:t>2. </a:t>
            </a:r>
            <a:r>
              <a:rPr lang="en-US" sz="2000" dirty="0" err="1">
                <a:latin typeface="Franklin Gothic Book" pitchFamily="34" charset="0"/>
              </a:rPr>
              <a:t>Buatlah</a:t>
            </a:r>
            <a:r>
              <a:rPr lang="en-US" sz="2000" dirty="0">
                <a:latin typeface="Franklin Gothic Book" pitchFamily="34" charset="0"/>
              </a:rPr>
              <a:t> b</a:t>
            </a:r>
            <a:r>
              <a:rPr lang="id-ID" sz="2000" dirty="0">
                <a:latin typeface="Franklin Gothic Book" pitchFamily="34" charset="0"/>
              </a:rPr>
              <a:t>ahasa</a:t>
            </a:r>
            <a:r>
              <a:rPr lang="en-US" sz="2000" dirty="0">
                <a:latin typeface="Franklin Gothic Book" pitchFamily="34" charset="0"/>
              </a:rPr>
              <a:t>, dg </a:t>
            </a:r>
            <a:r>
              <a:rPr lang="en-US" sz="2000" dirty="0" err="1">
                <a:latin typeface="Franklin Gothic Book" pitchFamily="34" charset="0"/>
              </a:rPr>
              <a:t>aturan</a:t>
            </a:r>
            <a:r>
              <a:rPr lang="en-US" sz="2000" dirty="0">
                <a:latin typeface="Franklin Gothic Book" pitchFamily="34" charset="0"/>
              </a:rPr>
              <a:t> :  </a:t>
            </a:r>
            <a:r>
              <a:rPr lang="en-US" sz="2000" dirty="0" err="1">
                <a:latin typeface="Franklin Gothic Book" pitchFamily="34" charset="0"/>
              </a:rPr>
              <a:t>semua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id-ID" sz="2000" dirty="0">
                <a:latin typeface="Franklin Gothic Book" pitchFamily="34" charset="0"/>
              </a:rPr>
              <a:t>string dari 0 dan 1 dengan banyaknya 0 sama dengan banyaknya 1.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>
                <a:latin typeface="Franklin Gothic Book" pitchFamily="34" charset="0"/>
              </a:rPr>
              <a:t>		L2= </a:t>
            </a:r>
            <a:r>
              <a:rPr lang="id-ID" sz="2000" dirty="0">
                <a:latin typeface="Franklin Gothic Book" pitchFamily="34" charset="0"/>
              </a:rPr>
              <a:t>{</a:t>
            </a:r>
            <a:r>
              <a:rPr lang="id-ID" sz="20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000" dirty="0">
                <a:latin typeface="Franklin Gothic Book" pitchFamily="34" charset="0"/>
              </a:rPr>
              <a:t>, 01, 10, 0011, 0101, 1001 ...} </a:t>
            </a:r>
            <a:endParaRPr lang="en-US" sz="2000" dirty="0">
              <a:latin typeface="Franklin Gothic Book" pitchFamily="34" charset="0"/>
            </a:endParaRPr>
          </a:p>
          <a:p>
            <a:pPr marL="381000" indent="-381000">
              <a:lnSpc>
                <a:spcPct val="80000"/>
              </a:lnSpc>
              <a:buNone/>
            </a:pPr>
            <a:endParaRPr lang="id-ID" sz="2000" dirty="0">
              <a:latin typeface="Franklin Gothic Book" pitchFamily="34" charset="0"/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>
                <a:latin typeface="Franklin Gothic Book" pitchFamily="34" charset="0"/>
              </a:rPr>
              <a:t>3. </a:t>
            </a:r>
            <a:r>
              <a:rPr lang="en-US" sz="2000" dirty="0" err="1">
                <a:latin typeface="Franklin Gothic Book" pitchFamily="34" charset="0"/>
              </a:rPr>
              <a:t>Buatlah</a:t>
            </a:r>
            <a:r>
              <a:rPr lang="en-US" sz="2000" dirty="0">
                <a:latin typeface="Franklin Gothic Book" pitchFamily="34" charset="0"/>
              </a:rPr>
              <a:t> b</a:t>
            </a:r>
            <a:r>
              <a:rPr lang="id-ID" sz="2000" dirty="0">
                <a:latin typeface="Franklin Gothic Book" pitchFamily="34" charset="0"/>
              </a:rPr>
              <a:t>ahasa</a:t>
            </a:r>
            <a:r>
              <a:rPr lang="en-US" sz="2000" dirty="0">
                <a:latin typeface="Franklin Gothic Book" pitchFamily="34" charset="0"/>
              </a:rPr>
              <a:t>, dg </a:t>
            </a:r>
            <a:r>
              <a:rPr lang="en-US" sz="2000" dirty="0" err="1">
                <a:latin typeface="Franklin Gothic Book" pitchFamily="34" charset="0"/>
              </a:rPr>
              <a:t>aturan</a:t>
            </a:r>
            <a:r>
              <a:rPr lang="en-US" sz="2000" dirty="0">
                <a:latin typeface="Franklin Gothic Book" pitchFamily="34" charset="0"/>
              </a:rPr>
              <a:t> : </a:t>
            </a:r>
            <a:r>
              <a:rPr lang="id-ID" sz="2000" dirty="0">
                <a:latin typeface="Franklin Gothic Book" pitchFamily="34" charset="0"/>
              </a:rPr>
              <a:t>Himpunan bilangan biner yang memiliki nilai prima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>
                <a:latin typeface="Franklin Gothic Book" pitchFamily="34" charset="0"/>
              </a:rPr>
              <a:t>		L3= </a:t>
            </a:r>
            <a:r>
              <a:rPr lang="id-ID" sz="2000" dirty="0">
                <a:latin typeface="Franklin Gothic Book" pitchFamily="34" charset="0"/>
              </a:rPr>
              <a:t>{10, 11, 101, 111, 1011, ...} </a:t>
            </a:r>
            <a:endParaRPr lang="en-US" sz="2000" dirty="0">
              <a:latin typeface="Franklin Gothic Book" pitchFamily="34" charset="0"/>
            </a:endParaRPr>
          </a:p>
          <a:p>
            <a:pPr marL="381000" indent="-381000">
              <a:lnSpc>
                <a:spcPct val="80000"/>
              </a:lnSpc>
              <a:buNone/>
            </a:pPr>
            <a:endParaRPr lang="id-ID" sz="2000" dirty="0">
              <a:latin typeface="Franklin Gothic Book" pitchFamily="34" charset="0"/>
              <a:sym typeface="Symbol" pitchFamily="18" charset="2"/>
            </a:endParaRPr>
          </a:p>
          <a:p>
            <a:pPr marL="457200" indent="-457200">
              <a:lnSpc>
                <a:spcPct val="80000"/>
              </a:lnSpc>
              <a:buAutoNum type="arabicPeriod" startAt="4"/>
            </a:pPr>
            <a:r>
              <a:rPr lang="id-ID" sz="20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id-ID" sz="2000" dirty="0">
                <a:latin typeface="Franklin Gothic Book" pitchFamily="34" charset="0"/>
              </a:rPr>
              <a:t>* adalah bahasa </a:t>
            </a:r>
            <a:r>
              <a:rPr lang="en-US" sz="2000" dirty="0">
                <a:latin typeface="Franklin Gothic Book" pitchFamily="34" charset="0"/>
              </a:rPr>
              <a:t>universal </a:t>
            </a:r>
            <a:r>
              <a:rPr lang="id-ID" sz="2000" dirty="0">
                <a:latin typeface="Franklin Gothic Book" pitchFamily="34" charset="0"/>
              </a:rPr>
              <a:t>untuk alphabet </a:t>
            </a:r>
            <a:r>
              <a:rPr lang="id-ID" sz="2000" dirty="0">
                <a:latin typeface="Franklin Gothic Book" pitchFamily="34" charset="0"/>
                <a:sym typeface="Symbol" pitchFamily="18" charset="2"/>
              </a:rPr>
              <a:t></a:t>
            </a:r>
            <a:endParaRPr lang="en-US" sz="2000" dirty="0">
              <a:latin typeface="Franklin Gothic Book" pitchFamily="34" charset="0"/>
              <a:sym typeface="Symbol" pitchFamily="18" charset="2"/>
            </a:endParaRPr>
          </a:p>
          <a:p>
            <a:pPr marL="457200" indent="-457200">
              <a:lnSpc>
                <a:spcPct val="80000"/>
              </a:lnSpc>
              <a:buNone/>
            </a:pPr>
            <a:endParaRPr lang="id-ID" sz="2000" dirty="0">
              <a:latin typeface="Franklin Gothic Book" pitchFamily="34" charset="0"/>
              <a:sym typeface="Symbol" pitchFamily="18" charset="2"/>
            </a:endParaRPr>
          </a:p>
          <a:p>
            <a:pPr marL="457200" indent="-457200">
              <a:lnSpc>
                <a:spcPct val="80000"/>
              </a:lnSpc>
              <a:buAutoNum type="arabicPeriod" startAt="5"/>
            </a:pPr>
            <a:r>
              <a:rPr lang="id-ID" sz="2000" dirty="0">
                <a:latin typeface="Franklin Gothic Book" pitchFamily="34" charset="0"/>
                <a:sym typeface="Symbol" pitchFamily="18" charset="2"/>
              </a:rPr>
              <a:t></a:t>
            </a:r>
            <a:r>
              <a:rPr lang="id-ID" sz="2000" dirty="0">
                <a:latin typeface="Franklin Gothic Book" pitchFamily="34" charset="0"/>
              </a:rPr>
              <a:t> adalah bahasa kosong</a:t>
            </a:r>
            <a:r>
              <a:rPr lang="en-US" sz="2000" dirty="0">
                <a:latin typeface="Franklin Gothic Book" pitchFamily="34" charset="0"/>
              </a:rPr>
              <a:t> (</a:t>
            </a:r>
            <a:r>
              <a:rPr lang="en-US" sz="2000" dirty="0" err="1">
                <a:latin typeface="Franklin Gothic Book" pitchFamily="34" charset="0"/>
              </a:rPr>
              <a:t>bahasa</a:t>
            </a:r>
            <a:r>
              <a:rPr lang="en-US" sz="2000" dirty="0">
                <a:latin typeface="Franklin Gothic Book" pitchFamily="34" charset="0"/>
              </a:rPr>
              <a:t> yang </a:t>
            </a:r>
            <a:r>
              <a:rPr lang="en-US" sz="2000" dirty="0" err="1">
                <a:latin typeface="Franklin Gothic Book" pitchFamily="34" charset="0"/>
              </a:rPr>
              <a:t>tidak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memiliki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anggota</a:t>
            </a:r>
            <a:r>
              <a:rPr lang="en-US" sz="2000" dirty="0">
                <a:latin typeface="Franklin Gothic Book" pitchFamily="34" charset="0"/>
              </a:rPr>
              <a:t> string)</a:t>
            </a:r>
            <a:r>
              <a:rPr lang="id-ID" sz="2000" dirty="0">
                <a:latin typeface="Franklin Gothic Book" pitchFamily="34" charset="0"/>
              </a:rPr>
              <a:t>, merupakan bahasa pada suatu alphabet.</a:t>
            </a:r>
            <a:endParaRPr lang="en-US" sz="2000" dirty="0">
              <a:latin typeface="Franklin Gothic Book" pitchFamily="34" charset="0"/>
            </a:endParaRPr>
          </a:p>
          <a:p>
            <a:pPr marL="457200" indent="-457200">
              <a:lnSpc>
                <a:spcPct val="80000"/>
              </a:lnSpc>
              <a:buNone/>
            </a:pPr>
            <a:endParaRPr lang="id-ID" sz="2000" dirty="0">
              <a:latin typeface="Franklin Gothic Book" pitchFamily="34" charset="0"/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>
                <a:latin typeface="Franklin Gothic Book" pitchFamily="34" charset="0"/>
              </a:rPr>
              <a:t>6.  </a:t>
            </a:r>
            <a:r>
              <a:rPr lang="id-ID" sz="2000" dirty="0">
                <a:latin typeface="Franklin Gothic Book" pitchFamily="34" charset="0"/>
              </a:rPr>
              <a:t>{</a:t>
            </a:r>
            <a:r>
              <a:rPr lang="id-ID" sz="20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000" dirty="0">
                <a:latin typeface="Franklin Gothic Book" pitchFamily="34" charset="0"/>
              </a:rPr>
              <a:t>}, bahasa yang hanya mengandung string kosong, juga merupakan bahasa pada suatu alphabet.  Perhatikan bahwa  </a:t>
            </a:r>
            <a:r>
              <a:rPr lang="id-ID" sz="2000" dirty="0">
                <a:latin typeface="Franklin Gothic Book" pitchFamily="34" charset="0"/>
                <a:sym typeface="Symbol" pitchFamily="18" charset="2"/>
              </a:rPr>
              <a:t></a:t>
            </a:r>
            <a:r>
              <a:rPr lang="id-ID" sz="2000" dirty="0">
                <a:latin typeface="Franklin Gothic Book" pitchFamily="34" charset="0"/>
              </a:rPr>
              <a:t> </a:t>
            </a:r>
            <a:r>
              <a:rPr lang="id-ID" sz="2000" dirty="0">
                <a:latin typeface="Franklin Gothic Book" pitchFamily="34" charset="0"/>
                <a:sym typeface="Symbol" pitchFamily="18" charset="2"/>
              </a:rPr>
              <a:t></a:t>
            </a:r>
            <a:r>
              <a:rPr lang="id-ID" sz="2000" dirty="0">
                <a:latin typeface="Franklin Gothic Book" pitchFamily="34" charset="0"/>
              </a:rPr>
              <a:t> {</a:t>
            </a:r>
            <a:r>
              <a:rPr lang="id-ID" sz="20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id-ID" sz="2000" dirty="0">
                <a:latin typeface="Franklin Gothic Book" pitchFamily="34" charset="0"/>
              </a:rPr>
              <a:t>}</a:t>
            </a:r>
            <a:r>
              <a:rPr lang="en-US" sz="2000" dirty="0">
                <a:latin typeface="Franklin Gothic Book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8916040-9143-2546-96D2-FE394DEA74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02CA209-102B-F54C-B425-554A820191E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5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z="4000" dirty="0" err="1">
                <a:latin typeface="Franklin Gothic Book" pitchFamily="34" charset="0"/>
              </a:rPr>
              <a:t>Contoh</a:t>
            </a:r>
            <a:r>
              <a:rPr lang="en-US" sz="4000" dirty="0">
                <a:latin typeface="Franklin Gothic Book" pitchFamily="34" charset="0"/>
              </a:rPr>
              <a:t> 3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2800" dirty="0" err="1">
                <a:latin typeface="Franklin Gothic Book" pitchFamily="34" charset="0"/>
              </a:rPr>
              <a:t>Berikut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dirty="0" err="1">
                <a:latin typeface="Franklin Gothic Book" pitchFamily="34" charset="0"/>
              </a:rPr>
              <a:t>adalah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dirty="0" err="1">
                <a:latin typeface="Franklin Gothic Book" pitchFamily="34" charset="0"/>
              </a:rPr>
              <a:t>contoh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dirty="0" err="1">
                <a:latin typeface="Franklin Gothic Book" pitchFamily="34" charset="0"/>
              </a:rPr>
              <a:t>bahasa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dirty="0" err="1">
                <a:latin typeface="Franklin Gothic Book" pitchFamily="34" charset="0"/>
              </a:rPr>
              <a:t>pada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id-ID" sz="2800" dirty="0">
                <a:latin typeface="Franklin Gothic Book" pitchFamily="34" charset="0"/>
                <a:sym typeface="Symbol"/>
              </a:rPr>
              <a:t></a:t>
            </a:r>
            <a:r>
              <a:rPr lang="en-US" sz="2800" dirty="0">
                <a:latin typeface="Franklin Gothic Book" pitchFamily="34" charset="0"/>
              </a:rPr>
              <a:t> = {a, b}: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Franklin Gothic Book" pitchFamily="34" charset="0"/>
              </a:rPr>
              <a:t>L</a:t>
            </a:r>
            <a:r>
              <a:rPr lang="en-US" sz="2800" baseline="-25000" dirty="0">
                <a:latin typeface="Franklin Gothic Book" pitchFamily="34" charset="0"/>
              </a:rPr>
              <a:t>1</a:t>
            </a:r>
            <a:r>
              <a:rPr lang="en-US" sz="2800" dirty="0">
                <a:latin typeface="Franklin Gothic Book" pitchFamily="34" charset="0"/>
              </a:rPr>
              <a:t> = {</a:t>
            </a:r>
            <a:r>
              <a:rPr lang="id-ID" sz="2800" dirty="0">
                <a:latin typeface="Franklin Gothic Book" pitchFamily="34" charset="0"/>
                <a:sym typeface="Symbol"/>
              </a:rPr>
              <a:t></a:t>
            </a:r>
            <a:r>
              <a:rPr lang="en-US" sz="2800" dirty="0">
                <a:latin typeface="Franklin Gothic Book" pitchFamily="34" charset="0"/>
              </a:rPr>
              <a:t>, a, </a:t>
            </a:r>
            <a:r>
              <a:rPr lang="en-US" sz="2800" dirty="0" err="1">
                <a:latin typeface="Franklin Gothic Book" pitchFamily="34" charset="0"/>
              </a:rPr>
              <a:t>aa</a:t>
            </a:r>
            <a:r>
              <a:rPr lang="en-US" sz="2800" dirty="0">
                <a:latin typeface="Franklin Gothic Book" pitchFamily="34" charset="0"/>
              </a:rPr>
              <a:t>, </a:t>
            </a:r>
            <a:r>
              <a:rPr lang="en-US" sz="2800" dirty="0" err="1">
                <a:latin typeface="Franklin Gothic Book" pitchFamily="34" charset="0"/>
              </a:rPr>
              <a:t>aab</a:t>
            </a:r>
            <a:r>
              <a:rPr lang="en-US" sz="2800" dirty="0">
                <a:latin typeface="Franklin Gothic Book" pitchFamily="34" charset="0"/>
              </a:rPr>
              <a:t>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Franklin Gothic Book" pitchFamily="34" charset="0"/>
              </a:rPr>
              <a:t>L</a:t>
            </a:r>
            <a:r>
              <a:rPr lang="en-US" sz="2800" baseline="-25000" dirty="0">
                <a:latin typeface="Franklin Gothic Book" pitchFamily="34" charset="0"/>
              </a:rPr>
              <a:t>2</a:t>
            </a:r>
            <a:r>
              <a:rPr lang="en-US" sz="2800" dirty="0">
                <a:latin typeface="Franklin Gothic Book" pitchFamily="34" charset="0"/>
              </a:rPr>
              <a:t> = {x </a:t>
            </a:r>
            <a:r>
              <a:rPr lang="en-US" sz="2800" dirty="0">
                <a:latin typeface="Franklin Gothic Book" pitchFamily="34" charset="0"/>
                <a:sym typeface="Symbol"/>
              </a:rPr>
              <a:t></a:t>
            </a:r>
            <a:r>
              <a:rPr lang="en-US" sz="2800" dirty="0">
                <a:latin typeface="Franklin Gothic Book" pitchFamily="34" charset="0"/>
              </a:rPr>
              <a:t> {a, b}* </a:t>
            </a:r>
            <a:r>
              <a:rPr lang="en-US" sz="2800" dirty="0">
                <a:latin typeface="Franklin Gothic Book" pitchFamily="34" charset="0"/>
                <a:sym typeface="Symbol"/>
              </a:rPr>
              <a:t></a:t>
            </a:r>
            <a:r>
              <a:rPr lang="en-US" sz="2800" dirty="0">
                <a:latin typeface="Franklin Gothic Book" pitchFamily="34" charset="0"/>
              </a:rPr>
              <a:t>|x| ≤ 8}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Franklin Gothic Book" pitchFamily="34" charset="0"/>
              </a:rPr>
              <a:t>L</a:t>
            </a:r>
            <a:r>
              <a:rPr lang="en-US" sz="2800" baseline="-25000" dirty="0">
                <a:latin typeface="Franklin Gothic Book" pitchFamily="34" charset="0"/>
              </a:rPr>
              <a:t>3</a:t>
            </a:r>
            <a:r>
              <a:rPr lang="en-US" sz="2800" dirty="0">
                <a:latin typeface="Franklin Gothic Book" pitchFamily="34" charset="0"/>
              </a:rPr>
              <a:t> = {x </a:t>
            </a:r>
            <a:r>
              <a:rPr lang="en-US" sz="2800" dirty="0">
                <a:latin typeface="Franklin Gothic Book" pitchFamily="34" charset="0"/>
                <a:sym typeface="Symbol"/>
              </a:rPr>
              <a:t></a:t>
            </a:r>
            <a:r>
              <a:rPr lang="en-US" sz="2800" dirty="0">
                <a:latin typeface="Franklin Gothic Book" pitchFamily="34" charset="0"/>
              </a:rPr>
              <a:t> {a, b}* </a:t>
            </a:r>
            <a:r>
              <a:rPr lang="en-US" sz="2800" dirty="0">
                <a:latin typeface="Franklin Gothic Book" pitchFamily="34" charset="0"/>
                <a:sym typeface="Symbol"/>
              </a:rPr>
              <a:t></a:t>
            </a:r>
            <a:r>
              <a:rPr lang="en-US" sz="2800" dirty="0">
                <a:latin typeface="Franklin Gothic Book" pitchFamily="34" charset="0"/>
              </a:rPr>
              <a:t>|x| </a:t>
            </a:r>
            <a:r>
              <a:rPr lang="en-US" sz="2800" dirty="0" err="1">
                <a:latin typeface="Franklin Gothic Book" pitchFamily="34" charset="0"/>
              </a:rPr>
              <a:t>adalah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dirty="0" err="1">
                <a:latin typeface="Franklin Gothic Book" pitchFamily="34" charset="0"/>
              </a:rPr>
              <a:t>ganjil</a:t>
            </a:r>
            <a:r>
              <a:rPr lang="en-US" sz="2800" dirty="0">
                <a:latin typeface="Franklin Gothic Book" pitchFamily="34" charset="0"/>
              </a:rPr>
              <a:t>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Franklin Gothic Book" pitchFamily="34" charset="0"/>
              </a:rPr>
              <a:t>L</a:t>
            </a:r>
            <a:r>
              <a:rPr lang="en-US" sz="2800" baseline="-25000" dirty="0">
                <a:latin typeface="Franklin Gothic Book" pitchFamily="34" charset="0"/>
              </a:rPr>
              <a:t>4</a:t>
            </a:r>
            <a:r>
              <a:rPr lang="en-US" sz="2800" dirty="0">
                <a:latin typeface="Franklin Gothic Book" pitchFamily="34" charset="0"/>
              </a:rPr>
              <a:t> = {x </a:t>
            </a:r>
            <a:r>
              <a:rPr lang="en-US" sz="2800" dirty="0">
                <a:latin typeface="Franklin Gothic Book" pitchFamily="34" charset="0"/>
                <a:sym typeface="Symbol"/>
              </a:rPr>
              <a:t></a:t>
            </a:r>
            <a:r>
              <a:rPr lang="en-US" sz="2800" dirty="0">
                <a:latin typeface="Franklin Gothic Book" pitchFamily="34" charset="0"/>
              </a:rPr>
              <a:t> {a, b}* </a:t>
            </a:r>
            <a:r>
              <a:rPr lang="en-US" sz="2800" dirty="0">
                <a:latin typeface="Franklin Gothic Book" pitchFamily="34" charset="0"/>
                <a:sym typeface="Symbol"/>
              </a:rPr>
              <a:t></a:t>
            </a:r>
            <a:r>
              <a:rPr lang="en-US" sz="2800" dirty="0" err="1">
                <a:latin typeface="Franklin Gothic Book" pitchFamily="34" charset="0"/>
              </a:rPr>
              <a:t>n</a:t>
            </a:r>
            <a:r>
              <a:rPr lang="en-US" sz="2800" baseline="-25000" dirty="0" err="1">
                <a:latin typeface="Franklin Gothic Book" pitchFamily="34" charset="0"/>
              </a:rPr>
              <a:t>a</a:t>
            </a:r>
            <a:r>
              <a:rPr lang="en-US" sz="2800" dirty="0">
                <a:latin typeface="Franklin Gothic Book" pitchFamily="34" charset="0"/>
              </a:rPr>
              <a:t>(x) ≥ </a:t>
            </a:r>
            <a:r>
              <a:rPr lang="en-US" sz="2800" dirty="0" err="1">
                <a:latin typeface="Franklin Gothic Book" pitchFamily="34" charset="0"/>
              </a:rPr>
              <a:t>n</a:t>
            </a:r>
            <a:r>
              <a:rPr lang="en-US" sz="2800" baseline="-25000" dirty="0" err="1">
                <a:latin typeface="Franklin Gothic Book" pitchFamily="34" charset="0"/>
              </a:rPr>
              <a:t>b</a:t>
            </a:r>
            <a:r>
              <a:rPr lang="en-US" sz="2800" dirty="0">
                <a:latin typeface="Franklin Gothic Book" pitchFamily="34" charset="0"/>
              </a:rPr>
              <a:t>(x)}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Franklin Gothic Book" pitchFamily="34" charset="0"/>
              </a:rPr>
              <a:t>L</a:t>
            </a:r>
            <a:r>
              <a:rPr lang="en-US" sz="2800" baseline="-25000" dirty="0">
                <a:latin typeface="Franklin Gothic Book" pitchFamily="34" charset="0"/>
              </a:rPr>
              <a:t>5</a:t>
            </a:r>
            <a:r>
              <a:rPr lang="en-US" sz="2800" dirty="0">
                <a:latin typeface="Franklin Gothic Book" pitchFamily="34" charset="0"/>
              </a:rPr>
              <a:t> = {x </a:t>
            </a:r>
            <a:r>
              <a:rPr lang="en-US" sz="2800" dirty="0">
                <a:latin typeface="Franklin Gothic Book" pitchFamily="34" charset="0"/>
                <a:sym typeface="Symbol"/>
              </a:rPr>
              <a:t></a:t>
            </a:r>
            <a:r>
              <a:rPr lang="en-US" sz="2800" dirty="0">
                <a:latin typeface="Franklin Gothic Book" pitchFamily="34" charset="0"/>
              </a:rPr>
              <a:t> {a, b}* </a:t>
            </a:r>
            <a:r>
              <a:rPr lang="en-US" sz="2800" dirty="0">
                <a:latin typeface="Franklin Gothic Book" pitchFamily="34" charset="0"/>
                <a:sym typeface="Symbol"/>
              </a:rPr>
              <a:t></a:t>
            </a:r>
            <a:r>
              <a:rPr lang="en-US" sz="2800" dirty="0">
                <a:latin typeface="Franklin Gothic Book" pitchFamily="34" charset="0"/>
              </a:rPr>
              <a:t>|x| ≥ 2, x </a:t>
            </a:r>
            <a:r>
              <a:rPr lang="en-US" sz="2800" dirty="0" err="1">
                <a:latin typeface="Franklin Gothic Book" pitchFamily="34" charset="0"/>
              </a:rPr>
              <a:t>diawali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dirty="0" err="1">
                <a:latin typeface="Franklin Gothic Book" pitchFamily="34" charset="0"/>
              </a:rPr>
              <a:t>dan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dirty="0" err="1">
                <a:latin typeface="Franklin Gothic Book" pitchFamily="34" charset="0"/>
              </a:rPr>
              <a:t>diakhiri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dirty="0" err="1">
                <a:latin typeface="Franklin Gothic Book" pitchFamily="34" charset="0"/>
              </a:rPr>
              <a:t>dengan</a:t>
            </a:r>
            <a:r>
              <a:rPr lang="en-US" sz="2800" dirty="0">
                <a:latin typeface="Franklin Gothic Book" pitchFamily="34" charset="0"/>
              </a:rPr>
              <a:t> b}</a:t>
            </a:r>
          </a:p>
          <a:p>
            <a:endParaRPr lang="en-US" sz="2800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2E665A4D-C62B-044D-BD71-C65D4A1634F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E183B1C-2A22-A147-B39A-EDE197B6EA8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16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z="3600" dirty="0" err="1">
                <a:latin typeface="Franklin Gothic Book" pitchFamily="34" charset="0"/>
              </a:rPr>
              <a:t>Perangkaian</a:t>
            </a:r>
            <a:r>
              <a:rPr lang="en-US" sz="3600" dirty="0">
                <a:latin typeface="Franklin Gothic Book" pitchFamily="34" charset="0"/>
              </a:rPr>
              <a:t> </a:t>
            </a:r>
            <a:r>
              <a:rPr lang="en-US" sz="3600" dirty="0" err="1">
                <a:latin typeface="Franklin Gothic Book" pitchFamily="34" charset="0"/>
              </a:rPr>
              <a:t>Bahasa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>
                <a:latin typeface="Franklin Gothic Book" pitchFamily="34" charset="0"/>
              </a:rPr>
              <a:t>Jika</a:t>
            </a:r>
            <a:r>
              <a:rPr lang="en-US" sz="2400" dirty="0">
                <a:latin typeface="Franklin Gothic Book" pitchFamily="34" charset="0"/>
              </a:rPr>
              <a:t> L</a:t>
            </a:r>
            <a:r>
              <a:rPr lang="en-US" sz="2400" baseline="-25000" dirty="0">
                <a:latin typeface="Franklin Gothic Book" pitchFamily="34" charset="0"/>
              </a:rPr>
              <a:t>1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L</a:t>
            </a:r>
            <a:r>
              <a:rPr lang="en-US" sz="2400" baseline="-25000" dirty="0">
                <a:latin typeface="Franklin Gothic Book" pitchFamily="34" charset="0"/>
              </a:rPr>
              <a:t>2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adalah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bahasa</a:t>
            </a:r>
            <a:r>
              <a:rPr lang="en-US" sz="2400" dirty="0">
                <a:latin typeface="Franklin Gothic Book" pitchFamily="34" charset="0"/>
              </a:rPr>
              <a:t>, L</a:t>
            </a:r>
            <a:r>
              <a:rPr lang="en-US" sz="2400" baseline="-25000" dirty="0">
                <a:latin typeface="Franklin Gothic Book" pitchFamily="34" charset="0"/>
              </a:rPr>
              <a:t>1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L</a:t>
            </a:r>
            <a:r>
              <a:rPr lang="en-US" sz="2400" baseline="-25000" dirty="0">
                <a:latin typeface="Franklin Gothic Book" pitchFamily="34" charset="0"/>
              </a:rPr>
              <a:t>2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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</a:t>
            </a:r>
            <a:r>
              <a:rPr lang="en-US" sz="2400" dirty="0">
                <a:latin typeface="Franklin Gothic Book" pitchFamily="34" charset="0"/>
              </a:rPr>
              <a:t>*.  </a:t>
            </a:r>
            <a:r>
              <a:rPr lang="en-US" sz="2400" dirty="0" err="1">
                <a:latin typeface="Franklin Gothic Book" pitchFamily="34" charset="0"/>
              </a:rPr>
              <a:t>Perangkaian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L</a:t>
            </a:r>
            <a:r>
              <a:rPr lang="en-US" sz="2400" baseline="-25000" dirty="0">
                <a:latin typeface="Franklin Gothic Book" pitchFamily="34" charset="0"/>
              </a:rPr>
              <a:t>1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L</a:t>
            </a:r>
            <a:r>
              <a:rPr lang="en-US" sz="2400" baseline="-25000" dirty="0">
                <a:latin typeface="Franklin Gothic Book" pitchFamily="34" charset="0"/>
              </a:rPr>
              <a:t>2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dinotasikan</a:t>
            </a:r>
            <a:r>
              <a:rPr lang="en-US" sz="2400" dirty="0">
                <a:latin typeface="Franklin Gothic Book" pitchFamily="34" charset="0"/>
              </a:rPr>
              <a:t>  L</a:t>
            </a:r>
            <a:r>
              <a:rPr lang="en-US" sz="2400" baseline="-25000" dirty="0">
                <a:latin typeface="Franklin Gothic Book" pitchFamily="34" charset="0"/>
              </a:rPr>
              <a:t>1</a:t>
            </a:r>
            <a:r>
              <a:rPr lang="en-US" sz="2400" dirty="0">
                <a:latin typeface="Franklin Gothic Book" pitchFamily="34" charset="0"/>
              </a:rPr>
              <a:t>L</a:t>
            </a:r>
            <a:r>
              <a:rPr lang="en-US" sz="2400" baseline="-25000" dirty="0">
                <a:latin typeface="Franklin Gothic Book" pitchFamily="34" charset="0"/>
              </a:rPr>
              <a:t>2</a:t>
            </a:r>
            <a:r>
              <a:rPr lang="en-US" sz="2400" dirty="0">
                <a:latin typeface="Franklin Gothic Book" pitchFamily="34" charset="0"/>
              </a:rPr>
              <a:t> =    {</a:t>
            </a:r>
            <a:r>
              <a:rPr lang="en-US" sz="2400" dirty="0" err="1">
                <a:latin typeface="Franklin Gothic Book" pitchFamily="34" charset="0"/>
              </a:rPr>
              <a:t>xy</a:t>
            </a:r>
            <a:r>
              <a:rPr lang="en-US" sz="2400" dirty="0">
                <a:latin typeface="Franklin Gothic Book" pitchFamily="34" charset="0"/>
              </a:rPr>
              <a:t> | x 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</a:t>
            </a:r>
            <a:r>
              <a:rPr lang="en-US" sz="2400" dirty="0">
                <a:latin typeface="Franklin Gothic Book" pitchFamily="34" charset="0"/>
              </a:rPr>
              <a:t> L</a:t>
            </a:r>
            <a:r>
              <a:rPr lang="en-US" sz="2400" baseline="-25000" dirty="0">
                <a:latin typeface="Franklin Gothic Book" pitchFamily="34" charset="0"/>
              </a:rPr>
              <a:t>1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y 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</a:t>
            </a:r>
            <a:r>
              <a:rPr lang="en-US" sz="2400" dirty="0">
                <a:latin typeface="Franklin Gothic Book" pitchFamily="34" charset="0"/>
              </a:rPr>
              <a:t> L</a:t>
            </a:r>
            <a:r>
              <a:rPr lang="en-US" sz="2400" baseline="-25000" dirty="0">
                <a:latin typeface="Franklin Gothic Book" pitchFamily="34" charset="0"/>
              </a:rPr>
              <a:t>2</a:t>
            </a:r>
            <a:r>
              <a:rPr lang="en-US" sz="2400" dirty="0">
                <a:latin typeface="Franklin Gothic Book" pitchFamily="34" charset="0"/>
              </a:rPr>
              <a:t>}.  </a:t>
            </a:r>
          </a:p>
          <a:p>
            <a:pPr>
              <a:buNone/>
            </a:pPr>
            <a:endParaRPr lang="en-US" sz="2400" dirty="0">
              <a:latin typeface="Franklin Gothic Book" pitchFamily="34" charset="0"/>
            </a:endParaRPr>
          </a:p>
          <a:p>
            <a:r>
              <a:rPr lang="en-US" sz="2400" dirty="0">
                <a:latin typeface="Franklin Gothic Book" pitchFamily="34" charset="0"/>
              </a:rPr>
              <a:t>L</a:t>
            </a:r>
            <a:r>
              <a:rPr lang="en-US" sz="2400" baseline="-25000" dirty="0">
                <a:latin typeface="Franklin Gothic Book" pitchFamily="34" charset="0"/>
              </a:rPr>
              <a:t>1</a:t>
            </a:r>
            <a:r>
              <a:rPr lang="en-US" sz="2400" dirty="0">
                <a:latin typeface="Franklin Gothic Book" pitchFamily="34" charset="0"/>
              </a:rPr>
              <a:t>= {hope, fear} </a:t>
            </a:r>
          </a:p>
          <a:p>
            <a:pPr>
              <a:buNone/>
            </a:pPr>
            <a:endParaRPr lang="en-US" sz="2400" dirty="0">
              <a:latin typeface="Franklin Gothic Book" pitchFamily="34" charset="0"/>
            </a:endParaRPr>
          </a:p>
          <a:p>
            <a:r>
              <a:rPr lang="en-US" sz="2400" dirty="0">
                <a:latin typeface="Franklin Gothic Book" pitchFamily="34" charset="0"/>
              </a:rPr>
              <a:t>L</a:t>
            </a:r>
            <a:r>
              <a:rPr lang="en-US" sz="2400" baseline="-25000" dirty="0">
                <a:latin typeface="Franklin Gothic Book" pitchFamily="34" charset="0"/>
              </a:rPr>
              <a:t>2</a:t>
            </a:r>
            <a:r>
              <a:rPr lang="en-US" sz="2400" dirty="0">
                <a:latin typeface="Franklin Gothic Book" pitchFamily="34" charset="0"/>
              </a:rPr>
              <a:t>= {less, fully}</a:t>
            </a:r>
          </a:p>
          <a:p>
            <a:pPr>
              <a:buNone/>
            </a:pPr>
            <a:endParaRPr lang="en-US" sz="2400" dirty="0">
              <a:latin typeface="Franklin Gothic Book" pitchFamily="34" charset="0"/>
            </a:endParaRPr>
          </a:p>
          <a:p>
            <a:r>
              <a:rPr lang="en-US" sz="2400" dirty="0" err="1">
                <a:latin typeface="Franklin Gothic Book" pitchFamily="34" charset="0"/>
              </a:rPr>
              <a:t>Sebagai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contoh</a:t>
            </a:r>
            <a:r>
              <a:rPr lang="en-US" sz="2400" dirty="0">
                <a:latin typeface="Franklin Gothic Book" pitchFamily="34" charset="0"/>
              </a:rPr>
              <a:t>, L</a:t>
            </a:r>
            <a:r>
              <a:rPr lang="en-US" sz="2400" baseline="-25000" dirty="0">
                <a:latin typeface="Franklin Gothic Book" pitchFamily="34" charset="0"/>
              </a:rPr>
              <a:t>1.</a:t>
            </a:r>
            <a:r>
              <a:rPr lang="en-US" sz="2400" dirty="0">
                <a:latin typeface="Franklin Gothic Book" pitchFamily="34" charset="0"/>
              </a:rPr>
              <a:t> L</a:t>
            </a:r>
            <a:r>
              <a:rPr lang="en-US" sz="2400" baseline="-25000" dirty="0">
                <a:latin typeface="Franklin Gothic Book" pitchFamily="34" charset="0"/>
              </a:rPr>
              <a:t>2</a:t>
            </a:r>
            <a:r>
              <a:rPr lang="en-US" sz="2400" dirty="0">
                <a:latin typeface="Franklin Gothic Book" pitchFamily="34" charset="0"/>
              </a:rPr>
              <a:t>={hope, fear}{less, fully} = {hopeless, hopefully, fearless, fearfully}.  </a:t>
            </a:r>
          </a:p>
          <a:p>
            <a:pPr>
              <a:buNone/>
            </a:pPr>
            <a:endParaRPr lang="en-US" sz="2400" dirty="0">
              <a:latin typeface="Franklin Gothic Book" pitchFamily="34" charset="0"/>
            </a:endParaRPr>
          </a:p>
          <a:p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L </a:t>
            </a:r>
            <a:r>
              <a:rPr lang="en-US" sz="2400" dirty="0" err="1">
                <a:latin typeface="Franklin Gothic Book" pitchFamily="34" charset="0"/>
              </a:rPr>
              <a:t>adalah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bahasa</a:t>
            </a:r>
            <a:r>
              <a:rPr lang="en-US" sz="2400" dirty="0">
                <a:latin typeface="Franklin Gothic Book" pitchFamily="34" charset="0"/>
              </a:rPr>
              <a:t>, L{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en-US" sz="2400" dirty="0">
                <a:latin typeface="Franklin Gothic Book" pitchFamily="34" charset="0"/>
              </a:rPr>
              <a:t>} = {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en-US" sz="2400" dirty="0">
                <a:latin typeface="Franklin Gothic Book" pitchFamily="34" charset="0"/>
              </a:rPr>
              <a:t>}L </a:t>
            </a:r>
            <a:r>
              <a:rPr lang="en-US" sz="2400" dirty="0" err="1">
                <a:latin typeface="Franklin Gothic Book" pitchFamily="34" charset="0"/>
              </a:rPr>
              <a:t>karena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setiap</a:t>
            </a:r>
            <a:r>
              <a:rPr lang="en-US" sz="2400" dirty="0">
                <a:latin typeface="Franklin Gothic Book" pitchFamily="34" charset="0"/>
              </a:rPr>
              <a:t> x 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</a:t>
            </a:r>
            <a:r>
              <a:rPr lang="en-US" sz="2400" dirty="0">
                <a:latin typeface="Franklin Gothic Book" pitchFamily="34" charset="0"/>
              </a:rPr>
              <a:t> L, x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en-US" sz="2400" dirty="0">
                <a:latin typeface="Franklin Gothic Book" pitchFamily="34" charset="0"/>
              </a:rPr>
              <a:t> = </a:t>
            </a:r>
            <a:r>
              <a:rPr lang="en-US" sz="2400" dirty="0">
                <a:latin typeface="Franklin Gothic Book" pitchFamily="34" charset="0"/>
                <a:sym typeface="Symbol" pitchFamily="18" charset="2"/>
              </a:rPr>
              <a:t></a:t>
            </a:r>
            <a:r>
              <a:rPr lang="en-US" sz="2400" dirty="0">
                <a:latin typeface="Franklin Gothic Book" pitchFamily="34" charset="0"/>
              </a:rPr>
              <a:t>x = x.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E4D532F-DFE7-484F-8D87-76BCF93114A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F9AE8FC-3F4D-8247-ABDF-9DB9181C013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135AD38-B4CA-7943-8503-DE36C8F5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Otomata Sederhana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F7C4-B79F-7049-B32E-3644788D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n-NO" dirty="0"/>
              <a:t>Contoh mesin otomata sederhana :</a:t>
            </a:r>
          </a:p>
          <a:p>
            <a:pPr lvl="1">
              <a:defRPr/>
            </a:pPr>
            <a:r>
              <a:rPr lang="nn-NO" dirty="0"/>
              <a:t>Otomata pada saklar listrik</a:t>
            </a:r>
          </a:p>
          <a:p>
            <a:pPr>
              <a:defRPr/>
            </a:pPr>
            <a:endParaRPr lang="nn-NO" dirty="0"/>
          </a:p>
          <a:p>
            <a:pPr marL="4400550" lvl="2">
              <a:defRPr/>
            </a:pPr>
            <a:r>
              <a:rPr lang="nn-NO" dirty="0"/>
              <a:t>Bila mesin mendapat string input :</a:t>
            </a:r>
          </a:p>
          <a:p>
            <a:pPr marL="4400550" lvl="2">
              <a:defRPr/>
            </a:pPr>
            <a:r>
              <a:rPr lang="nn-NO" dirty="0"/>
              <a:t>0 </a:t>
            </a:r>
            <a:r>
              <a:rPr lang="id-ID" dirty="0">
                <a:sym typeface="Wingdings" panose="05000000000000000000" pitchFamily="2" charset="2"/>
              </a:rPr>
              <a:t></a:t>
            </a:r>
            <a:r>
              <a:rPr lang="nn-NO" dirty="0"/>
              <a:t> diterima</a:t>
            </a:r>
          </a:p>
          <a:p>
            <a:pPr marL="4400550" lvl="2">
              <a:defRPr/>
            </a:pPr>
            <a:r>
              <a:rPr lang="nn-NO" dirty="0"/>
              <a:t>010 </a:t>
            </a:r>
            <a:r>
              <a:rPr lang="id-ID" dirty="0">
                <a:sym typeface="Wingdings" panose="05000000000000000000" pitchFamily="2" charset="2"/>
              </a:rPr>
              <a:t></a:t>
            </a:r>
            <a:r>
              <a:rPr lang="nn-NO" dirty="0"/>
              <a:t> diterima</a:t>
            </a:r>
          </a:p>
          <a:p>
            <a:pPr marL="4400550" lvl="2">
              <a:defRPr/>
            </a:pPr>
            <a:r>
              <a:rPr lang="nn-NO" dirty="0"/>
              <a:t>…..???</a:t>
            </a:r>
            <a:endParaRPr lang="id-ID" dirty="0"/>
          </a:p>
          <a:p>
            <a:pPr marL="4171950" lvl="2" indent="0">
              <a:buNone/>
              <a:defRPr/>
            </a:pPr>
            <a:endParaRPr lang="nn-NO" dirty="0"/>
          </a:p>
          <a:p>
            <a:pPr lvl="1">
              <a:defRPr/>
            </a:pPr>
            <a:r>
              <a:rPr lang="nn-NO" dirty="0"/>
              <a:t>Sebuah string input diterima bila mencapai state akhir ( final state ) yang digambarkan dengan lingkaran ganda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E5B18A58-539D-BB43-B671-5C52B6A3FD15}"/>
              </a:ext>
            </a:extLst>
          </p:cNvPr>
          <p:cNvSpPr/>
          <p:nvPr/>
        </p:nvSpPr>
        <p:spPr>
          <a:xfrm>
            <a:off x="2995613" y="3363913"/>
            <a:ext cx="785812" cy="785812"/>
          </a:xfrm>
          <a:prstGeom prst="donut">
            <a:avLst>
              <a:gd name="adj" fmla="val 957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B44175-A66D-AD47-8AFE-0A9C44E4AC96}"/>
              </a:ext>
            </a:extLst>
          </p:cNvPr>
          <p:cNvSpPr/>
          <p:nvPr/>
        </p:nvSpPr>
        <p:spPr>
          <a:xfrm>
            <a:off x="4995863" y="3363913"/>
            <a:ext cx="785812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dirty="0">
                <a:solidFill>
                  <a:schemeClr val="tx1"/>
                </a:solidFill>
              </a:rPr>
              <a:t>on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3475640-2AD5-7743-BFFD-099C383E3119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388770" y="3201195"/>
            <a:ext cx="1587" cy="555625"/>
          </a:xfrm>
          <a:prstGeom prst="curvedConnector3">
            <a:avLst>
              <a:gd name="adj1" fmla="val 2963980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Text Box 13">
            <a:extLst>
              <a:ext uri="{FF2B5EF4-FFF2-40B4-BE49-F238E27FC236}">
                <a16:creationId xmlns:a16="http://schemas.microsoft.com/office/drawing/2014/main" id="{AFB3D4E7-36E1-4D40-87CF-CF456E38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4137026"/>
            <a:ext cx="357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altLang="en-US" sz="24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608" name="Text Box 13">
            <a:extLst>
              <a:ext uri="{FF2B5EF4-FFF2-40B4-BE49-F238E27FC236}">
                <a16:creationId xmlns:a16="http://schemas.microsoft.com/office/drawing/2014/main" id="{365D60B1-6A30-A74A-8DC8-B500F4A36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2720976"/>
            <a:ext cx="357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altLang="en-US" sz="24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609" name="Text Box 13">
            <a:extLst>
              <a:ext uri="{FF2B5EF4-FFF2-40B4-BE49-F238E27FC236}">
                <a16:creationId xmlns:a16="http://schemas.microsoft.com/office/drawing/2014/main" id="{ADC9F882-A332-AA49-9F89-27DD75AE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3435351"/>
            <a:ext cx="357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ClrTx/>
              <a:buSzTx/>
              <a:buNone/>
            </a:pPr>
            <a:r>
              <a:rPr lang="id-ID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4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610" name="Text Box 13">
            <a:extLst>
              <a:ext uri="{FF2B5EF4-FFF2-40B4-BE49-F238E27FC236}">
                <a16:creationId xmlns:a16="http://schemas.microsoft.com/office/drawing/2014/main" id="{56505685-D833-504F-A10F-95FAD209A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4" y="2636839"/>
            <a:ext cx="357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ClrTx/>
              <a:buSzTx/>
              <a:buNone/>
            </a:pPr>
            <a:r>
              <a:rPr lang="id-ID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4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9F9CB16-91E5-7945-AC95-DA6D084AF2C6}"/>
              </a:ext>
            </a:extLst>
          </p:cNvPr>
          <p:cNvCxnSpPr>
            <a:stCxn id="4" idx="1"/>
            <a:endCxn id="4" idx="7"/>
          </p:cNvCxnSpPr>
          <p:nvPr/>
        </p:nvCxnSpPr>
        <p:spPr>
          <a:xfrm rot="5400000" flipH="1" flipV="1">
            <a:off x="3388520" y="3201195"/>
            <a:ext cx="1587" cy="555625"/>
          </a:xfrm>
          <a:prstGeom prst="curvedConnector3">
            <a:avLst>
              <a:gd name="adj1" fmla="val 28040311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6A2DA7-254B-8849-863F-7E6AD7BBCCAE}"/>
              </a:ext>
            </a:extLst>
          </p:cNvPr>
          <p:cNvCxnSpPr/>
          <p:nvPr/>
        </p:nvCxnSpPr>
        <p:spPr>
          <a:xfrm>
            <a:off x="2495551" y="3790950"/>
            <a:ext cx="500063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D618C7-1E51-D349-9453-571A296C349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781425" y="3756025"/>
            <a:ext cx="1214438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04A6A167-BA83-B040-BE42-7A07965BE8B6}"/>
              </a:ext>
            </a:extLst>
          </p:cNvPr>
          <p:cNvCxnSpPr/>
          <p:nvPr/>
        </p:nvCxnSpPr>
        <p:spPr>
          <a:xfrm rot="16200000" flipH="1">
            <a:off x="4388644" y="3201194"/>
            <a:ext cx="1588" cy="2000250"/>
          </a:xfrm>
          <a:prstGeom prst="curvedConnector3">
            <a:avLst>
              <a:gd name="adj1" fmla="val 23192702"/>
            </a:avLst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4">
            <a:extLst>
              <a:ext uri="{FF2B5EF4-FFF2-40B4-BE49-F238E27FC236}">
                <a16:creationId xmlns:a16="http://schemas.microsoft.com/office/drawing/2014/main" id="{EA6728DD-4EB4-9943-9F0B-6A37EE98057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C3A107AF-985C-FF48-961D-5D6ECEA8141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9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779241B-88BC-844E-A45B-118BC950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Otomata Sederhana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5BB3-6726-AC4F-93C9-0C8AD96A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Finite automaton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lexical</a:t>
            </a:r>
            <a:r>
              <a:rPr lang="id-ID" dirty="0"/>
              <a:t> </a:t>
            </a:r>
            <a:r>
              <a:rPr lang="en-US" dirty="0"/>
              <a:t>analyzer.</a:t>
            </a:r>
            <a:endParaRPr lang="id-ID" dirty="0"/>
          </a:p>
          <a:p>
            <a:pPr>
              <a:defRPr/>
            </a:pPr>
            <a:endParaRPr lang="id-ID" dirty="0"/>
          </a:p>
          <a:p>
            <a:pPr>
              <a:defRPr/>
            </a:pPr>
            <a:endParaRPr lang="id-ID" dirty="0"/>
          </a:p>
          <a:p>
            <a:pPr>
              <a:defRPr/>
            </a:pPr>
            <a:endParaRPr lang="id-ID" dirty="0"/>
          </a:p>
          <a:p>
            <a:pPr>
              <a:defRPr/>
            </a:pPr>
            <a:endParaRPr lang="id-ID" dirty="0"/>
          </a:p>
          <a:p>
            <a:pPr>
              <a:defRPr/>
            </a:pPr>
            <a:r>
              <a:rPr lang="id-ID" dirty="0"/>
              <a:t>Vending Machine</a:t>
            </a:r>
            <a:endParaRPr lang="en-US" dirty="0"/>
          </a:p>
          <a:p>
            <a:pPr marL="0" indent="0">
              <a:buNone/>
              <a:defRPr/>
            </a:pPr>
            <a:endParaRPr lang="id-ID" dirty="0"/>
          </a:p>
          <a:p>
            <a:pPr>
              <a:defRPr/>
            </a:pPr>
            <a:endParaRPr lang="en-US" dirty="0"/>
          </a:p>
        </p:txBody>
      </p:sp>
      <p:pic>
        <p:nvPicPr>
          <p:cNvPr id="26628" name="Picture 17">
            <a:extLst>
              <a:ext uri="{FF2B5EF4-FFF2-40B4-BE49-F238E27FC236}">
                <a16:creationId xmlns:a16="http://schemas.microsoft.com/office/drawing/2014/main" id="{39317563-DB1A-A64B-998F-F926DCEC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924176"/>
            <a:ext cx="80025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44446CE-AFCA-0144-8779-16E3C17BCD8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A4C3657-4D4F-DC4C-AD71-717FB15FCE0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92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F120835-F33B-B44D-B89F-1558622F1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>
              <a:ea typeface="Gulim" panose="020B0600000101010101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4932F-A135-9E49-90FD-B48D1195A6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340769"/>
            <a:ext cx="3888432" cy="4617513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4B53B4BD-BC0D-9045-9EEC-1DB4BCAD7E1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E7356D-7AD5-5F45-AD30-CAE9736C0DF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9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B0FE434-E66F-2841-85C0-E5FB19279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  <p:grpSp>
        <p:nvGrpSpPr>
          <p:cNvPr id="11267" name="Group 88">
            <a:extLst>
              <a:ext uri="{FF2B5EF4-FFF2-40B4-BE49-F238E27FC236}">
                <a16:creationId xmlns:a16="http://schemas.microsoft.com/office/drawing/2014/main" id="{807B726C-E250-3A40-9CEA-86F3A229E76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947863"/>
            <a:ext cx="762000" cy="665162"/>
            <a:chOff x="1110" y="2656"/>
            <a:chExt cx="1549" cy="1351"/>
          </a:xfrm>
        </p:grpSpPr>
        <p:sp>
          <p:nvSpPr>
            <p:cNvPr id="41049" name="AutoShape 89">
              <a:extLst>
                <a:ext uri="{FF2B5EF4-FFF2-40B4-BE49-F238E27FC236}">
                  <a16:creationId xmlns:a16="http://schemas.microsoft.com/office/drawing/2014/main" id="{A76EE6EB-6ABC-384E-9161-2CFA02BB80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  <p:sp>
          <p:nvSpPr>
            <p:cNvPr id="41050" name="AutoShape 90">
              <a:extLst>
                <a:ext uri="{FF2B5EF4-FFF2-40B4-BE49-F238E27FC236}">
                  <a16:creationId xmlns:a16="http://schemas.microsoft.com/office/drawing/2014/main" id="{558D963E-ACD6-A74C-A02B-08563ABA33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  <p:sp>
          <p:nvSpPr>
            <p:cNvPr id="41051" name="AutoShape 91">
              <a:extLst>
                <a:ext uri="{FF2B5EF4-FFF2-40B4-BE49-F238E27FC236}">
                  <a16:creationId xmlns:a16="http://schemas.microsoft.com/office/drawing/2014/main" id="{A6B52283-831E-7B49-9A21-CDD89942DA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</p:grpSp>
      <p:grpSp>
        <p:nvGrpSpPr>
          <p:cNvPr id="11268" name="Group 92">
            <a:extLst>
              <a:ext uri="{FF2B5EF4-FFF2-40B4-BE49-F238E27FC236}">
                <a16:creationId xmlns:a16="http://schemas.microsoft.com/office/drawing/2014/main" id="{B56ACD26-5097-6C47-BA3E-A0FD3C317CC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862263"/>
            <a:ext cx="762000" cy="665162"/>
            <a:chOff x="3174" y="2656"/>
            <a:chExt cx="1549" cy="1351"/>
          </a:xfrm>
        </p:grpSpPr>
        <p:sp>
          <p:nvSpPr>
            <p:cNvPr id="41053" name="AutoShape 93">
              <a:extLst>
                <a:ext uri="{FF2B5EF4-FFF2-40B4-BE49-F238E27FC236}">
                  <a16:creationId xmlns:a16="http://schemas.microsoft.com/office/drawing/2014/main" id="{909829AB-0B7C-0E4F-BE3A-CD0FBAABC2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  <p:sp>
          <p:nvSpPr>
            <p:cNvPr id="41054" name="AutoShape 94">
              <a:extLst>
                <a:ext uri="{FF2B5EF4-FFF2-40B4-BE49-F238E27FC236}">
                  <a16:creationId xmlns:a16="http://schemas.microsoft.com/office/drawing/2014/main" id="{4AA9D5F9-06AA-404D-8F79-91C34B1319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  <p:sp>
          <p:nvSpPr>
            <p:cNvPr id="41055" name="AutoShape 95">
              <a:extLst>
                <a:ext uri="{FF2B5EF4-FFF2-40B4-BE49-F238E27FC236}">
                  <a16:creationId xmlns:a16="http://schemas.microsoft.com/office/drawing/2014/main" id="{78F7E3E3-7E55-CD48-A478-21E39BD479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</p:grpSp>
      <p:sp>
        <p:nvSpPr>
          <p:cNvPr id="41056" name="Line 96">
            <a:extLst>
              <a:ext uri="{FF2B5EF4-FFF2-40B4-BE49-F238E27FC236}">
                <a16:creationId xmlns:a16="http://schemas.microsoft.com/office/drawing/2014/main" id="{2BA9B11B-F009-8140-B4DF-52D1506B7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557463"/>
            <a:ext cx="4038600" cy="4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800">
              <a:ea typeface="굴림" panose="020B0600000101010101" pitchFamily="34" charset="-127"/>
            </a:endParaRPr>
          </a:p>
        </p:txBody>
      </p:sp>
      <p:sp>
        <p:nvSpPr>
          <p:cNvPr id="41057" name="Text Box 97">
            <a:extLst>
              <a:ext uri="{FF2B5EF4-FFF2-40B4-BE49-F238E27FC236}">
                <a16:creationId xmlns:a16="http://schemas.microsoft.com/office/drawing/2014/main" id="{B891D6AC-1075-0D4F-BBD1-8C0A729B0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1970088"/>
            <a:ext cx="3555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2800" dirty="0">
                <a:ea typeface="굴림" panose="020B0600000101010101" pitchFamily="34" charset="-127"/>
              </a:rPr>
              <a:t>Definisi dan Pengertian</a:t>
            </a:r>
            <a:endParaRPr lang="en-US" sz="2800" dirty="0">
              <a:ea typeface="굴림" panose="020B0600000101010101" pitchFamily="34" charset="-127"/>
            </a:endParaRPr>
          </a:p>
        </p:txBody>
      </p:sp>
      <p:sp>
        <p:nvSpPr>
          <p:cNvPr id="41058" name="Text Box 98">
            <a:extLst>
              <a:ext uri="{FF2B5EF4-FFF2-40B4-BE49-F238E27FC236}">
                <a16:creationId xmlns:a16="http://schemas.microsoft.com/office/drawing/2014/main" id="{86417F9E-6B51-4144-8B6A-FDB0EB6B1D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04752" y="2046288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ea typeface="굴림" panose="020B0600000101010101" pitchFamily="34" charset="-127"/>
              </a:rPr>
              <a:t>1</a:t>
            </a:r>
          </a:p>
        </p:txBody>
      </p:sp>
      <p:sp>
        <p:nvSpPr>
          <p:cNvPr id="41059" name="Line 99">
            <a:extLst>
              <a:ext uri="{FF2B5EF4-FFF2-40B4-BE49-F238E27FC236}">
                <a16:creationId xmlns:a16="http://schemas.microsoft.com/office/drawing/2014/main" id="{8BE6E7DB-0488-E54B-ADE9-8AF8578CE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1" y="3471863"/>
            <a:ext cx="3609975" cy="4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800">
              <a:ea typeface="굴림" panose="020B0600000101010101" pitchFamily="34" charset="-127"/>
            </a:endParaRPr>
          </a:p>
        </p:txBody>
      </p:sp>
      <p:sp>
        <p:nvSpPr>
          <p:cNvPr id="41060" name="Text Box 100">
            <a:extLst>
              <a:ext uri="{FF2B5EF4-FFF2-40B4-BE49-F238E27FC236}">
                <a16:creationId xmlns:a16="http://schemas.microsoft.com/office/drawing/2014/main" id="{4DC6A5AC-1C1A-AB40-8531-F30D8743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2884488"/>
            <a:ext cx="24963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2800" dirty="0">
                <a:ea typeface="굴림" panose="020B0600000101010101" pitchFamily="34" charset="-127"/>
              </a:rPr>
              <a:t>Kedudukan OTB</a:t>
            </a:r>
            <a:endParaRPr lang="en-US" sz="2800" dirty="0">
              <a:ea typeface="굴림" panose="020B0600000101010101" pitchFamily="34" charset="-127"/>
            </a:endParaRPr>
          </a:p>
        </p:txBody>
      </p:sp>
      <p:sp>
        <p:nvSpPr>
          <p:cNvPr id="41061" name="Text Box 101">
            <a:extLst>
              <a:ext uri="{FF2B5EF4-FFF2-40B4-BE49-F238E27FC236}">
                <a16:creationId xmlns:a16="http://schemas.microsoft.com/office/drawing/2014/main" id="{93FFDB6D-15C2-AD4F-8D20-6697D82364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04752" y="2960688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ea typeface="굴림" panose="020B0600000101010101" pitchFamily="34" charset="-127"/>
              </a:rPr>
              <a:t>2</a:t>
            </a:r>
          </a:p>
        </p:txBody>
      </p:sp>
      <p:grpSp>
        <p:nvGrpSpPr>
          <p:cNvPr id="11275" name="Group 102">
            <a:extLst>
              <a:ext uri="{FF2B5EF4-FFF2-40B4-BE49-F238E27FC236}">
                <a16:creationId xmlns:a16="http://schemas.microsoft.com/office/drawing/2014/main" id="{58411FF8-906A-0C4E-AC7A-5333F9C08BA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54438"/>
            <a:ext cx="762000" cy="665162"/>
            <a:chOff x="1110" y="2656"/>
            <a:chExt cx="1549" cy="1351"/>
          </a:xfrm>
        </p:grpSpPr>
        <p:sp>
          <p:nvSpPr>
            <p:cNvPr id="41063" name="AutoShape 103">
              <a:extLst>
                <a:ext uri="{FF2B5EF4-FFF2-40B4-BE49-F238E27FC236}">
                  <a16:creationId xmlns:a16="http://schemas.microsoft.com/office/drawing/2014/main" id="{369F655F-9E09-2441-9789-30C5C23B91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  <p:sp>
          <p:nvSpPr>
            <p:cNvPr id="41064" name="AutoShape 104">
              <a:extLst>
                <a:ext uri="{FF2B5EF4-FFF2-40B4-BE49-F238E27FC236}">
                  <a16:creationId xmlns:a16="http://schemas.microsoft.com/office/drawing/2014/main" id="{9AD8854C-9844-A541-A3D7-E1A5FA2CD8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  <p:sp>
          <p:nvSpPr>
            <p:cNvPr id="41065" name="AutoShape 105">
              <a:extLst>
                <a:ext uri="{FF2B5EF4-FFF2-40B4-BE49-F238E27FC236}">
                  <a16:creationId xmlns:a16="http://schemas.microsoft.com/office/drawing/2014/main" id="{2382CCD4-F411-1341-9071-3601B0BCAD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</p:grpSp>
      <p:grpSp>
        <p:nvGrpSpPr>
          <p:cNvPr id="11276" name="Group 106">
            <a:extLst>
              <a:ext uri="{FF2B5EF4-FFF2-40B4-BE49-F238E27FC236}">
                <a16:creationId xmlns:a16="http://schemas.microsoft.com/office/drawing/2014/main" id="{37701541-FA69-5F42-995B-D153F51F6B2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8838"/>
            <a:ext cx="762000" cy="665162"/>
            <a:chOff x="3174" y="2656"/>
            <a:chExt cx="1549" cy="1351"/>
          </a:xfrm>
        </p:grpSpPr>
        <p:sp>
          <p:nvSpPr>
            <p:cNvPr id="41067" name="AutoShape 107">
              <a:extLst>
                <a:ext uri="{FF2B5EF4-FFF2-40B4-BE49-F238E27FC236}">
                  <a16:creationId xmlns:a16="http://schemas.microsoft.com/office/drawing/2014/main" id="{B5BD14ED-FE75-B048-A357-FAB94EDB13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  <p:sp>
          <p:nvSpPr>
            <p:cNvPr id="41068" name="AutoShape 108">
              <a:extLst>
                <a:ext uri="{FF2B5EF4-FFF2-40B4-BE49-F238E27FC236}">
                  <a16:creationId xmlns:a16="http://schemas.microsoft.com/office/drawing/2014/main" id="{530B4538-2117-954E-B4F1-96061D852D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  <p:sp>
          <p:nvSpPr>
            <p:cNvPr id="41069" name="AutoShape 109">
              <a:extLst>
                <a:ext uri="{FF2B5EF4-FFF2-40B4-BE49-F238E27FC236}">
                  <a16:creationId xmlns:a16="http://schemas.microsoft.com/office/drawing/2014/main" id="{2319E3D4-8079-8B4A-8835-F7F96A1356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ea typeface="굴림" panose="020B0600000101010101" pitchFamily="34" charset="-127"/>
              </a:endParaRPr>
            </a:p>
          </p:txBody>
        </p:sp>
      </p:grpSp>
      <p:sp>
        <p:nvSpPr>
          <p:cNvPr id="41070" name="Line 110">
            <a:extLst>
              <a:ext uri="{FF2B5EF4-FFF2-40B4-BE49-F238E27FC236}">
                <a16:creationId xmlns:a16="http://schemas.microsoft.com/office/drawing/2014/main" id="{0DC4C6B7-1D75-8C46-9ED9-24DEF5B74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1" y="4364038"/>
            <a:ext cx="5840413" cy="4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800">
              <a:ea typeface="굴림" panose="020B0600000101010101" pitchFamily="34" charset="-127"/>
            </a:endParaRPr>
          </a:p>
        </p:txBody>
      </p:sp>
      <p:sp>
        <p:nvSpPr>
          <p:cNvPr id="41071" name="Text Box 111">
            <a:extLst>
              <a:ext uri="{FF2B5EF4-FFF2-40B4-BE49-F238E27FC236}">
                <a16:creationId xmlns:a16="http://schemas.microsoft.com/office/drawing/2014/main" id="{5B9BC762-286B-0C45-8AE8-E1D1003C7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776663"/>
            <a:ext cx="19089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2800" dirty="0">
                <a:ea typeface="굴림" panose="020B0600000101010101" pitchFamily="34" charset="-127"/>
              </a:rPr>
              <a:t>Tata Bahasa</a:t>
            </a:r>
            <a:endParaRPr lang="en-US" sz="2800" dirty="0">
              <a:ea typeface="굴림" panose="020B0600000101010101" pitchFamily="34" charset="-127"/>
            </a:endParaRPr>
          </a:p>
        </p:txBody>
      </p:sp>
      <p:sp>
        <p:nvSpPr>
          <p:cNvPr id="41072" name="Text Box 112">
            <a:extLst>
              <a:ext uri="{FF2B5EF4-FFF2-40B4-BE49-F238E27FC236}">
                <a16:creationId xmlns:a16="http://schemas.microsoft.com/office/drawing/2014/main" id="{AB901B42-ED3D-204C-AB9C-AAC1EFDA5F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04752" y="3852863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ea typeface="굴림" panose="020B0600000101010101" pitchFamily="34" charset="-127"/>
              </a:rPr>
              <a:t>3</a:t>
            </a:r>
          </a:p>
        </p:txBody>
      </p:sp>
      <p:sp>
        <p:nvSpPr>
          <p:cNvPr id="41073" name="Line 113">
            <a:extLst>
              <a:ext uri="{FF2B5EF4-FFF2-40B4-BE49-F238E27FC236}">
                <a16:creationId xmlns:a16="http://schemas.microsoft.com/office/drawing/2014/main" id="{F61FD2C7-EDDD-AE43-904C-7B04322F4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278438"/>
            <a:ext cx="6457950" cy="4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2800">
              <a:ea typeface="굴림" panose="020B0600000101010101" pitchFamily="34" charset="-127"/>
            </a:endParaRPr>
          </a:p>
        </p:txBody>
      </p:sp>
      <p:sp>
        <p:nvSpPr>
          <p:cNvPr id="41074" name="Text Box 114">
            <a:extLst>
              <a:ext uri="{FF2B5EF4-FFF2-40B4-BE49-F238E27FC236}">
                <a16:creationId xmlns:a16="http://schemas.microsoft.com/office/drawing/2014/main" id="{62A38D12-61B1-F241-960E-F97BC0D4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691063"/>
            <a:ext cx="3395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2800" dirty="0">
                <a:ea typeface="굴림" panose="020B0600000101010101" pitchFamily="34" charset="-127"/>
              </a:rPr>
              <a:t>Klasifikasi Tata Bahasa</a:t>
            </a:r>
            <a:endParaRPr lang="en-US" sz="2800" dirty="0">
              <a:ea typeface="굴림" panose="020B0600000101010101" pitchFamily="34" charset="-127"/>
            </a:endParaRPr>
          </a:p>
        </p:txBody>
      </p:sp>
      <p:sp>
        <p:nvSpPr>
          <p:cNvPr id="41075" name="Text Box 115">
            <a:extLst>
              <a:ext uri="{FF2B5EF4-FFF2-40B4-BE49-F238E27FC236}">
                <a16:creationId xmlns:a16="http://schemas.microsoft.com/office/drawing/2014/main" id="{920650CD-5DDC-A14C-9B62-5C9E3E51D5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04752" y="4767263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31" name="Subtitle 4">
            <a:extLst>
              <a:ext uri="{FF2B5EF4-FFF2-40B4-BE49-F238E27FC236}">
                <a16:creationId xmlns:a16="http://schemas.microsoft.com/office/drawing/2014/main" id="{6FADB7F6-4C80-2943-A23F-172FBD705B4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Subtitle 4">
            <a:extLst>
              <a:ext uri="{FF2B5EF4-FFF2-40B4-BE49-F238E27FC236}">
                <a16:creationId xmlns:a16="http://schemas.microsoft.com/office/drawing/2014/main" id="{679C53E9-0BB9-9444-BA98-D5E1CAFEE69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4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9364B01-9778-F14B-88B3-C85125AD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Otomata &amp; Teori Bahasa?</a:t>
            </a:r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3FAE605-BE42-C24C-B744-8EF8A9AB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solidFill>
                <a:srgbClr val="C00000"/>
              </a:solidFill>
            </a:endParaRPr>
          </a:p>
        </p:txBody>
      </p:sp>
      <p:pic>
        <p:nvPicPr>
          <p:cNvPr id="14340" name="Picture 2" descr="D:\NEW LECTURER\Materi OTB\alur otomata.jpg">
            <a:extLst>
              <a:ext uri="{FF2B5EF4-FFF2-40B4-BE49-F238E27FC236}">
                <a16:creationId xmlns:a16="http://schemas.microsoft.com/office/drawing/2014/main" id="{FFDB2A2F-4E89-B445-98FC-2F10A4A5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39875"/>
            <a:ext cx="73152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D5402A7-004A-F142-93A4-A0AE6AA5FC8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270CB71-9C13-6043-93BA-D014A772A6F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28F9BBE-0623-C843-905A-63696B0A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Kedudukan OTB</a:t>
            </a:r>
            <a:endParaRPr lang="en-US" alt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694A201-934C-7E47-B50D-78C47116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err="1"/>
              <a:t>Ilmu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komputer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utama</a:t>
            </a:r>
            <a:r>
              <a:rPr lang="en-US" altLang="en-US" sz="2800" dirty="0"/>
              <a:t>:</a:t>
            </a:r>
            <a:endParaRPr lang="id-ID" altLang="en-US" sz="2800" dirty="0"/>
          </a:p>
          <a:p>
            <a:pPr lvl="1"/>
            <a:r>
              <a:rPr lang="en-US" altLang="en-US" sz="2800" dirty="0" err="1"/>
              <a:t>Pertama</a:t>
            </a:r>
            <a:r>
              <a:rPr lang="id-ID" altLang="en-US" sz="2800" dirty="0"/>
              <a:t>:</a:t>
            </a:r>
            <a:r>
              <a:rPr lang="en-US" altLang="en-US" sz="2800" dirty="0"/>
              <a:t> model dan </a:t>
            </a:r>
            <a:r>
              <a:rPr lang="en-US" altLang="en-US" sz="2800" dirty="0" err="1"/>
              <a:t>gagasan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mendasar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mengenai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komputasi</a:t>
            </a:r>
            <a:endParaRPr lang="id-ID" altLang="en-US" sz="2800" dirty="0"/>
          </a:p>
          <a:p>
            <a:pPr lvl="1"/>
            <a:r>
              <a:rPr lang="id-ID" altLang="en-US" sz="2800" dirty="0" err="1"/>
              <a:t>K</a:t>
            </a:r>
            <a:r>
              <a:rPr lang="en-US" altLang="en-US" sz="2800" dirty="0" err="1"/>
              <a:t>edua</a:t>
            </a:r>
            <a:r>
              <a:rPr lang="id-ID" altLang="en-US" sz="2800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teknik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rekayasa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perancangan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sistem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komputasi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meliputi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perangkat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keras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perangkat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lunak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khususnya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penerapan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rancangan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teori</a:t>
            </a:r>
            <a:r>
              <a:rPr lang="en-US" altLang="en-US" sz="2800" dirty="0"/>
              <a:t>. </a:t>
            </a:r>
            <a:endParaRPr lang="id-ID" altLang="en-US" sz="2800" dirty="0"/>
          </a:p>
          <a:p>
            <a:r>
              <a:rPr lang="id-ID" altLang="en-US" sz="2800" dirty="0" err="1"/>
              <a:t>Otomata</a:t>
            </a:r>
            <a:r>
              <a:rPr lang="id-ID" altLang="en-US" sz="2800" dirty="0"/>
              <a:t> dan </a:t>
            </a:r>
            <a:r>
              <a:rPr lang="en-US" altLang="en-US" sz="2800" dirty="0" err="1"/>
              <a:t>Teori</a:t>
            </a:r>
            <a:r>
              <a:rPr lang="en-US" altLang="en-US" sz="2800" dirty="0"/>
              <a:t> Bahasa </a:t>
            </a:r>
            <a:r>
              <a:rPr lang="en-US" altLang="en-US" sz="2800" dirty="0" err="1"/>
              <a:t>merupakan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pertama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B09F55-6EAC-2A4B-BAAF-32F8B3B38739}"/>
              </a:ext>
            </a:extLst>
          </p:cNvPr>
          <p:cNvSpPr txBox="1">
            <a:spLocks/>
          </p:cNvSpPr>
          <p:nvPr/>
        </p:nvSpPr>
        <p:spPr>
          <a:xfrm>
            <a:off x="5663711" y="3563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33D7F2B-4282-DC45-8B22-6CDE7428F5B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0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BA9AC74-6B40-7347-B822-74DDC4B5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Tata Bahasa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D3ADA3C-15E3-9D42-8C64-1FCD3D58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err="1"/>
              <a:t>Penulisan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kalimat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bahasa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mengikuti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aturan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tertentu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berlaku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bahasa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tersebut</a:t>
            </a:r>
            <a:endParaRPr lang="en-US" altLang="en-US" sz="2800" dirty="0"/>
          </a:p>
          <a:p>
            <a:r>
              <a:rPr lang="en-US" altLang="en-US" sz="2800" dirty="0" err="1"/>
              <a:t>Aturan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dikenal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Tata Bahasa (Grammar)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471B-7ECF-9349-8FB3-7B90A717D6B2}"/>
              </a:ext>
            </a:extLst>
          </p:cNvPr>
          <p:cNvSpPr txBox="1">
            <a:spLocks/>
          </p:cNvSpPr>
          <p:nvPr/>
        </p:nvSpPr>
        <p:spPr>
          <a:xfrm>
            <a:off x="5816111" y="301596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B38797C-8305-7F44-B2F8-AF6AEE6F19B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0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07E8B3A-A2FC-A343-AF1B-A165ACDC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Tata Bahasa</a:t>
            </a: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A160037-B69E-FA4E-9ACA-25BCF13D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2" name="Picture 2" descr="D:\NEW LECTURER\Materi OTB\tata bahasa.jpg">
            <a:extLst>
              <a:ext uri="{FF2B5EF4-FFF2-40B4-BE49-F238E27FC236}">
                <a16:creationId xmlns:a16="http://schemas.microsoft.com/office/drawing/2014/main" id="{37F70C61-ED82-F547-8E5F-7A69C133E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846729"/>
            <a:ext cx="7747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6C5A298-B8AC-5049-8B7C-FCDBE984D5C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7C1B658-52A3-4A46-87F6-82EB14F94DC1}"/>
              </a:ext>
            </a:extLst>
          </p:cNvPr>
          <p:cNvSpPr txBox="1">
            <a:spLocks/>
          </p:cNvSpPr>
          <p:nvPr/>
        </p:nvSpPr>
        <p:spPr>
          <a:xfrm>
            <a:off x="5816111" y="301596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6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D1F25DC-8209-EC45-BA01-30A1BC5C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Klasifikasi Tata Bahasa</a:t>
            </a: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ACCD25D-573B-4D40-B699-46CFE0D1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Tata </a:t>
            </a:r>
            <a:r>
              <a:rPr lang="en-US" altLang="en-US" sz="2800" dirty="0" err="1"/>
              <a:t>bahasa</a:t>
            </a:r>
            <a:r>
              <a:rPr lang="en-US" altLang="en-US" sz="2800" dirty="0"/>
              <a:t> (grammar</a:t>
            </a:r>
            <a:r>
              <a:rPr lang="id-ID" altLang="en-US" sz="2800" dirty="0"/>
              <a:t>): </a:t>
            </a:r>
            <a:r>
              <a:rPr lang="en-US" altLang="en-US" sz="2800" dirty="0" err="1"/>
              <a:t>kumpulan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himpunan-himpunan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variabel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simbol-simbol</a:t>
            </a:r>
            <a:r>
              <a:rPr lang="en-US" altLang="en-US" sz="2800" dirty="0"/>
              <a:t> terminal, </a:t>
            </a:r>
            <a:r>
              <a:rPr lang="en-US" altLang="en-US" sz="2800" dirty="0" err="1"/>
              <a:t>simbol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awal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dibatasi</a:t>
            </a:r>
            <a:r>
              <a:rPr lang="en-US" altLang="en-US" sz="2800" dirty="0"/>
              <a:t> oleh </a:t>
            </a:r>
            <a:r>
              <a:rPr lang="en-US" altLang="en-US" sz="2800" dirty="0" err="1"/>
              <a:t>aturan-aturan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produksi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Pada </a:t>
            </a:r>
            <a:r>
              <a:rPr lang="en-US" altLang="en-US" sz="2800" dirty="0" err="1"/>
              <a:t>tahun</a:t>
            </a:r>
            <a:r>
              <a:rPr lang="en-US" altLang="en-US" sz="2800" dirty="0"/>
              <a:t> 1959 </a:t>
            </a:r>
            <a:r>
              <a:rPr lang="en-US" altLang="en-US" sz="2800" dirty="0" err="1"/>
              <a:t>seorang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ahli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bernama</a:t>
            </a:r>
            <a:r>
              <a:rPr lang="en-US" altLang="en-US" sz="2800" dirty="0"/>
              <a:t>  Noam Chomsky </a:t>
            </a:r>
            <a:r>
              <a:rPr lang="en-US" altLang="en-US" sz="2800" dirty="0" err="1"/>
              <a:t>melakukan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penggolongan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tingkatan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bahasa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empat</a:t>
            </a:r>
            <a:r>
              <a:rPr lang="en-US" altLang="en-US" sz="2800" dirty="0"/>
              <a:t>, yang 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Hirarki</a:t>
            </a:r>
            <a:r>
              <a:rPr lang="en-US" altLang="en-US" sz="2800" dirty="0"/>
              <a:t> Chomsky.</a:t>
            </a:r>
          </a:p>
          <a:p>
            <a:endParaRPr lang="en-US" alt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0F3E8BA-3968-9842-B4C1-15DBA3D00BB5}"/>
              </a:ext>
            </a:extLst>
          </p:cNvPr>
          <p:cNvSpPr txBox="1">
            <a:spLocks/>
          </p:cNvSpPr>
          <p:nvPr/>
        </p:nvSpPr>
        <p:spPr>
          <a:xfrm>
            <a:off x="5816111" y="301596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BB86F2-74CA-4E44-B9BD-10D50F5D78A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C94E9FC-3315-E141-A3E8-99F1CD7C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Klasifikasi Tata Bahasa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DADC6A2-3CCD-FC46-AB8A-7AD98D10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9460" name="Picture 83">
            <a:extLst>
              <a:ext uri="{FF2B5EF4-FFF2-40B4-BE49-F238E27FC236}">
                <a16:creationId xmlns:a16="http://schemas.microsoft.com/office/drawing/2014/main" id="{C06F0CD3-D05F-EB4A-9D6A-C46E5F28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22" y="1846729"/>
            <a:ext cx="81534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0F2AC1C-472F-C748-ADC4-260BD0E6C754}"/>
              </a:ext>
            </a:extLst>
          </p:cNvPr>
          <p:cNvSpPr txBox="1">
            <a:spLocks/>
          </p:cNvSpPr>
          <p:nvPr/>
        </p:nvSpPr>
        <p:spPr>
          <a:xfrm>
            <a:off x="5816111" y="301596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F19D0A4-7179-D24F-9C4E-8C98A601B89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8132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1468</Words>
  <Application>Microsoft Office PowerPoint</Application>
  <PresentationFormat>Widescreen</PresentationFormat>
  <Paragraphs>296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Calibri</vt:lpstr>
      <vt:lpstr>Franklin Gothic Book</vt:lpstr>
      <vt:lpstr>굴림</vt:lpstr>
      <vt:lpstr>굴림</vt:lpstr>
      <vt:lpstr>Signika</vt:lpstr>
      <vt:lpstr>Symbol</vt:lpstr>
      <vt:lpstr>Times New Roman</vt:lpstr>
      <vt:lpstr>Wingdings</vt:lpstr>
      <vt:lpstr>1_Custom Design</vt:lpstr>
      <vt:lpstr>Pertemuan ke_2 Pengantar Teori bahasa</vt:lpstr>
      <vt:lpstr>Capaian Pembelajaran </vt:lpstr>
      <vt:lpstr>Contents</vt:lpstr>
      <vt:lpstr>Otomata &amp; Teori Bahasa?</vt:lpstr>
      <vt:lpstr>Kedudukan OTB</vt:lpstr>
      <vt:lpstr>Tata Bahasa</vt:lpstr>
      <vt:lpstr>Tata Bahasa</vt:lpstr>
      <vt:lpstr>Klasifikasi Tata Bahasa</vt:lpstr>
      <vt:lpstr>Klasifikasi Tata Bahasa</vt:lpstr>
      <vt:lpstr>Konsep Bahasa</vt:lpstr>
      <vt:lpstr>Konsep Bahasa dalam Teori Otomata </vt:lpstr>
      <vt:lpstr>Konsep dalam Teori Otomata (lanjutan)</vt:lpstr>
      <vt:lpstr>Konsep dalam Teori Otomata (lanjutan)</vt:lpstr>
      <vt:lpstr>Konsep dalam Teori Otomata (lanjutan)</vt:lpstr>
      <vt:lpstr>Konsep dalam Teori Otomata (lanjutan)</vt:lpstr>
      <vt:lpstr>Konsep dalam Teori Otomata (lanjutan), Contoh 1</vt:lpstr>
      <vt:lpstr>Konsep dalam Teori Otomata (lanjutan)</vt:lpstr>
      <vt:lpstr>Konsep dalam Teori Otomata (lanjutan)</vt:lpstr>
      <vt:lpstr>Konsep dalam Teori Otomata (lanjutan)</vt:lpstr>
      <vt:lpstr>Konsep dalam Teori Otomata (lanjutan), Contoh 2</vt:lpstr>
      <vt:lpstr>Operasi pada String</vt:lpstr>
      <vt:lpstr>Konsep dalam Teori Otomata (lanjutan)</vt:lpstr>
      <vt:lpstr>Contoh 3</vt:lpstr>
      <vt:lpstr>Perangkaian Bahasa</vt:lpstr>
      <vt:lpstr>Otomata Sederhana</vt:lpstr>
      <vt:lpstr>Otomata Sederhana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Max</cp:lastModifiedBy>
  <cp:revision>96</cp:revision>
  <dcterms:created xsi:type="dcterms:W3CDTF">2020-07-23T01:18:59Z</dcterms:created>
  <dcterms:modified xsi:type="dcterms:W3CDTF">2022-04-05T03:05:08Z</dcterms:modified>
</cp:coreProperties>
</file>