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3"/>
  </p:notesMasterIdLst>
  <p:sldIdLst>
    <p:sldId id="257" r:id="rId2"/>
    <p:sldId id="289" r:id="rId3"/>
    <p:sldId id="276" r:id="rId4"/>
    <p:sldId id="306" r:id="rId5"/>
    <p:sldId id="308" r:id="rId6"/>
    <p:sldId id="309" r:id="rId7"/>
    <p:sldId id="310" r:id="rId8"/>
    <p:sldId id="316" r:id="rId9"/>
    <p:sldId id="260" r:id="rId10"/>
    <p:sldId id="336" r:id="rId11"/>
    <p:sldId id="33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349" r:id="rId33"/>
    <p:sldId id="350" r:id="rId34"/>
    <p:sldId id="351" r:id="rId35"/>
    <p:sldId id="352" r:id="rId36"/>
    <p:sldId id="353" r:id="rId37"/>
    <p:sldId id="354" r:id="rId38"/>
    <p:sldId id="272" r:id="rId39"/>
    <p:sldId id="273" r:id="rId40"/>
    <p:sldId id="274" r:id="rId41"/>
    <p:sldId id="27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57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05/04/2022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6C32C-86F3-417A-80D9-E838267B3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285440"/>
            <a:ext cx="9457765" cy="2019860"/>
          </a:xfrm>
        </p:spPr>
        <p:txBody>
          <a:bodyPr/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Pertemuan ke_3</a:t>
            </a:r>
            <a:b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id-ID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</a:t>
            </a:r>
            <a:r>
              <a:rPr lang="en-US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inite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r>
              <a:rPr lang="en-US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tate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en-US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utomata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B8CADBD-BF8A-9149-BCA1-4806645B6EB8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CB356E7-6334-0A48-9738-060AE8C27554}"/>
              </a:ext>
            </a:extLst>
          </p:cNvPr>
          <p:cNvSpPr txBox="1">
            <a:spLocks/>
          </p:cNvSpPr>
          <p:nvPr/>
        </p:nvSpPr>
        <p:spPr>
          <a:xfrm>
            <a:off x="5076607" y="4517070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/>
              <a:t>Tim pengampu</a:t>
            </a:r>
          </a:p>
          <a:p>
            <a:r>
              <a:rPr lang="en-ID" sz="1600"/>
              <a:t>2022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81200" y="34290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</a:rPr>
              <a:t>Figure above is called the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diagram </a:t>
            </a:r>
            <a:r>
              <a:rPr lang="en-US" sz="2000" dirty="0">
                <a:solidFill>
                  <a:schemeClr val="accent1"/>
                </a:solidFill>
              </a:rPr>
              <a:t>of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i="1" kern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</a:rPr>
              <a:t>It has three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</a:t>
            </a:r>
            <a:r>
              <a:rPr lang="en-US" sz="2000" dirty="0">
                <a:solidFill>
                  <a:schemeClr val="accent1"/>
                </a:solidFill>
              </a:rPr>
              <a:t>, labeled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sz="20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state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</a:rPr>
              <a:t>, indicated by the arrow pointing at it  from nowhere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state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, is the one with a double circle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</a:rPr>
              <a:t>The arrows going from one state to another are called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657600" y="1387060"/>
            <a:ext cx="4495800" cy="1889540"/>
            <a:chOff x="2133600" y="1387060"/>
            <a:chExt cx="4495800" cy="188954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" name="Snip Diagonal Corner Rectangle 28"/>
            <p:cNvSpPr/>
            <p:nvPr/>
          </p:nvSpPr>
          <p:spPr>
            <a:xfrm>
              <a:off x="2133600" y="1387060"/>
              <a:ext cx="4495800" cy="1889540"/>
            </a:xfrm>
            <a:prstGeom prst="snip2DiagRect">
              <a:avLst/>
            </a:prstGeom>
            <a:solidFill>
              <a:schemeClr val="bg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3176104" y="1517373"/>
              <a:ext cx="4262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>
                  <a:latin typeface="Times New Roman" pitchFamily="18" charset="0"/>
                  <a:cs typeface="Arial" pitchFamily="34" charset="0"/>
                </a:rPr>
                <a:t>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4649883" y="1517373"/>
              <a:ext cx="4262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>
                  <a:latin typeface="Times New Roman" pitchFamily="18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utoShape 11"/>
            <p:cNvSpPr>
              <a:spLocks/>
            </p:cNvSpPr>
            <p:nvPr/>
          </p:nvSpPr>
          <p:spPr bwMode="auto">
            <a:xfrm rot="16200000" flipH="1">
              <a:off x="4299887" y="1631565"/>
              <a:ext cx="497153" cy="399084"/>
            </a:xfrm>
            <a:prstGeom prst="leftBracket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198757" y="1610783"/>
              <a:ext cx="4074997" cy="1384639"/>
              <a:chOff x="2198757" y="1610783"/>
              <a:chExt cx="4074997" cy="1384639"/>
            </a:xfrm>
          </p:grpSpPr>
          <p:sp>
            <p:nvSpPr>
              <p:cNvPr id="30" name="Oval 2"/>
              <p:cNvSpPr>
                <a:spLocks noChangeArrowheads="1"/>
              </p:cNvSpPr>
              <p:nvPr/>
            </p:nvSpPr>
            <p:spPr bwMode="auto">
              <a:xfrm>
                <a:off x="2739013" y="2055233"/>
                <a:ext cx="708577" cy="70905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1" name="Group 3"/>
              <p:cNvGrpSpPr>
                <a:grpSpLocks/>
              </p:cNvGrpSpPr>
              <p:nvPr/>
            </p:nvGrpSpPr>
            <p:grpSpPr bwMode="auto">
              <a:xfrm>
                <a:off x="4161054" y="2030783"/>
                <a:ext cx="760702" cy="761215"/>
                <a:chOff x="4749" y="9006"/>
                <a:chExt cx="1401" cy="1401"/>
              </a:xfrm>
              <a:noFill/>
            </p:grpSpPr>
            <p:sp>
              <p:nvSpPr>
                <p:cNvPr id="47" name="Oval 4"/>
                <p:cNvSpPr>
                  <a:spLocks noChangeArrowheads="1"/>
                </p:cNvSpPr>
                <p:nvPr/>
              </p:nvSpPr>
              <p:spPr bwMode="auto">
                <a:xfrm>
                  <a:off x="4749" y="9006"/>
                  <a:ext cx="1401" cy="1401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Oval 5"/>
                <p:cNvSpPr>
                  <a:spLocks noChangeArrowheads="1"/>
                </p:cNvSpPr>
                <p:nvPr/>
              </p:nvSpPr>
              <p:spPr bwMode="auto">
                <a:xfrm>
                  <a:off x="4824" y="9081"/>
                  <a:ext cx="1251" cy="1251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5594497" y="2084573"/>
                <a:ext cx="679257" cy="67971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 rot="590248">
                <a:off x="3439445" y="2162814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 rot="590248">
                <a:off x="4905467" y="2144340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 rot="11390248">
                <a:off x="4882119" y="2520873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10"/>
              <p:cNvSpPr>
                <a:spLocks/>
              </p:cNvSpPr>
              <p:nvPr/>
            </p:nvSpPr>
            <p:spPr bwMode="auto">
              <a:xfrm rot="16200000" flipH="1">
                <a:off x="2844724" y="1659818"/>
                <a:ext cx="497153" cy="399084"/>
              </a:xfrm>
              <a:prstGeom prst="leftBracket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2945342" y="2162814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4357066" y="2187264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2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5065643" y="2687645"/>
                <a:ext cx="426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0,1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5160663" y="1905767"/>
                <a:ext cx="426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3669432" y="1958513"/>
                <a:ext cx="426232" cy="30777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5762587" y="2205344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3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6" name="AutoShape 15"/>
              <p:cNvCxnSpPr>
                <a:cxnSpLocks noChangeShapeType="1"/>
              </p:cNvCxnSpPr>
              <p:nvPr/>
            </p:nvCxnSpPr>
            <p:spPr bwMode="auto">
              <a:xfrm>
                <a:off x="2198757" y="2411270"/>
                <a:ext cx="54025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200" y="880284"/>
            <a:ext cx="6934200" cy="563563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Definisi</a:t>
            </a:r>
            <a:r>
              <a:rPr lang="en-US" sz="3600" dirty="0"/>
              <a:t> formal FSA</a:t>
            </a:r>
            <a:endParaRPr lang="en-US" sz="2000" dirty="0"/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1D5B4F9E-6960-6840-963F-B4F35B9B19E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63E92923-337B-444D-9487-267235FE9C7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852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617913" y="5181600"/>
            <a:ext cx="705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>
              <a:latin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657600" y="1447800"/>
            <a:ext cx="4495800" cy="1889540"/>
            <a:chOff x="2133600" y="1676400"/>
            <a:chExt cx="4495800" cy="1889540"/>
          </a:xfrm>
        </p:grpSpPr>
        <p:sp>
          <p:nvSpPr>
            <p:cNvPr id="22" name="Snip Diagonal Corner Rectangle 21"/>
            <p:cNvSpPr/>
            <p:nvPr/>
          </p:nvSpPr>
          <p:spPr>
            <a:xfrm>
              <a:off x="2133600" y="1676400"/>
              <a:ext cx="4495800" cy="1889540"/>
            </a:xfrm>
            <a:prstGeom prst="snip2DiagRect">
              <a:avLst/>
            </a:prstGeom>
            <a:solidFill>
              <a:schemeClr val="bg1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176104" y="1806713"/>
              <a:ext cx="4262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>
                  <a:latin typeface="Times New Roman" pitchFamily="18" charset="0"/>
                  <a:cs typeface="Arial" pitchFamily="34" charset="0"/>
                </a:rPr>
                <a:t>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649883" y="1806713"/>
              <a:ext cx="4262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>
                  <a:latin typeface="Times New Roman" pitchFamily="18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198757" y="1871870"/>
              <a:ext cx="4074997" cy="1412892"/>
              <a:chOff x="2198757" y="1871870"/>
              <a:chExt cx="4074997" cy="1412892"/>
            </a:xfrm>
          </p:grpSpPr>
          <p:sp>
            <p:nvSpPr>
              <p:cNvPr id="44034" name="Oval 2"/>
              <p:cNvSpPr>
                <a:spLocks noChangeArrowheads="1"/>
              </p:cNvSpPr>
              <p:nvPr/>
            </p:nvSpPr>
            <p:spPr bwMode="auto">
              <a:xfrm>
                <a:off x="2739013" y="2344573"/>
                <a:ext cx="708577" cy="70905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035" name="Group 3"/>
              <p:cNvGrpSpPr>
                <a:grpSpLocks/>
              </p:cNvGrpSpPr>
              <p:nvPr/>
            </p:nvGrpSpPr>
            <p:grpSpPr bwMode="auto">
              <a:xfrm>
                <a:off x="4161054" y="2320123"/>
                <a:ext cx="760702" cy="761215"/>
                <a:chOff x="4749" y="9006"/>
                <a:chExt cx="1401" cy="1401"/>
              </a:xfrm>
              <a:noFill/>
            </p:grpSpPr>
            <p:sp>
              <p:nvSpPr>
                <p:cNvPr id="44036" name="Oval 4"/>
                <p:cNvSpPr>
                  <a:spLocks noChangeArrowheads="1"/>
                </p:cNvSpPr>
                <p:nvPr/>
              </p:nvSpPr>
              <p:spPr bwMode="auto">
                <a:xfrm>
                  <a:off x="4749" y="9006"/>
                  <a:ext cx="1401" cy="1401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37" name="Oval 5"/>
                <p:cNvSpPr>
                  <a:spLocks noChangeArrowheads="1"/>
                </p:cNvSpPr>
                <p:nvPr/>
              </p:nvSpPr>
              <p:spPr bwMode="auto">
                <a:xfrm>
                  <a:off x="4824" y="9081"/>
                  <a:ext cx="1251" cy="1251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4038" name="Oval 6"/>
              <p:cNvSpPr>
                <a:spLocks noChangeArrowheads="1"/>
              </p:cNvSpPr>
              <p:nvPr/>
            </p:nvSpPr>
            <p:spPr bwMode="auto">
              <a:xfrm>
                <a:off x="5594497" y="2373913"/>
                <a:ext cx="679257" cy="67971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39" name="Freeform 7"/>
              <p:cNvSpPr>
                <a:spLocks/>
              </p:cNvSpPr>
              <p:nvPr/>
            </p:nvSpPr>
            <p:spPr bwMode="auto">
              <a:xfrm rot="590248">
                <a:off x="3439445" y="2452154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0" name="Freeform 8"/>
              <p:cNvSpPr>
                <a:spLocks/>
              </p:cNvSpPr>
              <p:nvPr/>
            </p:nvSpPr>
            <p:spPr bwMode="auto">
              <a:xfrm rot="590248">
                <a:off x="4905467" y="2433680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1" name="Freeform 9"/>
              <p:cNvSpPr>
                <a:spLocks/>
              </p:cNvSpPr>
              <p:nvPr/>
            </p:nvSpPr>
            <p:spPr bwMode="auto">
              <a:xfrm rot="11390248">
                <a:off x="4882119" y="2810213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2" name="AutoShape 10"/>
              <p:cNvSpPr>
                <a:spLocks/>
              </p:cNvSpPr>
              <p:nvPr/>
            </p:nvSpPr>
            <p:spPr bwMode="auto">
              <a:xfrm rot="16200000" flipH="1">
                <a:off x="2844724" y="1949158"/>
                <a:ext cx="497153" cy="399084"/>
              </a:xfrm>
              <a:prstGeom prst="leftBracket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4" name="Text Box 12"/>
              <p:cNvSpPr txBox="1">
                <a:spLocks noChangeArrowheads="1"/>
              </p:cNvSpPr>
              <p:nvPr/>
            </p:nvSpPr>
            <p:spPr bwMode="auto">
              <a:xfrm>
                <a:off x="2945342" y="2452154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4357066" y="2476604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2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5065643" y="2976985"/>
                <a:ext cx="426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0,1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5160663" y="2195107"/>
                <a:ext cx="426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3669432" y="2247853"/>
                <a:ext cx="426232" cy="30777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43" name="AutoShape 11"/>
              <p:cNvSpPr>
                <a:spLocks/>
              </p:cNvSpPr>
              <p:nvPr/>
            </p:nvSpPr>
            <p:spPr bwMode="auto">
              <a:xfrm rot="16200000" flipH="1">
                <a:off x="4299887" y="1920905"/>
                <a:ext cx="497153" cy="399084"/>
              </a:xfrm>
              <a:prstGeom prst="leftBracket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5762587" y="2494684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3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4047" name="AutoShape 15"/>
              <p:cNvCxnSpPr>
                <a:cxnSpLocks noChangeShapeType="1"/>
              </p:cNvCxnSpPr>
              <p:nvPr/>
            </p:nvCxnSpPr>
            <p:spPr bwMode="auto">
              <a:xfrm>
                <a:off x="2198757" y="2700610"/>
                <a:ext cx="54025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667000" y="3505200"/>
            <a:ext cx="6629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We can describe formally by writing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=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Σ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δ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q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)),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where:</a:t>
            </a:r>
            <a:endParaRPr lang="en-US" dirty="0">
              <a:solidFill>
                <a:schemeClr val="accent1"/>
              </a:solidFill>
              <a:cs typeface="Arial" pitchFamily="34" charset="0"/>
            </a:endParaRPr>
          </a:p>
          <a:p>
            <a:pPr lvl="0" eaLnBrk="0" hangingPunct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1.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 = {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i="1" baseline="-25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q</a:t>
            </a:r>
            <a:r>
              <a:rPr lang="en-US" i="1" baseline="-25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q</a:t>
            </a:r>
            <a:r>
              <a:rPr lang="en-US" i="1" baseline="-25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}</a:t>
            </a:r>
            <a:endParaRPr lang="en-US" b="1" dirty="0">
              <a:cs typeface="Arial" pitchFamily="34" charset="0"/>
            </a:endParaRPr>
          </a:p>
          <a:p>
            <a:pPr lvl="0" eaLnBrk="0" hangingPunct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2.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Σ</a:t>
            </a:r>
            <a:r>
              <a:rPr lang="en-US" dirty="0">
                <a:ea typeface="Calibri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= {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0, 1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}</a:t>
            </a:r>
            <a:endParaRPr lang="en-US" b="1" dirty="0">
              <a:cs typeface="Arial" pitchFamily="34" charset="0"/>
            </a:endParaRPr>
          </a:p>
          <a:p>
            <a:pPr lvl="0" eaLnBrk="0" hangingPunct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3.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δ</a:t>
            </a:r>
            <a:r>
              <a:rPr lang="en-US" i="1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is described as </a:t>
            </a:r>
          </a:p>
          <a:p>
            <a:pPr lvl="0" eaLnBrk="0" hangingPunct="0"/>
            <a:endParaRPr lang="en-US" dirty="0">
              <a:solidFill>
                <a:schemeClr val="accent1"/>
              </a:solidFill>
              <a:ea typeface="Calibri" pitchFamily="34" charset="0"/>
              <a:cs typeface="Arial" pitchFamily="34" charset="0"/>
            </a:endParaRPr>
          </a:p>
          <a:p>
            <a:pPr lvl="0" eaLnBrk="0" hangingPunct="0"/>
            <a:endParaRPr lang="en-US" dirty="0">
              <a:solidFill>
                <a:schemeClr val="accent1"/>
              </a:solidFill>
              <a:ea typeface="Calibri" pitchFamily="34" charset="0"/>
              <a:cs typeface="Arial" pitchFamily="34" charset="0"/>
            </a:endParaRPr>
          </a:p>
          <a:p>
            <a:pPr lvl="0" eaLnBrk="0" hangingPunct="0"/>
            <a:endParaRPr lang="en-US" dirty="0">
              <a:solidFill>
                <a:schemeClr val="accent1"/>
              </a:solidFill>
              <a:ea typeface="Calibri" pitchFamily="34" charset="0"/>
              <a:cs typeface="Arial" pitchFamily="34" charset="0"/>
            </a:endParaRPr>
          </a:p>
          <a:p>
            <a:pPr lvl="0" eaLnBrk="0" hangingPunct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4.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is the start state</a:t>
            </a:r>
            <a:r>
              <a:rPr lang="en-US" b="1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and</a:t>
            </a:r>
            <a:endParaRPr lang="en-US" dirty="0">
              <a:solidFill>
                <a:schemeClr val="accent1"/>
              </a:solidFill>
              <a:cs typeface="Arial" pitchFamily="34" charset="0"/>
            </a:endParaRPr>
          </a:p>
          <a:p>
            <a:pPr lvl="0" eaLnBrk="0" hangingPunct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5.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=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{q</a:t>
            </a:r>
            <a:r>
              <a:rPr lang="en-US" i="1" baseline="-25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b="1" dirty="0">
              <a:cs typeface="Arial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010040" y="4114800"/>
          <a:ext cx="1619360" cy="1376172"/>
        </p:xfrm>
        <a:graphic>
          <a:graphicData uri="http://schemas.openxmlformats.org/drawingml/2006/table">
            <a:tbl>
              <a:tblPr/>
              <a:tblGrid>
                <a:gridCol w="529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q1</a:t>
                      </a: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6955" y="911377"/>
            <a:ext cx="6934200" cy="563563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FSA</a:t>
            </a:r>
            <a:endParaRPr lang="en-US" sz="2000" dirty="0"/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D6DB41C6-20DF-3949-ABF3-D9EC3C6A110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Subtitle 4">
            <a:extLst>
              <a:ext uri="{FF2B5EF4-FFF2-40B4-BE49-F238E27FC236}">
                <a16:creationId xmlns:a16="http://schemas.microsoft.com/office/drawing/2014/main" id="{E2E246DC-5537-6048-B3D3-5BE24CD39F3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9773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1" y="821299"/>
            <a:ext cx="9744637" cy="809251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FSA</a:t>
            </a:r>
            <a:endParaRPr lang="en-US" sz="2000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617913" y="5410200"/>
            <a:ext cx="705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14594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State diagram of finite automaton </a:t>
            </a:r>
            <a:r>
              <a:rPr lang="en-US" i="1" dirty="0">
                <a:solidFill>
                  <a:schemeClr val="accent1"/>
                </a:solidFill>
              </a:rPr>
              <a:t>M</a:t>
            </a:r>
            <a:r>
              <a:rPr lang="en-US" i="1" baseline="-25000" dirty="0">
                <a:solidFill>
                  <a:schemeClr val="accent1"/>
                </a:solidFill>
              </a:rPr>
              <a:t>2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886200" y="2057400"/>
            <a:ext cx="4267200" cy="1793462"/>
            <a:chOff x="1676400" y="2001078"/>
            <a:chExt cx="4267200" cy="1793462"/>
          </a:xfrm>
        </p:grpSpPr>
        <p:sp>
          <p:nvSpPr>
            <p:cNvPr id="48" name="Snip Diagonal Corner Rectangle 47"/>
            <p:cNvSpPr/>
            <p:nvPr/>
          </p:nvSpPr>
          <p:spPr>
            <a:xfrm>
              <a:off x="1676400" y="2001078"/>
              <a:ext cx="4267200" cy="1793462"/>
            </a:xfrm>
            <a:prstGeom prst="snip2DiagRect">
              <a:avLst/>
            </a:prstGeom>
            <a:solidFill>
              <a:schemeClr val="bg1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209800" y="2133600"/>
              <a:ext cx="2877358" cy="1416205"/>
              <a:chOff x="5791200" y="1371600"/>
              <a:chExt cx="2877358" cy="1416205"/>
            </a:xfrm>
          </p:grpSpPr>
          <p:sp>
            <p:nvSpPr>
              <p:cNvPr id="25" name="Oval 2"/>
              <p:cNvSpPr>
                <a:spLocks noChangeArrowheads="1"/>
              </p:cNvSpPr>
              <p:nvPr/>
            </p:nvSpPr>
            <p:spPr bwMode="auto">
              <a:xfrm>
                <a:off x="6331456" y="1909460"/>
                <a:ext cx="708577" cy="70905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6" name="Group 3"/>
              <p:cNvGrpSpPr>
                <a:grpSpLocks/>
              </p:cNvGrpSpPr>
              <p:nvPr/>
            </p:nvGrpSpPr>
            <p:grpSpPr bwMode="auto">
              <a:xfrm>
                <a:off x="7753497" y="1885010"/>
                <a:ext cx="760702" cy="761215"/>
                <a:chOff x="4749" y="9006"/>
                <a:chExt cx="1401" cy="1401"/>
              </a:xfrm>
              <a:noFill/>
            </p:grpSpPr>
            <p:sp>
              <p:nvSpPr>
                <p:cNvPr id="27" name="Oval 4"/>
                <p:cNvSpPr>
                  <a:spLocks noChangeArrowheads="1"/>
                </p:cNvSpPr>
                <p:nvPr/>
              </p:nvSpPr>
              <p:spPr bwMode="auto">
                <a:xfrm>
                  <a:off x="4749" y="9006"/>
                  <a:ext cx="1401" cy="1401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Oval 5"/>
                <p:cNvSpPr>
                  <a:spLocks noChangeArrowheads="1"/>
                </p:cNvSpPr>
                <p:nvPr/>
              </p:nvSpPr>
              <p:spPr bwMode="auto">
                <a:xfrm>
                  <a:off x="4824" y="9081"/>
                  <a:ext cx="1251" cy="1251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 rot="590248">
                <a:off x="7031888" y="2017041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AutoShape 10"/>
              <p:cNvSpPr>
                <a:spLocks/>
              </p:cNvSpPr>
              <p:nvPr/>
            </p:nvSpPr>
            <p:spPr bwMode="auto">
              <a:xfrm rot="16200000" flipH="1">
                <a:off x="6437167" y="1514045"/>
                <a:ext cx="497153" cy="399084"/>
              </a:xfrm>
              <a:prstGeom prst="leftBracket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6537785" y="2017041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7949509" y="2041491"/>
                <a:ext cx="4262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i="1" dirty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i="1" baseline="-25000" dirty="0">
                    <a:latin typeface="Times New Roman" pitchFamily="18" charset="0"/>
                    <a:cs typeface="Arial" pitchFamily="34" charset="0"/>
                  </a:rPr>
                  <a:t>2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6768547" y="1371600"/>
                <a:ext cx="426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8242326" y="1371600"/>
                <a:ext cx="426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7261875" y="1752600"/>
                <a:ext cx="426232" cy="30777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AutoShape 11"/>
              <p:cNvSpPr>
                <a:spLocks/>
              </p:cNvSpPr>
              <p:nvPr/>
            </p:nvSpPr>
            <p:spPr bwMode="auto">
              <a:xfrm rot="16200000" flipH="1">
                <a:off x="7892330" y="1485792"/>
                <a:ext cx="497153" cy="399084"/>
              </a:xfrm>
              <a:prstGeom prst="leftBracket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3" name="AutoShape 15"/>
              <p:cNvCxnSpPr>
                <a:cxnSpLocks noChangeShapeType="1"/>
              </p:cNvCxnSpPr>
              <p:nvPr/>
            </p:nvCxnSpPr>
            <p:spPr bwMode="auto">
              <a:xfrm>
                <a:off x="5791200" y="2265497"/>
                <a:ext cx="54025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 rot="11390248">
                <a:off x="7019790" y="2347670"/>
                <a:ext cx="736812" cy="173324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855" y="65"/>
                  </a:cxn>
                  <a:cxn ang="0">
                    <a:pos x="1935" y="65"/>
                  </a:cxn>
                </a:cxnLst>
                <a:rect l="0" t="0" r="r" b="b"/>
                <a:pathLst>
                  <a:path w="1935" h="455">
                    <a:moveTo>
                      <a:pt x="0" y="455"/>
                    </a:moveTo>
                    <a:cubicBezTo>
                      <a:pt x="266" y="292"/>
                      <a:pt x="533" y="130"/>
                      <a:pt x="855" y="65"/>
                    </a:cubicBezTo>
                    <a:cubicBezTo>
                      <a:pt x="1177" y="0"/>
                      <a:pt x="1755" y="63"/>
                      <a:pt x="1935" y="6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Text Box 13"/>
              <p:cNvSpPr txBox="1">
                <a:spLocks noChangeArrowheads="1"/>
              </p:cNvSpPr>
              <p:nvPr/>
            </p:nvSpPr>
            <p:spPr bwMode="auto">
              <a:xfrm>
                <a:off x="7269968" y="2480028"/>
                <a:ext cx="426232" cy="30777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667000" y="3733800"/>
            <a:ext cx="6629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accent1"/>
              </a:solidFill>
              <a:ea typeface="Calibri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In the formal description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ea typeface="Calibri" pitchFamily="34" charset="0"/>
                <a:cs typeface="Arial" pitchFamily="34" charset="0"/>
              </a:rPr>
              <a:t> =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({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}, {0, 1},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δ, q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})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the transition function </a:t>
            </a:r>
            <a:r>
              <a:rPr 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δ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a typeface="Calibri" pitchFamily="34" charset="0"/>
                <a:cs typeface="Arial" pitchFamily="34" charset="0"/>
              </a:rPr>
              <a:t> is</a:t>
            </a:r>
            <a:endParaRPr 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029200" y="4495801"/>
          <a:ext cx="1619360" cy="1032129"/>
        </p:xfrm>
        <a:graphic>
          <a:graphicData uri="http://schemas.openxmlformats.org/drawingml/2006/table">
            <a:tbl>
              <a:tblPr/>
              <a:tblGrid>
                <a:gridCol w="529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q1</a:t>
                      </a: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2387" marR="1223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Subtitle 4">
            <a:extLst>
              <a:ext uri="{FF2B5EF4-FFF2-40B4-BE49-F238E27FC236}">
                <a16:creationId xmlns:a16="http://schemas.microsoft.com/office/drawing/2014/main" id="{2A9095EB-E3B1-1E4F-B2DB-BB5D8CA9405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5EA45EF8-B768-9B46-A95D-1289305D0CA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587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>
                <a:latin typeface="Arial" pitchFamily="34" charset="0"/>
              </a:rPr>
              <a:t>q</a:t>
            </a:r>
            <a:r>
              <a:rPr lang="en-US" sz="2400" i="1" baseline="-25000" dirty="0">
                <a:latin typeface="Arial" pitchFamily="34" charset="0"/>
              </a:rPr>
              <a:t>2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>
                <a:latin typeface="Arial" pitchFamily="34" charset="0"/>
              </a:rPr>
              <a:t>q</a:t>
            </a:r>
            <a:r>
              <a:rPr lang="en-US" sz="2400" i="1" baseline="-25000" dirty="0">
                <a:latin typeface="Arial" pitchFamily="34" charset="0"/>
              </a:rPr>
              <a:t>1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sz="1800" i="1" baseline="-25000" dirty="0">
                        <a:latin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392306" y="6400800"/>
            <a:ext cx="894694" cy="337394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5A5D136-5E21-5A43-98AD-4395060D01E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4A49E9F6-5D2B-B74C-A798-D7B402DBB52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591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92306" y="6400800"/>
            <a:ext cx="894694" cy="337394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F8B3CFDE-9263-BF42-93A5-C7928A2A6AA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F7986386-236C-C34E-A093-177D0D617BC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5701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4791145" y="2191001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92306" y="6400800"/>
            <a:ext cx="894694" cy="337394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4146E5C3-7619-2644-BD52-FAEB9145D77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C4141A1F-536D-6A4B-B03D-2BC068E8252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220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4791145" y="2191001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92306" y="6400800"/>
            <a:ext cx="894694" cy="337394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9C9C217B-182C-7C40-94E0-BCF4F1062A1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23191E46-0E06-0F4D-A5A9-7F1B847234B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6021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4791145" y="2191001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2715" y="3623701"/>
            <a:ext cx="2194424" cy="610186"/>
            <a:chOff x="3138715" y="3718700"/>
            <a:chExt cx="2194424" cy="610186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 rot="10800000">
              <a:off x="3138715" y="3718700"/>
              <a:ext cx="2194424" cy="610186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4267200" y="3733800"/>
              <a:ext cx="32733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92306" y="6400800"/>
            <a:ext cx="894694" cy="337394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3138224C-541E-FA4F-9595-A8006D7ED1A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1A97AC98-CC82-C44C-AC21-2283A0DE737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395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4791145" y="2191001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3623701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3638801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4">
            <a:extLst>
              <a:ext uri="{FF2B5EF4-FFF2-40B4-BE49-F238E27FC236}">
                <a16:creationId xmlns:a16="http://schemas.microsoft.com/office/drawing/2014/main" id="{53F47EF9-C473-E346-80CE-DB67C87C7D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F8B5810E-E996-594F-9E32-53BCF6BFF32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9641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4791145" y="2191001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3623701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3638801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0</a:t>
            </a:r>
          </a:p>
        </p:txBody>
      </p:sp>
      <p:grpSp>
        <p:nvGrpSpPr>
          <p:cNvPr id="20" name="Group 18"/>
          <p:cNvGrpSpPr/>
          <p:nvPr/>
        </p:nvGrpSpPr>
        <p:grpSpPr>
          <a:xfrm>
            <a:off x="6629401" y="1986977"/>
            <a:ext cx="1329487" cy="799556"/>
            <a:chOff x="1981200" y="1999999"/>
            <a:chExt cx="1329487" cy="895685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48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4">
            <a:extLst>
              <a:ext uri="{FF2B5EF4-FFF2-40B4-BE49-F238E27FC236}">
                <a16:creationId xmlns:a16="http://schemas.microsoft.com/office/drawing/2014/main" id="{F59C7831-CD87-7645-BC2E-D13EE59C0ED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BBF2C134-0B34-774C-86CB-E39C206541A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001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23" y="2122736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dirty="0" err="1">
                <a:solidFill>
                  <a:srgbClr val="0070C0"/>
                </a:solidFill>
              </a:rPr>
              <a:t>Capaian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  <a:r>
              <a:rPr lang="en-ID" sz="3200" dirty="0" err="1">
                <a:solidFill>
                  <a:srgbClr val="0070C0"/>
                </a:solidFill>
              </a:rPr>
              <a:t>Pembelajaran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366" y="3038334"/>
            <a:ext cx="4701100" cy="88012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2000" dirty="0" err="1">
                <a:cs typeface="Times New Roman"/>
              </a:rPr>
              <a:t>Mahasiswa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memahami</a:t>
            </a:r>
            <a:r>
              <a:rPr lang="en-ID" sz="2000" dirty="0">
                <a:cs typeface="Times New Roman"/>
              </a:rPr>
              <a:t> Finite State Automata (FSA) </a:t>
            </a:r>
            <a:r>
              <a:rPr lang="en-ID" sz="2000" dirty="0" err="1">
                <a:cs typeface="Times New Roman"/>
              </a:rPr>
              <a:t>serta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memahami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jenis-jenis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otomata</a:t>
            </a:r>
            <a:endParaRPr lang="en-ID" sz="2000" dirty="0">
              <a:cs typeface="Times New Roman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2653615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~ transition function</a:t>
            </a:r>
            <a:endParaRPr lang="en-US" sz="20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2750012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2671931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1905001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4572000"/>
          <a:ext cx="3810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q</a:t>
                      </a:r>
                      <a:r>
                        <a:rPr lang="en-US" sz="1800" i="1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</a:rPr>
                        <a:t>q</a:t>
                      </a:r>
                      <a:r>
                        <a:rPr lang="en-US" sz="1800" i="1" baseline="-25000" dirty="0">
                          <a:latin typeface="Arial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4791145" y="2191001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3623701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3638801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0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6629401" y="1986977"/>
            <a:ext cx="1329487" cy="799556"/>
            <a:chOff x="1981200" y="1999999"/>
            <a:chExt cx="1329487" cy="895685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48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971800" y="325780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4">
            <a:extLst>
              <a:ext uri="{FF2B5EF4-FFF2-40B4-BE49-F238E27FC236}">
                <a16:creationId xmlns:a16="http://schemas.microsoft.com/office/drawing/2014/main" id="{E9627E4D-360E-7F43-BED3-0C95B1DC416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4EAB7FDF-1F1E-2A4F-B533-08A17794DE1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9320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FSA dapat dituliskan atau digambarkan dengan 3 cara, yaitu :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 	1. Menyebutkan kelima komponen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2. Tabel Transisi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3. Graph Transisi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C7261CF-7AB1-DE42-92C6-1F880A9BCC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56AC63C-658A-9E40-BE35-0B6CC0E97AB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4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Menyebutkan kelima Komponennya</a:t>
            </a:r>
          </a:p>
          <a:p>
            <a:pPr>
              <a:buNone/>
            </a:pPr>
            <a:r>
              <a:rPr lang="id-ID" sz="2400" dirty="0"/>
              <a:t>	Q = {S, A, B}</a:t>
            </a:r>
          </a:p>
          <a:p>
            <a:pPr>
              <a:buNone/>
            </a:pPr>
            <a:r>
              <a:rPr lang="id-ID" sz="2400" dirty="0"/>
              <a:t>	</a:t>
            </a:r>
            <a:r>
              <a:rPr lang="id-ID" sz="2400" dirty="0">
                <a:sym typeface="Symbol"/>
              </a:rPr>
              <a:t> = {a,b}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 </a:t>
            </a:r>
            <a:r>
              <a:rPr lang="en-US" sz="2400" dirty="0">
                <a:sym typeface="Symbol"/>
              </a:rPr>
              <a:t>:</a:t>
            </a:r>
            <a:r>
              <a:rPr lang="id-ID" sz="2400" dirty="0">
                <a:sym typeface="Symbol"/>
              </a:rPr>
              <a:t> (S,a)=A, (S,b)=B, (A,a)=A,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	  (A,b)=B, (B,a)=A, (B,b)=S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S = S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F = { B } </a:t>
            </a:r>
            <a:endParaRPr lang="id-ID" sz="2400" dirty="0"/>
          </a:p>
          <a:p>
            <a:endParaRPr lang="en-US" sz="2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B4EBF67-BC16-8C45-8EE8-9F7184A7DF3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590CE89-5D69-3D4A-B6AE-BE89E02E599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0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solidFill>
                  <a:srgbClr val="3333CC"/>
                </a:solidFill>
              </a:rPr>
              <a:t>Tabel Transisi</a:t>
            </a:r>
          </a:p>
          <a:p>
            <a:pPr fontAlgn="t"/>
            <a:endParaRPr lang="id-ID" b="1" dirty="0"/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2DA2F4-B6A8-5A42-8573-A0BDAA2690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30882" y="2536511"/>
          <a:ext cx="291856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8182">
                <a:tc>
                  <a:txBody>
                    <a:bodyPr/>
                    <a:lstStyle/>
                    <a:p>
                      <a:endParaRPr lang="id-ID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182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82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182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108050" y="3522990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EFB5E708-B054-C343-8368-605593C481A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9514" y="5011272"/>
            <a:ext cx="714380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94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3333CC"/>
                </a:solidFill>
              </a:rPr>
              <a:t>Graph Transisi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7CDB30-5C37-DA49-8693-D65B777D895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67306" y="3357562"/>
            <a:ext cx="1000132" cy="1071570"/>
            <a:chOff x="3643306" y="3357562"/>
            <a:chExt cx="1000132" cy="1071570"/>
          </a:xfrm>
        </p:grpSpPr>
        <p:sp>
          <p:nvSpPr>
            <p:cNvPr id="8" name="Oval 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11" name="Oval 1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96198" y="3357562"/>
            <a:ext cx="1000132" cy="1071570"/>
            <a:chOff x="6215074" y="3357562"/>
            <a:chExt cx="1000132" cy="1071570"/>
          </a:xfrm>
        </p:grpSpPr>
        <p:grpSp>
          <p:nvGrpSpPr>
            <p:cNvPr id="14" name="Group 13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8" name="Straight Arrow Connector 17"/>
          <p:cNvCxnSpPr>
            <a:stCxn id="11" idx="6"/>
            <a:endCxn id="8" idx="2"/>
          </p:cNvCxnSpPr>
          <p:nvPr/>
        </p:nvCxnSpPr>
        <p:spPr>
          <a:xfrm>
            <a:off x="3738546" y="3893347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7438" y="387667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3562350" y="2590800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/>
        </p:nvSpPr>
        <p:spPr>
          <a:xfrm>
            <a:off x="6076950" y="4324350"/>
            <a:ext cx="1676400" cy="24765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/>
        </p:nvSpPr>
        <p:spPr>
          <a:xfrm rot="10800000">
            <a:off x="3556281" y="4319599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c 22"/>
          <p:cNvSpPr/>
          <p:nvPr/>
        </p:nvSpPr>
        <p:spPr>
          <a:xfrm rot="18288727">
            <a:off x="5609588" y="2834928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238612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8942" y="406855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4496" y="46434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1686" y="285410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7504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Subtitle 4">
            <a:extLst>
              <a:ext uri="{FF2B5EF4-FFF2-40B4-BE49-F238E27FC236}">
                <a16:creationId xmlns:a16="http://schemas.microsoft.com/office/drawing/2014/main" id="{5296359F-8987-9342-BF26-B6A4BBDC8D7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6745" y="195991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456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28" y="2034709"/>
            <a:ext cx="9706445" cy="4541455"/>
          </a:xfrm>
        </p:spPr>
        <p:txBody>
          <a:bodyPr>
            <a:normAutofit/>
          </a:bodyPr>
          <a:lstStyle/>
          <a:p>
            <a:r>
              <a:rPr lang="id-ID" sz="2400" dirty="0">
                <a:solidFill>
                  <a:srgbClr val="3333CC"/>
                </a:solidFill>
              </a:rPr>
              <a:t>Contoh 1</a:t>
            </a:r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endParaRPr lang="en-US" sz="24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3333CC"/>
                </a:solidFill>
                <a:sym typeface="Symbol"/>
              </a:rPr>
              <a:t>   </a:t>
            </a:r>
            <a:r>
              <a:rPr lang="id-ID" sz="2400" dirty="0">
                <a:solidFill>
                  <a:srgbClr val="3333CC"/>
                </a:solidFill>
                <a:sym typeface="Symbol"/>
              </a:rPr>
              <a:t>Tentukan Graph Transisinya</a:t>
            </a:r>
          </a:p>
          <a:p>
            <a:pPr>
              <a:buNone/>
            </a:pPr>
            <a:r>
              <a:rPr lang="id-ID" sz="2400" dirty="0">
                <a:solidFill>
                  <a:srgbClr val="3333CC"/>
                </a:solidFill>
                <a:sym typeface="Symbol"/>
              </a:rPr>
              <a:t>	Tentukan Kelima Komponennya</a:t>
            </a:r>
          </a:p>
          <a:p>
            <a:pPr>
              <a:buNone/>
            </a:pPr>
            <a:endParaRPr lang="id-ID" sz="2400" dirty="0">
              <a:solidFill>
                <a:srgbClr val="3333CC"/>
              </a:solidFill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B2E1A2E-4BBB-A043-AD09-8EC0A0702F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11016" y="2601489"/>
          <a:ext cx="482965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37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37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37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7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237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954114" y="3239501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34833A2B-5697-D842-AC21-B25665D182C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66078" y="3168063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50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262608A7-770A-114D-9038-F2B8AB48A8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8" y="2034710"/>
            <a:ext cx="9756549" cy="4341038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2: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Tentukan Tabel Transisinya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Tentukan Kelima Komponennya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81554" y="3357562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1" name="Group 8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12" name="Oval 1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7024694" y="3357562"/>
            <a:ext cx="1000132" cy="1071570"/>
            <a:chOff x="6215074" y="3357562"/>
            <a:chExt cx="1000132" cy="1071570"/>
          </a:xfrm>
        </p:grpSpPr>
        <p:grpSp>
          <p:nvGrpSpPr>
            <p:cNvPr id="15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738546" y="3857628"/>
            <a:ext cx="114300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95934" y="3876678"/>
            <a:ext cx="14287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452794" y="3214686"/>
            <a:ext cx="1500198" cy="35719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/>
        </p:nvSpPr>
        <p:spPr>
          <a:xfrm rot="7282895">
            <a:off x="7267548" y="2655626"/>
            <a:ext cx="1333175" cy="236062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 22"/>
          <p:cNvSpPr/>
          <p:nvPr/>
        </p:nvSpPr>
        <p:spPr>
          <a:xfrm rot="10800000">
            <a:off x="3556281" y="4319600"/>
            <a:ext cx="3611289" cy="466723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Arc 23"/>
          <p:cNvSpPr/>
          <p:nvPr/>
        </p:nvSpPr>
        <p:spPr>
          <a:xfrm rot="18288727">
            <a:off x="5171382" y="2894231"/>
            <a:ext cx="1091981" cy="928694"/>
          </a:xfrm>
          <a:prstGeom prst="arc">
            <a:avLst>
              <a:gd name="adj1" fmla="val 13754489"/>
              <a:gd name="adj2" fmla="val 74462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4238612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3322" y="235743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95934" y="235404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0314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24298" y="264318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7"/>
          <p:cNvGrpSpPr/>
          <p:nvPr/>
        </p:nvGrpSpPr>
        <p:grpSpPr>
          <a:xfrm>
            <a:off x="8382016" y="1714488"/>
            <a:ext cx="1000132" cy="1071570"/>
            <a:chOff x="3643306" y="3357562"/>
            <a:chExt cx="1000132" cy="1071570"/>
          </a:xfrm>
        </p:grpSpPr>
        <p:sp>
          <p:nvSpPr>
            <p:cNvPr id="32" name="Oval 3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sp>
        <p:nvSpPr>
          <p:cNvPr id="34" name="Freeform 33"/>
          <p:cNvSpPr/>
          <p:nvPr/>
        </p:nvSpPr>
        <p:spPr>
          <a:xfrm rot="18081586">
            <a:off x="7805928" y="3180400"/>
            <a:ext cx="1333175" cy="236062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8167702" y="299698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6" name="Arc 35"/>
          <p:cNvSpPr/>
          <p:nvPr/>
        </p:nvSpPr>
        <p:spPr>
          <a:xfrm rot="18288727">
            <a:off x="8671844" y="1251157"/>
            <a:ext cx="1091981" cy="928694"/>
          </a:xfrm>
          <a:prstGeom prst="arc">
            <a:avLst>
              <a:gd name="adj1" fmla="val 13754489"/>
              <a:gd name="adj2" fmla="val 74462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9167834" y="10715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2AFC2F8D-39A6-3B4F-91FE-0E08D5AA489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67306" y="46434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309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328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593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68888879-1533-BE45-BD5C-9415FAC274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sz="4000" dirty="0"/>
              <a:t>Contoh 3</a:t>
            </a:r>
          </a:p>
          <a:p>
            <a:pPr>
              <a:buNone/>
            </a:pPr>
            <a:r>
              <a:rPr lang="id-ID" sz="4000" dirty="0"/>
              <a:t>	</a:t>
            </a:r>
          </a:p>
          <a:p>
            <a:pPr>
              <a:buNone/>
            </a:pPr>
            <a:r>
              <a:rPr lang="id-ID" sz="4000" dirty="0"/>
              <a:t>	Q = {S, A, B, C, D}</a:t>
            </a:r>
          </a:p>
          <a:p>
            <a:pPr>
              <a:buNone/>
            </a:pPr>
            <a:r>
              <a:rPr lang="id-ID" sz="4000" dirty="0"/>
              <a:t>	</a:t>
            </a:r>
            <a:r>
              <a:rPr lang="id-ID" sz="4000" dirty="0">
                <a:sym typeface="Symbol"/>
              </a:rPr>
              <a:t> = {0, 1}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(S,0)=S, (A,0)=S, (B,0)=B, (C,0)=D, (D,0)=A</a:t>
            </a:r>
            <a:endParaRPr lang="id-ID" sz="4000" dirty="0"/>
          </a:p>
          <a:p>
            <a:pPr>
              <a:buNone/>
            </a:pPr>
            <a:r>
              <a:rPr lang="id-ID" sz="4000" dirty="0">
                <a:sym typeface="Symbol"/>
              </a:rPr>
              <a:t>	(S,1)=A, (A,1)=C, (B,1)=D, (C,1)=B, (D,1)=B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F = {B, C}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Tentukan Graph Transisi dan Tabel Transisi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E5281DAC-01B7-5B44-BFD3-457342D8884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5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EEAC107-EF08-104A-99C6-9CE22302F2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330663" cy="4391143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/>
              <a:t>Contoh 4</a:t>
            </a:r>
          </a:p>
          <a:p>
            <a:pPr>
              <a:buNone/>
            </a:pPr>
            <a:r>
              <a:rPr lang="id-ID" sz="4000" dirty="0"/>
              <a:t>	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F = {B}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Tentukan Graph Transisinya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Tentukan Kelima Komponennya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200769" y="2323926"/>
          <a:ext cx="34797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890">
                <a:tc>
                  <a:txBody>
                    <a:bodyPr/>
                    <a:lstStyle/>
                    <a:p>
                      <a:pPr algn="ctr"/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9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9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89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9B7E1DA0-0970-A349-80FC-0D278F18693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8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938379E-E22E-ED4A-B7D6-533A76DA856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631288" cy="4491351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/>
              <a:t>Contoh 5</a:t>
            </a:r>
          </a:p>
          <a:p>
            <a:pPr>
              <a:buNone/>
            </a:pPr>
            <a:r>
              <a:rPr lang="id-ID" sz="4000" dirty="0"/>
              <a:t>	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F = {C, D}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Tentukan Graph Transisinya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Tentukan Kelima Komponennya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61140" y="1396994"/>
          <a:ext cx="280583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924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24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24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24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924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24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9821074E-8E94-D143-9DE0-BD925FCEFB4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0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2514600" y="1947863"/>
            <a:ext cx="762000" cy="665162"/>
            <a:chOff x="1110" y="2656"/>
            <a:chExt cx="1549" cy="1351"/>
          </a:xfrm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2514600" y="2862263"/>
            <a:ext cx="762000" cy="665162"/>
            <a:chOff x="3174" y="2656"/>
            <a:chExt cx="1549" cy="1351"/>
          </a:xfrm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3124200" y="2557463"/>
            <a:ext cx="4038600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3886201" y="1970089"/>
            <a:ext cx="2894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Finite State Automata</a:t>
            </a:r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2718379" y="2046289"/>
            <a:ext cx="340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3124201" y="3471863"/>
            <a:ext cx="3609735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0" name="Text Box 100"/>
          <p:cNvSpPr txBox="1">
            <a:spLocks noChangeArrowheads="1"/>
          </p:cNvSpPr>
          <p:nvPr/>
        </p:nvSpPr>
        <p:spPr bwMode="auto">
          <a:xfrm>
            <a:off x="3886200" y="2884489"/>
            <a:ext cx="2410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/>
              <a:t>Implementasi</a:t>
            </a:r>
            <a:r>
              <a:rPr lang="en-US" sz="2400" dirty="0"/>
              <a:t> FSA</a:t>
            </a:r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2718379" y="2960689"/>
            <a:ext cx="340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grpSp>
        <p:nvGrpSpPr>
          <p:cNvPr id="41062" name="Group 102"/>
          <p:cNvGrpSpPr>
            <a:grpSpLocks/>
          </p:cNvGrpSpPr>
          <p:nvPr/>
        </p:nvGrpSpPr>
        <p:grpSpPr bwMode="auto">
          <a:xfrm>
            <a:off x="2514600" y="3754438"/>
            <a:ext cx="762000" cy="665162"/>
            <a:chOff x="1110" y="2656"/>
            <a:chExt cx="1549" cy="1351"/>
          </a:xfrm>
        </p:grpSpPr>
        <p:sp>
          <p:nvSpPr>
            <p:cNvPr id="41063" name="AutoShape 10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" name="AutoShape 10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5" name="AutoShape 10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2514600" y="4668838"/>
            <a:ext cx="762000" cy="665162"/>
            <a:chOff x="3174" y="2656"/>
            <a:chExt cx="1549" cy="1351"/>
          </a:xfrm>
        </p:grpSpPr>
        <p:sp>
          <p:nvSpPr>
            <p:cNvPr id="41067" name="AutoShape 10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8" name="AutoShape 10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9" name="AutoShape 10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0" name="Line 110"/>
          <p:cNvSpPr>
            <a:spLocks noChangeShapeType="1"/>
          </p:cNvSpPr>
          <p:nvPr/>
        </p:nvSpPr>
        <p:spPr bwMode="auto">
          <a:xfrm>
            <a:off x="3124200" y="4364038"/>
            <a:ext cx="5840313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1" name="Text Box 111"/>
          <p:cNvSpPr txBox="1">
            <a:spLocks noChangeArrowheads="1"/>
          </p:cNvSpPr>
          <p:nvPr/>
        </p:nvSpPr>
        <p:spPr bwMode="auto">
          <a:xfrm>
            <a:off x="3886200" y="3776664"/>
            <a:ext cx="46727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Deterministic Finite Automata (DFA)</a:t>
            </a:r>
          </a:p>
        </p:txBody>
      </p:sp>
      <p:sp>
        <p:nvSpPr>
          <p:cNvPr id="41072" name="Text Box 112"/>
          <p:cNvSpPr txBox="1">
            <a:spLocks noChangeArrowheads="1"/>
          </p:cNvSpPr>
          <p:nvPr/>
        </p:nvSpPr>
        <p:spPr bwMode="gray">
          <a:xfrm>
            <a:off x="2718379" y="3852864"/>
            <a:ext cx="340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3</a:t>
            </a:r>
          </a:p>
        </p:txBody>
      </p:sp>
      <p:sp>
        <p:nvSpPr>
          <p:cNvPr id="41073" name="Line 113"/>
          <p:cNvSpPr>
            <a:spLocks noChangeShapeType="1"/>
          </p:cNvSpPr>
          <p:nvPr/>
        </p:nvSpPr>
        <p:spPr bwMode="auto">
          <a:xfrm>
            <a:off x="3124200" y="5278438"/>
            <a:ext cx="6457470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4" name="Text Box 114"/>
          <p:cNvSpPr txBox="1">
            <a:spLocks noChangeArrowheads="1"/>
          </p:cNvSpPr>
          <p:nvPr/>
        </p:nvSpPr>
        <p:spPr bwMode="auto">
          <a:xfrm>
            <a:off x="3886201" y="4691064"/>
            <a:ext cx="5272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Non-deterministic Finite Automata (NFA)</a:t>
            </a:r>
          </a:p>
        </p:txBody>
      </p:sp>
      <p:sp>
        <p:nvSpPr>
          <p:cNvPr id="41075" name="Text Box 115"/>
          <p:cNvSpPr txBox="1">
            <a:spLocks noChangeArrowheads="1"/>
          </p:cNvSpPr>
          <p:nvPr/>
        </p:nvSpPr>
        <p:spPr bwMode="gray">
          <a:xfrm>
            <a:off x="2718379" y="4767264"/>
            <a:ext cx="340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4</a:t>
            </a:r>
          </a:p>
        </p:txBody>
      </p:sp>
      <p:sp>
        <p:nvSpPr>
          <p:cNvPr id="32" name="Subtitle 4">
            <a:extLst>
              <a:ext uri="{FF2B5EF4-FFF2-40B4-BE49-F238E27FC236}">
                <a16:creationId xmlns:a16="http://schemas.microsoft.com/office/drawing/2014/main" id="{D1D8E094-DD4B-BC4B-813B-B736AD2C150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Subtitle 4">
            <a:extLst>
              <a:ext uri="{FF2B5EF4-FFF2-40B4-BE49-F238E27FC236}">
                <a16:creationId xmlns:a16="http://schemas.microsoft.com/office/drawing/2014/main" id="{6928D813-FB64-4F4B-A1CA-C3B00953268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0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506028" cy="4153149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/>
              <a:t>Contoh 6</a:t>
            </a:r>
          </a:p>
          <a:p>
            <a:pPr>
              <a:buNone/>
            </a:pPr>
            <a:r>
              <a:rPr lang="id-ID" sz="4000" dirty="0"/>
              <a:t>	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F = {B}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Tentukan Graph Transisinya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Tentukan Kelima Komponennya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8916040-9143-2546-96D2-FE394DEA74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99851" y="2599499"/>
          <a:ext cx="3453345" cy="23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465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6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6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6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667CF649-8BF3-E340-B532-120D3C906EC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57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FSA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E665A4D-C62B-044D-BD71-C65D4A1634F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8554049" cy="3702212"/>
          </a:xfrm>
        </p:spPr>
        <p:txBody>
          <a:bodyPr>
            <a:normAutofit fontScale="85000" lnSpcReduction="20000"/>
          </a:bodyPr>
          <a:lstStyle/>
          <a:p>
            <a:r>
              <a:rPr lang="id-ID" sz="4000" dirty="0"/>
              <a:t>Sebuah kata (W) dikatakan “DITERIMA” oleh sebuah FSA, jika kata (W) tersebut ditelusuri dari state awal dan berakhir pada state akhir</a:t>
            </a:r>
            <a:endParaRPr lang="en-US" sz="4000" dirty="0"/>
          </a:p>
          <a:p>
            <a:pPr>
              <a:buNone/>
            </a:pPr>
            <a:endParaRPr lang="id-ID" sz="4000" dirty="0"/>
          </a:p>
          <a:p>
            <a:r>
              <a:rPr lang="id-ID" sz="4000" dirty="0"/>
              <a:t>Jika diketahui FSA yaitu M dan sebuah kata w, maka jika w diterima ditulis L(M) </a:t>
            </a:r>
            <a:endParaRPr lang="en-US" sz="4000" dirty="0"/>
          </a:p>
          <a:p>
            <a:pPr>
              <a:buNone/>
            </a:pPr>
            <a:endParaRPr lang="id-ID" sz="4000" dirty="0"/>
          </a:p>
          <a:p>
            <a:r>
              <a:rPr lang="id-ID" sz="4000" dirty="0"/>
              <a:t>Cara penulisanya </a:t>
            </a:r>
            <a:r>
              <a:rPr lang="id-ID" sz="4000" dirty="0">
                <a:sym typeface="Symbol"/>
              </a:rPr>
              <a:t>(S,w) dan ditelusuri</a:t>
            </a:r>
            <a:endParaRPr lang="id-ID" sz="40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6595AB6-DA9B-5E49-AD1D-F62D4F0A156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16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199" y="617771"/>
            <a:ext cx="637794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Example of Finite Automaton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146186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Feed the string input </a:t>
            </a:r>
            <a:r>
              <a:rPr lang="en-US" sz="2400" b="1" dirty="0"/>
              <a:t>1101</a:t>
            </a:r>
            <a:r>
              <a:rPr lang="en-US" sz="2400" dirty="0">
                <a:solidFill>
                  <a:schemeClr val="accent1"/>
                </a:solidFill>
              </a:rPr>
              <a:t>, reject or accept?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3372727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3469124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3391043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2624113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791145" y="2910113"/>
            <a:ext cx="2015288" cy="910106"/>
            <a:chOff x="3267145" y="2286000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2636303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286000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4342813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4357913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0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6629401" y="2706089"/>
            <a:ext cx="1329487" cy="799556"/>
            <a:chOff x="1981200" y="1999999"/>
            <a:chExt cx="1329487" cy="895685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48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971800" y="3960811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4">
            <a:extLst>
              <a:ext uri="{FF2B5EF4-FFF2-40B4-BE49-F238E27FC236}">
                <a16:creationId xmlns:a16="http://schemas.microsoft.com/office/drawing/2014/main" id="{0FC0CAB0-BBE1-B54F-ACB7-20B00E1CAFD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8D508626-F84E-4547-8FD0-6887DEFF90A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08085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6231" y="587106"/>
            <a:ext cx="637794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Example of Finite Automaton</a:t>
            </a:r>
            <a:endParaRPr lang="en-US" sz="20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3372727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3469124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3391043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3505201" y="2624113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1145" y="2910113"/>
            <a:ext cx="2015288" cy="910106"/>
            <a:chOff x="3267145" y="2757714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3108017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rgbClr val="F62F0E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757714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4342813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4357913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0</a:t>
            </a:r>
          </a:p>
        </p:txBody>
      </p:sp>
      <p:grpSp>
        <p:nvGrpSpPr>
          <p:cNvPr id="5" name="Group 18"/>
          <p:cNvGrpSpPr/>
          <p:nvPr/>
        </p:nvGrpSpPr>
        <p:grpSpPr>
          <a:xfrm>
            <a:off x="6629401" y="2706089"/>
            <a:ext cx="1329487" cy="799556"/>
            <a:chOff x="1981200" y="1999999"/>
            <a:chExt cx="1329487" cy="895685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48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81200" y="145500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Feed the string input </a:t>
            </a:r>
            <a:r>
              <a:rPr lang="en-US" sz="2400" b="1" dirty="0"/>
              <a:t>1101</a:t>
            </a:r>
            <a:r>
              <a:rPr lang="en-US" sz="2400" dirty="0">
                <a:solidFill>
                  <a:schemeClr val="accent1"/>
                </a:solidFill>
              </a:rPr>
              <a:t>, reject or accept?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rgbClr val="F62F0E"/>
                </a:solidFill>
              </a:rPr>
              <a:t>1</a:t>
            </a:r>
            <a:r>
              <a:rPr lang="en-US" sz="2400" b="1" dirty="0"/>
              <a:t> </a:t>
            </a:r>
            <a:r>
              <a:rPr lang="en-US" sz="2400" dirty="0"/>
              <a:t>1 0 1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1800" y="3962399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4">
            <a:extLst>
              <a:ext uri="{FF2B5EF4-FFF2-40B4-BE49-F238E27FC236}">
                <a16:creationId xmlns:a16="http://schemas.microsoft.com/office/drawing/2014/main" id="{B84236E7-FF2B-7648-8A43-C8079DD03B1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565035BE-CA06-BB43-B78B-F2928604459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55106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4860" y="543567"/>
            <a:ext cx="637794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Example of Finite Automaton</a:t>
            </a:r>
            <a:endParaRPr lang="en-US" sz="20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3372727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3469124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3391043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2624113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4791145" y="2910113"/>
            <a:ext cx="2015288" cy="910106"/>
            <a:chOff x="3267145" y="2757714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3108017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rgbClr val="F62F0E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757714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4342813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4357913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0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884067" y="2706089"/>
            <a:ext cx="1074820" cy="799556"/>
          </a:xfrm>
          <a:custGeom>
            <a:avLst/>
            <a:gdLst/>
            <a:ahLst/>
            <a:cxnLst>
              <a:cxn ang="0">
                <a:pos x="48" y="616"/>
              </a:cxn>
              <a:cxn ang="0">
                <a:pos x="48" y="88"/>
              </a:cxn>
              <a:cxn ang="0">
                <a:pos x="336" y="88"/>
              </a:cxn>
              <a:cxn ang="0">
                <a:pos x="336" y="616"/>
              </a:cxn>
            </a:cxnLst>
            <a:rect l="0" t="0" r="r" b="b"/>
            <a:pathLst>
              <a:path w="384" h="616">
                <a:moveTo>
                  <a:pt x="48" y="616"/>
                </a:moveTo>
                <a:cubicBezTo>
                  <a:pt x="24" y="396"/>
                  <a:pt x="0" y="176"/>
                  <a:pt x="48" y="88"/>
                </a:cubicBezTo>
                <a:cubicBezTo>
                  <a:pt x="96" y="0"/>
                  <a:pt x="288" y="0"/>
                  <a:pt x="336" y="88"/>
                </a:cubicBezTo>
                <a:cubicBezTo>
                  <a:pt x="384" y="176"/>
                  <a:pt x="360" y="396"/>
                  <a:pt x="336" y="616"/>
                </a:cubicBezTo>
              </a:path>
            </a:pathLst>
          </a:custGeom>
          <a:noFill/>
          <a:ln w="25400" cap="flat" cmpd="sng">
            <a:solidFill>
              <a:srgbClr val="F62F0E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629400" y="2825351"/>
            <a:ext cx="533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145500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Feed the string input </a:t>
            </a:r>
            <a:r>
              <a:rPr lang="en-US" sz="2400" b="1" dirty="0"/>
              <a:t>1101</a:t>
            </a:r>
            <a:r>
              <a:rPr lang="en-US" sz="2400" dirty="0">
                <a:solidFill>
                  <a:schemeClr val="accent1"/>
                </a:solidFill>
              </a:rPr>
              <a:t>, reject or accept?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 </a:t>
            </a:r>
            <a:r>
              <a:rPr lang="en-US" sz="2400" dirty="0"/>
              <a:t>0 1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1800" y="3962399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4">
            <a:extLst>
              <a:ext uri="{FF2B5EF4-FFF2-40B4-BE49-F238E27FC236}">
                <a16:creationId xmlns:a16="http://schemas.microsoft.com/office/drawing/2014/main" id="{F52CF8E1-2AE5-2545-A79A-5CEFB704DCF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175512A7-B484-494F-B80F-EE04285B3CD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04621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538" y="539574"/>
            <a:ext cx="637794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Example of Finite Automaton</a:t>
            </a:r>
            <a:endParaRPr lang="en-US" sz="20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3372727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3469124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3391043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2624113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4791145" y="2910113"/>
            <a:ext cx="2015288" cy="910106"/>
            <a:chOff x="3267145" y="2757714"/>
            <a:chExt cx="2015288" cy="910106"/>
          </a:xfrm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267145" y="3108017"/>
              <a:ext cx="2015288" cy="55980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76" y="8"/>
                </a:cxn>
                <a:cxn ang="0">
                  <a:pos x="1248" y="200"/>
                </a:cxn>
              </a:cxnLst>
              <a:rect l="0" t="0" r="r" b="b"/>
              <a:pathLst>
                <a:path w="1248" h="200">
                  <a:moveTo>
                    <a:pt x="0" y="152"/>
                  </a:moveTo>
                  <a:cubicBezTo>
                    <a:pt x="184" y="76"/>
                    <a:pt x="368" y="0"/>
                    <a:pt x="576" y="8"/>
                  </a:cubicBezTo>
                  <a:cubicBezTo>
                    <a:pt x="784" y="16"/>
                    <a:pt x="1016" y="108"/>
                    <a:pt x="1248" y="200"/>
                  </a:cubicBezTo>
                </a:path>
              </a:pathLst>
            </a:custGeom>
            <a:noFill/>
            <a:ln w="25400" cap="flat" cmpd="sng">
              <a:solidFill>
                <a:srgbClr val="F62F0E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8600" y="2757714"/>
              <a:ext cx="327484" cy="4002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4342813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rgbClr val="F62F0E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4357913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62F0E"/>
                </a:solidFill>
                <a:latin typeface="Arial" pitchFamily="34" charset="0"/>
              </a:rPr>
              <a:t>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29401" y="2706089"/>
            <a:ext cx="1329487" cy="799556"/>
            <a:chOff x="5105400" y="2553690"/>
            <a:chExt cx="1329487" cy="799556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360067" y="2553690"/>
              <a:ext cx="1074820" cy="799556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rgbClr val="F62F0E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5105400" y="2672952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81200" y="145500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Feed the string input </a:t>
            </a:r>
            <a:r>
              <a:rPr lang="en-US" sz="2400" b="1" dirty="0"/>
              <a:t>1101</a:t>
            </a:r>
            <a:r>
              <a:rPr lang="en-US" sz="2400" dirty="0">
                <a:solidFill>
                  <a:schemeClr val="accent1"/>
                </a:solidFill>
              </a:rPr>
              <a:t>, reject or accept?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1</a:t>
            </a:r>
            <a:r>
              <a:rPr lang="en-US" sz="2400" b="1" dirty="0">
                <a:solidFill>
                  <a:srgbClr val="FF0000"/>
                </a:solidFill>
              </a:rPr>
              <a:t> 0 </a:t>
            </a:r>
            <a:r>
              <a:rPr lang="en-US" sz="2400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1800" y="3962399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4">
            <a:extLst>
              <a:ext uri="{FF2B5EF4-FFF2-40B4-BE49-F238E27FC236}">
                <a16:creationId xmlns:a16="http://schemas.microsoft.com/office/drawing/2014/main" id="{5430D685-C8B7-4940-8D03-6B1A14333F3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C91F2FEC-28DA-9C42-8214-77F81DFDC8D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77444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31" y="523617"/>
            <a:ext cx="637794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Example of Finite Automaton</a:t>
            </a:r>
            <a:endParaRPr lang="en-US" sz="20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794976" y="3372727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2179" y="3469124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59867" y="3391043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505201" y="2624113"/>
            <a:ext cx="1329487" cy="895685"/>
            <a:chOff x="1981200" y="1999999"/>
            <a:chExt cx="1329487" cy="89568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2" name="Freeform 4"/>
          <p:cNvSpPr>
            <a:spLocks/>
          </p:cNvSpPr>
          <p:nvPr/>
        </p:nvSpPr>
        <p:spPr bwMode="auto">
          <a:xfrm>
            <a:off x="4791145" y="3260417"/>
            <a:ext cx="2015288" cy="559803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562600" y="2910114"/>
            <a:ext cx="327484" cy="40025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rot="10800000">
            <a:off x="4662715" y="4342813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rgbClr val="F62F0E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91200" y="4357913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62F0E"/>
                </a:solidFill>
                <a:latin typeface="Arial" pitchFamily="34" charset="0"/>
              </a:rPr>
              <a:t>0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6629401" y="2706089"/>
            <a:ext cx="1329487" cy="799556"/>
            <a:chOff x="5105400" y="2553690"/>
            <a:chExt cx="1329487" cy="799556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360067" y="2553690"/>
              <a:ext cx="1074820" cy="799556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rgbClr val="F62F0E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5105400" y="2672952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81200" y="145500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Feed the string input </a:t>
            </a:r>
            <a:r>
              <a:rPr lang="en-US" sz="2400" b="1" dirty="0"/>
              <a:t>1101</a:t>
            </a:r>
            <a:r>
              <a:rPr lang="en-US" sz="2400" dirty="0">
                <a:solidFill>
                  <a:schemeClr val="accent1"/>
                </a:solidFill>
              </a:rPr>
              <a:t>, reject or accept?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1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0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1800" y="3962399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4">
            <a:extLst>
              <a:ext uri="{FF2B5EF4-FFF2-40B4-BE49-F238E27FC236}">
                <a16:creationId xmlns:a16="http://schemas.microsoft.com/office/drawing/2014/main" id="{A561B7F8-1A34-DE42-AE7E-9EACFEA465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2375B285-FD42-B94D-A4C9-2CA110921FA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25275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186" y="594986"/>
            <a:ext cx="637794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Example of Finite Automaton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145500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Feed the string input </a:t>
            </a:r>
            <a:r>
              <a:rPr lang="en-US" sz="2400" b="1" dirty="0"/>
              <a:t>1101</a:t>
            </a:r>
            <a:r>
              <a:rPr lang="en-US" sz="2400" dirty="0">
                <a:solidFill>
                  <a:schemeClr val="accent1"/>
                </a:solidFill>
              </a:rPr>
              <a:t>, reject or accept?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1 1 0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7400" y="4960203"/>
            <a:ext cx="807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strings 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accepted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because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-250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is an accept state.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Thus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accent1"/>
                </a:solidFill>
              </a:rPr>
              <a:t>) = { </a:t>
            </a:r>
            <a:r>
              <a:rPr lang="en-US" sz="2800" dirty="0">
                <a:solidFill>
                  <a:schemeClr val="accent1"/>
                </a:solidFill>
                <a:latin typeface="Pristina" pitchFamily="66" charset="0"/>
                <a:sym typeface="Symbol"/>
              </a:rPr>
              <a:t>w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| </a:t>
            </a:r>
            <a:r>
              <a:rPr lang="en-US" sz="2800" dirty="0">
                <a:solidFill>
                  <a:schemeClr val="accent1"/>
                </a:solidFill>
                <a:latin typeface="Pristina" pitchFamily="66" charset="0"/>
                <a:sym typeface="Symbol"/>
              </a:rPr>
              <a:t>w</a:t>
            </a:r>
            <a:r>
              <a:rPr lang="en-US" sz="2400" dirty="0">
                <a:solidFill>
                  <a:schemeClr val="accent1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ends in a 1 }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794976" y="3372727"/>
            <a:ext cx="1268960" cy="1295400"/>
          </a:xfrm>
          <a:prstGeom prst="ellipse">
            <a:avLst/>
          </a:prstGeom>
          <a:ln w="28575"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6892179" y="3469124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2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759867" y="3391043"/>
            <a:ext cx="1074820" cy="1097215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29" name="Group 18"/>
          <p:cNvGrpSpPr/>
          <p:nvPr/>
        </p:nvGrpSpPr>
        <p:grpSpPr>
          <a:xfrm>
            <a:off x="3505201" y="2624113"/>
            <a:ext cx="1329487" cy="895685"/>
            <a:chOff x="1981200" y="1999999"/>
            <a:chExt cx="1329487" cy="895685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235867" y="1999999"/>
              <a:ext cx="1074820" cy="895685"/>
            </a:xfrm>
            <a:custGeom>
              <a:avLst/>
              <a:gdLst/>
              <a:ahLst/>
              <a:cxnLst>
                <a:cxn ang="0">
                  <a:pos x="48" y="616"/>
                </a:cxn>
                <a:cxn ang="0">
                  <a:pos x="48" y="88"/>
                </a:cxn>
                <a:cxn ang="0">
                  <a:pos x="336" y="88"/>
                </a:cxn>
                <a:cxn ang="0">
                  <a:pos x="336" y="616"/>
                </a:cxn>
              </a:cxnLst>
              <a:rect l="0" t="0" r="r" b="b"/>
              <a:pathLst>
                <a:path w="384" h="616">
                  <a:moveTo>
                    <a:pt x="48" y="616"/>
                  </a:moveTo>
                  <a:cubicBezTo>
                    <a:pt x="24" y="396"/>
                    <a:pt x="0" y="176"/>
                    <a:pt x="48" y="88"/>
                  </a:cubicBezTo>
                  <a:cubicBezTo>
                    <a:pt x="96" y="0"/>
                    <a:pt x="288" y="0"/>
                    <a:pt x="336" y="88"/>
                  </a:cubicBezTo>
                  <a:cubicBezTo>
                    <a:pt x="384" y="176"/>
                    <a:pt x="360" y="396"/>
                    <a:pt x="336" y="6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981200" y="2133600"/>
              <a:ext cx="533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32" name="Freeform 4"/>
          <p:cNvSpPr>
            <a:spLocks/>
          </p:cNvSpPr>
          <p:nvPr/>
        </p:nvSpPr>
        <p:spPr bwMode="auto">
          <a:xfrm>
            <a:off x="4791145" y="3260417"/>
            <a:ext cx="2015288" cy="559803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5562600" y="2910114"/>
            <a:ext cx="327484" cy="40025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 rot="10800000">
            <a:off x="4662715" y="4342813"/>
            <a:ext cx="2194424" cy="610186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576" y="8"/>
              </a:cxn>
              <a:cxn ang="0">
                <a:pos x="1248" y="200"/>
              </a:cxn>
            </a:cxnLst>
            <a:rect l="0" t="0" r="r" b="b"/>
            <a:pathLst>
              <a:path w="1248" h="200">
                <a:moveTo>
                  <a:pt x="0" y="152"/>
                </a:moveTo>
                <a:cubicBezTo>
                  <a:pt x="184" y="76"/>
                  <a:pt x="368" y="0"/>
                  <a:pt x="576" y="8"/>
                </a:cubicBezTo>
                <a:cubicBezTo>
                  <a:pt x="784" y="16"/>
                  <a:pt x="1016" y="108"/>
                  <a:pt x="1248" y="200"/>
                </a:cubicBezTo>
              </a:path>
            </a:pathLst>
          </a:custGeom>
          <a:noFill/>
          <a:ln w="25400" cap="flat" cmpd="sng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791200" y="4357913"/>
            <a:ext cx="32733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6884067" y="2706089"/>
            <a:ext cx="1074820" cy="799556"/>
          </a:xfrm>
          <a:custGeom>
            <a:avLst/>
            <a:gdLst/>
            <a:ahLst/>
            <a:cxnLst>
              <a:cxn ang="0">
                <a:pos x="48" y="616"/>
              </a:cxn>
              <a:cxn ang="0">
                <a:pos x="48" y="88"/>
              </a:cxn>
              <a:cxn ang="0">
                <a:pos x="336" y="88"/>
              </a:cxn>
              <a:cxn ang="0">
                <a:pos x="336" y="616"/>
              </a:cxn>
            </a:cxnLst>
            <a:rect l="0" t="0" r="r" b="b"/>
            <a:pathLst>
              <a:path w="384" h="616">
                <a:moveTo>
                  <a:pt x="48" y="616"/>
                </a:moveTo>
                <a:cubicBezTo>
                  <a:pt x="24" y="396"/>
                  <a:pt x="0" y="176"/>
                  <a:pt x="48" y="88"/>
                </a:cubicBezTo>
                <a:cubicBezTo>
                  <a:pt x="96" y="0"/>
                  <a:pt x="288" y="0"/>
                  <a:pt x="336" y="88"/>
                </a:cubicBezTo>
                <a:cubicBezTo>
                  <a:pt x="384" y="176"/>
                  <a:pt x="360" y="396"/>
                  <a:pt x="336" y="616"/>
                </a:cubicBezTo>
              </a:path>
            </a:pathLst>
          </a:custGeom>
          <a:noFill/>
          <a:ln w="25400" cap="flat" cmpd="sng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6629400" y="2825351"/>
            <a:ext cx="533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</a:rPr>
              <a:t>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71800" y="3962399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4">
            <a:extLst>
              <a:ext uri="{FF2B5EF4-FFF2-40B4-BE49-F238E27FC236}">
                <a16:creationId xmlns:a16="http://schemas.microsoft.com/office/drawing/2014/main" id="{0EE8F321-DA44-744C-9BC6-03193FD0742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EC322A0C-B09A-CE43-AC48-4423371D326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89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FSA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E4D532F-DFE7-484F-8D87-76BCF93114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15650" y="1728592"/>
            <a:ext cx="9106422" cy="4972833"/>
          </a:xfrm>
        </p:spPr>
        <p:txBody>
          <a:bodyPr>
            <a:normAutofit/>
          </a:bodyPr>
          <a:lstStyle/>
          <a:p>
            <a:r>
              <a:rPr lang="id-ID" sz="4000" dirty="0"/>
              <a:t>Misal diketahui Graph Transisi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W=ab diterima ?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(S,ab) = (A,b) = B, karena B state akhir</a:t>
            </a:r>
          </a:p>
        </p:txBody>
      </p:sp>
      <p:grpSp>
        <p:nvGrpSpPr>
          <p:cNvPr id="15" name="Group 7"/>
          <p:cNvGrpSpPr/>
          <p:nvPr/>
        </p:nvGrpSpPr>
        <p:grpSpPr>
          <a:xfrm>
            <a:off x="5167306" y="3357562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8" name="Group 8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19" name="Oval 1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21" name="Group 15"/>
          <p:cNvGrpSpPr/>
          <p:nvPr/>
        </p:nvGrpSpPr>
        <p:grpSpPr>
          <a:xfrm>
            <a:off x="7596198" y="3357562"/>
            <a:ext cx="1000132" cy="1071570"/>
            <a:chOff x="6215074" y="3357562"/>
            <a:chExt cx="1000132" cy="1071570"/>
          </a:xfrm>
        </p:grpSpPr>
        <p:grpSp>
          <p:nvGrpSpPr>
            <p:cNvPr id="2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6" name="Straight Arrow Connector 25"/>
          <p:cNvCxnSpPr>
            <a:stCxn id="19" idx="6"/>
            <a:endCxn id="16" idx="2"/>
          </p:cNvCxnSpPr>
          <p:nvPr/>
        </p:nvCxnSpPr>
        <p:spPr>
          <a:xfrm>
            <a:off x="3738546" y="3893347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67438" y="387667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62350" y="2590800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>
            <a:off x="6076950" y="4324350"/>
            <a:ext cx="1676400" cy="24765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 29"/>
          <p:cNvSpPr/>
          <p:nvPr/>
        </p:nvSpPr>
        <p:spPr>
          <a:xfrm rot="10800000">
            <a:off x="3556281" y="4319599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c 30"/>
          <p:cNvSpPr/>
          <p:nvPr/>
        </p:nvSpPr>
        <p:spPr>
          <a:xfrm rot="18288727">
            <a:off x="5609588" y="2834928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4238612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8942" y="406855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24496" y="46434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1686" y="285410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7504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DE0F42D5-0423-EE48-A62F-62C5475B920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FSA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6A826B2-031A-5741-B328-85EFD7477E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418346" cy="4666716"/>
          </a:xfrm>
        </p:spPr>
        <p:txBody>
          <a:bodyPr>
            <a:normAutofit fontScale="92500" lnSpcReduction="20000"/>
          </a:bodyPr>
          <a:lstStyle/>
          <a:p>
            <a:r>
              <a:rPr lang="id-ID" sz="4000" dirty="0"/>
              <a:t>Contoh 1</a:t>
            </a:r>
          </a:p>
          <a:p>
            <a:pPr>
              <a:buNone/>
            </a:pPr>
            <a:r>
              <a:rPr lang="id-ID" sz="4000" dirty="0"/>
              <a:t>	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F = {C, D}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Tentukan sebuah kata W yang terdiri dari minimal 4 karakter dan diterima oleh FSA tersebut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9059" y="1515650"/>
          <a:ext cx="374528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175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C466AD8E-B156-0841-A8F7-342755099D8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 (FSA)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abstrak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diskrit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 FSA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Hasil</a:t>
            </a:r>
            <a:r>
              <a:rPr lang="en-US" sz="2400" dirty="0"/>
              <a:t> proses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tidaknya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BC0384-697F-7649-9DE2-F6A1F2B182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5A08412-DA81-4248-AECD-04A1EAAA107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9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FSA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7F35D8-CBE8-D544-B60A-D2661BC3DBC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192877" cy="4591559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/>
              <a:t>Contoh 2</a:t>
            </a: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endParaRPr lang="id-ID" sz="4000" dirty="0">
              <a:sym typeface="Symbol"/>
            </a:endParaRPr>
          </a:p>
          <a:p>
            <a:pPr>
              <a:buNone/>
            </a:pPr>
            <a:r>
              <a:rPr lang="id-ID" sz="4000" dirty="0">
                <a:sym typeface="Symbol"/>
              </a:rPr>
              <a:t>	</a:t>
            </a:r>
          </a:p>
          <a:p>
            <a:pPr>
              <a:buNone/>
            </a:pPr>
            <a:r>
              <a:rPr lang="id-ID" sz="4000" dirty="0">
                <a:sym typeface="Symbol"/>
              </a:rPr>
              <a:t>	Kata yang dapat diterima oleh FSA tersebut adalah kata yang bagaimana 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5167306" y="3357562"/>
            <a:ext cx="1000132" cy="1071570"/>
            <a:chOff x="6215074" y="3357562"/>
            <a:chExt cx="1000132" cy="10715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3738546" y="3893347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609958" y="4286256"/>
            <a:ext cx="1676400" cy="24765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c 17"/>
          <p:cNvSpPr/>
          <p:nvPr/>
        </p:nvSpPr>
        <p:spPr>
          <a:xfrm rot="18288727">
            <a:off x="5561968" y="2837205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238612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8612" y="442574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24232" y="2428869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c 22"/>
          <p:cNvSpPr/>
          <p:nvPr/>
        </p:nvSpPr>
        <p:spPr>
          <a:xfrm rot="18288727">
            <a:off x="3180696" y="2834928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6024562" y="250030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CB58A76-60F0-9044-9006-BD10B132769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928" y="1037478"/>
            <a:ext cx="9744637" cy="278130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Terimakasih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1975EF7-0689-BF40-A6B0-49ABD6A8817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5772B3-8DB9-4F4A-900E-7027048138A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6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 (FSA)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Mekanisme</a:t>
            </a:r>
            <a:r>
              <a:rPr lang="en-US" sz="2400" dirty="0"/>
              <a:t> FSA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mendasarkan</a:t>
            </a:r>
            <a:r>
              <a:rPr lang="en-US" sz="2400" dirty="0"/>
              <a:t> </a:t>
            </a:r>
            <a:r>
              <a:rPr lang="en-US" sz="2400" dirty="0" err="1"/>
              <a:t>prosesnya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state “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”.</a:t>
            </a:r>
          </a:p>
          <a:p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lift,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didasari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lift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lantai</a:t>
            </a:r>
            <a:r>
              <a:rPr lang="en-US" sz="2400" dirty="0"/>
              <a:t>, </a:t>
            </a:r>
            <a:r>
              <a:rPr lang="en-US" sz="2400" dirty="0" err="1"/>
              <a:t>pergerakan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B7E858-87AF-2647-AD0B-C8BD32446F3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0E6A04C-6C7A-874D-A278-F50B78A682E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7899"/>
            <a:ext cx="7978140" cy="722556"/>
          </a:xfrm>
        </p:spPr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8153400" cy="5181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Gabriola" pitchFamily="82" charset="0"/>
              </a:rPr>
              <a:t>Sebagai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contoh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pada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penyelesaian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kasus</a:t>
            </a:r>
            <a:r>
              <a:rPr lang="en-US" sz="3200" dirty="0">
                <a:latin typeface="Gabriola" pitchFamily="82" charset="0"/>
              </a:rPr>
              <a:t>: </a:t>
            </a:r>
            <a:r>
              <a:rPr lang="en-US" sz="3200" dirty="0" err="1">
                <a:latin typeface="Gabriola" pitchFamily="82" charset="0"/>
              </a:rPr>
              <a:t>seorang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petani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dengan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seekor</a:t>
            </a:r>
            <a:r>
              <a:rPr lang="en-US" sz="3200" dirty="0">
                <a:latin typeface="Gabriola" pitchFamily="82" charset="0"/>
              </a:rPr>
              <a:t>  </a:t>
            </a:r>
            <a:r>
              <a:rPr lang="en-US" sz="3200" dirty="0" err="1">
                <a:latin typeface="Gabriola" pitchFamily="82" charset="0"/>
              </a:rPr>
              <a:t>serigala</a:t>
            </a:r>
            <a:r>
              <a:rPr lang="en-US" sz="3200" dirty="0">
                <a:latin typeface="Gabriola" pitchFamily="82" charset="0"/>
              </a:rPr>
              <a:t>, </a:t>
            </a:r>
            <a:r>
              <a:rPr lang="en-US" sz="3200" dirty="0" err="1">
                <a:latin typeface="Gabriola" pitchFamily="82" charset="0"/>
              </a:rPr>
              <a:t>kambing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dan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seikat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rumput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berada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pada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suatu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sisi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sungai</a:t>
            </a:r>
            <a:r>
              <a:rPr lang="en-US" sz="3200" dirty="0">
                <a:latin typeface="Gabriola" pitchFamily="82" charset="0"/>
              </a:rPr>
              <a:t>. </a:t>
            </a:r>
            <a:r>
              <a:rPr lang="en-US" sz="3200" dirty="0" err="1">
                <a:latin typeface="Gabriola" pitchFamily="82" charset="0"/>
              </a:rPr>
              <a:t>Tersedianya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hanya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sebuah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perahu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kecil</a:t>
            </a:r>
            <a:r>
              <a:rPr lang="en-US" sz="3200" dirty="0">
                <a:latin typeface="Gabriola" pitchFamily="82" charset="0"/>
              </a:rPr>
              <a:t> yang </a:t>
            </a:r>
            <a:r>
              <a:rPr lang="en-US" sz="3200" dirty="0" err="1">
                <a:latin typeface="Gabriola" pitchFamily="82" charset="0"/>
              </a:rPr>
              <a:t>hanya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dapat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dimuati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dengan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petani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tersebut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dengan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salah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satu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serigala</a:t>
            </a:r>
            <a:r>
              <a:rPr lang="en-US" sz="3200" dirty="0">
                <a:latin typeface="Gabriola" pitchFamily="82" charset="0"/>
              </a:rPr>
              <a:t>, </a:t>
            </a:r>
            <a:r>
              <a:rPr lang="en-US" sz="3200" dirty="0" err="1">
                <a:latin typeface="Gabriola" pitchFamily="82" charset="0"/>
              </a:rPr>
              <a:t>kambing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atau</a:t>
            </a:r>
            <a:r>
              <a:rPr lang="en-US" sz="3200" dirty="0">
                <a:latin typeface="Gabriola" pitchFamily="82" charset="0"/>
              </a:rPr>
              <a:t> </a:t>
            </a:r>
            <a:r>
              <a:rPr lang="en-US" sz="3200" dirty="0" err="1">
                <a:latin typeface="Gabriola" pitchFamily="82" charset="0"/>
              </a:rPr>
              <a:t>rumput</a:t>
            </a:r>
            <a:r>
              <a:rPr lang="en-US" sz="3200" dirty="0">
                <a:latin typeface="Gabriola" pitchFamily="82" charset="0"/>
              </a:rPr>
              <a:t>.</a:t>
            </a:r>
          </a:p>
        </p:txBody>
      </p:sp>
      <p:pic>
        <p:nvPicPr>
          <p:cNvPr id="2052" name="Picture 4" descr="E:\Photo\unik\rum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5" y="4759560"/>
            <a:ext cx="1960645" cy="18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hoto\unik\kamb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88" y="4461816"/>
            <a:ext cx="2512342" cy="14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Photo\unik\serigal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88" y="4114801"/>
            <a:ext cx="1918208" cy="18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8382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Example 1 : </a:t>
            </a:r>
          </a:p>
          <a:p>
            <a:r>
              <a:rPr lang="en-US" sz="2000" dirty="0" err="1">
                <a:solidFill>
                  <a:srgbClr val="92D050"/>
                </a:solidFill>
              </a:rPr>
              <a:t>Kasus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petani-kambing-serigala-rumput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DBB8238-63E1-1646-B884-D51E512E75D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E1E9B94A-1DAA-3C4F-97B0-58A6220393B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3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latin typeface="Gabriola" pitchFamily="82" charset="0"/>
              </a:rPr>
              <a:t>Petani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tersebut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harus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menyeberangkan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ketiga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bawaannya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kesisi</a:t>
            </a:r>
            <a:r>
              <a:rPr lang="en-US" sz="2800" dirty="0">
                <a:latin typeface="Gabriola" pitchFamily="82" charset="0"/>
              </a:rPr>
              <a:t> lain </a:t>
            </a:r>
            <a:r>
              <a:rPr lang="en-US" sz="2800" dirty="0" err="1">
                <a:latin typeface="Gabriola" pitchFamily="82" charset="0"/>
              </a:rPr>
              <a:t>sungai</a:t>
            </a:r>
            <a:r>
              <a:rPr lang="en-US" sz="2800" dirty="0">
                <a:latin typeface="Gabriola" pitchFamily="82" charset="0"/>
              </a:rPr>
              <a:t>. </a:t>
            </a:r>
            <a:r>
              <a:rPr lang="en-US" sz="2800" dirty="0" err="1">
                <a:latin typeface="Gabriola" pitchFamily="82" charset="0"/>
              </a:rPr>
              <a:t>Tetapi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jika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petani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meninggalkan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serigala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kambing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pada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suatu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saat</a:t>
            </a:r>
            <a:r>
              <a:rPr lang="en-US" sz="2800" dirty="0">
                <a:latin typeface="Gabriola" pitchFamily="82" charset="0"/>
              </a:rPr>
              <a:t>, </a:t>
            </a:r>
            <a:r>
              <a:rPr lang="en-US" sz="2800" dirty="0" err="1">
                <a:latin typeface="Gabriola" pitchFamily="82" charset="0"/>
              </a:rPr>
              <a:t>maka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kambing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akan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dimakan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serigala</a:t>
            </a:r>
            <a:r>
              <a:rPr lang="en-US" sz="2800" dirty="0">
                <a:latin typeface="Gabriola" pitchFamily="82" charset="0"/>
              </a:rPr>
              <a:t>.</a:t>
            </a:r>
          </a:p>
          <a:p>
            <a:r>
              <a:rPr lang="en-US" sz="2800" dirty="0" err="1">
                <a:latin typeface="Gabriola" pitchFamily="82" charset="0"/>
              </a:rPr>
              <a:t>Begitu</a:t>
            </a:r>
            <a:r>
              <a:rPr lang="en-US" sz="2800" dirty="0">
                <a:latin typeface="Gabriola" pitchFamily="82" charset="0"/>
              </a:rPr>
              <a:t> pula </a:t>
            </a:r>
            <a:r>
              <a:rPr lang="en-US" sz="2800" dirty="0" err="1">
                <a:latin typeface="Gabriola" pitchFamily="82" charset="0"/>
              </a:rPr>
              <a:t>jika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kambing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ditinggalkan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dengan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rumput</a:t>
            </a:r>
            <a:r>
              <a:rPr lang="en-US" sz="2800" dirty="0">
                <a:latin typeface="Gabriola" pitchFamily="82" charset="0"/>
              </a:rPr>
              <a:t>, </a:t>
            </a:r>
            <a:r>
              <a:rPr lang="en-US" sz="2800" dirty="0" err="1">
                <a:latin typeface="Gabriola" pitchFamily="82" charset="0"/>
              </a:rPr>
              <a:t>maka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rumput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akan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dimakan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oleh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kambing</a:t>
            </a:r>
            <a:r>
              <a:rPr lang="en-US" sz="2800" dirty="0">
                <a:latin typeface="Gabriola" pitchFamily="82" charset="0"/>
              </a:rPr>
              <a:t>. </a:t>
            </a:r>
          </a:p>
          <a:p>
            <a:r>
              <a:rPr lang="en-US" sz="2800" dirty="0" err="1">
                <a:latin typeface="Gabriola" pitchFamily="82" charset="0"/>
              </a:rPr>
              <a:t>Mungkinkah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ditemukan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suatu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cara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untuk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melintasi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sungai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tanpa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menyebabkan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kambing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atau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rumput</a:t>
            </a:r>
            <a:r>
              <a:rPr lang="en-US" sz="2800" dirty="0">
                <a:latin typeface="Gabriola" pitchFamily="82" charset="0"/>
              </a:rPr>
              <a:t> </a:t>
            </a:r>
            <a:r>
              <a:rPr lang="en-US" sz="2800" dirty="0" err="1">
                <a:latin typeface="Gabriola" pitchFamily="82" charset="0"/>
              </a:rPr>
              <a:t>dimakan</a:t>
            </a:r>
            <a:r>
              <a:rPr lang="en-US" sz="2800" dirty="0">
                <a:latin typeface="Gabriola" pitchFamily="82" charset="0"/>
              </a:rPr>
              <a:t>. </a:t>
            </a:r>
          </a:p>
          <a:p>
            <a:endParaRPr lang="en-US" sz="2800" dirty="0"/>
          </a:p>
        </p:txBody>
      </p:sp>
      <p:pic>
        <p:nvPicPr>
          <p:cNvPr id="6" name="Picture 3" descr="E:\Photo\unik\pet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953000"/>
            <a:ext cx="1296524" cy="16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D584150-8186-3144-BF95-C1321168C3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6320B50-1534-C64A-B795-0DA3A630A35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924706" y="838201"/>
            <a:ext cx="1295400" cy="1263219"/>
            <a:chOff x="533400" y="1403781"/>
            <a:chExt cx="1295400" cy="1263219"/>
          </a:xfrm>
        </p:grpSpPr>
        <p:pic>
          <p:nvPicPr>
            <p:cNvPr id="5" name="Picture 4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2577" y="2104173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E:\Photo\unik\kambin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29444" y="1845399"/>
              <a:ext cx="445893" cy="316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0600" y="2102474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2376" y="1721474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533400" y="1403781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14400" y="1520039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71508" y="1856031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Ø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58306" y="838201"/>
            <a:ext cx="1295400" cy="1263219"/>
            <a:chOff x="2534306" y="838200"/>
            <a:chExt cx="1295400" cy="1263219"/>
          </a:xfrm>
        </p:grpSpPr>
        <p:pic>
          <p:nvPicPr>
            <p:cNvPr id="13" name="Picture 12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3877" y="1550557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86706" y="1572713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3877" y="1214631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24188" y="1213116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2534306" y="838200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182006" y="986639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268106" y="838201"/>
            <a:ext cx="1295400" cy="1263219"/>
            <a:chOff x="4648200" y="1524000"/>
            <a:chExt cx="1295400" cy="1263219"/>
          </a:xfrm>
        </p:grpSpPr>
        <p:pic>
          <p:nvPicPr>
            <p:cNvPr id="34" name="Picture 33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63471" y="2236357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35707" y="2057400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63471" y="1900431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37794" y="2026208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37"/>
            <p:cNvSpPr/>
            <p:nvPr/>
          </p:nvSpPr>
          <p:spPr>
            <a:xfrm>
              <a:off x="4648200" y="1524000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181600" y="1672439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268106" y="2546782"/>
            <a:ext cx="1295400" cy="1263219"/>
            <a:chOff x="4876800" y="2775381"/>
            <a:chExt cx="1295400" cy="1263219"/>
          </a:xfrm>
        </p:grpSpPr>
        <p:pic>
          <p:nvPicPr>
            <p:cNvPr id="41" name="Picture 40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8275" y="3550455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97707" y="3308781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6932" y="3234266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06534" y="2952506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4876800" y="2775381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486400" y="2910163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6268106" y="4070782"/>
            <a:ext cx="1295400" cy="1263219"/>
            <a:chOff x="4953000" y="4527981"/>
            <a:chExt cx="1295400" cy="1263219"/>
          </a:xfrm>
        </p:grpSpPr>
        <p:pic>
          <p:nvPicPr>
            <p:cNvPr id="47" name="Picture 46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05400" y="4953000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65682" y="5035579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28796" y="5302874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74509" y="4645438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4953000" y="4527981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546925" y="4676420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220106" y="146981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53706" y="146981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915806" y="2101419"/>
            <a:ext cx="0" cy="4453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146381" y="2514601"/>
            <a:ext cx="1295400" cy="1263219"/>
            <a:chOff x="2743200" y="2819400"/>
            <a:chExt cx="1295400" cy="1263219"/>
          </a:xfrm>
        </p:grpSpPr>
        <p:pic>
          <p:nvPicPr>
            <p:cNvPr id="64" name="Picture 63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5200" y="3244419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882" y="3344974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19996" y="3612269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65709" y="2954833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Oval 67"/>
            <p:cNvSpPr/>
            <p:nvPr/>
          </p:nvSpPr>
          <p:spPr>
            <a:xfrm>
              <a:off x="2743200" y="2819400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429000" y="2967839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134506" y="4038601"/>
            <a:ext cx="1295400" cy="1263219"/>
            <a:chOff x="2819400" y="4527981"/>
            <a:chExt cx="1295400" cy="1263219"/>
          </a:xfrm>
        </p:grpSpPr>
        <p:pic>
          <p:nvPicPr>
            <p:cNvPr id="77" name="Picture 76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89891" y="5302874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09323" y="5061200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74325" y="4986866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18150" y="4704925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Oval 80"/>
            <p:cNvSpPr/>
            <p:nvPr/>
          </p:nvSpPr>
          <p:spPr>
            <a:xfrm>
              <a:off x="2819400" y="4527981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505200" y="4662763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277506" y="5562601"/>
            <a:ext cx="1295400" cy="1263219"/>
            <a:chOff x="3886200" y="5975781"/>
            <a:chExt cx="1295400" cy="1263219"/>
          </a:xfrm>
        </p:grpSpPr>
        <p:pic>
          <p:nvPicPr>
            <p:cNvPr id="83" name="Picture 82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56691" y="6750674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3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50214" y="6470184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66119" y="6470184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84950" y="6152725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Oval 86"/>
            <p:cNvSpPr/>
            <p:nvPr/>
          </p:nvSpPr>
          <p:spPr>
            <a:xfrm>
              <a:off x="3886200" y="5975781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4572000" y="6110563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7944507" y="1949019"/>
            <a:ext cx="1463341" cy="1383438"/>
            <a:chOff x="7189593" y="2013382"/>
            <a:chExt cx="1463341" cy="1383438"/>
          </a:xfrm>
        </p:grpSpPr>
        <p:sp>
          <p:nvSpPr>
            <p:cNvPr id="27" name="Oval 26"/>
            <p:cNvSpPr/>
            <p:nvPr/>
          </p:nvSpPr>
          <p:spPr>
            <a:xfrm>
              <a:off x="7189593" y="2013382"/>
              <a:ext cx="1463341" cy="138343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108" name="Picture 107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66774" y="2713773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8" descr="E:\Photo\unik\kambin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73641" y="2454999"/>
              <a:ext cx="445893" cy="316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34797" y="2712074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36573" y="2331074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/>
            <p:cNvSpPr/>
            <p:nvPr/>
          </p:nvSpPr>
          <p:spPr>
            <a:xfrm>
              <a:off x="7277100" y="2072793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195734" y="2189051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8170198" y="2525043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Ø</a:t>
              </a:r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>
            <a:off x="6915806" y="3810001"/>
            <a:ext cx="0" cy="260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925207" y="5149006"/>
            <a:ext cx="532607" cy="413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794081" y="1916426"/>
            <a:ext cx="1663732" cy="598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782206" y="3777820"/>
            <a:ext cx="11876" cy="260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240200" y="5116826"/>
            <a:ext cx="685007" cy="445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383200" y="6640825"/>
            <a:ext cx="18766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8676177" y="3332458"/>
            <a:ext cx="41636" cy="22301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6572907" y="6194210"/>
            <a:ext cx="14972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Arrow Connector 3098"/>
          <p:cNvCxnSpPr/>
          <p:nvPr/>
        </p:nvCxnSpPr>
        <p:spPr>
          <a:xfrm flipH="1">
            <a:off x="9175806" y="3129858"/>
            <a:ext cx="17740" cy="2617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3" name="Straight Arrow Connector 3122"/>
          <p:cNvCxnSpPr/>
          <p:nvPr/>
        </p:nvCxnSpPr>
        <p:spPr>
          <a:xfrm flipH="1">
            <a:off x="3030399" y="1916425"/>
            <a:ext cx="12176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5163999" y="1916425"/>
            <a:ext cx="12938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7" name="Straight Arrow Connector 3126"/>
          <p:cNvCxnSpPr/>
          <p:nvPr/>
        </p:nvCxnSpPr>
        <p:spPr>
          <a:xfrm flipV="1">
            <a:off x="7373799" y="1916427"/>
            <a:ext cx="0" cy="8153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7373799" y="3625007"/>
            <a:ext cx="0" cy="6307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4324214" y="3592826"/>
            <a:ext cx="11875" cy="6307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252074" y="2101420"/>
            <a:ext cx="1663732" cy="598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383200" y="5334001"/>
            <a:ext cx="532607" cy="413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4782207" y="5301820"/>
            <a:ext cx="685007" cy="445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524000" y="1474125"/>
            <a:ext cx="381000" cy="9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352801" y="1134930"/>
            <a:ext cx="462853" cy="312870"/>
            <a:chOff x="1752600" y="1905000"/>
            <a:chExt cx="720424" cy="376598"/>
          </a:xfrm>
        </p:grpSpPr>
        <p:pic>
          <p:nvPicPr>
            <p:cNvPr id="103" name="Picture 102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27131" y="1953713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52600" y="1905000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352801" y="1905000"/>
            <a:ext cx="462853" cy="312870"/>
            <a:chOff x="1828800" y="1905000"/>
            <a:chExt cx="462853" cy="312870"/>
          </a:xfrm>
        </p:grpSpPr>
        <p:pic>
          <p:nvPicPr>
            <p:cNvPr id="107" name="Picture 106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8" name="Picture 3" descr="E:\Photo\unik\peta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4511" y="1125341"/>
            <a:ext cx="194531" cy="3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E:\Photo\unik\peta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72870" y="1515930"/>
            <a:ext cx="194531" cy="3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404879" y="2198558"/>
            <a:ext cx="455301" cy="312870"/>
            <a:chOff x="1311868" y="2891501"/>
            <a:chExt cx="455301" cy="312870"/>
          </a:xfrm>
        </p:grpSpPr>
        <p:pic>
          <p:nvPicPr>
            <p:cNvPr id="122" name="Picture 121" descr="E:\Photo\unik\rumput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22" y="2909248"/>
              <a:ext cx="286347" cy="270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11868" y="2891501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6384991" y="2266711"/>
            <a:ext cx="455301" cy="312870"/>
            <a:chOff x="1311868" y="2891501"/>
            <a:chExt cx="455301" cy="312870"/>
          </a:xfrm>
        </p:grpSpPr>
        <p:pic>
          <p:nvPicPr>
            <p:cNvPr id="127" name="Picture 126" descr="E:\Photo\unik\rumput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22" y="2909248"/>
              <a:ext cx="286347" cy="270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11868" y="2891501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260366" y="2041885"/>
            <a:ext cx="400704" cy="314818"/>
            <a:chOff x="1295400" y="2658930"/>
            <a:chExt cx="400704" cy="314818"/>
          </a:xfrm>
        </p:grpSpPr>
        <p:pic>
          <p:nvPicPr>
            <p:cNvPr id="129" name="Picture 2" descr="E:\Photo\unik\serigala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06398" y="2667000"/>
              <a:ext cx="189706" cy="30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5400" y="265893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2" name="Group 131"/>
          <p:cNvGrpSpPr/>
          <p:nvPr/>
        </p:nvGrpSpPr>
        <p:grpSpPr>
          <a:xfrm>
            <a:off x="5947389" y="4987001"/>
            <a:ext cx="400704" cy="314818"/>
            <a:chOff x="1295400" y="2658930"/>
            <a:chExt cx="400704" cy="314818"/>
          </a:xfrm>
        </p:grpSpPr>
        <p:pic>
          <p:nvPicPr>
            <p:cNvPr id="133" name="Picture 2" descr="E:\Photo\unik\serigala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06398" y="2667000"/>
              <a:ext cx="189706" cy="30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5400" y="265893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/>
          <p:cNvGrpSpPr/>
          <p:nvPr/>
        </p:nvGrpSpPr>
        <p:grpSpPr>
          <a:xfrm>
            <a:off x="3873236" y="3751196"/>
            <a:ext cx="462853" cy="312870"/>
            <a:chOff x="1828800" y="1905000"/>
            <a:chExt cx="462853" cy="312870"/>
          </a:xfrm>
        </p:grpSpPr>
        <p:pic>
          <p:nvPicPr>
            <p:cNvPr id="137" name="Picture 136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5029201" y="3769795"/>
            <a:ext cx="462853" cy="312870"/>
            <a:chOff x="1828800" y="1905000"/>
            <a:chExt cx="462853" cy="312870"/>
          </a:xfrm>
        </p:grpSpPr>
        <p:pic>
          <p:nvPicPr>
            <p:cNvPr id="140" name="Picture 139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6250829" y="3810265"/>
            <a:ext cx="462853" cy="312870"/>
            <a:chOff x="1828800" y="1905000"/>
            <a:chExt cx="462853" cy="312870"/>
          </a:xfrm>
        </p:grpSpPr>
        <p:pic>
          <p:nvPicPr>
            <p:cNvPr id="143" name="Picture 142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oup 144"/>
          <p:cNvGrpSpPr/>
          <p:nvPr/>
        </p:nvGrpSpPr>
        <p:grpSpPr>
          <a:xfrm>
            <a:off x="7413044" y="3866582"/>
            <a:ext cx="462853" cy="312870"/>
            <a:chOff x="1828800" y="1905000"/>
            <a:chExt cx="462853" cy="312870"/>
          </a:xfrm>
        </p:grpSpPr>
        <p:pic>
          <p:nvPicPr>
            <p:cNvPr id="146" name="Picture 145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/>
          <p:cNvGrpSpPr/>
          <p:nvPr/>
        </p:nvGrpSpPr>
        <p:grpSpPr>
          <a:xfrm>
            <a:off x="4755398" y="5536991"/>
            <a:ext cx="455301" cy="312870"/>
            <a:chOff x="1311868" y="2891501"/>
            <a:chExt cx="455301" cy="312870"/>
          </a:xfrm>
        </p:grpSpPr>
        <p:pic>
          <p:nvPicPr>
            <p:cNvPr id="149" name="Picture 148" descr="E:\Photo\unik\rumput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22" y="2909248"/>
              <a:ext cx="286347" cy="270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11868" y="2891501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5398297" y="4960390"/>
            <a:ext cx="455301" cy="312870"/>
            <a:chOff x="1311868" y="2891501"/>
            <a:chExt cx="455301" cy="312870"/>
          </a:xfrm>
        </p:grpSpPr>
        <p:pic>
          <p:nvPicPr>
            <p:cNvPr id="152" name="Picture 151" descr="E:\Photo\unik\rumput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22" y="2909248"/>
              <a:ext cx="286347" cy="270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11868" y="2891501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/>
          <p:cNvGrpSpPr/>
          <p:nvPr/>
        </p:nvGrpSpPr>
        <p:grpSpPr>
          <a:xfrm>
            <a:off x="5412766" y="2194285"/>
            <a:ext cx="400704" cy="314818"/>
            <a:chOff x="1295400" y="2658930"/>
            <a:chExt cx="400704" cy="314818"/>
          </a:xfrm>
        </p:grpSpPr>
        <p:pic>
          <p:nvPicPr>
            <p:cNvPr id="156" name="Picture 2" descr="E:\Photo\unik\serigala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06398" y="2667000"/>
              <a:ext cx="189706" cy="30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5400" y="265893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8" name="Group 157"/>
          <p:cNvGrpSpPr/>
          <p:nvPr/>
        </p:nvGrpSpPr>
        <p:grpSpPr>
          <a:xfrm>
            <a:off x="6677354" y="5535043"/>
            <a:ext cx="400704" cy="314818"/>
            <a:chOff x="1295400" y="2658930"/>
            <a:chExt cx="400704" cy="314818"/>
          </a:xfrm>
        </p:grpSpPr>
        <p:pic>
          <p:nvPicPr>
            <p:cNvPr id="159" name="Picture 2" descr="E:\Photo\unik\serigala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06398" y="2667000"/>
              <a:ext cx="189706" cy="30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5400" y="265893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1" name="Group 160"/>
          <p:cNvGrpSpPr/>
          <p:nvPr/>
        </p:nvGrpSpPr>
        <p:grpSpPr>
          <a:xfrm>
            <a:off x="9199234" y="4421944"/>
            <a:ext cx="462853" cy="312870"/>
            <a:chOff x="1828800" y="1905000"/>
            <a:chExt cx="462853" cy="312870"/>
          </a:xfrm>
        </p:grpSpPr>
        <p:pic>
          <p:nvPicPr>
            <p:cNvPr id="162" name="Picture 161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oup 163"/>
          <p:cNvGrpSpPr/>
          <p:nvPr/>
        </p:nvGrpSpPr>
        <p:grpSpPr>
          <a:xfrm>
            <a:off x="8202396" y="4419600"/>
            <a:ext cx="462853" cy="312870"/>
            <a:chOff x="1828800" y="1905000"/>
            <a:chExt cx="462853" cy="312870"/>
          </a:xfrm>
        </p:grpSpPr>
        <p:pic>
          <p:nvPicPr>
            <p:cNvPr id="165" name="Picture 164" descr="E:\Photo\unik\kambing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5179" y="1945470"/>
              <a:ext cx="286474" cy="21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3" descr="E:\Photo\unik\petan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800" y="1905000"/>
              <a:ext cx="194531" cy="3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7" name="Picture 3" descr="E:\Photo\unik\peta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0486" y="5824970"/>
            <a:ext cx="194531" cy="3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3" descr="E:\Photo\unik\peta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0486" y="6330565"/>
            <a:ext cx="194531" cy="3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Group 174"/>
          <p:cNvGrpSpPr/>
          <p:nvPr/>
        </p:nvGrpSpPr>
        <p:grpSpPr>
          <a:xfrm>
            <a:off x="8070113" y="5562601"/>
            <a:ext cx="1295400" cy="1263219"/>
            <a:chOff x="6546113" y="5562600"/>
            <a:chExt cx="1295400" cy="1263219"/>
          </a:xfrm>
        </p:grpSpPr>
        <p:pic>
          <p:nvPicPr>
            <p:cNvPr id="176" name="Picture 175" descr="E:\Photo\unik\rump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1844" y="6107960"/>
              <a:ext cx="347977" cy="3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76" descr="E:\Photo\unik\kambin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75722" y="6244232"/>
              <a:ext cx="445893" cy="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E:\Photo\unik\serig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4036" y="5773415"/>
              <a:ext cx="340445" cy="33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3" descr="E:\Photo\unik\petani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91299" y="5867634"/>
              <a:ext cx="302785" cy="3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" name="Oval 179"/>
            <p:cNvSpPr/>
            <p:nvPr/>
          </p:nvSpPr>
          <p:spPr>
            <a:xfrm>
              <a:off x="6546113" y="5562600"/>
              <a:ext cx="1295400" cy="126321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7198047" y="5697382"/>
              <a:ext cx="0" cy="994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Subtitle 4">
            <a:extLst>
              <a:ext uri="{FF2B5EF4-FFF2-40B4-BE49-F238E27FC236}">
                <a16:creationId xmlns:a16="http://schemas.microsoft.com/office/drawing/2014/main" id="{252C2382-5892-5849-AEEF-02E56FB7F91F}"/>
              </a:ext>
            </a:extLst>
          </p:cNvPr>
          <p:cNvSpPr txBox="1">
            <a:spLocks/>
          </p:cNvSpPr>
          <p:nvPr/>
        </p:nvSpPr>
        <p:spPr>
          <a:xfrm>
            <a:off x="6328371" y="265275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8B48A71-16B3-6A4E-A7F2-B037FD9F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0" name="Subtitle 4">
            <a:extLst>
              <a:ext uri="{FF2B5EF4-FFF2-40B4-BE49-F238E27FC236}">
                <a16:creationId xmlns:a16="http://schemas.microsoft.com/office/drawing/2014/main" id="{C16BA14F-E636-5741-8268-66444EFD03F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876" y="1012426"/>
            <a:ext cx="9744637" cy="80925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FSA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FSA secara formal didefinisikan mempunyai 5 buah komponen yang di tulis M={Q, </a:t>
            </a:r>
            <a:r>
              <a:rPr lang="id-ID" sz="2400" dirty="0">
                <a:sym typeface="Symbol"/>
              </a:rPr>
              <a:t>, , S, F}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Q : Himpunan State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 : Himpunan Input</a:t>
            </a:r>
          </a:p>
          <a:p>
            <a:pPr>
              <a:buNone/>
            </a:pPr>
            <a:r>
              <a:rPr lang="id-ID" sz="2400" dirty="0"/>
              <a:t>	</a:t>
            </a:r>
            <a:r>
              <a:rPr lang="id-ID" sz="2400" dirty="0">
                <a:sym typeface="Symbol"/>
              </a:rPr>
              <a:t> : Fungsi Transisi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S : State Awal </a:t>
            </a:r>
          </a:p>
          <a:p>
            <a:pPr>
              <a:buNone/>
            </a:pPr>
            <a:r>
              <a:rPr lang="id-ID" sz="2400" dirty="0">
                <a:sym typeface="Symbol"/>
              </a:rPr>
              <a:t>	F : Himpunan State Akhir</a:t>
            </a:r>
            <a:endParaRPr lang="id-ID" sz="2400" dirty="0"/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7CA650-B740-A84D-8F04-63CB958A6F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6DBCCB7-F204-834F-AEFF-D13B9EE782B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1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1416</Words>
  <Application>Microsoft Office PowerPoint</Application>
  <PresentationFormat>Widescreen</PresentationFormat>
  <Paragraphs>647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Calibri</vt:lpstr>
      <vt:lpstr>Gabriola</vt:lpstr>
      <vt:lpstr>Pristina</vt:lpstr>
      <vt:lpstr>Signika</vt:lpstr>
      <vt:lpstr>Symbol</vt:lpstr>
      <vt:lpstr>Times New Roman</vt:lpstr>
      <vt:lpstr>Wingdings</vt:lpstr>
      <vt:lpstr>1_Custom Design</vt:lpstr>
      <vt:lpstr>Pertemuan ke_3 Finite State Automata</vt:lpstr>
      <vt:lpstr>Capaian Pembelajaran </vt:lpstr>
      <vt:lpstr>Contents</vt:lpstr>
      <vt:lpstr>Finite State Automata (FSA)</vt:lpstr>
      <vt:lpstr>Finite State Automata (FSA)</vt:lpstr>
      <vt:lpstr>Implementasi FSA</vt:lpstr>
      <vt:lpstr>Implementasi FSA</vt:lpstr>
      <vt:lpstr>PowerPoint Presentation</vt:lpstr>
      <vt:lpstr>FSA</vt:lpstr>
      <vt:lpstr>Definisi formal FSA</vt:lpstr>
      <vt:lpstr>Contoh FSA</vt:lpstr>
      <vt:lpstr>Contoh FSA</vt:lpstr>
      <vt:lpstr>~ transition function</vt:lpstr>
      <vt:lpstr>~ transition function</vt:lpstr>
      <vt:lpstr>~ transition function</vt:lpstr>
      <vt:lpstr>~ transition function</vt:lpstr>
      <vt:lpstr>~ transition function</vt:lpstr>
      <vt:lpstr>~ transition function</vt:lpstr>
      <vt:lpstr>~ transition function</vt:lpstr>
      <vt:lpstr>~ transition function</vt:lpstr>
      <vt:lpstr>FSA</vt:lpstr>
      <vt:lpstr>FSA</vt:lpstr>
      <vt:lpstr>FSA</vt:lpstr>
      <vt:lpstr>FSA</vt:lpstr>
      <vt:lpstr>FSA</vt:lpstr>
      <vt:lpstr>FSA</vt:lpstr>
      <vt:lpstr>FSA</vt:lpstr>
      <vt:lpstr>FSA</vt:lpstr>
      <vt:lpstr>FSA</vt:lpstr>
      <vt:lpstr>FSA</vt:lpstr>
      <vt:lpstr>INPUT FSA</vt:lpstr>
      <vt:lpstr>Example of Finite Automaton</vt:lpstr>
      <vt:lpstr>Example of Finite Automaton</vt:lpstr>
      <vt:lpstr>Example of Finite Automaton</vt:lpstr>
      <vt:lpstr>Example of Finite Automaton</vt:lpstr>
      <vt:lpstr>Example of Finite Automaton</vt:lpstr>
      <vt:lpstr>Example of Finite Automaton</vt:lpstr>
      <vt:lpstr>INPUT FSA</vt:lpstr>
      <vt:lpstr>INPUT FSA</vt:lpstr>
      <vt:lpstr>INPUT FSA</vt:lpstr>
      <vt:lpstr>                              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99</cp:revision>
  <dcterms:created xsi:type="dcterms:W3CDTF">2020-07-23T01:18:59Z</dcterms:created>
  <dcterms:modified xsi:type="dcterms:W3CDTF">2022-04-05T09:14:22Z</dcterms:modified>
</cp:coreProperties>
</file>