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36"/>
  </p:notesMasterIdLst>
  <p:sldIdLst>
    <p:sldId id="290" r:id="rId2"/>
    <p:sldId id="257" r:id="rId3"/>
    <p:sldId id="28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1" autoAdjust="0"/>
    <p:restoredTop sz="94649" autoAdjust="0"/>
  </p:normalViewPr>
  <p:slideViewPr>
    <p:cSldViewPr snapToGrid="0">
      <p:cViewPr varScale="1">
        <p:scale>
          <a:sx n="79" d="100"/>
          <a:sy n="79" d="100"/>
        </p:scale>
        <p:origin x="571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pPr/>
              <a:t>05/04/2022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_lVxcPWySQ&amp;list=PLRh5ykdCNEH3G_RYC8S_1znK0FLV9GTV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5997" y="2526225"/>
            <a:ext cx="8819827" cy="1828538"/>
          </a:xfrm>
        </p:spPr>
        <p:txBody>
          <a:bodyPr>
            <a:noAutofit/>
          </a:bodyPr>
          <a:lstStyle/>
          <a:p>
            <a:pPr marL="1143000" indent="-1143000"/>
            <a:r>
              <a:rPr lang="en-US" sz="5400" dirty="0" err="1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Pertemuan</a:t>
            </a:r>
            <a:r>
              <a:rPr lang="en-US" sz="5400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ke_4</a:t>
            </a:r>
            <a:br>
              <a:rPr lang="en-US" sz="5400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5400" dirty="0" err="1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Ekuvalensi</a:t>
            </a:r>
            <a:r>
              <a:rPr lang="en-US" sz="5400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NFA 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7B6B5C0-7B80-DF42-83D0-8844B4DFF8A8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8CFA2BFF-01F7-4348-9212-F0F3614071B3}"/>
              </a:ext>
            </a:extLst>
          </p:cNvPr>
          <p:cNvSpPr txBox="1">
            <a:spLocks/>
          </p:cNvSpPr>
          <p:nvPr/>
        </p:nvSpPr>
        <p:spPr>
          <a:xfrm>
            <a:off x="6781420" y="4569357"/>
            <a:ext cx="4778189" cy="709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600" dirty="0"/>
              <a:t>Tim </a:t>
            </a:r>
            <a:r>
              <a:rPr lang="en-ID" sz="1600" dirty="0" err="1"/>
              <a:t>pengampu</a:t>
            </a:r>
            <a:r>
              <a:rPr lang="en-ID" sz="1600" dirty="0"/>
              <a:t> </a:t>
            </a:r>
          </a:p>
          <a:p>
            <a:r>
              <a:rPr lang="en-ID" sz="1600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2774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DFA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337CDB30-5C37-DA49-8693-D65B777D895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Contoh 2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</a:rPr>
              <a:t>	</a:t>
            </a: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11640" y="2648745"/>
          <a:ext cx="60960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3745592" y="4401337"/>
            <a:ext cx="500066" cy="571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ight Arrow 9"/>
          <p:cNvSpPr/>
          <p:nvPr/>
        </p:nvSpPr>
        <p:spPr>
          <a:xfrm>
            <a:off x="2166269" y="3308676"/>
            <a:ext cx="64294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70D015A4-77E1-6D42-825C-EAFD0DC19219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56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DFA dan nfa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CB2E1A2E-4BBB-A043-AD09-8EC0A0702F1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8666784" cy="4341039"/>
          </a:xfrm>
        </p:spPr>
        <p:txBody>
          <a:bodyPr>
            <a:normAutofit fontScale="85000" lnSpcReduction="10000"/>
          </a:bodyPr>
          <a:lstStyle/>
          <a:p>
            <a:r>
              <a:rPr lang="id-ID" sz="4000" dirty="0">
                <a:solidFill>
                  <a:srgbClr val="0070C0"/>
                </a:solidFill>
              </a:rPr>
              <a:t>Contoh 3</a:t>
            </a:r>
          </a:p>
          <a:p>
            <a:pPr>
              <a:buNone/>
            </a:pPr>
            <a:r>
              <a:rPr lang="id-ID" sz="4000" dirty="0">
                <a:solidFill>
                  <a:srgbClr val="0070C0"/>
                </a:solidFill>
              </a:rPr>
              <a:t>	</a:t>
            </a:r>
          </a:p>
          <a:p>
            <a:pPr>
              <a:buNone/>
            </a:pPr>
            <a:r>
              <a:rPr lang="id-ID" sz="4000" dirty="0">
                <a:solidFill>
                  <a:srgbClr val="0070C0"/>
                </a:solidFill>
              </a:rPr>
              <a:t>	Q = {S, A, B, C, D}</a:t>
            </a:r>
          </a:p>
          <a:p>
            <a:pPr>
              <a:buNone/>
            </a:pPr>
            <a:r>
              <a:rPr lang="id-ID" sz="4000" dirty="0">
                <a:solidFill>
                  <a:srgbClr val="0070C0"/>
                </a:solidFill>
              </a:rPr>
              <a:t>	</a:t>
            </a:r>
            <a:r>
              <a:rPr lang="id-ID" sz="4000" dirty="0">
                <a:solidFill>
                  <a:srgbClr val="0070C0"/>
                </a:solidFill>
                <a:sym typeface="Symbol"/>
              </a:rPr>
              <a:t> = {0, 1}</a:t>
            </a:r>
          </a:p>
          <a:p>
            <a:pPr>
              <a:buNone/>
            </a:pPr>
            <a:r>
              <a:rPr lang="id-ID" sz="4000" dirty="0">
                <a:solidFill>
                  <a:srgbClr val="0070C0"/>
                </a:solidFill>
                <a:sym typeface="Symbol"/>
              </a:rPr>
              <a:t>	(S,0)=S, (A,0)=S, (B,0)=B, (C,0)=D, (D,0)=A</a:t>
            </a:r>
            <a:endParaRPr lang="id-ID" sz="40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id-ID" sz="4000" dirty="0">
                <a:solidFill>
                  <a:srgbClr val="0070C0"/>
                </a:solidFill>
                <a:sym typeface="Symbol"/>
              </a:rPr>
              <a:t>	(S,1)=A, (A,1)=C, (B,1)=D, (C,1)=B, (D,1)=B</a:t>
            </a:r>
          </a:p>
          <a:p>
            <a:pPr>
              <a:buNone/>
            </a:pPr>
            <a:r>
              <a:rPr lang="id-ID" sz="4000" dirty="0">
                <a:solidFill>
                  <a:srgbClr val="0070C0"/>
                </a:solidFill>
                <a:sym typeface="Symbol"/>
              </a:rPr>
              <a:t>	S= S</a:t>
            </a:r>
          </a:p>
          <a:p>
            <a:pPr>
              <a:buNone/>
            </a:pPr>
            <a:r>
              <a:rPr lang="id-ID" sz="4000" dirty="0">
                <a:solidFill>
                  <a:srgbClr val="0070C0"/>
                </a:solidFill>
                <a:sym typeface="Symbol"/>
              </a:rPr>
              <a:t>	F = {B, C}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73C7433B-1D57-E14C-9C9C-E343E47C5285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50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DFA dan nfa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B938379E-E22E-ED4A-B7D6-533A76DA856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8666784" cy="4278409"/>
          </a:xfrm>
        </p:spPr>
        <p:txBody>
          <a:bodyPr>
            <a:normAutofit/>
          </a:bodyPr>
          <a:lstStyle/>
          <a:p>
            <a:r>
              <a:rPr lang="id-ID" sz="4000" dirty="0">
                <a:solidFill>
                  <a:srgbClr val="0070C0"/>
                </a:solidFill>
              </a:rPr>
              <a:t>Ciri NFA </a:t>
            </a:r>
          </a:p>
          <a:p>
            <a:pPr>
              <a:buNone/>
            </a:pPr>
            <a:r>
              <a:rPr lang="id-ID" sz="4000" dirty="0">
                <a:solidFill>
                  <a:srgbClr val="0070C0"/>
                </a:solidFill>
              </a:rPr>
              <a:t>	1. Jika misalkan </a:t>
            </a:r>
            <a:r>
              <a:rPr lang="id-ID" sz="4000" dirty="0">
                <a:solidFill>
                  <a:srgbClr val="0070C0"/>
                </a:solidFill>
                <a:sym typeface="Symbol"/>
              </a:rPr>
              <a:t>={a,b}, maka SETIAP</a:t>
            </a:r>
          </a:p>
          <a:p>
            <a:pPr>
              <a:buNone/>
            </a:pPr>
            <a:r>
              <a:rPr lang="id-ID" sz="4000" dirty="0">
                <a:solidFill>
                  <a:srgbClr val="0070C0"/>
                </a:solidFill>
                <a:sym typeface="Symbol"/>
              </a:rPr>
              <a:t>	    state mempunyai input a dan</a:t>
            </a:r>
          </a:p>
          <a:p>
            <a:pPr>
              <a:buNone/>
            </a:pPr>
            <a:r>
              <a:rPr lang="id-ID" sz="4000" dirty="0">
                <a:solidFill>
                  <a:srgbClr val="0070C0"/>
                </a:solidFill>
                <a:sym typeface="Symbol"/>
              </a:rPr>
              <a:t>	    input b yang jumlahnya bebas</a:t>
            </a:r>
            <a:endParaRPr lang="id-ID" sz="40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id-ID" sz="4000" dirty="0">
                <a:solidFill>
                  <a:srgbClr val="0070C0"/>
                </a:solidFill>
              </a:rPr>
              <a:t>	2. Dalam Tabel Transisi state Tujuan</a:t>
            </a:r>
          </a:p>
          <a:p>
            <a:pPr>
              <a:buNone/>
            </a:pPr>
            <a:r>
              <a:rPr lang="id-ID" sz="4000" dirty="0">
                <a:solidFill>
                  <a:srgbClr val="0070C0"/>
                </a:solidFill>
              </a:rPr>
              <a:t>	    ditulis dalam bentuk Himpunan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834AC484-47A3-3149-BA0A-6406ECA19817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206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nfa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262608A7-770A-114D-9038-F2B8AB48A80F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390388" y="1866376"/>
            <a:ext cx="9846073" cy="30572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000" dirty="0">
                <a:solidFill>
                  <a:srgbClr val="3333CC"/>
                </a:solidFill>
              </a:rPr>
              <a:t>1. Jika misalkan </a:t>
            </a:r>
            <a:r>
              <a:rPr lang="id-ID" sz="4000" dirty="0">
                <a:solidFill>
                  <a:srgbClr val="3333CC"/>
                </a:solidFill>
                <a:sym typeface="Symbol"/>
              </a:rPr>
              <a:t>={a,b}, maka SETIAP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 state mempunyai input a dan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 input b yang jumlahnya bebas</a:t>
            </a:r>
            <a:endParaRPr lang="id-ID" sz="4000" dirty="0">
              <a:solidFill>
                <a:srgbClr val="3333CC"/>
              </a:solidFill>
            </a:endParaRP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</p:txBody>
      </p:sp>
      <p:grpSp>
        <p:nvGrpSpPr>
          <p:cNvPr id="42" name="Group 4"/>
          <p:cNvGrpSpPr/>
          <p:nvPr/>
        </p:nvGrpSpPr>
        <p:grpSpPr>
          <a:xfrm>
            <a:off x="2452662" y="4714884"/>
            <a:ext cx="1000132" cy="1071570"/>
            <a:chOff x="3643306" y="3357562"/>
            <a:chExt cx="1000132" cy="1071570"/>
          </a:xfrm>
        </p:grpSpPr>
        <p:sp>
          <p:nvSpPr>
            <p:cNvPr id="43" name="Oval 42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S</a:t>
              </a:r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>
            <a:off x="3390880" y="5572140"/>
            <a:ext cx="1133484" cy="2143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09984" y="5143513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b</a:t>
            </a:r>
          </a:p>
        </p:txBody>
      </p:sp>
      <p:grpSp>
        <p:nvGrpSpPr>
          <p:cNvPr id="47" name="Group 13"/>
          <p:cNvGrpSpPr/>
          <p:nvPr/>
        </p:nvGrpSpPr>
        <p:grpSpPr>
          <a:xfrm>
            <a:off x="5095868" y="4714884"/>
            <a:ext cx="1000132" cy="1071570"/>
            <a:chOff x="3643306" y="3357562"/>
            <a:chExt cx="1000132" cy="1071570"/>
          </a:xfrm>
        </p:grpSpPr>
        <p:sp>
          <p:nvSpPr>
            <p:cNvPr id="48" name="Oval 47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A</a:t>
              </a:r>
            </a:p>
          </p:txBody>
        </p:sp>
      </p:grpSp>
      <p:sp>
        <p:nvSpPr>
          <p:cNvPr id="50" name="Arc 49"/>
          <p:cNvSpPr/>
          <p:nvPr/>
        </p:nvSpPr>
        <p:spPr>
          <a:xfrm rot="18288727">
            <a:off x="8006507" y="4245153"/>
            <a:ext cx="1107571" cy="928694"/>
          </a:xfrm>
          <a:prstGeom prst="arc">
            <a:avLst>
              <a:gd name="adj1" fmla="val 13754489"/>
              <a:gd name="adj2" fmla="val 744624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TextBox 50"/>
          <p:cNvSpPr txBox="1"/>
          <p:nvPr/>
        </p:nvSpPr>
        <p:spPr>
          <a:xfrm>
            <a:off x="5881686" y="4071943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29352" y="5143513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a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738810" y="5572140"/>
            <a:ext cx="1562112" cy="3571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21"/>
          <p:cNvGrpSpPr/>
          <p:nvPr/>
        </p:nvGrpSpPr>
        <p:grpSpPr>
          <a:xfrm>
            <a:off x="7739074" y="4714884"/>
            <a:ext cx="1000132" cy="1071570"/>
            <a:chOff x="3643306" y="3357562"/>
            <a:chExt cx="1000132" cy="1071570"/>
          </a:xfrm>
        </p:grpSpPr>
        <p:sp>
          <p:nvSpPr>
            <p:cNvPr id="55" name="Oval 54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A</a:t>
              </a:r>
            </a:p>
          </p:txBody>
        </p:sp>
      </p:grpSp>
      <p:sp>
        <p:nvSpPr>
          <p:cNvPr id="57" name="Arc 56"/>
          <p:cNvSpPr/>
          <p:nvPr/>
        </p:nvSpPr>
        <p:spPr>
          <a:xfrm rot="18288727">
            <a:off x="5310913" y="4245153"/>
            <a:ext cx="1107571" cy="928694"/>
          </a:xfrm>
          <a:prstGeom prst="arc">
            <a:avLst>
              <a:gd name="adj1" fmla="val 13754489"/>
              <a:gd name="adj2" fmla="val 744624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TextBox 57"/>
          <p:cNvSpPr txBox="1"/>
          <p:nvPr/>
        </p:nvSpPr>
        <p:spPr>
          <a:xfrm>
            <a:off x="8524892" y="4071943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a</a:t>
            </a:r>
          </a:p>
        </p:txBody>
      </p:sp>
      <p:sp>
        <p:nvSpPr>
          <p:cNvPr id="59" name="Arc 58"/>
          <p:cNvSpPr/>
          <p:nvPr/>
        </p:nvSpPr>
        <p:spPr>
          <a:xfrm rot="3577733">
            <a:off x="8008783" y="5316723"/>
            <a:ext cx="1107571" cy="928694"/>
          </a:xfrm>
          <a:prstGeom prst="arc">
            <a:avLst>
              <a:gd name="adj1" fmla="val 13754489"/>
              <a:gd name="adj2" fmla="val 744624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TextBox 59"/>
          <p:cNvSpPr txBox="1"/>
          <p:nvPr/>
        </p:nvSpPr>
        <p:spPr>
          <a:xfrm>
            <a:off x="8596330" y="5711628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b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8596330" y="5214950"/>
            <a:ext cx="1562112" cy="3571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310710" y="4857761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a</a:t>
            </a:r>
          </a:p>
        </p:txBody>
      </p:sp>
      <p:sp>
        <p:nvSpPr>
          <p:cNvPr id="27" name="Subtitle 4">
            <a:extLst>
              <a:ext uri="{FF2B5EF4-FFF2-40B4-BE49-F238E27FC236}">
                <a16:creationId xmlns:a16="http://schemas.microsoft.com/office/drawing/2014/main" id="{AE8BE115-6FCB-6E47-AAFA-C6D31755C21E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091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nfa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7328" y="3890323"/>
            <a:ext cx="63874" cy="608877"/>
          </a:xfrm>
          <a:prstGeom prst="rect">
            <a:avLst/>
          </a:prstGeom>
        </p:spPr>
        <p:txBody>
          <a:bodyPr vert="horz" wrap="square" lIns="0" tIns="111498" rIns="0" bIns="0" rtlCol="0">
            <a:spAutoFit/>
          </a:bodyPr>
          <a:lstStyle/>
          <a:p>
            <a:pPr marL="11206">
              <a:spcBef>
                <a:spcPts val="877"/>
              </a:spcBef>
            </a:pPr>
            <a:r>
              <a:rPr sz="1279" dirty="0">
                <a:latin typeface="Calibri"/>
                <a:cs typeface="Calibri"/>
              </a:rPr>
              <a:t>.</a:t>
            </a:r>
            <a:endParaRPr sz="1279">
              <a:latin typeface="Calibri"/>
              <a:cs typeface="Calibri"/>
            </a:endParaRPr>
          </a:p>
          <a:p>
            <a:pPr marL="11206">
              <a:spcBef>
                <a:spcPts val="794"/>
              </a:spcBef>
            </a:pPr>
            <a:r>
              <a:rPr sz="1279" dirty="0">
                <a:latin typeface="Calibri"/>
                <a:cs typeface="Calibri"/>
              </a:rPr>
              <a:t>.</a:t>
            </a:r>
            <a:endParaRPr sz="1279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41593" y="3890323"/>
            <a:ext cx="63874" cy="608877"/>
          </a:xfrm>
          <a:prstGeom prst="rect">
            <a:avLst/>
          </a:prstGeom>
        </p:spPr>
        <p:txBody>
          <a:bodyPr vert="horz" wrap="square" lIns="0" tIns="111498" rIns="0" bIns="0" rtlCol="0">
            <a:spAutoFit/>
          </a:bodyPr>
          <a:lstStyle/>
          <a:p>
            <a:pPr marL="11206">
              <a:spcBef>
                <a:spcPts val="877"/>
              </a:spcBef>
            </a:pPr>
            <a:r>
              <a:rPr sz="1279" dirty="0">
                <a:latin typeface="Calibri"/>
                <a:cs typeface="Calibri"/>
              </a:rPr>
              <a:t>.</a:t>
            </a:r>
            <a:endParaRPr sz="1279">
              <a:latin typeface="Calibri"/>
              <a:cs typeface="Calibri"/>
            </a:endParaRPr>
          </a:p>
          <a:p>
            <a:pPr marL="11206">
              <a:spcBef>
                <a:spcPts val="794"/>
              </a:spcBef>
            </a:pPr>
            <a:r>
              <a:rPr sz="1279" dirty="0">
                <a:latin typeface="Calibri"/>
                <a:cs typeface="Calibri"/>
              </a:rPr>
              <a:t>.</a:t>
            </a:r>
            <a:endParaRPr sz="1279">
              <a:latin typeface="Calibri"/>
              <a:cs typeface="Calibri"/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68888879-1533-BE45-BD5C-9415FAC27410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541929" y="2034710"/>
            <a:ext cx="8566575" cy="46541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000" dirty="0">
                <a:solidFill>
                  <a:srgbClr val="3333CC"/>
                </a:solidFill>
              </a:rPr>
              <a:t>2. Dalam Tabel Transisi state Tujuan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</a:rPr>
              <a:t>	  ditulis dalam bentuk himpunan</a:t>
            </a: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dalam bentuk himpunan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524100" y="3286124"/>
          <a:ext cx="395286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{A,B}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</a:t>
                      </a:r>
                      <a:r>
                        <a:rPr lang="id-ID" sz="3200" baseline="0" dirty="0"/>
                        <a:t> }</a:t>
                      </a:r>
                      <a:endParaRPr lang="id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{B,B}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3939238" y="3929066"/>
            <a:ext cx="1052520" cy="16430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/>
          <p:cNvSpPr/>
          <p:nvPr/>
        </p:nvSpPr>
        <p:spPr>
          <a:xfrm>
            <a:off x="5319189" y="3931154"/>
            <a:ext cx="1052520" cy="16430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9" name="Elbow Connector 32"/>
          <p:cNvCxnSpPr/>
          <p:nvPr/>
        </p:nvCxnSpPr>
        <p:spPr>
          <a:xfrm>
            <a:off x="4991758" y="4750603"/>
            <a:ext cx="109538" cy="100013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32"/>
          <p:cNvCxnSpPr/>
          <p:nvPr/>
        </p:nvCxnSpPr>
        <p:spPr>
          <a:xfrm>
            <a:off x="6409287" y="4740164"/>
            <a:ext cx="109538" cy="100013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4">
            <a:extLst>
              <a:ext uri="{FF2B5EF4-FFF2-40B4-BE49-F238E27FC236}">
                <a16:creationId xmlns:a16="http://schemas.microsoft.com/office/drawing/2014/main" id="{7F359022-6609-BE42-B0BB-4D2CF40D451A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425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nfa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41929" y="2034708"/>
            <a:ext cx="9480976" cy="4441247"/>
          </a:xfrm>
        </p:spPr>
        <p:txBody>
          <a:bodyPr>
            <a:normAutofit/>
          </a:bodyPr>
          <a:lstStyle/>
          <a:p>
            <a:r>
              <a:rPr lang="en-US" sz="2800" dirty="0" err="1"/>
              <a:t>Suatu</a:t>
            </a:r>
            <a:r>
              <a:rPr lang="en-US" sz="2800" dirty="0"/>
              <a:t> string </a:t>
            </a:r>
            <a:r>
              <a:rPr lang="en-US" sz="2800" dirty="0" err="1"/>
              <a:t>diterima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NFA </a:t>
            </a:r>
            <a:r>
              <a:rPr lang="en-US" sz="2800" dirty="0" err="1"/>
              <a:t>bila</a:t>
            </a:r>
            <a:r>
              <a:rPr lang="en-US" sz="2800" dirty="0"/>
              <a:t> </a:t>
            </a:r>
            <a:r>
              <a:rPr lang="en-US" sz="2800" dirty="0" err="1"/>
              <a:t>terdapat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urutan</a:t>
            </a:r>
            <a:r>
              <a:rPr lang="en-US" sz="2800" dirty="0"/>
              <a:t> </a:t>
            </a:r>
            <a:r>
              <a:rPr lang="en-US" sz="2800" dirty="0" err="1"/>
              <a:t>transisi</a:t>
            </a:r>
            <a:r>
              <a:rPr lang="en-US" sz="2800" dirty="0"/>
              <a:t> </a:t>
            </a:r>
            <a:r>
              <a:rPr lang="en-US" sz="2800" dirty="0" err="1"/>
              <a:t>sehubungan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input string </a:t>
            </a:r>
            <a:r>
              <a:rPr lang="en-US" sz="2800" dirty="0" err="1"/>
              <a:t>tsb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state </a:t>
            </a:r>
            <a:r>
              <a:rPr lang="en-US" sz="2800" dirty="0" err="1"/>
              <a:t>awal</a:t>
            </a:r>
            <a:r>
              <a:rPr lang="en-US" sz="2800" dirty="0"/>
              <a:t> </a:t>
            </a:r>
            <a:r>
              <a:rPr lang="en-US" sz="2800" dirty="0" err="1"/>
              <a:t>sampai</a:t>
            </a:r>
            <a:r>
              <a:rPr lang="en-US" sz="2800" dirty="0"/>
              <a:t> state </a:t>
            </a:r>
            <a:r>
              <a:rPr lang="en-US" sz="2800" dirty="0" err="1"/>
              <a:t>akhir</a:t>
            </a:r>
            <a:r>
              <a:rPr lang="en-US" sz="2800" dirty="0"/>
              <a:t>.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NFA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dicoba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kemungkinan</a:t>
            </a:r>
            <a:r>
              <a:rPr lang="en-US" sz="2800" dirty="0"/>
              <a:t> yang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sampai</a:t>
            </a:r>
            <a:r>
              <a:rPr lang="en-US" sz="2800" dirty="0"/>
              <a:t> </a:t>
            </a:r>
            <a:r>
              <a:rPr lang="en-US" sz="2800" dirty="0" err="1"/>
              <a:t>terdapat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yang </a:t>
            </a:r>
            <a:r>
              <a:rPr lang="en-US" sz="2800" dirty="0" err="1"/>
              <a:t>mencapai</a:t>
            </a:r>
            <a:r>
              <a:rPr lang="en-US" sz="2800" dirty="0"/>
              <a:t> state </a:t>
            </a:r>
            <a:r>
              <a:rPr lang="en-US" sz="2800" dirty="0" err="1"/>
              <a:t>akhir</a:t>
            </a:r>
            <a:r>
              <a:rPr lang="en-US" sz="2800" dirty="0"/>
              <a:t>.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 err="1"/>
              <a:t>Suatu</a:t>
            </a:r>
            <a:r>
              <a:rPr lang="en-US" sz="2800" dirty="0"/>
              <a:t> string x </a:t>
            </a:r>
            <a:r>
              <a:rPr lang="en-US" sz="2800" dirty="0" err="1"/>
              <a:t>dinyatakan</a:t>
            </a:r>
            <a:r>
              <a:rPr lang="en-US" sz="2800" dirty="0"/>
              <a:t> </a:t>
            </a:r>
            <a:r>
              <a:rPr lang="en-US" sz="2800" dirty="0" err="1"/>
              <a:t>diterima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NFA, M = (Q, ∑, </a:t>
            </a:r>
            <a:r>
              <a:rPr lang="el-GR" sz="2800" dirty="0"/>
              <a:t>δ, </a:t>
            </a:r>
            <a:r>
              <a:rPr lang="en-US" sz="2800" dirty="0"/>
              <a:t>S, F). 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err="1"/>
              <a:t>Bila</a:t>
            </a:r>
            <a:r>
              <a:rPr lang="en-US" sz="2800" dirty="0"/>
              <a:t> {x | </a:t>
            </a:r>
            <a:r>
              <a:rPr lang="el-GR" sz="2800" dirty="0"/>
              <a:t>δ</a:t>
            </a:r>
            <a:r>
              <a:rPr lang="en-US" sz="2800" dirty="0"/>
              <a:t>(</a:t>
            </a:r>
            <a:r>
              <a:rPr lang="en-US" sz="2800" dirty="0" err="1"/>
              <a:t>S,x</a:t>
            </a:r>
            <a:r>
              <a:rPr lang="en-US" sz="2800" dirty="0"/>
              <a:t>) </a:t>
            </a:r>
            <a:r>
              <a:rPr lang="en-US" sz="2800" dirty="0" err="1"/>
              <a:t>memuat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state </a:t>
            </a:r>
            <a:r>
              <a:rPr lang="en-US" sz="2800" dirty="0" err="1"/>
              <a:t>di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F}</a:t>
            </a:r>
          </a:p>
          <a:p>
            <a:endParaRPr lang="en-US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8EEAC107-EF08-104A-99C6-9CE22302F22F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27E32AB3-E2E9-FB4C-A2FF-11A8A9E0E9CB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87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nfa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08916040-9143-2546-96D2-FE394DEA744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Contoh 1</a:t>
            </a: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67306" y="3357562"/>
            <a:ext cx="1000132" cy="1071570"/>
            <a:chOff x="3643306" y="3357562"/>
            <a:chExt cx="1000132" cy="1071570"/>
          </a:xfrm>
        </p:grpSpPr>
        <p:sp>
          <p:nvSpPr>
            <p:cNvPr id="9" name="Oval 8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A</a:t>
              </a:r>
            </a:p>
          </p:txBody>
        </p:sp>
      </p:grpSp>
      <p:grpSp>
        <p:nvGrpSpPr>
          <p:cNvPr id="11" name="Group 8"/>
          <p:cNvGrpSpPr/>
          <p:nvPr/>
        </p:nvGrpSpPr>
        <p:grpSpPr>
          <a:xfrm>
            <a:off x="2738414" y="3357562"/>
            <a:ext cx="1000132" cy="1071570"/>
            <a:chOff x="3643306" y="3357562"/>
            <a:chExt cx="1000132" cy="1071570"/>
          </a:xfrm>
        </p:grpSpPr>
        <p:sp>
          <p:nvSpPr>
            <p:cNvPr id="12" name="Oval 11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S</a:t>
              </a:r>
            </a:p>
          </p:txBody>
        </p:sp>
      </p:grpSp>
      <p:grpSp>
        <p:nvGrpSpPr>
          <p:cNvPr id="14" name="Group 15"/>
          <p:cNvGrpSpPr/>
          <p:nvPr/>
        </p:nvGrpSpPr>
        <p:grpSpPr>
          <a:xfrm>
            <a:off x="7596198" y="3357562"/>
            <a:ext cx="1000132" cy="1071570"/>
            <a:chOff x="6215074" y="3357562"/>
            <a:chExt cx="1000132" cy="1071570"/>
          </a:xfrm>
        </p:grpSpPr>
        <p:grpSp>
          <p:nvGrpSpPr>
            <p:cNvPr id="15" name="Group 11"/>
            <p:cNvGrpSpPr/>
            <p:nvPr/>
          </p:nvGrpSpPr>
          <p:grpSpPr>
            <a:xfrm>
              <a:off x="6215074" y="3357562"/>
              <a:ext cx="1000132" cy="1071570"/>
              <a:chOff x="3643306" y="3357562"/>
              <a:chExt cx="1000132" cy="107157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3306" y="3357562"/>
                <a:ext cx="1000132" cy="10715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793825" y="3479173"/>
                <a:ext cx="71438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4800" dirty="0"/>
                  <a:t>B</a:t>
                </a:r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6321399" y="3500438"/>
              <a:ext cx="772196" cy="8070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3738546" y="3927478"/>
            <a:ext cx="1428760" cy="158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167438" y="3876678"/>
            <a:ext cx="142876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6076950" y="4324350"/>
            <a:ext cx="1676400" cy="247650"/>
          </a:xfrm>
          <a:custGeom>
            <a:avLst/>
            <a:gdLst>
              <a:gd name="connsiteX0" fmla="*/ 1676400 w 1676400"/>
              <a:gd name="connsiteY0" fmla="*/ 0 h 247650"/>
              <a:gd name="connsiteX1" fmla="*/ 838200 w 1676400"/>
              <a:gd name="connsiteY1" fmla="*/ 247650 h 247650"/>
              <a:gd name="connsiteX2" fmla="*/ 0 w 1676400"/>
              <a:gd name="connsiteY2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247650">
                <a:moveTo>
                  <a:pt x="1676400" y="0"/>
                </a:moveTo>
                <a:cubicBezTo>
                  <a:pt x="1397000" y="123825"/>
                  <a:pt x="1117600" y="247650"/>
                  <a:pt x="838200" y="247650"/>
                </a:cubicBezTo>
                <a:cubicBezTo>
                  <a:pt x="558800" y="247650"/>
                  <a:pt x="279400" y="123825"/>
                  <a:pt x="0" y="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Freeform 21"/>
          <p:cNvSpPr/>
          <p:nvPr/>
        </p:nvSpPr>
        <p:spPr>
          <a:xfrm rot="10800000">
            <a:off x="3556281" y="4319599"/>
            <a:ext cx="4171950" cy="895350"/>
          </a:xfrm>
          <a:custGeom>
            <a:avLst/>
            <a:gdLst>
              <a:gd name="connsiteX0" fmla="*/ 0 w 4171950"/>
              <a:gd name="connsiteY0" fmla="*/ 895350 h 895350"/>
              <a:gd name="connsiteX1" fmla="*/ 2076450 w 4171950"/>
              <a:gd name="connsiteY1" fmla="*/ 0 h 895350"/>
              <a:gd name="connsiteX2" fmla="*/ 4171950 w 4171950"/>
              <a:gd name="connsiteY2" fmla="*/ 895350 h 895350"/>
              <a:gd name="connsiteX3" fmla="*/ 4171950 w 4171950"/>
              <a:gd name="connsiteY3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895350">
                <a:moveTo>
                  <a:pt x="0" y="895350"/>
                </a:moveTo>
                <a:cubicBezTo>
                  <a:pt x="690562" y="447675"/>
                  <a:pt x="1381125" y="0"/>
                  <a:pt x="2076450" y="0"/>
                </a:cubicBezTo>
                <a:cubicBezTo>
                  <a:pt x="2771775" y="0"/>
                  <a:pt x="4171950" y="895350"/>
                  <a:pt x="4171950" y="895350"/>
                </a:cubicBezTo>
                <a:lnTo>
                  <a:pt x="4171950" y="895350"/>
                </a:ln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Arc 22"/>
          <p:cNvSpPr/>
          <p:nvPr/>
        </p:nvSpPr>
        <p:spPr>
          <a:xfrm rot="18288727">
            <a:off x="8088653" y="2880064"/>
            <a:ext cx="714380" cy="928694"/>
          </a:xfrm>
          <a:prstGeom prst="arc">
            <a:avLst>
              <a:gd name="adj1" fmla="val 13754489"/>
              <a:gd name="adj2" fmla="val 7446241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4238612" y="3354174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38942" y="4068554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24496" y="4643447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81686" y="2854108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67504" y="3354174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b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2166910" y="3786190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Arc 29"/>
          <p:cNvSpPr/>
          <p:nvPr/>
        </p:nvSpPr>
        <p:spPr>
          <a:xfrm rot="18288727">
            <a:off x="5630853" y="2792398"/>
            <a:ext cx="714380" cy="928694"/>
          </a:xfrm>
          <a:prstGeom prst="arc">
            <a:avLst>
              <a:gd name="adj1" fmla="val 13754489"/>
              <a:gd name="adj2" fmla="val 7446241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Subtitle 4">
            <a:extLst>
              <a:ext uri="{FF2B5EF4-FFF2-40B4-BE49-F238E27FC236}">
                <a16:creationId xmlns:a16="http://schemas.microsoft.com/office/drawing/2014/main" id="{8007AD6E-0C72-E74F-AF2E-7E639034BB45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37463" y="253094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18357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nfa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2E665A4D-C62B-044D-BD71-C65D4A1634F3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648933" y="1988369"/>
            <a:ext cx="9744637" cy="2976563"/>
          </a:xfrm>
        </p:spPr>
        <p:txBody>
          <a:bodyPr>
            <a:normAutofit fontScale="77500" lnSpcReduction="20000"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Contoh 2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</a:rPr>
              <a:t>	</a:t>
            </a: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024166" y="2500306"/>
          <a:ext cx="60960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{A,B}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{C,C}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Right Arrow 15"/>
          <p:cNvSpPr/>
          <p:nvPr/>
        </p:nvSpPr>
        <p:spPr>
          <a:xfrm>
            <a:off x="2196239" y="3172684"/>
            <a:ext cx="64294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/>
          <p:nvPr/>
        </p:nvSpPr>
        <p:spPr>
          <a:xfrm>
            <a:off x="3795696" y="3714752"/>
            <a:ext cx="500066" cy="571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28E06D14-13F8-2B44-A41B-0992D5C11755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16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nfa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0E4D532F-DFE7-484F-8D87-76BCF93114A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8441316" cy="4253357"/>
          </a:xfrm>
        </p:spPr>
        <p:txBody>
          <a:bodyPr>
            <a:normAutofit fontScale="85000" lnSpcReduction="20000"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Contoh 3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</a:rPr>
              <a:t>	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</a:rPr>
              <a:t>	Q = {S, A, B}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</a:rPr>
              <a:t>	</a:t>
            </a:r>
            <a:r>
              <a:rPr lang="id-ID" sz="4000" dirty="0">
                <a:solidFill>
                  <a:srgbClr val="3333CC"/>
                </a:solidFill>
                <a:sym typeface="Symbol"/>
              </a:rPr>
              <a:t> = {0, 1}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(S,0)={S}, (A,0)={S,B}, (B,0)={ } </a:t>
            </a:r>
            <a:endParaRPr lang="id-ID" sz="4000" dirty="0">
              <a:solidFill>
                <a:srgbClr val="3333CC"/>
              </a:solidFill>
            </a:endParaRP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(S,1)={A, B}, (A,1)={A,S} (B,1)={B,B}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S= S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F = {B}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757B4792-2445-324C-8B6F-50D888AB26FF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97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nfa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E6A826B2-031A-5741-B328-85EFD7477E2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9205404" cy="4265883"/>
          </a:xfrm>
        </p:spPr>
        <p:txBody>
          <a:bodyPr>
            <a:normAutofit fontScale="92500" lnSpcReduction="10000"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Contoh 1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</a:rPr>
              <a:t>	</a:t>
            </a: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S = S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F = {B}</a:t>
            </a: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Tentukan Graph Transisinya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Tentukan Kelima Komponennya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488793" y="2154564"/>
          <a:ext cx="37504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/>
                        <a:t>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/>
                        <a:t>{S}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/>
                        <a:t>{A, 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Subtitle 4">
            <a:extLst>
              <a:ext uri="{FF2B5EF4-FFF2-40B4-BE49-F238E27FC236}">
                <a16:creationId xmlns:a16="http://schemas.microsoft.com/office/drawing/2014/main" id="{6E7C1126-F215-D54E-8F84-EAB8DCD92E51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19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00" y="3429000"/>
            <a:ext cx="8819827" cy="2358024"/>
          </a:xfrm>
        </p:spPr>
        <p:txBody>
          <a:bodyPr>
            <a:normAutofit fontScale="90000"/>
          </a:bodyPr>
          <a:lstStyle/>
          <a:p>
            <a:pPr marL="1143000" indent="-1143000"/>
            <a:r>
              <a:rPr lang="id-ID" sz="8000" dirty="0" err="1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Finite</a:t>
            </a:r>
            <a:r>
              <a:rPr lang="id-ID" sz="8000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State </a:t>
            </a:r>
            <a:r>
              <a:rPr lang="id-ID" sz="8000" dirty="0" err="1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Automata</a:t>
            </a:r>
            <a:r>
              <a:rPr lang="id-ID" sz="9600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id-ID" sz="9600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id-ID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Materi :</a:t>
            </a:r>
            <a:br>
              <a:rPr lang="id-ID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id-ID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DFA dan NFA</a:t>
            </a:r>
            <a:br>
              <a:rPr lang="id-ID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id-ID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Ekuivalensi NFA </a:t>
            </a:r>
            <a:endParaRPr lang="en-US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7B6B5C0-7B80-DF42-83D0-8844B4DFF8A8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8CFA2BFF-01F7-4348-9212-F0F3614071B3}"/>
              </a:ext>
            </a:extLst>
          </p:cNvPr>
          <p:cNvSpPr txBox="1">
            <a:spLocks/>
          </p:cNvSpPr>
          <p:nvPr/>
        </p:nvSpPr>
        <p:spPr>
          <a:xfrm>
            <a:off x="6874410" y="5930961"/>
            <a:ext cx="4778189" cy="709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600" dirty="0"/>
              <a:t>Tim </a:t>
            </a:r>
            <a:r>
              <a:rPr lang="en-ID" sz="1600" dirty="0" err="1"/>
              <a:t>pengampu</a:t>
            </a:r>
            <a:endParaRPr lang="en-ID" sz="1600" dirty="0"/>
          </a:p>
          <a:p>
            <a:r>
              <a:rPr lang="en-ID" sz="1600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nfa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9C7F35D8-CBE8-D544-B60A-D2661BC3DBC0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8619" y="1415441"/>
            <a:ext cx="9544833" cy="5010411"/>
          </a:xfrm>
        </p:spPr>
        <p:txBody>
          <a:bodyPr>
            <a:normAutofit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Contoh 2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</a:rPr>
              <a:t>	</a:t>
            </a: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S = S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F = {C, D}</a:t>
            </a: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Tentukan Graph Transisinya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Tentukan Kelima Komponennya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452928" y="1397000"/>
          <a:ext cx="4390446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575">
                <a:tc>
                  <a:txBody>
                    <a:bodyPr/>
                    <a:lstStyle/>
                    <a:p>
                      <a:pPr algn="ctr"/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75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{S,C}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{S,A}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575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575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575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575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Subtitle 4">
            <a:extLst>
              <a:ext uri="{FF2B5EF4-FFF2-40B4-BE49-F238E27FC236}">
                <a16:creationId xmlns:a16="http://schemas.microsoft.com/office/drawing/2014/main" id="{D19A4C43-1A42-DF46-AA8B-ACF522B11CC3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542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nfa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81975EF7-0689-BF40-A6B0-49ABD6A88171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Contoh 3</a:t>
            </a: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</p:txBody>
      </p:sp>
      <p:grpSp>
        <p:nvGrpSpPr>
          <p:cNvPr id="10" name="Group 7"/>
          <p:cNvGrpSpPr/>
          <p:nvPr/>
        </p:nvGrpSpPr>
        <p:grpSpPr>
          <a:xfrm>
            <a:off x="5095868" y="2143116"/>
            <a:ext cx="1000132" cy="1071570"/>
            <a:chOff x="3643306" y="3357562"/>
            <a:chExt cx="1000132" cy="1071570"/>
          </a:xfrm>
        </p:grpSpPr>
        <p:sp>
          <p:nvSpPr>
            <p:cNvPr id="11" name="Oval 10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A</a:t>
              </a:r>
            </a:p>
          </p:txBody>
        </p:sp>
      </p:grpSp>
      <p:grpSp>
        <p:nvGrpSpPr>
          <p:cNvPr id="13" name="Group 8"/>
          <p:cNvGrpSpPr/>
          <p:nvPr/>
        </p:nvGrpSpPr>
        <p:grpSpPr>
          <a:xfrm>
            <a:off x="2738414" y="3357562"/>
            <a:ext cx="1000132" cy="1071570"/>
            <a:chOff x="3643306" y="3357562"/>
            <a:chExt cx="1000132" cy="1071570"/>
          </a:xfrm>
        </p:grpSpPr>
        <p:sp>
          <p:nvSpPr>
            <p:cNvPr id="14" name="Oval 13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596198" y="3357562"/>
            <a:ext cx="1000132" cy="1071570"/>
            <a:chOff x="6215074" y="3357562"/>
            <a:chExt cx="1000132" cy="1071570"/>
          </a:xfrm>
        </p:grpSpPr>
        <p:grpSp>
          <p:nvGrpSpPr>
            <p:cNvPr id="17" name="Group 11"/>
            <p:cNvGrpSpPr/>
            <p:nvPr/>
          </p:nvGrpSpPr>
          <p:grpSpPr>
            <a:xfrm>
              <a:off x="6215074" y="3357562"/>
              <a:ext cx="1000132" cy="1071570"/>
              <a:chOff x="3643306" y="3357562"/>
              <a:chExt cx="1000132" cy="107157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3643306" y="3357562"/>
                <a:ext cx="1000132" cy="10715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793825" y="3479173"/>
                <a:ext cx="71438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4800" dirty="0"/>
                  <a:t>B</a:t>
                </a:r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6321399" y="3500438"/>
              <a:ext cx="772196" cy="8070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3738546" y="2643182"/>
            <a:ext cx="1357322" cy="121444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738546" y="3857629"/>
            <a:ext cx="3857652" cy="150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 rot="19866810">
            <a:off x="4616281" y="4864557"/>
            <a:ext cx="3293303" cy="45719"/>
          </a:xfrm>
          <a:custGeom>
            <a:avLst/>
            <a:gdLst>
              <a:gd name="connsiteX0" fmla="*/ 1676400 w 1676400"/>
              <a:gd name="connsiteY0" fmla="*/ 0 h 247650"/>
              <a:gd name="connsiteX1" fmla="*/ 838200 w 1676400"/>
              <a:gd name="connsiteY1" fmla="*/ 247650 h 247650"/>
              <a:gd name="connsiteX2" fmla="*/ 0 w 1676400"/>
              <a:gd name="connsiteY2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247650">
                <a:moveTo>
                  <a:pt x="1676400" y="0"/>
                </a:moveTo>
                <a:cubicBezTo>
                  <a:pt x="1397000" y="123825"/>
                  <a:pt x="1117600" y="247650"/>
                  <a:pt x="838200" y="247650"/>
                </a:cubicBezTo>
                <a:cubicBezTo>
                  <a:pt x="558800" y="247650"/>
                  <a:pt x="279400" y="123825"/>
                  <a:pt x="0" y="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Arc 23"/>
          <p:cNvSpPr/>
          <p:nvPr/>
        </p:nvSpPr>
        <p:spPr>
          <a:xfrm rot="18288727">
            <a:off x="8088653" y="2880064"/>
            <a:ext cx="714380" cy="928694"/>
          </a:xfrm>
          <a:prstGeom prst="arc">
            <a:avLst>
              <a:gd name="adj1" fmla="val 13754489"/>
              <a:gd name="adj2" fmla="val 7446241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24"/>
          <p:cNvSpPr txBox="1"/>
          <p:nvPr/>
        </p:nvSpPr>
        <p:spPr>
          <a:xfrm>
            <a:off x="4095736" y="2714621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38810" y="4425744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24232" y="4500571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24364" y="4568620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38810" y="3354174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b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2166910" y="3786190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Arc 30"/>
          <p:cNvSpPr/>
          <p:nvPr/>
        </p:nvSpPr>
        <p:spPr>
          <a:xfrm rot="18288727">
            <a:off x="4010874" y="4575259"/>
            <a:ext cx="1173547" cy="928694"/>
          </a:xfrm>
          <a:prstGeom prst="arc">
            <a:avLst>
              <a:gd name="adj1" fmla="val 13754489"/>
              <a:gd name="adj2" fmla="val 7446241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TextBox 31"/>
          <p:cNvSpPr txBox="1"/>
          <p:nvPr/>
        </p:nvSpPr>
        <p:spPr>
          <a:xfrm>
            <a:off x="8382016" y="2425480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b</a:t>
            </a:r>
          </a:p>
        </p:txBody>
      </p:sp>
      <p:grpSp>
        <p:nvGrpSpPr>
          <p:cNvPr id="33" name="Group 7"/>
          <p:cNvGrpSpPr/>
          <p:nvPr/>
        </p:nvGrpSpPr>
        <p:grpSpPr>
          <a:xfrm>
            <a:off x="3738546" y="5072074"/>
            <a:ext cx="1000132" cy="1071570"/>
            <a:chOff x="3643306" y="3357562"/>
            <a:chExt cx="1000132" cy="1071570"/>
          </a:xfrm>
        </p:grpSpPr>
        <p:sp>
          <p:nvSpPr>
            <p:cNvPr id="34" name="Oval 33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C</a:t>
              </a: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rot="16200000" flipH="1">
            <a:off x="3261103" y="4451753"/>
            <a:ext cx="1097765" cy="2857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91210" y="5140124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a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096000" y="2643183"/>
            <a:ext cx="1646664" cy="8355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10380" y="2500307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b</a:t>
            </a:r>
          </a:p>
        </p:txBody>
      </p:sp>
      <p:sp>
        <p:nvSpPr>
          <p:cNvPr id="40" name="Subtitle 4">
            <a:extLst>
              <a:ext uri="{FF2B5EF4-FFF2-40B4-BE49-F238E27FC236}">
                <a16:creationId xmlns:a16="http://schemas.microsoft.com/office/drawing/2014/main" id="{4E0AB12A-F0FE-CF40-A188-AFE991D9B8CE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368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nfa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836048" y="4375673"/>
            <a:ext cx="1538568" cy="781610"/>
          </a:xfrm>
          <a:custGeom>
            <a:avLst/>
            <a:gdLst/>
            <a:ahLst/>
            <a:cxnLst/>
            <a:rect l="l" t="t" r="r" b="b"/>
            <a:pathLst>
              <a:path w="1743709" h="885825">
                <a:moveTo>
                  <a:pt x="871727" y="0"/>
                </a:moveTo>
                <a:lnTo>
                  <a:pt x="0" y="441959"/>
                </a:lnTo>
                <a:lnTo>
                  <a:pt x="871727" y="885443"/>
                </a:lnTo>
                <a:lnTo>
                  <a:pt x="1743455" y="441959"/>
                </a:lnTo>
                <a:lnTo>
                  <a:pt x="8717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Subtitle 4">
            <a:extLst>
              <a:ext uri="{FF2B5EF4-FFF2-40B4-BE49-F238E27FC236}">
                <a16:creationId xmlns:a16="http://schemas.microsoft.com/office/drawing/2014/main" id="{32E07419-9CC3-7842-ACD6-622A40D6827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8967409" cy="4416195"/>
          </a:xfrm>
        </p:spPr>
        <p:txBody>
          <a:bodyPr>
            <a:normAutofit fontScale="92500" lnSpcReduction="10000"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Contoh 3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</a:rPr>
              <a:t>	Q = {S, A, B, C}	</a:t>
            </a:r>
            <a:r>
              <a:rPr lang="id-ID" sz="4000" dirty="0">
                <a:solidFill>
                  <a:srgbClr val="3333CC"/>
                </a:solidFill>
                <a:sym typeface="Symbol"/>
              </a:rPr>
              <a:t> = {a, b, c}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(S,a)={A}, (A,a)={B, C}, (B,a)={ }, (C,a)={A}, (C,b)={ }, (C,c)={C} </a:t>
            </a:r>
            <a:endParaRPr lang="id-ID" sz="4000" dirty="0">
              <a:solidFill>
                <a:srgbClr val="3333CC"/>
              </a:solidFill>
            </a:endParaRP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(S,b)={B}, (A,b)={B}, (B,b)={C}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(S,c)={ }, (A,c)={A,S}, (B,c)={ }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S = S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F = {B, C}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91D78B30-8ECA-2848-802B-453836D3258E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997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EKUIVALENSI NFA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>
          <a:xfrm>
            <a:off x="1541929" y="2034709"/>
            <a:ext cx="7752384" cy="3789894"/>
          </a:xfrm>
        </p:spPr>
        <p:txBody>
          <a:bodyPr/>
          <a:lstStyle/>
          <a:p>
            <a:r>
              <a:rPr lang="id-ID" sz="2400" dirty="0">
                <a:solidFill>
                  <a:srgbClr val="3333CC"/>
                </a:solidFill>
              </a:rPr>
              <a:t>Di dunia nyata ada suatu sistem yang mengikuti mesin DFA ada juga NFA</a:t>
            </a:r>
          </a:p>
          <a:p>
            <a:r>
              <a:rPr lang="id-ID" sz="2400" dirty="0">
                <a:solidFill>
                  <a:srgbClr val="3333CC"/>
                </a:solidFill>
              </a:rPr>
              <a:t>Tetapi Komputer hanya dapat menerima sistem DFA</a:t>
            </a:r>
          </a:p>
          <a:p>
            <a:r>
              <a:rPr lang="id-ID" sz="2400" dirty="0">
                <a:solidFill>
                  <a:srgbClr val="3333CC"/>
                </a:solidFill>
              </a:rPr>
              <a:t>Bagaimana solusinya ?</a:t>
            </a:r>
          </a:p>
          <a:p>
            <a:endParaRPr lang="en-US" dirty="0"/>
          </a:p>
        </p:txBody>
      </p:sp>
      <p:sp>
        <p:nvSpPr>
          <p:cNvPr id="37" name="Subtitle 4">
            <a:extLst>
              <a:ext uri="{FF2B5EF4-FFF2-40B4-BE49-F238E27FC236}">
                <a16:creationId xmlns:a16="http://schemas.microsoft.com/office/drawing/2014/main" id="{2EF92271-EE00-6F4C-96EF-C63D68F5025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10874C17-AF4D-9744-8F9C-A100BC1F029A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193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d-ID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EKUIVALENSI NFA</a:t>
            </a:r>
            <a:r>
              <a:rPr 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b="0" spc="-18" dirty="0">
              <a:latin typeface="Calibri"/>
              <a:cs typeface="Calibri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>
                <a:solidFill>
                  <a:srgbClr val="3333CC"/>
                </a:solidFill>
              </a:rPr>
              <a:t>Solusinya adalah merubah suatu NFA menjadi DFA yang ekivalen</a:t>
            </a:r>
          </a:p>
          <a:p>
            <a:r>
              <a:rPr lang="id-ID" sz="2800" dirty="0">
                <a:solidFill>
                  <a:srgbClr val="3333CC"/>
                </a:solidFill>
              </a:rPr>
              <a:t>Ekivalen artinya mempunyai kemampuan yang sama</a:t>
            </a:r>
          </a:p>
          <a:p>
            <a:endParaRPr lang="en-US" sz="2800" dirty="0"/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5ABFDFFC-6BE3-0D44-BC7A-5D2DE32AA652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D295344-AE7C-7A4C-B461-5E6142E14E7C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67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EKUIVALENSI NFA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410304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id-ID" sz="4000" dirty="0">
                <a:solidFill>
                  <a:srgbClr val="3333CC"/>
                </a:solidFill>
              </a:rPr>
              <a:t>Cara merubah NFA ke DFA</a:t>
            </a:r>
          </a:p>
          <a:p>
            <a:pPr algn="just">
              <a:buNone/>
            </a:pPr>
            <a:r>
              <a:rPr lang="id-ID" sz="4000" dirty="0">
                <a:solidFill>
                  <a:srgbClr val="3333CC"/>
                </a:solidFill>
              </a:rPr>
              <a:t>	1. Jika belum dibuat Tabel Transisi,</a:t>
            </a:r>
          </a:p>
          <a:p>
            <a:pPr algn="just">
              <a:buNone/>
            </a:pPr>
            <a:r>
              <a:rPr lang="id-ID" sz="4000" dirty="0">
                <a:solidFill>
                  <a:srgbClr val="3333CC"/>
                </a:solidFill>
              </a:rPr>
              <a:t>	    maka buatlah Tabel Transisinya</a:t>
            </a:r>
          </a:p>
          <a:p>
            <a:pPr algn="just">
              <a:buNone/>
            </a:pPr>
            <a:r>
              <a:rPr lang="id-ID" sz="4000" dirty="0">
                <a:solidFill>
                  <a:srgbClr val="3333CC"/>
                </a:solidFill>
              </a:rPr>
              <a:t>	2. Berpedoman pada Tabel Transisi,</a:t>
            </a:r>
          </a:p>
          <a:p>
            <a:pPr algn="just">
              <a:buNone/>
            </a:pPr>
            <a:r>
              <a:rPr lang="id-ID" sz="4000" dirty="0">
                <a:solidFill>
                  <a:srgbClr val="3333CC"/>
                </a:solidFill>
              </a:rPr>
              <a:t>	    ubahlah setiap state agar memenuhi</a:t>
            </a:r>
          </a:p>
          <a:p>
            <a:pPr algn="just">
              <a:buNone/>
            </a:pPr>
            <a:r>
              <a:rPr lang="id-ID" sz="4000" dirty="0">
                <a:solidFill>
                  <a:srgbClr val="3333CC"/>
                </a:solidFill>
              </a:rPr>
              <a:t>	    syarat DFA dimulai state awal</a:t>
            </a:r>
          </a:p>
          <a:p>
            <a:pPr algn="just">
              <a:buNone/>
            </a:pPr>
            <a:r>
              <a:rPr lang="id-ID" sz="4000" dirty="0">
                <a:solidFill>
                  <a:srgbClr val="3333CC"/>
                </a:solidFill>
              </a:rPr>
              <a:t>	3. State Akhir baru</a:t>
            </a:r>
            <a:r>
              <a:rPr lang="en-US" sz="4000" dirty="0">
                <a:solidFill>
                  <a:srgbClr val="3333CC"/>
                </a:solidFill>
              </a:rPr>
              <a:t> DFA</a:t>
            </a:r>
            <a:r>
              <a:rPr lang="id-ID" sz="4000" dirty="0">
                <a:solidFill>
                  <a:srgbClr val="3333CC"/>
                </a:solidFill>
              </a:rPr>
              <a:t> mengandung</a:t>
            </a:r>
          </a:p>
          <a:p>
            <a:pPr algn="just">
              <a:buNone/>
            </a:pPr>
            <a:r>
              <a:rPr lang="id-ID" sz="4000" dirty="0">
                <a:solidFill>
                  <a:srgbClr val="3333CC"/>
                </a:solidFill>
              </a:rPr>
              <a:t>	    state akhir lama</a:t>
            </a:r>
            <a:r>
              <a:rPr lang="en-US" sz="4000" dirty="0">
                <a:solidFill>
                  <a:srgbClr val="3333CC"/>
                </a:solidFill>
              </a:rPr>
              <a:t> </a:t>
            </a:r>
            <a:r>
              <a:rPr lang="en-US" sz="4000" dirty="0" err="1">
                <a:solidFill>
                  <a:srgbClr val="3333CC"/>
                </a:solidFill>
              </a:rPr>
              <a:t>dari</a:t>
            </a:r>
            <a:r>
              <a:rPr lang="en-US" sz="4000" dirty="0">
                <a:solidFill>
                  <a:srgbClr val="3333CC"/>
                </a:solidFill>
              </a:rPr>
              <a:t> NFA</a:t>
            </a:r>
            <a:r>
              <a:rPr lang="id-ID" sz="4000" dirty="0">
                <a:solidFill>
                  <a:srgbClr val="3333CC"/>
                </a:solidFill>
              </a:rPr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6178BE-404D-E64C-A0CE-6FCB0B4B9BC8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0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EKUIVALENSI NFA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3266FBBE-0320-4444-9CB6-9C331DF28DF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9318138" cy="4215779"/>
          </a:xfrm>
        </p:spPr>
        <p:txBody>
          <a:bodyPr>
            <a:normAutofit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Contoh 1</a:t>
            </a: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Tentukan DFA yang ekivalen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524232" y="3786190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" name="Group 8"/>
          <p:cNvGrpSpPr/>
          <p:nvPr/>
        </p:nvGrpSpPr>
        <p:grpSpPr>
          <a:xfrm>
            <a:off x="4095736" y="2021506"/>
            <a:ext cx="3929090" cy="2621941"/>
            <a:chOff x="3643306" y="2000240"/>
            <a:chExt cx="3929090" cy="2621941"/>
          </a:xfrm>
        </p:grpSpPr>
        <p:grpSp>
          <p:nvGrpSpPr>
            <p:cNvPr id="10" name="Group 7"/>
            <p:cNvGrpSpPr/>
            <p:nvPr/>
          </p:nvGrpSpPr>
          <p:grpSpPr>
            <a:xfrm>
              <a:off x="3643306" y="3357562"/>
              <a:ext cx="1000132" cy="1071570"/>
              <a:chOff x="3643306" y="3357562"/>
              <a:chExt cx="1000132" cy="1071570"/>
            </a:xfrm>
          </p:grpSpPr>
          <p:sp>
            <p:nvSpPr>
              <p:cNvPr id="26" name="Oval 3"/>
              <p:cNvSpPr/>
              <p:nvPr/>
            </p:nvSpPr>
            <p:spPr>
              <a:xfrm>
                <a:off x="3643306" y="3357562"/>
                <a:ext cx="1000132" cy="10715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793825" y="3479173"/>
                <a:ext cx="71438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4800" dirty="0"/>
                  <a:t>A</a:t>
                </a:r>
              </a:p>
            </p:txBody>
          </p:sp>
        </p:grpSp>
        <p:grpSp>
          <p:nvGrpSpPr>
            <p:cNvPr id="11" name="Group 15"/>
            <p:cNvGrpSpPr/>
            <p:nvPr/>
          </p:nvGrpSpPr>
          <p:grpSpPr>
            <a:xfrm>
              <a:off x="6072198" y="3357562"/>
              <a:ext cx="1000132" cy="1071570"/>
              <a:chOff x="6215074" y="3357562"/>
              <a:chExt cx="1000132" cy="1071570"/>
            </a:xfrm>
          </p:grpSpPr>
          <p:grpSp>
            <p:nvGrpSpPr>
              <p:cNvPr id="22" name="Group 11"/>
              <p:cNvGrpSpPr/>
              <p:nvPr/>
            </p:nvGrpSpPr>
            <p:grpSpPr>
              <a:xfrm>
                <a:off x="6215074" y="3357562"/>
                <a:ext cx="1000132" cy="1071570"/>
                <a:chOff x="3643306" y="3357562"/>
                <a:chExt cx="1000132" cy="107157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3643306" y="3357562"/>
                  <a:ext cx="1000132" cy="107157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793825" y="3479173"/>
                  <a:ext cx="71438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d-ID" sz="4800" dirty="0"/>
                    <a:t>B</a:t>
                  </a:r>
                </a:p>
              </p:txBody>
            </p:sp>
          </p:grpSp>
          <p:sp>
            <p:nvSpPr>
              <p:cNvPr id="23" name="Oval 22"/>
              <p:cNvSpPr/>
              <p:nvPr/>
            </p:nvSpPr>
            <p:spPr>
              <a:xfrm>
                <a:off x="6321399" y="3500438"/>
                <a:ext cx="772196" cy="8070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643438" y="3876678"/>
              <a:ext cx="142876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4467890" y="4260555"/>
              <a:ext cx="1676400" cy="247650"/>
            </a:xfrm>
            <a:custGeom>
              <a:avLst/>
              <a:gdLst>
                <a:gd name="connsiteX0" fmla="*/ 1676400 w 1676400"/>
                <a:gd name="connsiteY0" fmla="*/ 0 h 247650"/>
                <a:gd name="connsiteX1" fmla="*/ 838200 w 1676400"/>
                <a:gd name="connsiteY1" fmla="*/ 247650 h 247650"/>
                <a:gd name="connsiteX2" fmla="*/ 0 w 1676400"/>
                <a:gd name="connsiteY2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247650">
                  <a:moveTo>
                    <a:pt x="1676400" y="0"/>
                  </a:moveTo>
                  <a:cubicBezTo>
                    <a:pt x="1397000" y="123825"/>
                    <a:pt x="1117600" y="247650"/>
                    <a:pt x="838200" y="247650"/>
                  </a:cubicBezTo>
                  <a:cubicBezTo>
                    <a:pt x="558800" y="247650"/>
                    <a:pt x="279400" y="123825"/>
                    <a:pt x="0" y="0"/>
                  </a:cubicBezTo>
                </a:path>
              </a:pathLst>
            </a:cu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Arc 13"/>
            <p:cNvSpPr/>
            <p:nvPr/>
          </p:nvSpPr>
          <p:spPr>
            <a:xfrm rot="18288727">
              <a:off x="6211206" y="2909689"/>
              <a:ext cx="1327225" cy="928694"/>
            </a:xfrm>
            <a:prstGeom prst="arc">
              <a:avLst>
                <a:gd name="adj1" fmla="val 13754489"/>
                <a:gd name="adj2" fmla="val 7446241"/>
              </a:avLst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72066" y="3975850"/>
              <a:ext cx="5000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6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00496" y="2000240"/>
              <a:ext cx="5000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600" dirty="0"/>
                <a:t>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43504" y="3354173"/>
              <a:ext cx="5000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600" dirty="0"/>
                <a:t>0</a:t>
              </a:r>
            </a:p>
          </p:txBody>
        </p:sp>
        <p:sp>
          <p:nvSpPr>
            <p:cNvPr id="18" name="Arc 17"/>
            <p:cNvSpPr/>
            <p:nvPr/>
          </p:nvSpPr>
          <p:spPr>
            <a:xfrm rot="16679594">
              <a:off x="3561820" y="2765316"/>
              <a:ext cx="1342617" cy="928694"/>
            </a:xfrm>
            <a:prstGeom prst="arc">
              <a:avLst>
                <a:gd name="adj1" fmla="val 13754489"/>
                <a:gd name="adj2" fmla="val 7446241"/>
              </a:avLst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72330" y="2214554"/>
              <a:ext cx="5000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600" dirty="0"/>
                <a:t>1</a:t>
              </a:r>
            </a:p>
          </p:txBody>
        </p:sp>
        <p:sp>
          <p:nvSpPr>
            <p:cNvPr id="20" name="Freeform 19"/>
            <p:cNvSpPr/>
            <p:nvPr/>
          </p:nvSpPr>
          <p:spPr>
            <a:xfrm rot="10800000">
              <a:off x="4429124" y="3357562"/>
              <a:ext cx="1676400" cy="247650"/>
            </a:xfrm>
            <a:custGeom>
              <a:avLst/>
              <a:gdLst>
                <a:gd name="connsiteX0" fmla="*/ 1676400 w 1676400"/>
                <a:gd name="connsiteY0" fmla="*/ 0 h 247650"/>
                <a:gd name="connsiteX1" fmla="*/ 838200 w 1676400"/>
                <a:gd name="connsiteY1" fmla="*/ 247650 h 247650"/>
                <a:gd name="connsiteX2" fmla="*/ 0 w 1676400"/>
                <a:gd name="connsiteY2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247650">
                  <a:moveTo>
                    <a:pt x="1676400" y="0"/>
                  </a:moveTo>
                  <a:cubicBezTo>
                    <a:pt x="1397000" y="123825"/>
                    <a:pt x="1117600" y="247650"/>
                    <a:pt x="838200" y="247650"/>
                  </a:cubicBezTo>
                  <a:cubicBezTo>
                    <a:pt x="558800" y="247650"/>
                    <a:pt x="279400" y="123825"/>
                    <a:pt x="0" y="0"/>
                  </a:cubicBezTo>
                </a:path>
              </a:pathLst>
            </a:cu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72066" y="2782669"/>
              <a:ext cx="5000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600" dirty="0"/>
                <a:t>1</a:t>
              </a:r>
            </a:p>
          </p:txBody>
        </p:sp>
      </p:grpSp>
      <p:sp>
        <p:nvSpPr>
          <p:cNvPr id="28" name="Subtitle 4">
            <a:extLst>
              <a:ext uri="{FF2B5EF4-FFF2-40B4-BE49-F238E27FC236}">
                <a16:creationId xmlns:a16="http://schemas.microsoft.com/office/drawing/2014/main" id="{03D13C04-C9CE-6E44-971C-3BC99BA93830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62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r>
              <a:rPr lang="id-ID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EKUIVALENSI NFA</a:t>
            </a:r>
            <a:endParaRPr lang="en-US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id="{9AFEC0CA-D515-0141-9156-2095E00FC15C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9242982" cy="4378617"/>
          </a:xfrm>
        </p:spPr>
        <p:txBody>
          <a:bodyPr>
            <a:normAutofit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Dari Graph Transisi tersebut dibuat Tabel Transisi</a:t>
            </a:r>
          </a:p>
          <a:p>
            <a:endParaRPr lang="id-ID" sz="4000" dirty="0">
              <a:solidFill>
                <a:srgbClr val="3333CC"/>
              </a:solidFill>
            </a:endParaRPr>
          </a:p>
          <a:p>
            <a:endParaRPr lang="id-ID" sz="4000" dirty="0">
              <a:solidFill>
                <a:srgbClr val="3333CC"/>
              </a:solidFill>
            </a:endParaRPr>
          </a:p>
          <a:p>
            <a:endParaRPr lang="id-ID" sz="4000" dirty="0">
              <a:solidFill>
                <a:srgbClr val="3333CC"/>
              </a:solidFill>
            </a:endParaRPr>
          </a:p>
          <a:p>
            <a:r>
              <a:rPr lang="id-ID" sz="4000" dirty="0">
                <a:solidFill>
                  <a:srgbClr val="3333CC"/>
                </a:solidFill>
              </a:rPr>
              <a:t>State awal A</a:t>
            </a:r>
          </a:p>
          <a:p>
            <a:r>
              <a:rPr lang="id-ID" sz="4000" dirty="0">
                <a:solidFill>
                  <a:srgbClr val="3333CC"/>
                </a:solidFill>
              </a:rPr>
              <a:t>State akhir B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309918" y="3269293"/>
          <a:ext cx="535785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075">
                <a:tc>
                  <a:txBody>
                    <a:bodyPr/>
                    <a:lstStyle/>
                    <a:p>
                      <a:pPr algn="ctr"/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{A, 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{A, 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Subtitle 4">
            <a:extLst>
              <a:ext uri="{FF2B5EF4-FFF2-40B4-BE49-F238E27FC236}">
                <a16:creationId xmlns:a16="http://schemas.microsoft.com/office/drawing/2014/main" id="{185CAC50-BCD5-3E43-96FE-78424476D1AA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93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EKUIVALENSI NFA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1" name="Subtitle 4">
            <a:extLst>
              <a:ext uri="{FF2B5EF4-FFF2-40B4-BE49-F238E27FC236}">
                <a16:creationId xmlns:a16="http://schemas.microsoft.com/office/drawing/2014/main" id="{856BF39A-7062-EB42-94EF-5AA4EE38DC3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Hasil DFA yg ekivalen adalah :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2166910" y="2568356"/>
            <a:ext cx="7929618" cy="3646727"/>
            <a:chOff x="0" y="2639793"/>
            <a:chExt cx="7929618" cy="3646727"/>
          </a:xfrm>
        </p:grpSpPr>
        <p:sp>
          <p:nvSpPr>
            <p:cNvPr id="56" name="Freeform 55"/>
            <p:cNvSpPr/>
            <p:nvPr/>
          </p:nvSpPr>
          <p:spPr>
            <a:xfrm rot="17734061">
              <a:off x="3046070" y="4329050"/>
              <a:ext cx="1676400" cy="247650"/>
            </a:xfrm>
            <a:custGeom>
              <a:avLst/>
              <a:gdLst>
                <a:gd name="connsiteX0" fmla="*/ 1676400 w 1676400"/>
                <a:gd name="connsiteY0" fmla="*/ 0 h 247650"/>
                <a:gd name="connsiteX1" fmla="*/ 838200 w 1676400"/>
                <a:gd name="connsiteY1" fmla="*/ 247650 h 247650"/>
                <a:gd name="connsiteX2" fmla="*/ 0 w 1676400"/>
                <a:gd name="connsiteY2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247650">
                  <a:moveTo>
                    <a:pt x="1676400" y="0"/>
                  </a:moveTo>
                  <a:cubicBezTo>
                    <a:pt x="1397000" y="123825"/>
                    <a:pt x="1117600" y="247650"/>
                    <a:pt x="838200" y="247650"/>
                  </a:cubicBezTo>
                  <a:cubicBezTo>
                    <a:pt x="558800" y="247650"/>
                    <a:pt x="279400" y="123825"/>
                    <a:pt x="0" y="0"/>
                  </a:cubicBezTo>
                </a:path>
              </a:pathLst>
            </a:cu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7" name="Arc 56"/>
            <p:cNvSpPr/>
            <p:nvPr/>
          </p:nvSpPr>
          <p:spPr>
            <a:xfrm rot="9680550">
              <a:off x="1845247" y="5331407"/>
              <a:ext cx="1327225" cy="928694"/>
            </a:xfrm>
            <a:prstGeom prst="arc">
              <a:avLst>
                <a:gd name="adj1" fmla="val 13754489"/>
                <a:gd name="adj2" fmla="val 7446241"/>
              </a:avLst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000264" y="2925545"/>
              <a:ext cx="5000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600" dirty="0"/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214578" y="4282867"/>
              <a:ext cx="5000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600" dirty="0"/>
                <a:t>0</a:t>
              </a:r>
            </a:p>
          </p:txBody>
        </p:sp>
        <p:sp>
          <p:nvSpPr>
            <p:cNvPr id="60" name="Arc 59"/>
            <p:cNvSpPr/>
            <p:nvPr/>
          </p:nvSpPr>
          <p:spPr>
            <a:xfrm rot="762038">
              <a:off x="3014623" y="5279743"/>
              <a:ext cx="1342617" cy="928694"/>
            </a:xfrm>
            <a:prstGeom prst="arc">
              <a:avLst>
                <a:gd name="adj1" fmla="val 13754489"/>
                <a:gd name="adj2" fmla="val 7446241"/>
              </a:avLst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571900" y="4068553"/>
              <a:ext cx="5000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600" dirty="0"/>
                <a:t>1</a:t>
              </a:r>
            </a:p>
          </p:txBody>
        </p:sp>
        <p:sp>
          <p:nvSpPr>
            <p:cNvPr id="62" name="Freeform 61"/>
            <p:cNvSpPr/>
            <p:nvPr/>
          </p:nvSpPr>
          <p:spPr>
            <a:xfrm rot="9458669">
              <a:off x="1234205" y="3526173"/>
              <a:ext cx="2039460" cy="131257"/>
            </a:xfrm>
            <a:custGeom>
              <a:avLst/>
              <a:gdLst>
                <a:gd name="connsiteX0" fmla="*/ 1676400 w 1676400"/>
                <a:gd name="connsiteY0" fmla="*/ 0 h 247650"/>
                <a:gd name="connsiteX1" fmla="*/ 838200 w 1676400"/>
                <a:gd name="connsiteY1" fmla="*/ 247650 h 247650"/>
                <a:gd name="connsiteX2" fmla="*/ 0 w 1676400"/>
                <a:gd name="connsiteY2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247650">
                  <a:moveTo>
                    <a:pt x="1676400" y="0"/>
                  </a:moveTo>
                  <a:cubicBezTo>
                    <a:pt x="1397000" y="123825"/>
                    <a:pt x="1117600" y="247650"/>
                    <a:pt x="838200" y="247650"/>
                  </a:cubicBezTo>
                  <a:cubicBezTo>
                    <a:pt x="558800" y="247650"/>
                    <a:pt x="279400" y="123825"/>
                    <a:pt x="0" y="0"/>
                  </a:cubicBezTo>
                </a:path>
              </a:pathLst>
            </a:cu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500198" y="5640189"/>
              <a:ext cx="5000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600" dirty="0"/>
                <a:t>1</a:t>
              </a:r>
            </a:p>
          </p:txBody>
        </p:sp>
        <p:sp>
          <p:nvSpPr>
            <p:cNvPr id="64" name="Right Arrow 63"/>
            <p:cNvSpPr/>
            <p:nvPr/>
          </p:nvSpPr>
          <p:spPr>
            <a:xfrm>
              <a:off x="0" y="4071942"/>
              <a:ext cx="500066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65" name="Group 30"/>
            <p:cNvGrpSpPr/>
            <p:nvPr/>
          </p:nvGrpSpPr>
          <p:grpSpPr>
            <a:xfrm>
              <a:off x="2571768" y="5072074"/>
              <a:ext cx="1071570" cy="1071570"/>
              <a:chOff x="3357554" y="2857496"/>
              <a:chExt cx="1071570" cy="1071570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450257" y="3121983"/>
                <a:ext cx="90742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2800" dirty="0"/>
                  <a:t>{A,B}</a:t>
                </a:r>
              </a:p>
            </p:txBody>
          </p:sp>
          <p:sp>
            <p:nvSpPr>
              <p:cNvPr id="84" name="Donut 83"/>
              <p:cNvSpPr/>
              <p:nvPr/>
            </p:nvSpPr>
            <p:spPr>
              <a:xfrm>
                <a:off x="3357554" y="2857496"/>
                <a:ext cx="1071570" cy="1071570"/>
              </a:xfrm>
              <a:prstGeom prst="donut">
                <a:avLst>
                  <a:gd name="adj" fmla="val 1147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" name="Group 31"/>
            <p:cNvGrpSpPr/>
            <p:nvPr/>
          </p:nvGrpSpPr>
          <p:grpSpPr>
            <a:xfrm>
              <a:off x="3214710" y="2714620"/>
              <a:ext cx="1071570" cy="1071570"/>
              <a:chOff x="3357554" y="2857496"/>
              <a:chExt cx="1071570" cy="1071570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3450257" y="3121983"/>
                <a:ext cx="90742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2800" dirty="0"/>
                  <a:t>{B}</a:t>
                </a:r>
              </a:p>
            </p:txBody>
          </p:sp>
          <p:sp>
            <p:nvSpPr>
              <p:cNvPr id="82" name="Donut 81"/>
              <p:cNvSpPr/>
              <p:nvPr/>
            </p:nvSpPr>
            <p:spPr>
              <a:xfrm>
                <a:off x="3357554" y="2857496"/>
                <a:ext cx="1071570" cy="1071570"/>
              </a:xfrm>
              <a:prstGeom prst="donut">
                <a:avLst>
                  <a:gd name="adj" fmla="val 1147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" name="Group 34"/>
            <p:cNvGrpSpPr/>
            <p:nvPr/>
          </p:nvGrpSpPr>
          <p:grpSpPr>
            <a:xfrm>
              <a:off x="5643602" y="3571876"/>
              <a:ext cx="1000132" cy="1071570"/>
              <a:chOff x="785786" y="3643314"/>
              <a:chExt cx="1000132" cy="1071570"/>
            </a:xfrm>
          </p:grpSpPr>
          <p:sp>
            <p:nvSpPr>
              <p:cNvPr id="79" name="Oval 3"/>
              <p:cNvSpPr/>
              <p:nvPr/>
            </p:nvSpPr>
            <p:spPr>
              <a:xfrm>
                <a:off x="785786" y="3643314"/>
                <a:ext cx="1000132" cy="10715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835959" y="3927177"/>
                <a:ext cx="90742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2800" dirty="0"/>
                  <a:t>{  }</a:t>
                </a:r>
              </a:p>
            </p:txBody>
          </p:sp>
        </p:grpSp>
        <p:sp>
          <p:nvSpPr>
            <p:cNvPr id="68" name="Freeform 67"/>
            <p:cNvSpPr/>
            <p:nvPr/>
          </p:nvSpPr>
          <p:spPr>
            <a:xfrm rot="12513248">
              <a:off x="910724" y="4604256"/>
              <a:ext cx="2039460" cy="131257"/>
            </a:xfrm>
            <a:custGeom>
              <a:avLst/>
              <a:gdLst>
                <a:gd name="connsiteX0" fmla="*/ 1676400 w 1676400"/>
                <a:gd name="connsiteY0" fmla="*/ 0 h 247650"/>
                <a:gd name="connsiteX1" fmla="*/ 838200 w 1676400"/>
                <a:gd name="connsiteY1" fmla="*/ 247650 h 247650"/>
                <a:gd name="connsiteX2" fmla="*/ 0 w 1676400"/>
                <a:gd name="connsiteY2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247650">
                  <a:moveTo>
                    <a:pt x="1676400" y="0"/>
                  </a:moveTo>
                  <a:cubicBezTo>
                    <a:pt x="1397000" y="123825"/>
                    <a:pt x="1117600" y="247650"/>
                    <a:pt x="838200" y="247650"/>
                  </a:cubicBezTo>
                  <a:cubicBezTo>
                    <a:pt x="558800" y="247650"/>
                    <a:pt x="279400" y="123825"/>
                    <a:pt x="0" y="0"/>
                  </a:cubicBezTo>
                </a:path>
              </a:pathLst>
            </a:cu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69" name="Group 26"/>
            <p:cNvGrpSpPr/>
            <p:nvPr/>
          </p:nvGrpSpPr>
          <p:grpSpPr>
            <a:xfrm>
              <a:off x="571504" y="3643314"/>
              <a:ext cx="1000132" cy="1071570"/>
              <a:chOff x="785786" y="3643314"/>
              <a:chExt cx="1000132" cy="1071570"/>
            </a:xfrm>
          </p:grpSpPr>
          <p:sp>
            <p:nvSpPr>
              <p:cNvPr id="77" name="Oval 3"/>
              <p:cNvSpPr/>
              <p:nvPr/>
            </p:nvSpPr>
            <p:spPr>
              <a:xfrm>
                <a:off x="785786" y="3643314"/>
                <a:ext cx="1000132" cy="10715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835959" y="3927177"/>
                <a:ext cx="90742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2800" dirty="0"/>
                  <a:t>{A}</a:t>
                </a: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4357718" y="5425875"/>
              <a:ext cx="5000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600" dirty="0"/>
                <a:t>0</a:t>
              </a:r>
            </a:p>
          </p:txBody>
        </p:sp>
        <p:sp>
          <p:nvSpPr>
            <p:cNvPr id="71" name="Freeform 70"/>
            <p:cNvSpPr/>
            <p:nvPr/>
          </p:nvSpPr>
          <p:spPr>
            <a:xfrm rot="11980118">
              <a:off x="4279053" y="3186042"/>
              <a:ext cx="1676400" cy="247650"/>
            </a:xfrm>
            <a:custGeom>
              <a:avLst/>
              <a:gdLst>
                <a:gd name="connsiteX0" fmla="*/ 1676400 w 1676400"/>
                <a:gd name="connsiteY0" fmla="*/ 0 h 247650"/>
                <a:gd name="connsiteX1" fmla="*/ 838200 w 1676400"/>
                <a:gd name="connsiteY1" fmla="*/ 247650 h 247650"/>
                <a:gd name="connsiteX2" fmla="*/ 0 w 1676400"/>
                <a:gd name="connsiteY2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247650">
                  <a:moveTo>
                    <a:pt x="1676400" y="0"/>
                  </a:moveTo>
                  <a:cubicBezTo>
                    <a:pt x="1397000" y="123825"/>
                    <a:pt x="1117600" y="247650"/>
                    <a:pt x="838200" y="247650"/>
                  </a:cubicBezTo>
                  <a:cubicBezTo>
                    <a:pt x="558800" y="247650"/>
                    <a:pt x="279400" y="123825"/>
                    <a:pt x="0" y="0"/>
                  </a:cubicBezTo>
                </a:path>
              </a:pathLst>
            </a:cu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000660" y="2639793"/>
              <a:ext cx="5000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600" dirty="0"/>
                <a:t>0</a:t>
              </a:r>
            </a:p>
          </p:txBody>
        </p:sp>
        <p:sp>
          <p:nvSpPr>
            <p:cNvPr id="73" name="Arc 72"/>
            <p:cNvSpPr/>
            <p:nvPr/>
          </p:nvSpPr>
          <p:spPr>
            <a:xfrm rot="9680550">
              <a:off x="4917081" y="3902647"/>
              <a:ext cx="1327225" cy="928694"/>
            </a:xfrm>
            <a:prstGeom prst="arc">
              <a:avLst>
                <a:gd name="adj1" fmla="val 13754489"/>
                <a:gd name="adj2" fmla="val 7446241"/>
              </a:avLst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000660" y="4214818"/>
              <a:ext cx="5000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600" dirty="0"/>
                <a:t>1</a:t>
              </a:r>
            </a:p>
          </p:txBody>
        </p:sp>
        <p:sp>
          <p:nvSpPr>
            <p:cNvPr id="75" name="Arc 74"/>
            <p:cNvSpPr/>
            <p:nvPr/>
          </p:nvSpPr>
          <p:spPr>
            <a:xfrm rot="762038">
              <a:off x="6086457" y="3792835"/>
              <a:ext cx="1342617" cy="928694"/>
            </a:xfrm>
            <a:prstGeom prst="arc">
              <a:avLst>
                <a:gd name="adj1" fmla="val 13754489"/>
                <a:gd name="adj2" fmla="val 7446241"/>
              </a:avLst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29552" y="3938967"/>
              <a:ext cx="5000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600" dirty="0"/>
                <a:t>0</a:t>
              </a:r>
            </a:p>
          </p:txBody>
        </p:sp>
      </p:grpSp>
      <p:sp>
        <p:nvSpPr>
          <p:cNvPr id="36" name="Subtitle 4">
            <a:extLst>
              <a:ext uri="{FF2B5EF4-FFF2-40B4-BE49-F238E27FC236}">
                <a16:creationId xmlns:a16="http://schemas.microsoft.com/office/drawing/2014/main" id="{23569ED5-7757-6841-80DD-C88EFD8DD11E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8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EKUIVALENSI NFA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5" name="Subtitle 4">
            <a:extLst>
              <a:ext uri="{FF2B5EF4-FFF2-40B4-BE49-F238E27FC236}">
                <a16:creationId xmlns:a16="http://schemas.microsoft.com/office/drawing/2014/main" id="{96C4E717-2456-8140-B94C-B6922239B8A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8954883" cy="4491351"/>
          </a:xfrm>
        </p:spPr>
        <p:txBody>
          <a:bodyPr>
            <a:normAutofit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Soal 1:</a:t>
            </a:r>
          </a:p>
          <a:p>
            <a:endParaRPr lang="id-ID" sz="4000" dirty="0">
              <a:solidFill>
                <a:srgbClr val="3333CC"/>
              </a:solidFill>
            </a:endParaRPr>
          </a:p>
          <a:p>
            <a:endParaRPr lang="id-ID" sz="4000" dirty="0">
              <a:solidFill>
                <a:srgbClr val="3333CC"/>
              </a:solidFill>
            </a:endParaRPr>
          </a:p>
          <a:p>
            <a:endParaRPr lang="id-ID" sz="4000" dirty="0">
              <a:solidFill>
                <a:srgbClr val="3333CC"/>
              </a:solidFill>
            </a:endParaRPr>
          </a:p>
          <a:p>
            <a:endParaRPr lang="id-ID" sz="4000" dirty="0">
              <a:solidFill>
                <a:srgbClr val="3333CC"/>
              </a:solidFill>
            </a:endParaRP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</a:rPr>
              <a:t>	Tentukan DFA yang ekivalen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67174" y="2857497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10248" y="4143381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0</a:t>
            </a:r>
          </a:p>
        </p:txBody>
      </p:sp>
      <p:sp>
        <p:nvSpPr>
          <p:cNvPr id="31" name="Freeform 30"/>
          <p:cNvSpPr/>
          <p:nvPr/>
        </p:nvSpPr>
        <p:spPr>
          <a:xfrm rot="9458669">
            <a:off x="3401115" y="3454736"/>
            <a:ext cx="2039460" cy="131257"/>
          </a:xfrm>
          <a:custGeom>
            <a:avLst/>
            <a:gdLst>
              <a:gd name="connsiteX0" fmla="*/ 1676400 w 1676400"/>
              <a:gd name="connsiteY0" fmla="*/ 0 h 247650"/>
              <a:gd name="connsiteX1" fmla="*/ 838200 w 1676400"/>
              <a:gd name="connsiteY1" fmla="*/ 247650 h 247650"/>
              <a:gd name="connsiteX2" fmla="*/ 0 w 1676400"/>
              <a:gd name="connsiteY2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247650">
                <a:moveTo>
                  <a:pt x="1676400" y="0"/>
                </a:moveTo>
                <a:cubicBezTo>
                  <a:pt x="1397000" y="123825"/>
                  <a:pt x="1117600" y="247650"/>
                  <a:pt x="838200" y="247650"/>
                </a:cubicBezTo>
                <a:cubicBezTo>
                  <a:pt x="558800" y="247650"/>
                  <a:pt x="279400" y="123825"/>
                  <a:pt x="0" y="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ight Arrow 31"/>
          <p:cNvSpPr/>
          <p:nvPr/>
        </p:nvSpPr>
        <p:spPr>
          <a:xfrm>
            <a:off x="2166910" y="4000504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3" name="Group 31"/>
          <p:cNvGrpSpPr/>
          <p:nvPr/>
        </p:nvGrpSpPr>
        <p:grpSpPr>
          <a:xfrm>
            <a:off x="5381620" y="2643182"/>
            <a:ext cx="1071570" cy="1071570"/>
            <a:chOff x="3357554" y="2857496"/>
            <a:chExt cx="1071570" cy="1071570"/>
          </a:xfrm>
        </p:grpSpPr>
        <p:sp>
          <p:nvSpPr>
            <p:cNvPr id="34" name="TextBox 33"/>
            <p:cNvSpPr txBox="1"/>
            <p:nvPr/>
          </p:nvSpPr>
          <p:spPr>
            <a:xfrm>
              <a:off x="3450257" y="3121983"/>
              <a:ext cx="90742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800" dirty="0"/>
                <a:t>B</a:t>
              </a:r>
            </a:p>
          </p:txBody>
        </p:sp>
        <p:sp>
          <p:nvSpPr>
            <p:cNvPr id="35" name="Donut 34"/>
            <p:cNvSpPr/>
            <p:nvPr/>
          </p:nvSpPr>
          <p:spPr>
            <a:xfrm>
              <a:off x="3357554" y="2857496"/>
              <a:ext cx="1071570" cy="1071570"/>
            </a:xfrm>
            <a:prstGeom prst="donut">
              <a:avLst>
                <a:gd name="adj" fmla="val 114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4"/>
          <p:cNvGrpSpPr/>
          <p:nvPr/>
        </p:nvGrpSpPr>
        <p:grpSpPr>
          <a:xfrm>
            <a:off x="8024826" y="3071810"/>
            <a:ext cx="1000132" cy="1071570"/>
            <a:chOff x="785786" y="3643314"/>
            <a:chExt cx="1000132" cy="1071570"/>
          </a:xfrm>
        </p:grpSpPr>
        <p:sp>
          <p:nvSpPr>
            <p:cNvPr id="37" name="Oval 3"/>
            <p:cNvSpPr/>
            <p:nvPr/>
          </p:nvSpPr>
          <p:spPr>
            <a:xfrm>
              <a:off x="785786" y="3643314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5959" y="3927177"/>
              <a:ext cx="90742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800" dirty="0"/>
                <a:t>C</a:t>
              </a:r>
            </a:p>
          </p:txBody>
        </p:sp>
      </p:grpSp>
      <p:grpSp>
        <p:nvGrpSpPr>
          <p:cNvPr id="39" name="Group 26"/>
          <p:cNvGrpSpPr/>
          <p:nvPr/>
        </p:nvGrpSpPr>
        <p:grpSpPr>
          <a:xfrm>
            <a:off x="2738414" y="3571876"/>
            <a:ext cx="1000132" cy="1071570"/>
            <a:chOff x="785786" y="3643314"/>
            <a:chExt cx="1000132" cy="1071570"/>
          </a:xfrm>
        </p:grpSpPr>
        <p:sp>
          <p:nvSpPr>
            <p:cNvPr id="40" name="Oval 3"/>
            <p:cNvSpPr/>
            <p:nvPr/>
          </p:nvSpPr>
          <p:spPr>
            <a:xfrm>
              <a:off x="785786" y="3643314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35959" y="3927177"/>
              <a:ext cx="90742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800" dirty="0"/>
                <a:t>A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238876" y="3786191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sp>
        <p:nvSpPr>
          <p:cNvPr id="43" name="Freeform 42"/>
          <p:cNvSpPr/>
          <p:nvPr/>
        </p:nvSpPr>
        <p:spPr>
          <a:xfrm rot="11980118">
            <a:off x="6445963" y="3114604"/>
            <a:ext cx="1676400" cy="247650"/>
          </a:xfrm>
          <a:custGeom>
            <a:avLst/>
            <a:gdLst>
              <a:gd name="connsiteX0" fmla="*/ 1676400 w 1676400"/>
              <a:gd name="connsiteY0" fmla="*/ 0 h 247650"/>
              <a:gd name="connsiteX1" fmla="*/ 838200 w 1676400"/>
              <a:gd name="connsiteY1" fmla="*/ 247650 h 247650"/>
              <a:gd name="connsiteX2" fmla="*/ 0 w 1676400"/>
              <a:gd name="connsiteY2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247650">
                <a:moveTo>
                  <a:pt x="1676400" y="0"/>
                </a:moveTo>
                <a:cubicBezTo>
                  <a:pt x="1397000" y="123825"/>
                  <a:pt x="1117600" y="247650"/>
                  <a:pt x="838200" y="247650"/>
                </a:cubicBezTo>
                <a:cubicBezTo>
                  <a:pt x="558800" y="247650"/>
                  <a:pt x="279400" y="123825"/>
                  <a:pt x="0" y="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TextBox 43"/>
          <p:cNvSpPr txBox="1"/>
          <p:nvPr/>
        </p:nvSpPr>
        <p:spPr>
          <a:xfrm>
            <a:off x="7167570" y="2568356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96132" y="3214687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0</a:t>
            </a:r>
          </a:p>
        </p:txBody>
      </p:sp>
      <p:sp>
        <p:nvSpPr>
          <p:cNvPr id="46" name="Freeform 45"/>
          <p:cNvSpPr/>
          <p:nvPr/>
        </p:nvSpPr>
        <p:spPr>
          <a:xfrm rot="21287418">
            <a:off x="3623935" y="4197996"/>
            <a:ext cx="4607906" cy="523080"/>
          </a:xfrm>
          <a:custGeom>
            <a:avLst/>
            <a:gdLst>
              <a:gd name="connsiteX0" fmla="*/ 1676400 w 1676400"/>
              <a:gd name="connsiteY0" fmla="*/ 0 h 247650"/>
              <a:gd name="connsiteX1" fmla="*/ 838200 w 1676400"/>
              <a:gd name="connsiteY1" fmla="*/ 247650 h 247650"/>
              <a:gd name="connsiteX2" fmla="*/ 0 w 1676400"/>
              <a:gd name="connsiteY2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247650">
                <a:moveTo>
                  <a:pt x="1676400" y="0"/>
                </a:moveTo>
                <a:cubicBezTo>
                  <a:pt x="1397000" y="123825"/>
                  <a:pt x="1117600" y="247650"/>
                  <a:pt x="838200" y="247650"/>
                </a:cubicBezTo>
                <a:cubicBezTo>
                  <a:pt x="558800" y="247650"/>
                  <a:pt x="279400" y="123825"/>
                  <a:pt x="0" y="0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Freeform 46"/>
          <p:cNvSpPr/>
          <p:nvPr/>
        </p:nvSpPr>
        <p:spPr>
          <a:xfrm rot="1107225">
            <a:off x="6327431" y="3525976"/>
            <a:ext cx="1794247" cy="265257"/>
          </a:xfrm>
          <a:custGeom>
            <a:avLst/>
            <a:gdLst>
              <a:gd name="connsiteX0" fmla="*/ 1676400 w 1676400"/>
              <a:gd name="connsiteY0" fmla="*/ 0 h 247650"/>
              <a:gd name="connsiteX1" fmla="*/ 838200 w 1676400"/>
              <a:gd name="connsiteY1" fmla="*/ 247650 h 247650"/>
              <a:gd name="connsiteX2" fmla="*/ 0 w 1676400"/>
              <a:gd name="connsiteY2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247650">
                <a:moveTo>
                  <a:pt x="1676400" y="0"/>
                </a:moveTo>
                <a:cubicBezTo>
                  <a:pt x="1397000" y="123825"/>
                  <a:pt x="1117600" y="247650"/>
                  <a:pt x="838200" y="247650"/>
                </a:cubicBezTo>
                <a:cubicBezTo>
                  <a:pt x="558800" y="247650"/>
                  <a:pt x="279400" y="123825"/>
                  <a:pt x="0" y="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Freeform 47"/>
          <p:cNvSpPr/>
          <p:nvPr/>
        </p:nvSpPr>
        <p:spPr>
          <a:xfrm rot="259745">
            <a:off x="5957306" y="3840536"/>
            <a:ext cx="2212131" cy="166523"/>
          </a:xfrm>
          <a:custGeom>
            <a:avLst/>
            <a:gdLst>
              <a:gd name="connsiteX0" fmla="*/ 1676400 w 1676400"/>
              <a:gd name="connsiteY0" fmla="*/ 0 h 247650"/>
              <a:gd name="connsiteX1" fmla="*/ 838200 w 1676400"/>
              <a:gd name="connsiteY1" fmla="*/ 247650 h 247650"/>
              <a:gd name="connsiteX2" fmla="*/ 0 w 1676400"/>
              <a:gd name="connsiteY2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247650">
                <a:moveTo>
                  <a:pt x="1676400" y="0"/>
                </a:moveTo>
                <a:cubicBezTo>
                  <a:pt x="1397000" y="123825"/>
                  <a:pt x="1117600" y="247650"/>
                  <a:pt x="838200" y="247650"/>
                </a:cubicBezTo>
                <a:cubicBezTo>
                  <a:pt x="558800" y="247650"/>
                  <a:pt x="279400" y="123825"/>
                  <a:pt x="0" y="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Subtitle 4">
            <a:extLst>
              <a:ext uri="{FF2B5EF4-FFF2-40B4-BE49-F238E27FC236}">
                <a16:creationId xmlns:a16="http://schemas.microsoft.com/office/drawing/2014/main" id="{E314E425-21DE-BA47-984B-ADB4A9D5F7F7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33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723" y="2122736"/>
            <a:ext cx="5354172" cy="809251"/>
          </a:xfrm>
        </p:spPr>
        <p:txBody>
          <a:bodyPr>
            <a:normAutofit/>
          </a:bodyPr>
          <a:lstStyle/>
          <a:p>
            <a:r>
              <a:rPr lang="en-ID" sz="3200" dirty="0" err="1">
                <a:solidFill>
                  <a:srgbClr val="0070C0"/>
                </a:solidFill>
              </a:rPr>
              <a:t>Capaian</a:t>
            </a:r>
            <a:r>
              <a:rPr lang="en-ID" sz="3200" dirty="0">
                <a:solidFill>
                  <a:srgbClr val="0070C0"/>
                </a:solidFill>
              </a:rPr>
              <a:t> </a:t>
            </a:r>
            <a:r>
              <a:rPr lang="en-ID" sz="3200" dirty="0" err="1">
                <a:solidFill>
                  <a:srgbClr val="0070C0"/>
                </a:solidFill>
              </a:rPr>
              <a:t>Pembelajaran</a:t>
            </a:r>
            <a:r>
              <a:rPr lang="en-ID" sz="32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366" y="3038334"/>
            <a:ext cx="4701100" cy="88012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D" sz="2000" dirty="0" err="1">
                <a:cs typeface="Times New Roman"/>
              </a:rPr>
              <a:t>Mahasiswa</a:t>
            </a:r>
            <a:r>
              <a:rPr lang="en-ID" sz="2000" dirty="0">
                <a:cs typeface="Times New Roman"/>
              </a:rPr>
              <a:t> </a:t>
            </a:r>
            <a:r>
              <a:rPr lang="en-ID" sz="2000" dirty="0" err="1">
                <a:cs typeface="Times New Roman"/>
              </a:rPr>
              <a:t>memahami</a:t>
            </a:r>
            <a:r>
              <a:rPr lang="en-ID" sz="2000" dirty="0">
                <a:cs typeface="Times New Roman"/>
              </a:rPr>
              <a:t> </a:t>
            </a:r>
            <a:r>
              <a:rPr lang="en-ID" sz="2000" dirty="0" err="1">
                <a:cs typeface="Times New Roman"/>
              </a:rPr>
              <a:t>membentuk</a:t>
            </a:r>
            <a:r>
              <a:rPr lang="en-ID" sz="2000" dirty="0">
                <a:cs typeface="Times New Roman"/>
              </a:rPr>
              <a:t> DFA yang </a:t>
            </a:r>
            <a:r>
              <a:rPr lang="en-ID" sz="2000" dirty="0" err="1">
                <a:cs typeface="Times New Roman"/>
              </a:rPr>
              <a:t>ekivalen</a:t>
            </a:r>
            <a:r>
              <a:rPr lang="en-ID" sz="2000" dirty="0">
                <a:cs typeface="Times New Roman"/>
              </a:rPr>
              <a:t> </a:t>
            </a:r>
            <a:r>
              <a:rPr lang="en-ID" sz="2000" dirty="0" err="1">
                <a:cs typeface="Times New Roman"/>
              </a:rPr>
              <a:t>dengan</a:t>
            </a:r>
            <a:r>
              <a:rPr lang="en-ID" sz="2000" dirty="0">
                <a:cs typeface="Times New Roman"/>
              </a:rPr>
              <a:t> </a:t>
            </a:r>
            <a:r>
              <a:rPr lang="en-ID" sz="2000" dirty="0" err="1">
                <a:cs typeface="Times New Roman"/>
              </a:rPr>
              <a:t>suatu</a:t>
            </a:r>
            <a:r>
              <a:rPr lang="en-ID" sz="2000" dirty="0">
                <a:cs typeface="Times New Roman"/>
              </a:rPr>
              <a:t> NFA yang </a:t>
            </a:r>
            <a:r>
              <a:rPr lang="en-ID" sz="2000" dirty="0" err="1">
                <a:cs typeface="Times New Roman"/>
              </a:rPr>
              <a:t>diberikan</a:t>
            </a:r>
            <a:endParaRPr lang="en-ID" sz="2000" dirty="0">
              <a:cs typeface="Times New Roman"/>
            </a:endParaRPr>
          </a:p>
        </p:txBody>
      </p:sp>
      <p:grpSp>
        <p:nvGrpSpPr>
          <p:cNvPr id="4" name="Google Shape;356;p47">
            <a:extLst>
              <a:ext uri="{FF2B5EF4-FFF2-40B4-BE49-F238E27FC236}">
                <a16:creationId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7192760" y="168480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Subtitle 4">
            <a:extLst>
              <a:ext uri="{FF2B5EF4-FFF2-40B4-BE49-F238E27FC236}">
                <a16:creationId xmlns:a16="http://schemas.microsoft.com/office/drawing/2014/main" id="{72E9DC22-17E8-DB46-BE53-FBBE2530869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7" name="Subtitle 4">
            <a:extLst>
              <a:ext uri="{FF2B5EF4-FFF2-40B4-BE49-F238E27FC236}">
                <a16:creationId xmlns:a16="http://schemas.microsoft.com/office/drawing/2014/main" id="{E91FC173-7104-1145-8029-80F5815B55F2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788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18996" y="836183"/>
            <a:ext cx="8598209" cy="409321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r>
              <a:rPr lang="id-ID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EKUIVALENSI NFA</a:t>
            </a:r>
            <a:endParaRPr lang="en-US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" name="Subtitle 4">
            <a:extLst>
              <a:ext uri="{FF2B5EF4-FFF2-40B4-BE49-F238E27FC236}">
                <a16:creationId xmlns:a16="http://schemas.microsoft.com/office/drawing/2014/main" id="{5A6B4A2B-95BA-474B-BB06-B4FB51897BB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981200" y="1500174"/>
            <a:ext cx="8229600" cy="5000660"/>
          </a:xfrm>
        </p:spPr>
        <p:txBody>
          <a:bodyPr>
            <a:normAutofit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Soal 2</a:t>
            </a:r>
          </a:p>
          <a:p>
            <a:endParaRPr lang="id-ID" sz="4000" dirty="0">
              <a:solidFill>
                <a:srgbClr val="3333CC"/>
              </a:solidFill>
            </a:endParaRPr>
          </a:p>
          <a:p>
            <a:endParaRPr lang="id-ID" sz="4000" dirty="0">
              <a:solidFill>
                <a:srgbClr val="3333CC"/>
              </a:solidFill>
            </a:endParaRP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</a:rPr>
              <a:t>	</a:t>
            </a:r>
            <a:r>
              <a:rPr lang="en-US" sz="4000" dirty="0">
                <a:solidFill>
                  <a:srgbClr val="3333CC"/>
                </a:solidFill>
              </a:rPr>
              <a:t/>
            </a:r>
            <a:br>
              <a:rPr lang="en-US" sz="4000" dirty="0">
                <a:solidFill>
                  <a:srgbClr val="3333CC"/>
                </a:solidFill>
              </a:rPr>
            </a:br>
            <a:r>
              <a:rPr lang="en-US" sz="4000" dirty="0">
                <a:solidFill>
                  <a:srgbClr val="3333CC"/>
                </a:solidFill>
              </a:rPr>
              <a:t>S</a:t>
            </a:r>
            <a:r>
              <a:rPr lang="id-ID" sz="4000" dirty="0">
                <a:solidFill>
                  <a:srgbClr val="3333CC"/>
                </a:solidFill>
              </a:rPr>
              <a:t> = A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</a:rPr>
              <a:t>	F ={D}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</a:rPr>
              <a:t>	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</a:rPr>
              <a:t>	Tentukan DFA yang ekivalen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381488" y="2285992"/>
          <a:ext cx="535785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682">
                <a:tc>
                  <a:txBody>
                    <a:bodyPr/>
                    <a:lstStyle/>
                    <a:p>
                      <a:pPr algn="ctr"/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{A, 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 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Subtitle 4">
            <a:extLst>
              <a:ext uri="{FF2B5EF4-FFF2-40B4-BE49-F238E27FC236}">
                <a16:creationId xmlns:a16="http://schemas.microsoft.com/office/drawing/2014/main" id="{93F5345A-6645-3347-AFDB-A1683FE9067E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02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EKUIVALENSI NFA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3" name="Subtitle 4">
            <a:extLst>
              <a:ext uri="{FF2B5EF4-FFF2-40B4-BE49-F238E27FC236}">
                <a16:creationId xmlns:a16="http://schemas.microsoft.com/office/drawing/2014/main" id="{3DF68B24-9C61-3B47-8A5F-5EBBF50C450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8528998" cy="4265883"/>
          </a:xfrm>
        </p:spPr>
        <p:txBody>
          <a:bodyPr>
            <a:normAutofit fontScale="92500" lnSpcReduction="10000"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Soal 3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</a:rPr>
              <a:t>	Diketahui Kelima Komponen NFA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</a:rPr>
              <a:t>	Q = {A, B, C},  	</a:t>
            </a:r>
            <a:r>
              <a:rPr lang="id-ID" sz="4000" dirty="0">
                <a:solidFill>
                  <a:srgbClr val="3333CC"/>
                </a:solidFill>
                <a:sym typeface="Symbol"/>
              </a:rPr>
              <a:t> = {0, 1}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(A,0)={A}, (A,1)={C}, (B,0)={B}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(C,0)={A,B}, (C,1)={B} </a:t>
            </a:r>
            <a:endParaRPr lang="id-ID" sz="4000" dirty="0">
              <a:solidFill>
                <a:srgbClr val="3333CC"/>
              </a:solidFill>
            </a:endParaRP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</a:rPr>
              <a:t>	S= A,  	F ={C}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</a:rPr>
              <a:t>	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</a:rPr>
              <a:t>	Tentukan DFA yang ekivalen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FBFF2481-A56B-2441-BF07-47D665F5F82F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474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EKUIVALENSI NFA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7" name="Subtitle 4">
            <a:extLst>
              <a:ext uri="{FF2B5EF4-FFF2-40B4-BE49-F238E27FC236}">
                <a16:creationId xmlns:a16="http://schemas.microsoft.com/office/drawing/2014/main" id="{DF6C979A-30E9-D948-94F5-B3B349231985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9443398" cy="4165675"/>
          </a:xfrm>
        </p:spPr>
        <p:txBody>
          <a:bodyPr>
            <a:normAutofit fontScale="92500" lnSpcReduction="10000"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Soal 4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</a:rPr>
              <a:t>	Diketahui Kelima Komponen NFA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</a:rPr>
              <a:t>	Q = {A, B, C},  	</a:t>
            </a:r>
            <a:r>
              <a:rPr lang="id-ID" sz="4000" dirty="0">
                <a:solidFill>
                  <a:srgbClr val="3333CC"/>
                </a:solidFill>
                <a:sym typeface="Symbol"/>
              </a:rPr>
              <a:t> = {0, 1}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(A,0)={B, C}, (A,1)={C}, (B,0)={B}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(B,1)={C}, (C,0)={ }, (C,1)={A, C} </a:t>
            </a:r>
            <a:endParaRPr lang="id-ID" sz="4000" dirty="0">
              <a:solidFill>
                <a:srgbClr val="3333CC"/>
              </a:solidFill>
            </a:endParaRP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</a:rPr>
              <a:t>	S = A,  	F ={B}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</a:rPr>
              <a:t>	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</a:rPr>
              <a:t>	Tentukan DFA yang ekivalen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78221C71-A9E0-834C-8F09-28A179B92476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24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3409" y="813585"/>
            <a:ext cx="3824008" cy="56531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EKUIVALENSI NFA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0D3FC61F-4888-A54D-9D37-91C6D7D7D1A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009804" y="1500174"/>
            <a:ext cx="8229600" cy="5000660"/>
          </a:xfrm>
        </p:spPr>
        <p:txBody>
          <a:bodyPr>
            <a:normAutofit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Soal 5:</a:t>
            </a:r>
          </a:p>
          <a:p>
            <a:endParaRPr lang="id-ID" sz="4000" dirty="0">
              <a:solidFill>
                <a:srgbClr val="3333CC"/>
              </a:solidFill>
            </a:endParaRPr>
          </a:p>
          <a:p>
            <a:endParaRPr lang="id-ID" sz="4000" dirty="0">
              <a:solidFill>
                <a:srgbClr val="3333CC"/>
              </a:solidFill>
            </a:endParaRPr>
          </a:p>
          <a:p>
            <a:endParaRPr lang="id-ID" sz="4000" dirty="0">
              <a:solidFill>
                <a:srgbClr val="3333CC"/>
              </a:solidFill>
            </a:endParaRPr>
          </a:p>
          <a:p>
            <a:endParaRPr lang="id-ID" sz="4000" dirty="0">
              <a:solidFill>
                <a:srgbClr val="3333CC"/>
              </a:solidFill>
            </a:endParaRP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</a:rPr>
              <a:t>	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</a:rPr>
              <a:t>Tentukan DFA yang ekivalen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52662" y="2068290"/>
            <a:ext cx="6929486" cy="3146661"/>
            <a:chOff x="642910" y="2643182"/>
            <a:chExt cx="6929486" cy="3146661"/>
          </a:xfrm>
        </p:grpSpPr>
        <p:sp>
          <p:nvSpPr>
            <p:cNvPr id="15" name="TextBox 14"/>
            <p:cNvSpPr txBox="1"/>
            <p:nvPr/>
          </p:nvSpPr>
          <p:spPr>
            <a:xfrm>
              <a:off x="2643174" y="2857496"/>
              <a:ext cx="5000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600" dirty="0"/>
                <a:t>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86050" y="5143512"/>
              <a:ext cx="5000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600" dirty="0"/>
                <a:t>0</a:t>
              </a:r>
            </a:p>
          </p:txBody>
        </p:sp>
        <p:sp>
          <p:nvSpPr>
            <p:cNvPr id="17" name="Freeform 16"/>
            <p:cNvSpPr/>
            <p:nvPr/>
          </p:nvSpPr>
          <p:spPr>
            <a:xfrm rot="9458669">
              <a:off x="1877115" y="3454735"/>
              <a:ext cx="2039460" cy="131257"/>
            </a:xfrm>
            <a:custGeom>
              <a:avLst/>
              <a:gdLst>
                <a:gd name="connsiteX0" fmla="*/ 1676400 w 1676400"/>
                <a:gd name="connsiteY0" fmla="*/ 0 h 247650"/>
                <a:gd name="connsiteX1" fmla="*/ 838200 w 1676400"/>
                <a:gd name="connsiteY1" fmla="*/ 247650 h 247650"/>
                <a:gd name="connsiteX2" fmla="*/ 0 w 1676400"/>
                <a:gd name="connsiteY2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247650">
                  <a:moveTo>
                    <a:pt x="1676400" y="0"/>
                  </a:moveTo>
                  <a:cubicBezTo>
                    <a:pt x="1397000" y="123825"/>
                    <a:pt x="1117600" y="247650"/>
                    <a:pt x="838200" y="247650"/>
                  </a:cubicBezTo>
                  <a:cubicBezTo>
                    <a:pt x="558800" y="247650"/>
                    <a:pt x="279400" y="123825"/>
                    <a:pt x="0" y="0"/>
                  </a:cubicBezTo>
                </a:path>
              </a:pathLst>
            </a:cu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642910" y="4000504"/>
              <a:ext cx="500066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9" name="Group 31"/>
            <p:cNvGrpSpPr/>
            <p:nvPr/>
          </p:nvGrpSpPr>
          <p:grpSpPr>
            <a:xfrm>
              <a:off x="3857620" y="2643182"/>
              <a:ext cx="1071570" cy="1071570"/>
              <a:chOff x="3357554" y="2857496"/>
              <a:chExt cx="1071570" cy="107157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3450257" y="3121983"/>
                <a:ext cx="90742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2800" dirty="0"/>
                  <a:t>B</a:t>
                </a:r>
              </a:p>
            </p:txBody>
          </p:sp>
          <p:sp>
            <p:nvSpPr>
              <p:cNvPr id="38" name="Donut 37"/>
              <p:cNvSpPr/>
              <p:nvPr/>
            </p:nvSpPr>
            <p:spPr>
              <a:xfrm>
                <a:off x="3357554" y="2857496"/>
                <a:ext cx="1071570" cy="1071570"/>
              </a:xfrm>
              <a:prstGeom prst="donut">
                <a:avLst>
                  <a:gd name="adj" fmla="val 1147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34"/>
            <p:cNvGrpSpPr/>
            <p:nvPr/>
          </p:nvGrpSpPr>
          <p:grpSpPr>
            <a:xfrm>
              <a:off x="5429256" y="4500570"/>
              <a:ext cx="1000132" cy="1071570"/>
              <a:chOff x="785786" y="3643314"/>
              <a:chExt cx="1000132" cy="1071570"/>
            </a:xfrm>
          </p:grpSpPr>
          <p:sp>
            <p:nvSpPr>
              <p:cNvPr id="35" name="Oval 3"/>
              <p:cNvSpPr/>
              <p:nvPr/>
            </p:nvSpPr>
            <p:spPr>
              <a:xfrm>
                <a:off x="785786" y="3643314"/>
                <a:ext cx="1000132" cy="10715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35959" y="3927177"/>
                <a:ext cx="90742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2800" dirty="0"/>
                  <a:t>C</a:t>
                </a:r>
              </a:p>
            </p:txBody>
          </p:sp>
        </p:grpSp>
        <p:grpSp>
          <p:nvGrpSpPr>
            <p:cNvPr id="21" name="Group 26"/>
            <p:cNvGrpSpPr/>
            <p:nvPr/>
          </p:nvGrpSpPr>
          <p:grpSpPr>
            <a:xfrm>
              <a:off x="1214414" y="3571876"/>
              <a:ext cx="1000132" cy="1071570"/>
              <a:chOff x="785786" y="3643314"/>
              <a:chExt cx="1000132" cy="1071570"/>
            </a:xfrm>
          </p:grpSpPr>
          <p:sp>
            <p:nvSpPr>
              <p:cNvPr id="33" name="Oval 3"/>
              <p:cNvSpPr/>
              <p:nvPr/>
            </p:nvSpPr>
            <p:spPr>
              <a:xfrm>
                <a:off x="785786" y="3643314"/>
                <a:ext cx="1000132" cy="10715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835959" y="3927177"/>
                <a:ext cx="90742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2800" dirty="0"/>
                  <a:t>A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000496" y="4714884"/>
              <a:ext cx="5000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600" dirty="0"/>
                <a:t>1</a:t>
              </a:r>
            </a:p>
          </p:txBody>
        </p:sp>
        <p:sp>
          <p:nvSpPr>
            <p:cNvPr id="23" name="Freeform 22"/>
            <p:cNvSpPr/>
            <p:nvPr/>
          </p:nvSpPr>
          <p:spPr>
            <a:xfrm rot="13636805">
              <a:off x="4679172" y="3676932"/>
              <a:ext cx="1676400" cy="247650"/>
            </a:xfrm>
            <a:custGeom>
              <a:avLst/>
              <a:gdLst>
                <a:gd name="connsiteX0" fmla="*/ 1676400 w 1676400"/>
                <a:gd name="connsiteY0" fmla="*/ 0 h 247650"/>
                <a:gd name="connsiteX1" fmla="*/ 838200 w 1676400"/>
                <a:gd name="connsiteY1" fmla="*/ 247650 h 247650"/>
                <a:gd name="connsiteX2" fmla="*/ 0 w 1676400"/>
                <a:gd name="connsiteY2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247650">
                  <a:moveTo>
                    <a:pt x="1676400" y="0"/>
                  </a:moveTo>
                  <a:cubicBezTo>
                    <a:pt x="1397000" y="123825"/>
                    <a:pt x="1117600" y="247650"/>
                    <a:pt x="838200" y="247650"/>
                  </a:cubicBezTo>
                  <a:cubicBezTo>
                    <a:pt x="558800" y="247650"/>
                    <a:pt x="279400" y="123825"/>
                    <a:pt x="0" y="0"/>
                  </a:cubicBezTo>
                </a:path>
              </a:pathLst>
            </a:cu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43570" y="3357562"/>
              <a:ext cx="5000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600" dirty="0"/>
                <a:t>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72330" y="4572008"/>
              <a:ext cx="5000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600" dirty="0"/>
                <a:t>0</a:t>
              </a:r>
            </a:p>
          </p:txBody>
        </p:sp>
        <p:sp>
          <p:nvSpPr>
            <p:cNvPr id="26" name="Freeform 25"/>
            <p:cNvSpPr/>
            <p:nvPr/>
          </p:nvSpPr>
          <p:spPr>
            <a:xfrm rot="417856" flipV="1">
              <a:off x="1535976" y="4166831"/>
              <a:ext cx="3950640" cy="472606"/>
            </a:xfrm>
            <a:custGeom>
              <a:avLst/>
              <a:gdLst>
                <a:gd name="connsiteX0" fmla="*/ 1676400 w 1676400"/>
                <a:gd name="connsiteY0" fmla="*/ 0 h 247650"/>
                <a:gd name="connsiteX1" fmla="*/ 838200 w 1676400"/>
                <a:gd name="connsiteY1" fmla="*/ 247650 h 247650"/>
                <a:gd name="connsiteX2" fmla="*/ 0 w 1676400"/>
                <a:gd name="connsiteY2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247650">
                  <a:moveTo>
                    <a:pt x="1676400" y="0"/>
                  </a:moveTo>
                  <a:cubicBezTo>
                    <a:pt x="1397000" y="123825"/>
                    <a:pt x="1117600" y="247650"/>
                    <a:pt x="838200" y="247650"/>
                  </a:cubicBezTo>
                  <a:cubicBezTo>
                    <a:pt x="558800" y="247650"/>
                    <a:pt x="279400" y="123825"/>
                    <a:pt x="0" y="0"/>
                  </a:cubicBezTo>
                </a:path>
              </a:pathLst>
            </a:cu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Freeform 26"/>
            <p:cNvSpPr/>
            <p:nvPr/>
          </p:nvSpPr>
          <p:spPr>
            <a:xfrm rot="900257">
              <a:off x="2036938" y="4800437"/>
              <a:ext cx="3534714" cy="420490"/>
            </a:xfrm>
            <a:custGeom>
              <a:avLst/>
              <a:gdLst>
                <a:gd name="connsiteX0" fmla="*/ 1676400 w 1676400"/>
                <a:gd name="connsiteY0" fmla="*/ 0 h 247650"/>
                <a:gd name="connsiteX1" fmla="*/ 838200 w 1676400"/>
                <a:gd name="connsiteY1" fmla="*/ 247650 h 247650"/>
                <a:gd name="connsiteX2" fmla="*/ 0 w 1676400"/>
                <a:gd name="connsiteY2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247650">
                  <a:moveTo>
                    <a:pt x="1676400" y="0"/>
                  </a:moveTo>
                  <a:cubicBezTo>
                    <a:pt x="1397000" y="123825"/>
                    <a:pt x="1117600" y="247650"/>
                    <a:pt x="838200" y="247650"/>
                  </a:cubicBezTo>
                  <a:cubicBezTo>
                    <a:pt x="558800" y="247650"/>
                    <a:pt x="279400" y="123825"/>
                    <a:pt x="0" y="0"/>
                  </a:cubicBezTo>
                </a:path>
              </a:pathLst>
            </a:cu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Freeform 27"/>
            <p:cNvSpPr/>
            <p:nvPr/>
          </p:nvSpPr>
          <p:spPr>
            <a:xfrm rot="20142060">
              <a:off x="2113061" y="3737187"/>
              <a:ext cx="2039460" cy="131257"/>
            </a:xfrm>
            <a:custGeom>
              <a:avLst/>
              <a:gdLst>
                <a:gd name="connsiteX0" fmla="*/ 1676400 w 1676400"/>
                <a:gd name="connsiteY0" fmla="*/ 0 h 247650"/>
                <a:gd name="connsiteX1" fmla="*/ 838200 w 1676400"/>
                <a:gd name="connsiteY1" fmla="*/ 247650 h 247650"/>
                <a:gd name="connsiteX2" fmla="*/ 0 w 1676400"/>
                <a:gd name="connsiteY2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247650">
                  <a:moveTo>
                    <a:pt x="1676400" y="0"/>
                  </a:moveTo>
                  <a:cubicBezTo>
                    <a:pt x="1397000" y="123825"/>
                    <a:pt x="1117600" y="247650"/>
                    <a:pt x="838200" y="247650"/>
                  </a:cubicBezTo>
                  <a:cubicBezTo>
                    <a:pt x="558800" y="247650"/>
                    <a:pt x="279400" y="123825"/>
                    <a:pt x="0" y="0"/>
                  </a:cubicBezTo>
                </a:path>
              </a:pathLst>
            </a:cu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14612" y="3425611"/>
              <a:ext cx="5000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600" dirty="0"/>
                <a:t>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00562" y="3925677"/>
              <a:ext cx="5000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600" dirty="0"/>
                <a:t>1</a:t>
              </a:r>
            </a:p>
          </p:txBody>
        </p:sp>
        <p:sp>
          <p:nvSpPr>
            <p:cNvPr id="31" name="Arc 30"/>
            <p:cNvSpPr/>
            <p:nvPr/>
          </p:nvSpPr>
          <p:spPr>
            <a:xfrm>
              <a:off x="5929322" y="4572008"/>
              <a:ext cx="1204876" cy="928694"/>
            </a:xfrm>
            <a:prstGeom prst="arc">
              <a:avLst>
                <a:gd name="adj1" fmla="val 13754489"/>
                <a:gd name="adj2" fmla="val 7446241"/>
              </a:avLst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Freeform 31"/>
            <p:cNvSpPr/>
            <p:nvPr/>
          </p:nvSpPr>
          <p:spPr>
            <a:xfrm rot="900257">
              <a:off x="1900238" y="5011548"/>
              <a:ext cx="3714071" cy="491829"/>
            </a:xfrm>
            <a:custGeom>
              <a:avLst/>
              <a:gdLst>
                <a:gd name="connsiteX0" fmla="*/ 1676400 w 1676400"/>
                <a:gd name="connsiteY0" fmla="*/ 0 h 247650"/>
                <a:gd name="connsiteX1" fmla="*/ 838200 w 1676400"/>
                <a:gd name="connsiteY1" fmla="*/ 247650 h 247650"/>
                <a:gd name="connsiteX2" fmla="*/ 0 w 1676400"/>
                <a:gd name="connsiteY2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247650">
                  <a:moveTo>
                    <a:pt x="1676400" y="0"/>
                  </a:moveTo>
                  <a:cubicBezTo>
                    <a:pt x="1397000" y="123825"/>
                    <a:pt x="1117600" y="247650"/>
                    <a:pt x="838200" y="247650"/>
                  </a:cubicBezTo>
                  <a:cubicBezTo>
                    <a:pt x="558800" y="247650"/>
                    <a:pt x="279400" y="123825"/>
                    <a:pt x="0" y="0"/>
                  </a:cubicBezTo>
                </a:path>
              </a:pathLst>
            </a:cu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9" name="Subtitle 4">
            <a:extLst>
              <a:ext uri="{FF2B5EF4-FFF2-40B4-BE49-F238E27FC236}">
                <a16:creationId xmlns:a16="http://schemas.microsoft.com/office/drawing/2014/main" id="{08D75A13-F520-3B4D-B4D1-FAD74D801DC5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619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id="{C15979B7-FCFA-F94C-BCDD-70EDB7A30FAB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65E8A5-B4C8-5841-8646-DECDAA6C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</a:t>
            </a:r>
            <a:r>
              <a:rPr lang="en-US" dirty="0" err="1"/>
              <a:t>Referensi</a:t>
            </a: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B2698-1355-D34E-8164-2E1F77CD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53704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https://www.youtube.com/watch?v=k_lVxcPWySQ&amp;list=PLRh5ykdCNEH3G_RYC8S_1znK0FLV9GTV5</a:t>
            </a:r>
            <a:endParaRPr lang="en-US" dirty="0"/>
          </a:p>
          <a:p>
            <a:endParaRPr lang="en-US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8F208B80-12AF-E842-82B8-40A984C54D68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84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ubtitle 4">
            <a:extLst>
              <a:ext uri="{FF2B5EF4-FFF2-40B4-BE49-F238E27FC236}">
                <a16:creationId xmlns:a16="http://schemas.microsoft.com/office/drawing/2014/main" id="{72E9DC22-17E8-DB46-BE53-FBBE2530869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FB3AE7A1-F012-4542-A649-7AB7CDD493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4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DFA dan nfa</a:t>
            </a:r>
            <a:endParaRPr lang="en-US" sz="24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0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8981420" cy="4178201"/>
          </a:xfrm>
        </p:spPr>
        <p:txBody>
          <a:bodyPr>
            <a:normAutofit/>
          </a:bodyPr>
          <a:lstStyle/>
          <a:p>
            <a:r>
              <a:rPr lang="id-ID" sz="4000" dirty="0">
                <a:solidFill>
                  <a:srgbClr val="0070C0"/>
                </a:solidFill>
              </a:rPr>
              <a:t>FSA secara umum ada dua jenis yaitu </a:t>
            </a:r>
            <a:endParaRPr lang="en-US" sz="4000" dirty="0">
              <a:solidFill>
                <a:srgbClr val="0070C0"/>
              </a:solidFill>
            </a:endParaRPr>
          </a:p>
          <a:p>
            <a:pPr>
              <a:buNone/>
            </a:pPr>
            <a:endParaRPr lang="id-ID" sz="40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id-ID" sz="4000" dirty="0">
                <a:solidFill>
                  <a:srgbClr val="0070C0"/>
                </a:solidFill>
              </a:rPr>
              <a:t>	1. Deterministic Finite Automata</a:t>
            </a:r>
          </a:p>
          <a:p>
            <a:pPr>
              <a:buNone/>
            </a:pPr>
            <a:r>
              <a:rPr lang="id-ID" sz="4000" dirty="0">
                <a:solidFill>
                  <a:srgbClr val="0070C0"/>
                </a:solidFill>
              </a:rPr>
              <a:t>	    (DFA)</a:t>
            </a:r>
          </a:p>
          <a:p>
            <a:pPr>
              <a:buNone/>
            </a:pPr>
            <a:r>
              <a:rPr lang="id-ID" sz="4000" dirty="0">
                <a:solidFill>
                  <a:srgbClr val="0070C0"/>
                </a:solidFill>
              </a:rPr>
              <a:t>	2. Non Determinis</a:t>
            </a:r>
            <a:r>
              <a:rPr lang="en-US" sz="4000" dirty="0">
                <a:solidFill>
                  <a:srgbClr val="0070C0"/>
                </a:solidFill>
              </a:rPr>
              <a:t>t</a:t>
            </a:r>
            <a:r>
              <a:rPr lang="id-ID" sz="4000" dirty="0">
                <a:solidFill>
                  <a:srgbClr val="0070C0"/>
                </a:solidFill>
              </a:rPr>
              <a:t>ic Finite Automata</a:t>
            </a:r>
          </a:p>
          <a:p>
            <a:pPr>
              <a:buNone/>
            </a:pPr>
            <a:r>
              <a:rPr lang="id-ID" sz="4000" dirty="0">
                <a:solidFill>
                  <a:srgbClr val="0070C0"/>
                </a:solidFill>
              </a:rPr>
              <a:t>	    (NFA) atau NDFA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1A460C08-819E-3641-BE0A-CEBF5B247B85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13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1928" y="1037478"/>
            <a:ext cx="9744637" cy="626869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DFA </a:t>
            </a:r>
            <a:endParaRPr sz="3883">
              <a:latin typeface="Calibri"/>
              <a:cs typeface="Calibri"/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59433F26-9046-6D4F-BAAD-C7FFAF49452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10066302" cy="4115570"/>
          </a:xfrm>
        </p:spPr>
        <p:txBody>
          <a:bodyPr>
            <a:normAutofit lnSpcReduction="10000"/>
          </a:bodyPr>
          <a:lstStyle/>
          <a:p>
            <a:r>
              <a:rPr lang="id-ID" sz="4000" dirty="0">
                <a:solidFill>
                  <a:srgbClr val="0070C0"/>
                </a:solidFill>
              </a:rPr>
              <a:t>Ciri DFA </a:t>
            </a:r>
          </a:p>
          <a:p>
            <a:pPr>
              <a:buNone/>
            </a:pPr>
            <a:r>
              <a:rPr lang="id-ID" sz="4000" dirty="0">
                <a:solidFill>
                  <a:srgbClr val="0070C0"/>
                </a:solidFill>
              </a:rPr>
              <a:t>	1. Jika misalkan </a:t>
            </a:r>
            <a:r>
              <a:rPr lang="id-ID" sz="4000" dirty="0">
                <a:solidFill>
                  <a:srgbClr val="0070C0"/>
                </a:solidFill>
                <a:sym typeface="Symbol"/>
              </a:rPr>
              <a:t>={a,b}, maka SETIAP</a:t>
            </a:r>
          </a:p>
          <a:p>
            <a:pPr>
              <a:buNone/>
            </a:pPr>
            <a:r>
              <a:rPr lang="id-ID" sz="4000" dirty="0">
                <a:solidFill>
                  <a:srgbClr val="0070C0"/>
                </a:solidFill>
                <a:sym typeface="Symbol"/>
              </a:rPr>
              <a:t>	    state mempunyai </a:t>
            </a:r>
            <a:r>
              <a:rPr lang="en-US" sz="4000" dirty="0" err="1">
                <a:solidFill>
                  <a:srgbClr val="0070C0"/>
                </a:solidFill>
                <a:sym typeface="Symbol"/>
              </a:rPr>
              <a:t>tepat</a:t>
            </a:r>
            <a:r>
              <a:rPr lang="en-US" sz="4000" dirty="0">
                <a:solidFill>
                  <a:srgbClr val="0070C0"/>
                </a:solidFill>
                <a:sym typeface="Symbol"/>
              </a:rPr>
              <a:t> </a:t>
            </a:r>
            <a:r>
              <a:rPr lang="id-ID" sz="4000" dirty="0">
                <a:solidFill>
                  <a:srgbClr val="0070C0"/>
                </a:solidFill>
                <a:sym typeface="Symbol"/>
              </a:rPr>
              <a:t>satu input a </a:t>
            </a:r>
            <a:endParaRPr lang="en-US" sz="4000" dirty="0">
              <a:solidFill>
                <a:srgbClr val="0070C0"/>
              </a:solidFill>
              <a:sym typeface="Symbol"/>
            </a:endParaRPr>
          </a:p>
          <a:p>
            <a:pPr>
              <a:buNone/>
            </a:pPr>
            <a:r>
              <a:rPr lang="en-US" sz="4000" dirty="0">
                <a:solidFill>
                  <a:srgbClr val="0070C0"/>
                </a:solidFill>
                <a:sym typeface="Symbol"/>
              </a:rPr>
              <a:t>	    </a:t>
            </a:r>
            <a:r>
              <a:rPr lang="id-ID" sz="4000" dirty="0">
                <a:solidFill>
                  <a:srgbClr val="0070C0"/>
                </a:solidFill>
                <a:sym typeface="Symbol"/>
              </a:rPr>
              <a:t>dan</a:t>
            </a:r>
            <a:r>
              <a:rPr lang="en-US" sz="4000" dirty="0">
                <a:solidFill>
                  <a:srgbClr val="0070C0"/>
                </a:solidFill>
                <a:sym typeface="Symbol"/>
              </a:rPr>
              <a:t> </a:t>
            </a:r>
            <a:r>
              <a:rPr lang="id-ID" sz="4000" dirty="0">
                <a:solidFill>
                  <a:srgbClr val="0070C0"/>
                </a:solidFill>
                <a:sym typeface="Symbol"/>
              </a:rPr>
              <a:t>satu input b</a:t>
            </a:r>
            <a:endParaRPr lang="en-US" sz="4000" dirty="0">
              <a:solidFill>
                <a:srgbClr val="0070C0"/>
              </a:solidFill>
              <a:sym typeface="Symbol"/>
            </a:endParaRPr>
          </a:p>
          <a:p>
            <a:pPr>
              <a:buNone/>
            </a:pPr>
            <a:endParaRPr lang="id-ID" sz="40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id-ID" sz="4000" dirty="0">
                <a:solidFill>
                  <a:srgbClr val="0070C0"/>
                </a:solidFill>
              </a:rPr>
              <a:t>	2. Dalam Tabel Transisi state Tujuan</a:t>
            </a:r>
          </a:p>
          <a:p>
            <a:pPr>
              <a:buNone/>
            </a:pPr>
            <a:r>
              <a:rPr lang="id-ID" sz="4000" dirty="0">
                <a:solidFill>
                  <a:srgbClr val="0070C0"/>
                </a:solidFill>
              </a:rPr>
              <a:t>	    tidak ditulis dalam bentuk Himpunan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99137E1B-0E5E-8942-8A8D-444D23397E22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72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1928" y="1037478"/>
            <a:ext cx="9744637" cy="56531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en-US" sz="36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</a:t>
            </a:r>
            <a:r>
              <a:rPr lang="id-ID" sz="36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fa</a:t>
            </a:r>
            <a:endParaRPr sz="3883">
              <a:latin typeface="Calibri"/>
              <a:cs typeface="Calibri"/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D57CA650-B740-A84D-8F04-63CB958A6FE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10128296" cy="404041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70C0"/>
                </a:solidFill>
              </a:rPr>
              <a:t>Suatu</a:t>
            </a:r>
            <a:r>
              <a:rPr lang="en-US" sz="3600" dirty="0">
                <a:solidFill>
                  <a:srgbClr val="0070C0"/>
                </a:solidFill>
              </a:rPr>
              <a:t> string x </a:t>
            </a:r>
            <a:r>
              <a:rPr lang="en-US" sz="3600" dirty="0" err="1">
                <a:solidFill>
                  <a:srgbClr val="0070C0"/>
                </a:solidFill>
              </a:rPr>
              <a:t>dinyatakan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diterima</a:t>
            </a:r>
            <a:r>
              <a:rPr lang="en-US" sz="3600" dirty="0">
                <a:solidFill>
                  <a:srgbClr val="0070C0"/>
                </a:solidFill>
              </a:rPr>
              <a:t>,</a:t>
            </a:r>
          </a:p>
          <a:p>
            <a:pPr lvl="1">
              <a:buNone/>
            </a:pPr>
            <a:r>
              <a:rPr lang="en-US" sz="3600" dirty="0" err="1">
                <a:solidFill>
                  <a:srgbClr val="0070C0"/>
                </a:solidFill>
              </a:rPr>
              <a:t>Bila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l-GR" sz="3600" dirty="0">
                <a:solidFill>
                  <a:srgbClr val="0070C0"/>
                </a:solidFill>
              </a:rPr>
              <a:t>δ</a:t>
            </a:r>
            <a:r>
              <a:rPr lang="en-US" sz="3600" dirty="0">
                <a:solidFill>
                  <a:srgbClr val="0070C0"/>
                </a:solidFill>
              </a:rPr>
              <a:t> (</a:t>
            </a:r>
            <a:r>
              <a:rPr lang="en-US" sz="3600" dirty="0" err="1">
                <a:solidFill>
                  <a:srgbClr val="0070C0"/>
                </a:solidFill>
              </a:rPr>
              <a:t>S,x</a:t>
            </a:r>
            <a:r>
              <a:rPr lang="en-US" sz="3600" dirty="0">
                <a:solidFill>
                  <a:srgbClr val="0070C0"/>
                </a:solidFill>
              </a:rPr>
              <a:t>) </a:t>
            </a:r>
            <a:r>
              <a:rPr lang="en-US" sz="3600" dirty="0" err="1">
                <a:solidFill>
                  <a:srgbClr val="0070C0"/>
                </a:solidFill>
              </a:rPr>
              <a:t>berada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pada</a:t>
            </a:r>
            <a:r>
              <a:rPr lang="en-US" sz="3600" dirty="0">
                <a:solidFill>
                  <a:srgbClr val="0070C0"/>
                </a:solidFill>
              </a:rPr>
              <a:t> state </a:t>
            </a:r>
            <a:r>
              <a:rPr lang="en-US" sz="3600" dirty="0" err="1">
                <a:solidFill>
                  <a:srgbClr val="0070C0"/>
                </a:solidFill>
              </a:rPr>
              <a:t>akhir</a:t>
            </a:r>
            <a:r>
              <a:rPr lang="en-US" sz="3600" dirty="0">
                <a:solidFill>
                  <a:srgbClr val="0070C0"/>
                </a:solidFill>
              </a:rPr>
              <a:t>.</a:t>
            </a:r>
          </a:p>
          <a:p>
            <a:r>
              <a:rPr lang="en-US" sz="3600" dirty="0" err="1">
                <a:solidFill>
                  <a:srgbClr val="0070C0"/>
                </a:solidFill>
              </a:rPr>
              <a:t>Bila</a:t>
            </a:r>
            <a:r>
              <a:rPr lang="en-US" sz="3600" dirty="0">
                <a:solidFill>
                  <a:srgbClr val="0070C0"/>
                </a:solidFill>
              </a:rPr>
              <a:t> M </a:t>
            </a:r>
            <a:r>
              <a:rPr lang="en-US" sz="3600" dirty="0" err="1">
                <a:solidFill>
                  <a:srgbClr val="0070C0"/>
                </a:solidFill>
              </a:rPr>
              <a:t>adalah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sebuah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bahasa</a:t>
            </a:r>
            <a:r>
              <a:rPr lang="en-US" sz="3600" dirty="0">
                <a:solidFill>
                  <a:srgbClr val="0070C0"/>
                </a:solidFill>
              </a:rPr>
              <a:t> FSA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</a:rPr>
              <a:t>    M = (Q, ∑, </a:t>
            </a:r>
            <a:r>
              <a:rPr lang="el-GR" sz="3600" dirty="0">
                <a:solidFill>
                  <a:srgbClr val="0070C0"/>
                </a:solidFill>
              </a:rPr>
              <a:t>δ, </a:t>
            </a:r>
            <a:r>
              <a:rPr lang="en-US" sz="3600" dirty="0">
                <a:solidFill>
                  <a:srgbClr val="0070C0"/>
                </a:solidFill>
              </a:rPr>
              <a:t>S, F)</a:t>
            </a:r>
          </a:p>
          <a:p>
            <a:pPr lvl="1">
              <a:buNone/>
            </a:pPr>
            <a:r>
              <a:rPr lang="en-US" sz="3600" dirty="0" err="1">
                <a:solidFill>
                  <a:srgbClr val="0070C0"/>
                </a:solidFill>
              </a:rPr>
              <a:t>menerima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bahasa</a:t>
            </a:r>
            <a:r>
              <a:rPr lang="en-US" sz="3600" dirty="0">
                <a:solidFill>
                  <a:srgbClr val="0070C0"/>
                </a:solidFill>
              </a:rPr>
              <a:t> yang </a:t>
            </a:r>
            <a:r>
              <a:rPr lang="en-US" sz="3600" dirty="0" err="1">
                <a:solidFill>
                  <a:srgbClr val="0070C0"/>
                </a:solidFill>
              </a:rPr>
              <a:t>disebut</a:t>
            </a:r>
            <a:r>
              <a:rPr lang="en-US" sz="3600" dirty="0">
                <a:solidFill>
                  <a:srgbClr val="0070C0"/>
                </a:solidFill>
              </a:rPr>
              <a:t>  L(M)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0070C0"/>
                </a:solidFill>
              </a:rPr>
              <a:t>yang </a:t>
            </a:r>
            <a:r>
              <a:rPr lang="en-US" sz="3600" dirty="0" err="1">
                <a:solidFill>
                  <a:srgbClr val="0070C0"/>
                </a:solidFill>
              </a:rPr>
              <a:t>merupakan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himpunan</a:t>
            </a:r>
            <a:r>
              <a:rPr lang="en-US" sz="3600" dirty="0">
                <a:solidFill>
                  <a:srgbClr val="0070C0"/>
                </a:solidFill>
              </a:rPr>
              <a:t> { x | </a:t>
            </a:r>
            <a:r>
              <a:rPr lang="el-GR" sz="3600" dirty="0">
                <a:solidFill>
                  <a:srgbClr val="0070C0"/>
                </a:solidFill>
              </a:rPr>
              <a:t>δ</a:t>
            </a:r>
            <a:r>
              <a:rPr lang="en-US" sz="3600" dirty="0">
                <a:solidFill>
                  <a:srgbClr val="0070C0"/>
                </a:solidFill>
              </a:rPr>
              <a:t>(</a:t>
            </a:r>
            <a:r>
              <a:rPr lang="en-US" sz="3600" dirty="0" err="1">
                <a:solidFill>
                  <a:srgbClr val="0070C0"/>
                </a:solidFill>
              </a:rPr>
              <a:t>S,x</a:t>
            </a:r>
            <a:r>
              <a:rPr lang="en-US" sz="3600" dirty="0">
                <a:solidFill>
                  <a:srgbClr val="0070C0"/>
                </a:solidFill>
              </a:rPr>
              <a:t>) </a:t>
            </a:r>
            <a:r>
              <a:rPr lang="en-US" sz="3600" dirty="0" err="1">
                <a:solidFill>
                  <a:srgbClr val="0070C0"/>
                </a:solidFill>
              </a:rPr>
              <a:t>anggota</a:t>
            </a:r>
            <a:r>
              <a:rPr lang="en-US" sz="3600" dirty="0">
                <a:solidFill>
                  <a:srgbClr val="0070C0"/>
                </a:solidFill>
              </a:rPr>
              <a:t> F }</a:t>
            </a:r>
          </a:p>
          <a:p>
            <a:endParaRPr lang="en-US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274755F-FA6A-CE44-A735-13329BEDB6DD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41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en-US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</a:t>
            </a:r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fa</a:t>
            </a:r>
            <a:endParaRPr sz="3883">
              <a:latin typeface="Calibri"/>
              <a:cs typeface="Calibri"/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4C7261CF-7AB1-DE42-92C6-1F880A9BCC4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d-ID" sz="4000" dirty="0">
                <a:solidFill>
                  <a:srgbClr val="0070C0"/>
                </a:solidFill>
              </a:rPr>
              <a:t>1. Jika misalkan </a:t>
            </a:r>
            <a:r>
              <a:rPr lang="id-ID" sz="4000" dirty="0">
                <a:solidFill>
                  <a:srgbClr val="0070C0"/>
                </a:solidFill>
                <a:sym typeface="Symbol"/>
              </a:rPr>
              <a:t>={a,b}, maka SETIAP</a:t>
            </a:r>
          </a:p>
          <a:p>
            <a:pPr>
              <a:buNone/>
            </a:pPr>
            <a:r>
              <a:rPr lang="id-ID" sz="4000" dirty="0">
                <a:solidFill>
                  <a:srgbClr val="0070C0"/>
                </a:solidFill>
                <a:sym typeface="Symbol"/>
              </a:rPr>
              <a:t>    state mempunyai satu input a dan</a:t>
            </a:r>
          </a:p>
          <a:p>
            <a:pPr>
              <a:buNone/>
            </a:pPr>
            <a:r>
              <a:rPr lang="id-ID" sz="4000" dirty="0">
                <a:solidFill>
                  <a:srgbClr val="0070C0"/>
                </a:solidFill>
                <a:sym typeface="Symbol"/>
              </a:rPr>
              <a:t>    satu input b</a:t>
            </a: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52662" y="4714884"/>
            <a:ext cx="1000132" cy="1071570"/>
            <a:chOff x="3643306" y="3357562"/>
            <a:chExt cx="1000132" cy="1071570"/>
          </a:xfrm>
        </p:grpSpPr>
        <p:sp>
          <p:nvSpPr>
            <p:cNvPr id="9" name="Oval 8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S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2881290" y="4572008"/>
            <a:ext cx="1714512" cy="4286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90880" y="5572140"/>
            <a:ext cx="1133484" cy="2143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8546" y="4211430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09984" y="5143513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095868" y="4714884"/>
            <a:ext cx="1000132" cy="1071570"/>
            <a:chOff x="3643306" y="3357562"/>
            <a:chExt cx="1000132" cy="1071570"/>
          </a:xfrm>
        </p:grpSpPr>
        <p:sp>
          <p:nvSpPr>
            <p:cNvPr id="16" name="Oval 15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A</a:t>
              </a:r>
            </a:p>
          </p:txBody>
        </p:sp>
      </p:grpSp>
      <p:sp>
        <p:nvSpPr>
          <p:cNvPr id="18" name="Arc 17"/>
          <p:cNvSpPr/>
          <p:nvPr/>
        </p:nvSpPr>
        <p:spPr>
          <a:xfrm rot="18288727">
            <a:off x="8006507" y="4245153"/>
            <a:ext cx="1107571" cy="928694"/>
          </a:xfrm>
          <a:prstGeom prst="arc">
            <a:avLst>
              <a:gd name="adj1" fmla="val 13754489"/>
              <a:gd name="adj2" fmla="val 744624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/>
          <p:cNvSpPr txBox="1"/>
          <p:nvPr/>
        </p:nvSpPr>
        <p:spPr>
          <a:xfrm>
            <a:off x="5881686" y="4071943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29352" y="5143513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b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38810" y="5572140"/>
            <a:ext cx="1562112" cy="3571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7739074" y="4714884"/>
            <a:ext cx="1000132" cy="1071570"/>
            <a:chOff x="3643306" y="3357562"/>
            <a:chExt cx="1000132" cy="1071570"/>
          </a:xfrm>
        </p:grpSpPr>
        <p:sp>
          <p:nvSpPr>
            <p:cNvPr id="23" name="Oval 22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A</a:t>
              </a:r>
            </a:p>
          </p:txBody>
        </p:sp>
      </p:grpSp>
      <p:sp>
        <p:nvSpPr>
          <p:cNvPr id="25" name="Arc 24"/>
          <p:cNvSpPr/>
          <p:nvPr/>
        </p:nvSpPr>
        <p:spPr>
          <a:xfrm rot="18288727">
            <a:off x="5453789" y="4316591"/>
            <a:ext cx="1107571" cy="928694"/>
          </a:xfrm>
          <a:prstGeom prst="arc">
            <a:avLst>
              <a:gd name="adj1" fmla="val 13754489"/>
              <a:gd name="adj2" fmla="val 744624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extBox 25"/>
          <p:cNvSpPr txBox="1"/>
          <p:nvPr/>
        </p:nvSpPr>
        <p:spPr>
          <a:xfrm>
            <a:off x="8524892" y="4071943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a</a:t>
            </a:r>
          </a:p>
        </p:txBody>
      </p:sp>
      <p:sp>
        <p:nvSpPr>
          <p:cNvPr id="27" name="Arc 26"/>
          <p:cNvSpPr/>
          <p:nvPr/>
        </p:nvSpPr>
        <p:spPr>
          <a:xfrm rot="3577733">
            <a:off x="8008783" y="5316723"/>
            <a:ext cx="1107571" cy="928694"/>
          </a:xfrm>
          <a:prstGeom prst="arc">
            <a:avLst>
              <a:gd name="adj1" fmla="val 13754489"/>
              <a:gd name="adj2" fmla="val 744624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TextBox 27"/>
          <p:cNvSpPr txBox="1"/>
          <p:nvPr/>
        </p:nvSpPr>
        <p:spPr>
          <a:xfrm>
            <a:off x="8596330" y="5711628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b</a:t>
            </a:r>
          </a:p>
        </p:txBody>
      </p:sp>
      <p:sp>
        <p:nvSpPr>
          <p:cNvPr id="29" name="Subtitle 4">
            <a:extLst>
              <a:ext uri="{FF2B5EF4-FFF2-40B4-BE49-F238E27FC236}">
                <a16:creationId xmlns:a16="http://schemas.microsoft.com/office/drawing/2014/main" id="{94F93253-D753-5248-B208-BF2FC31D12AF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44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DFA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BB4EBF67-BC16-8C45-8EE8-9F7184A7DF32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9618762" cy="46166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000" dirty="0">
                <a:solidFill>
                  <a:srgbClr val="0070C0"/>
                </a:solidFill>
              </a:rPr>
              <a:t>2. Dalam Tabel Transisi state Tujuan</a:t>
            </a:r>
          </a:p>
          <a:p>
            <a:pPr>
              <a:buNone/>
            </a:pPr>
            <a:r>
              <a:rPr lang="id-ID" sz="4000" dirty="0">
                <a:solidFill>
                  <a:srgbClr val="0070C0"/>
                </a:solidFill>
              </a:rPr>
              <a:t>	 tidak ditulis dalam bentuk himpunan</a:t>
            </a:r>
          </a:p>
          <a:p>
            <a:pPr>
              <a:buNone/>
            </a:pPr>
            <a:endParaRPr lang="id-ID" sz="4000" dirty="0">
              <a:solidFill>
                <a:srgbClr val="0070C0"/>
              </a:solidFill>
              <a:sym typeface="Symbol"/>
            </a:endParaRPr>
          </a:p>
          <a:p>
            <a:pPr>
              <a:buNone/>
            </a:pPr>
            <a:endParaRPr lang="id-ID" sz="4000" dirty="0">
              <a:solidFill>
                <a:srgbClr val="0070C0"/>
              </a:solidFill>
              <a:sym typeface="Symbol"/>
            </a:endParaRPr>
          </a:p>
          <a:p>
            <a:pPr>
              <a:buNone/>
            </a:pPr>
            <a:endParaRPr lang="id-ID" sz="4000" dirty="0">
              <a:solidFill>
                <a:srgbClr val="0070C0"/>
              </a:solidFill>
              <a:sym typeface="Symbol"/>
            </a:endParaRPr>
          </a:p>
          <a:p>
            <a:pPr>
              <a:buNone/>
            </a:pPr>
            <a:endParaRPr lang="id-ID" sz="4000" dirty="0">
              <a:solidFill>
                <a:srgbClr val="0070C0"/>
              </a:solidFill>
              <a:sym typeface="Symbol"/>
            </a:endParaRPr>
          </a:p>
          <a:p>
            <a:pPr>
              <a:buNone/>
            </a:pPr>
            <a:r>
              <a:rPr lang="id-ID" sz="4000" dirty="0">
                <a:solidFill>
                  <a:srgbClr val="0070C0"/>
                </a:solidFill>
                <a:sym typeface="Symbol"/>
              </a:rPr>
              <a:t>	Bukan dalam bentuk himpunan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524100" y="3286124"/>
          <a:ext cx="395286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5423769" y="3904014"/>
            <a:ext cx="713983" cy="1707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/>
          <p:cNvSpPr/>
          <p:nvPr/>
        </p:nvSpPr>
        <p:spPr>
          <a:xfrm>
            <a:off x="4100629" y="3906101"/>
            <a:ext cx="642942" cy="16430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Elbow Connector 32"/>
          <p:cNvCxnSpPr/>
          <p:nvPr/>
        </p:nvCxnSpPr>
        <p:spPr>
          <a:xfrm>
            <a:off x="4829166" y="4750603"/>
            <a:ext cx="519116" cy="100013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32"/>
          <p:cNvCxnSpPr/>
          <p:nvPr/>
        </p:nvCxnSpPr>
        <p:spPr>
          <a:xfrm>
            <a:off x="6159013" y="4777742"/>
            <a:ext cx="519116" cy="100013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4">
            <a:extLst>
              <a:ext uri="{FF2B5EF4-FFF2-40B4-BE49-F238E27FC236}">
                <a16:creationId xmlns:a16="http://schemas.microsoft.com/office/drawing/2014/main" id="{0108386C-B41B-1046-8451-C0DB0D732500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10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DFA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BD2DA2F4-B6A8-5A42-8573-A0BDAA2690C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Contoh 1</a:t>
            </a: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</p:txBody>
      </p:sp>
      <p:grpSp>
        <p:nvGrpSpPr>
          <p:cNvPr id="9" name="Group 7"/>
          <p:cNvGrpSpPr/>
          <p:nvPr/>
        </p:nvGrpSpPr>
        <p:grpSpPr>
          <a:xfrm>
            <a:off x="5167306" y="3357562"/>
            <a:ext cx="1000132" cy="1071570"/>
            <a:chOff x="3643306" y="3357562"/>
            <a:chExt cx="1000132" cy="1071570"/>
          </a:xfrm>
        </p:grpSpPr>
        <p:sp>
          <p:nvSpPr>
            <p:cNvPr id="10" name="Oval 9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A</a:t>
              </a:r>
            </a:p>
          </p:txBody>
        </p:sp>
      </p:grpSp>
      <p:grpSp>
        <p:nvGrpSpPr>
          <p:cNvPr id="12" name="Group 8"/>
          <p:cNvGrpSpPr/>
          <p:nvPr/>
        </p:nvGrpSpPr>
        <p:grpSpPr>
          <a:xfrm>
            <a:off x="2738414" y="3357562"/>
            <a:ext cx="1000132" cy="1071570"/>
            <a:chOff x="3643306" y="3357562"/>
            <a:chExt cx="1000132" cy="1071570"/>
          </a:xfrm>
        </p:grpSpPr>
        <p:sp>
          <p:nvSpPr>
            <p:cNvPr id="13" name="Oval 12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S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596198" y="3357562"/>
            <a:ext cx="1000132" cy="1071570"/>
            <a:chOff x="6215074" y="3357562"/>
            <a:chExt cx="1000132" cy="1071570"/>
          </a:xfrm>
        </p:grpSpPr>
        <p:grpSp>
          <p:nvGrpSpPr>
            <p:cNvPr id="16" name="Group 11"/>
            <p:cNvGrpSpPr/>
            <p:nvPr/>
          </p:nvGrpSpPr>
          <p:grpSpPr>
            <a:xfrm>
              <a:off x="6215074" y="3357562"/>
              <a:ext cx="1000132" cy="1071570"/>
              <a:chOff x="3643306" y="3357562"/>
              <a:chExt cx="1000132" cy="107157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643306" y="3357562"/>
                <a:ext cx="1000132" cy="10715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793825" y="3479173"/>
                <a:ext cx="71438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4800" dirty="0"/>
                  <a:t>B</a:t>
                </a:r>
              </a:p>
            </p:txBody>
          </p:sp>
        </p:grpSp>
        <p:sp>
          <p:nvSpPr>
            <p:cNvPr id="17" name="Oval 16"/>
            <p:cNvSpPr/>
            <p:nvPr/>
          </p:nvSpPr>
          <p:spPr>
            <a:xfrm>
              <a:off x="6321399" y="3500438"/>
              <a:ext cx="772196" cy="8070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20" name="Straight Arrow Connector 19"/>
          <p:cNvCxnSpPr>
            <a:stCxn id="13" idx="6"/>
            <a:endCxn id="10" idx="2"/>
          </p:cNvCxnSpPr>
          <p:nvPr/>
        </p:nvCxnSpPr>
        <p:spPr>
          <a:xfrm>
            <a:off x="3738546" y="3893347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167438" y="3876678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3562350" y="2590800"/>
            <a:ext cx="4171950" cy="895350"/>
          </a:xfrm>
          <a:custGeom>
            <a:avLst/>
            <a:gdLst>
              <a:gd name="connsiteX0" fmla="*/ 0 w 4171950"/>
              <a:gd name="connsiteY0" fmla="*/ 895350 h 895350"/>
              <a:gd name="connsiteX1" fmla="*/ 2076450 w 4171950"/>
              <a:gd name="connsiteY1" fmla="*/ 0 h 895350"/>
              <a:gd name="connsiteX2" fmla="*/ 4171950 w 4171950"/>
              <a:gd name="connsiteY2" fmla="*/ 895350 h 895350"/>
              <a:gd name="connsiteX3" fmla="*/ 4171950 w 4171950"/>
              <a:gd name="connsiteY3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895350">
                <a:moveTo>
                  <a:pt x="0" y="895350"/>
                </a:moveTo>
                <a:cubicBezTo>
                  <a:pt x="690562" y="447675"/>
                  <a:pt x="1381125" y="0"/>
                  <a:pt x="2076450" y="0"/>
                </a:cubicBezTo>
                <a:cubicBezTo>
                  <a:pt x="2771775" y="0"/>
                  <a:pt x="4171950" y="895350"/>
                  <a:pt x="4171950" y="895350"/>
                </a:cubicBezTo>
                <a:lnTo>
                  <a:pt x="4171950" y="89535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Freeform 22"/>
          <p:cNvSpPr/>
          <p:nvPr/>
        </p:nvSpPr>
        <p:spPr>
          <a:xfrm>
            <a:off x="6076950" y="4324350"/>
            <a:ext cx="1676400" cy="247650"/>
          </a:xfrm>
          <a:custGeom>
            <a:avLst/>
            <a:gdLst>
              <a:gd name="connsiteX0" fmla="*/ 1676400 w 1676400"/>
              <a:gd name="connsiteY0" fmla="*/ 0 h 247650"/>
              <a:gd name="connsiteX1" fmla="*/ 838200 w 1676400"/>
              <a:gd name="connsiteY1" fmla="*/ 247650 h 247650"/>
              <a:gd name="connsiteX2" fmla="*/ 0 w 1676400"/>
              <a:gd name="connsiteY2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247650">
                <a:moveTo>
                  <a:pt x="1676400" y="0"/>
                </a:moveTo>
                <a:cubicBezTo>
                  <a:pt x="1397000" y="123825"/>
                  <a:pt x="1117600" y="247650"/>
                  <a:pt x="838200" y="247650"/>
                </a:cubicBezTo>
                <a:cubicBezTo>
                  <a:pt x="558800" y="247650"/>
                  <a:pt x="279400" y="123825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Freeform 23"/>
          <p:cNvSpPr/>
          <p:nvPr/>
        </p:nvSpPr>
        <p:spPr>
          <a:xfrm rot="10800000">
            <a:off x="3556281" y="4319599"/>
            <a:ext cx="4171950" cy="895350"/>
          </a:xfrm>
          <a:custGeom>
            <a:avLst/>
            <a:gdLst>
              <a:gd name="connsiteX0" fmla="*/ 0 w 4171950"/>
              <a:gd name="connsiteY0" fmla="*/ 895350 h 895350"/>
              <a:gd name="connsiteX1" fmla="*/ 2076450 w 4171950"/>
              <a:gd name="connsiteY1" fmla="*/ 0 h 895350"/>
              <a:gd name="connsiteX2" fmla="*/ 4171950 w 4171950"/>
              <a:gd name="connsiteY2" fmla="*/ 895350 h 895350"/>
              <a:gd name="connsiteX3" fmla="*/ 4171950 w 4171950"/>
              <a:gd name="connsiteY3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895350">
                <a:moveTo>
                  <a:pt x="0" y="895350"/>
                </a:moveTo>
                <a:cubicBezTo>
                  <a:pt x="690562" y="447675"/>
                  <a:pt x="1381125" y="0"/>
                  <a:pt x="2076450" y="0"/>
                </a:cubicBezTo>
                <a:cubicBezTo>
                  <a:pt x="2771775" y="0"/>
                  <a:pt x="4171950" y="895350"/>
                  <a:pt x="4171950" y="895350"/>
                </a:cubicBezTo>
                <a:lnTo>
                  <a:pt x="4171950" y="89535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Arc 24"/>
          <p:cNvSpPr/>
          <p:nvPr/>
        </p:nvSpPr>
        <p:spPr>
          <a:xfrm rot="18288727">
            <a:off x="5609588" y="2834928"/>
            <a:ext cx="714380" cy="928694"/>
          </a:xfrm>
          <a:prstGeom prst="arc">
            <a:avLst>
              <a:gd name="adj1" fmla="val 13754489"/>
              <a:gd name="adj2" fmla="val 744624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extBox 25"/>
          <p:cNvSpPr txBox="1"/>
          <p:nvPr/>
        </p:nvSpPr>
        <p:spPr>
          <a:xfrm>
            <a:off x="4238612" y="3354174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38942" y="4068554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24496" y="4643447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81686" y="2854108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7504" y="3286125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a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2166910" y="3786190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Subtitle 4">
            <a:extLst>
              <a:ext uri="{FF2B5EF4-FFF2-40B4-BE49-F238E27FC236}">
                <a16:creationId xmlns:a16="http://schemas.microsoft.com/office/drawing/2014/main" id="{7AF5F36A-3C40-7241-952C-0C0CD5869FA4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17405" y="2046278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8094024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1725</TotalTime>
  <Words>955</Words>
  <Application>Microsoft Office PowerPoint</Application>
  <PresentationFormat>Widescreen</PresentationFormat>
  <Paragraphs>531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Black</vt:lpstr>
      <vt:lpstr>Calibri</vt:lpstr>
      <vt:lpstr>Signika</vt:lpstr>
      <vt:lpstr>Symbol</vt:lpstr>
      <vt:lpstr>Times New Roman</vt:lpstr>
      <vt:lpstr>1_Custom Design</vt:lpstr>
      <vt:lpstr>Pertemuan ke_4 Ekuvalensi NFA </vt:lpstr>
      <vt:lpstr>Finite State Automata Materi : DFA dan NFA Ekuivalensi NFA </vt:lpstr>
      <vt:lpstr>Capaian Pembelajaran </vt:lpstr>
      <vt:lpstr>DFA dan nfa</vt:lpstr>
      <vt:lpstr>DFA </vt:lpstr>
      <vt:lpstr>dfa</vt:lpstr>
      <vt:lpstr>dfa</vt:lpstr>
      <vt:lpstr>DFA</vt:lpstr>
      <vt:lpstr>DFA</vt:lpstr>
      <vt:lpstr>DFA</vt:lpstr>
      <vt:lpstr>DFA dan nfa</vt:lpstr>
      <vt:lpstr>DFA dan nfa</vt:lpstr>
      <vt:lpstr>nfa</vt:lpstr>
      <vt:lpstr>nfa</vt:lpstr>
      <vt:lpstr>nfa</vt:lpstr>
      <vt:lpstr>nfa</vt:lpstr>
      <vt:lpstr>nfa</vt:lpstr>
      <vt:lpstr>nfa</vt:lpstr>
      <vt:lpstr>nfa</vt:lpstr>
      <vt:lpstr>nfa</vt:lpstr>
      <vt:lpstr>nfa</vt:lpstr>
      <vt:lpstr>nfa</vt:lpstr>
      <vt:lpstr>EKUIVALENSI NFA</vt:lpstr>
      <vt:lpstr>EKUIVALENSI NFA </vt:lpstr>
      <vt:lpstr>EKUIVALENSI NFA</vt:lpstr>
      <vt:lpstr>EKUIVALENSI NFA</vt:lpstr>
      <vt:lpstr>EKUIVALENSI NFA</vt:lpstr>
      <vt:lpstr>EKUIVALENSI NFA</vt:lpstr>
      <vt:lpstr>EKUIVALENSI NFA</vt:lpstr>
      <vt:lpstr>EKUIVALENSI NFA</vt:lpstr>
      <vt:lpstr>EKUIVALENSI NFA</vt:lpstr>
      <vt:lpstr>EKUIVALENSI NFA</vt:lpstr>
      <vt:lpstr>EKUIVALENSI NFA</vt:lpstr>
      <vt:lpstr>Video Referensi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Max</cp:lastModifiedBy>
  <cp:revision>99</cp:revision>
  <dcterms:created xsi:type="dcterms:W3CDTF">2020-07-23T01:18:59Z</dcterms:created>
  <dcterms:modified xsi:type="dcterms:W3CDTF">2022-04-05T03:17:19Z</dcterms:modified>
</cp:coreProperties>
</file>