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4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300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1" autoAdjust="0"/>
    <p:restoredTop sz="94649" autoAdjust="0"/>
  </p:normalViewPr>
  <p:slideViewPr>
    <p:cSldViewPr snapToGrid="0">
      <p:cViewPr varScale="1">
        <p:scale>
          <a:sx n="79" d="100"/>
          <a:sy n="79" d="100"/>
        </p:scale>
        <p:origin x="571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05/04/2022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pPr/>
              <a:t>27</a:t>
            </a:fld>
            <a:endParaRPr lang="en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pPr/>
              <a:t>39</a:t>
            </a:fld>
            <a:endParaRPr lang="en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E9D7eo5d30&amp;list=PLRh5ykdCNEH3G_RYC8S_1znK0FLV9GTV5&amp;index=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rltQ16me9I&amp;list=PLRh5ykdCNEH3G_RYC8S_1znK0FLV9GTV5&amp;index=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8868" y="2285440"/>
            <a:ext cx="10153897" cy="2019860"/>
          </a:xfrm>
        </p:spPr>
        <p:txBody>
          <a:bodyPr/>
          <a:lstStyle/>
          <a:p>
            <a:pPr algn="ctr"/>
            <a:r>
              <a:rPr lang="id-ID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Pertemuan ke_5 </a:t>
            </a:r>
            <a:br>
              <a:rPr lang="id-ID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id-ID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REDUKSI STATE 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6A36B536-D283-BE46-8CCB-4D8422509353}"/>
              </a:ext>
            </a:extLst>
          </p:cNvPr>
          <p:cNvSpPr txBox="1">
            <a:spLocks/>
          </p:cNvSpPr>
          <p:nvPr/>
        </p:nvSpPr>
        <p:spPr>
          <a:xfrm>
            <a:off x="6096000" y="4892725"/>
            <a:ext cx="4778189" cy="709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600" dirty="0"/>
              <a:t>Tim </a:t>
            </a:r>
            <a:r>
              <a:rPr lang="en-ID" sz="1600" dirty="0" err="1"/>
              <a:t>pengampu</a:t>
            </a:r>
            <a:r>
              <a:rPr lang="en-ID" sz="1600" dirty="0"/>
              <a:t> </a:t>
            </a:r>
          </a:p>
          <a:p>
            <a:r>
              <a:rPr lang="en-ID" sz="1600" dirty="0"/>
              <a:t>2022</a:t>
            </a: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765BF6AC-055A-2A4F-BDFC-C8B3E6816909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REDUKSI STATE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262608A7-770A-114D-9038-F2B8AB48A80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000" dirty="0">
                <a:solidFill>
                  <a:srgbClr val="3333CC"/>
                </a:solidFill>
              </a:rPr>
              <a:t>DFA hasil Reduksi :</a:t>
            </a:r>
          </a:p>
        </p:txBody>
      </p:sp>
      <p:grpSp>
        <p:nvGrpSpPr>
          <p:cNvPr id="8" name="Group 15"/>
          <p:cNvGrpSpPr/>
          <p:nvPr/>
        </p:nvGrpSpPr>
        <p:grpSpPr>
          <a:xfrm>
            <a:off x="8524892" y="4214818"/>
            <a:ext cx="1000132" cy="1071570"/>
            <a:chOff x="6215074" y="3357562"/>
            <a:chExt cx="1000132" cy="1071570"/>
          </a:xfrm>
        </p:grpSpPr>
        <p:grpSp>
          <p:nvGrpSpPr>
            <p:cNvPr id="9" name="Group 11"/>
            <p:cNvGrpSpPr/>
            <p:nvPr/>
          </p:nvGrpSpPr>
          <p:grpSpPr>
            <a:xfrm>
              <a:off x="6215074" y="3357562"/>
              <a:ext cx="1000132" cy="1071570"/>
              <a:chOff x="3643306" y="3357562"/>
              <a:chExt cx="1000132" cy="107157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643306" y="3357562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793825" y="3479173"/>
                <a:ext cx="71438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/>
                  <a:t>E</a:t>
                </a:r>
                <a:endParaRPr lang="id-ID" sz="4800" dirty="0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6321399" y="3500438"/>
              <a:ext cx="772196" cy="8070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6810380" y="4429132"/>
            <a:ext cx="1785950" cy="21431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096000" y="3786190"/>
            <a:ext cx="1000132" cy="1071570"/>
            <a:chOff x="4572000" y="3786190"/>
            <a:chExt cx="1000132" cy="1071570"/>
          </a:xfrm>
        </p:grpSpPr>
        <p:sp>
          <p:nvSpPr>
            <p:cNvPr id="15" name="Oval 14"/>
            <p:cNvSpPr/>
            <p:nvPr/>
          </p:nvSpPr>
          <p:spPr>
            <a:xfrm>
              <a:off x="4572000" y="3786190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64703" y="4043034"/>
              <a:ext cx="87852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200" dirty="0"/>
                <a:t>BCD</a:t>
              </a:r>
            </a:p>
          </p:txBody>
        </p:sp>
      </p:grpSp>
      <p:grpSp>
        <p:nvGrpSpPr>
          <p:cNvPr id="17" name="Group 8"/>
          <p:cNvGrpSpPr/>
          <p:nvPr/>
        </p:nvGrpSpPr>
        <p:grpSpPr>
          <a:xfrm>
            <a:off x="3095604" y="3143248"/>
            <a:ext cx="1000132" cy="1071570"/>
            <a:chOff x="3643306" y="3357562"/>
            <a:chExt cx="1000132" cy="1071570"/>
          </a:xfrm>
        </p:grpSpPr>
        <p:sp>
          <p:nvSpPr>
            <p:cNvPr id="18" name="Oval 17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A</a:t>
              </a:r>
            </a:p>
          </p:txBody>
        </p:sp>
      </p:grpSp>
      <p:sp>
        <p:nvSpPr>
          <p:cNvPr id="20" name="Right Arrow 19"/>
          <p:cNvSpPr/>
          <p:nvPr/>
        </p:nvSpPr>
        <p:spPr>
          <a:xfrm>
            <a:off x="2452662" y="3500438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/>
        </p:nvSpPr>
        <p:spPr>
          <a:xfrm>
            <a:off x="4952992" y="2854108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38678" y="406855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96198" y="3925678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24" name="Arc 23"/>
          <p:cNvSpPr/>
          <p:nvPr/>
        </p:nvSpPr>
        <p:spPr>
          <a:xfrm rot="18288727">
            <a:off x="8864969" y="3782939"/>
            <a:ext cx="1173547" cy="928694"/>
          </a:xfrm>
          <a:prstGeom prst="arc">
            <a:avLst>
              <a:gd name="adj1" fmla="val 13754489"/>
              <a:gd name="adj2" fmla="val 833838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Arc 24"/>
          <p:cNvSpPr/>
          <p:nvPr/>
        </p:nvSpPr>
        <p:spPr>
          <a:xfrm rot="3531642">
            <a:off x="8710431" y="5008384"/>
            <a:ext cx="1173547" cy="928694"/>
          </a:xfrm>
          <a:prstGeom prst="arc">
            <a:avLst>
              <a:gd name="adj1" fmla="val 13754489"/>
              <a:gd name="adj2" fmla="val 8630658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extBox 25"/>
          <p:cNvSpPr txBox="1"/>
          <p:nvPr/>
        </p:nvSpPr>
        <p:spPr>
          <a:xfrm>
            <a:off x="9310710" y="3139860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67834" y="5425876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  <p:sp>
        <p:nvSpPr>
          <p:cNvPr id="28" name="Freeform 27"/>
          <p:cNvSpPr/>
          <p:nvPr/>
        </p:nvSpPr>
        <p:spPr>
          <a:xfrm rot="11355079" flipV="1">
            <a:off x="3755252" y="3412005"/>
            <a:ext cx="2487825" cy="409105"/>
          </a:xfrm>
          <a:custGeom>
            <a:avLst/>
            <a:gdLst>
              <a:gd name="connsiteX0" fmla="*/ 0 w 4171950"/>
              <a:gd name="connsiteY0" fmla="*/ 895350 h 895350"/>
              <a:gd name="connsiteX1" fmla="*/ 2076450 w 4171950"/>
              <a:gd name="connsiteY1" fmla="*/ 0 h 895350"/>
              <a:gd name="connsiteX2" fmla="*/ 4171950 w 4171950"/>
              <a:gd name="connsiteY2" fmla="*/ 895350 h 895350"/>
              <a:gd name="connsiteX3" fmla="*/ 4171950 w 4171950"/>
              <a:gd name="connsiteY3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895350">
                <a:moveTo>
                  <a:pt x="0" y="895350"/>
                </a:moveTo>
                <a:cubicBezTo>
                  <a:pt x="690562" y="447675"/>
                  <a:pt x="1381125" y="0"/>
                  <a:pt x="2076450" y="0"/>
                </a:cubicBezTo>
                <a:cubicBezTo>
                  <a:pt x="2771775" y="0"/>
                  <a:pt x="4171950" y="895350"/>
                  <a:pt x="4171950" y="895350"/>
                </a:cubicBezTo>
                <a:lnTo>
                  <a:pt x="4171950" y="895350"/>
                </a:ln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Freeform 28"/>
          <p:cNvSpPr/>
          <p:nvPr/>
        </p:nvSpPr>
        <p:spPr>
          <a:xfrm rot="11355079">
            <a:off x="3612467" y="4178778"/>
            <a:ext cx="2487825" cy="410235"/>
          </a:xfrm>
          <a:custGeom>
            <a:avLst/>
            <a:gdLst>
              <a:gd name="connsiteX0" fmla="*/ 0 w 4171950"/>
              <a:gd name="connsiteY0" fmla="*/ 895350 h 895350"/>
              <a:gd name="connsiteX1" fmla="*/ 2076450 w 4171950"/>
              <a:gd name="connsiteY1" fmla="*/ 0 h 895350"/>
              <a:gd name="connsiteX2" fmla="*/ 4171950 w 4171950"/>
              <a:gd name="connsiteY2" fmla="*/ 895350 h 895350"/>
              <a:gd name="connsiteX3" fmla="*/ 4171950 w 4171950"/>
              <a:gd name="connsiteY3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895350">
                <a:moveTo>
                  <a:pt x="0" y="895350"/>
                </a:moveTo>
                <a:cubicBezTo>
                  <a:pt x="690562" y="447675"/>
                  <a:pt x="1381125" y="0"/>
                  <a:pt x="2076450" y="0"/>
                </a:cubicBezTo>
                <a:cubicBezTo>
                  <a:pt x="2771775" y="0"/>
                  <a:pt x="4171950" y="895350"/>
                  <a:pt x="4171950" y="895350"/>
                </a:cubicBezTo>
                <a:lnTo>
                  <a:pt x="4171950" y="895350"/>
                </a:ln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Arc 29"/>
          <p:cNvSpPr/>
          <p:nvPr/>
        </p:nvSpPr>
        <p:spPr>
          <a:xfrm rot="18288727">
            <a:off x="6439766" y="3289375"/>
            <a:ext cx="1173547" cy="928694"/>
          </a:xfrm>
          <a:prstGeom prst="arc">
            <a:avLst>
              <a:gd name="adj1" fmla="val 13754489"/>
              <a:gd name="adj2" fmla="val 833838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Subtitle 4">
            <a:extLst>
              <a:ext uri="{FF2B5EF4-FFF2-40B4-BE49-F238E27FC236}">
                <a16:creationId xmlns:a16="http://schemas.microsoft.com/office/drawing/2014/main" id="{955AE354-54E9-8D40-8262-7D446F878301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91973" y="2578755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9309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3372-05B4-4341-8AC8-0E86BEE9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Reduksi</a:t>
            </a:r>
            <a:r>
              <a:rPr lang="en-US" dirty="0"/>
              <a:t> State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9479A-E712-2B44-90D5-F1E9F9B95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https://www.youtube.com/watch?v=yE9D7eo5d30&amp;list=PLRh5ykdCNEH3G_RYC8S_1znK0FLV9GTV5&amp;index=4</a:t>
            </a:r>
            <a:endParaRPr lang="en-US" dirty="0"/>
          </a:p>
          <a:p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9DD4648B-1DEB-BC46-9939-319C68F37446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600B498-7828-C14B-9B9B-A7DFF4BDFA0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8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REDUKSI STATE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68888879-1533-BE45-BD5C-9415FAC27410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042565" cy="4341039"/>
          </a:xfrm>
        </p:spPr>
        <p:txBody>
          <a:bodyPr>
            <a:normAutofit lnSpcReduction="10000"/>
          </a:bodyPr>
          <a:lstStyle/>
          <a:p>
            <a:pPr marL="742950" indent="-742950">
              <a:buNone/>
            </a:pPr>
            <a:r>
              <a:rPr lang="id-ID" sz="4000" dirty="0">
                <a:solidFill>
                  <a:srgbClr val="3333CC"/>
                </a:solidFill>
              </a:rPr>
              <a:t>Soal 1 :</a:t>
            </a:r>
          </a:p>
          <a:p>
            <a:pPr marL="742950" indent="-742950">
              <a:buNone/>
            </a:pPr>
            <a:endParaRPr lang="id-ID" sz="4000" dirty="0">
              <a:solidFill>
                <a:srgbClr val="3333CC"/>
              </a:solidFill>
            </a:endParaRPr>
          </a:p>
          <a:p>
            <a:pPr marL="742950" indent="-742950">
              <a:buNone/>
            </a:pPr>
            <a:endParaRPr lang="id-ID" sz="4000" dirty="0">
              <a:solidFill>
                <a:srgbClr val="3333CC"/>
              </a:solidFill>
            </a:endParaRPr>
          </a:p>
          <a:p>
            <a:pPr marL="742950" indent="-742950">
              <a:buNone/>
            </a:pPr>
            <a:endParaRPr lang="id-ID" sz="4000" dirty="0">
              <a:solidFill>
                <a:srgbClr val="3333CC"/>
              </a:solidFill>
            </a:endParaRPr>
          </a:p>
          <a:p>
            <a:pPr marL="742950" indent="-742950">
              <a:buNone/>
            </a:pPr>
            <a:r>
              <a:rPr lang="id-ID" sz="4000" dirty="0">
                <a:solidFill>
                  <a:srgbClr val="3333CC"/>
                </a:solidFill>
              </a:rPr>
              <a:t>S = A</a:t>
            </a:r>
          </a:p>
          <a:p>
            <a:pPr marL="742950" indent="-742950">
              <a:buNone/>
            </a:pPr>
            <a:r>
              <a:rPr lang="id-ID" sz="4000" dirty="0">
                <a:solidFill>
                  <a:srgbClr val="3333CC"/>
                </a:solidFill>
              </a:rPr>
              <a:t>F = {D, E}</a:t>
            </a:r>
          </a:p>
          <a:p>
            <a:pPr marL="742950" indent="-742950">
              <a:buNone/>
            </a:pPr>
            <a:r>
              <a:rPr lang="id-ID" sz="4000" dirty="0">
                <a:solidFill>
                  <a:srgbClr val="3333CC"/>
                </a:solidFill>
              </a:rPr>
              <a:t>Reduksi DFA tersebut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452926" y="1714488"/>
          <a:ext cx="3676467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953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953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953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953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953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Subtitle 4">
            <a:extLst>
              <a:ext uri="{FF2B5EF4-FFF2-40B4-BE49-F238E27FC236}">
                <a16:creationId xmlns:a16="http://schemas.microsoft.com/office/drawing/2014/main" id="{507446E6-3928-244E-8AE4-A6C3358592AB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425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REDUKSI STATE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8EEAC107-EF08-104A-99C6-9CE22302F22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03122" y="1640910"/>
            <a:ext cx="9645041" cy="5217089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000" dirty="0">
                <a:solidFill>
                  <a:srgbClr val="3333CC"/>
                </a:solidFill>
              </a:rPr>
              <a:t>Soal 2 :</a:t>
            </a:r>
          </a:p>
          <a:p>
            <a:pPr marL="742950" indent="-742950">
              <a:buNone/>
            </a:pPr>
            <a:endParaRPr lang="id-ID" sz="4000" dirty="0">
              <a:solidFill>
                <a:srgbClr val="3333CC"/>
              </a:solidFill>
            </a:endParaRPr>
          </a:p>
          <a:p>
            <a:pPr marL="742950" indent="-742950">
              <a:buNone/>
            </a:pPr>
            <a:endParaRPr lang="id-ID" sz="4000" dirty="0">
              <a:solidFill>
                <a:srgbClr val="3333CC"/>
              </a:solidFill>
            </a:endParaRPr>
          </a:p>
          <a:p>
            <a:pPr marL="742950" indent="-742950">
              <a:buNone/>
            </a:pPr>
            <a:endParaRPr lang="id-ID" sz="4000" dirty="0">
              <a:solidFill>
                <a:srgbClr val="3333CC"/>
              </a:solidFill>
            </a:endParaRPr>
          </a:p>
          <a:p>
            <a:pPr marL="742950" indent="-742950">
              <a:buNone/>
            </a:pPr>
            <a:endParaRPr lang="id-ID" sz="4000" dirty="0">
              <a:solidFill>
                <a:srgbClr val="3333CC"/>
              </a:solidFill>
            </a:endParaRPr>
          </a:p>
          <a:p>
            <a:pPr marL="742950" indent="-742950">
              <a:buNone/>
            </a:pPr>
            <a:r>
              <a:rPr lang="id-ID" sz="4000" dirty="0">
                <a:solidFill>
                  <a:srgbClr val="3333CC"/>
                </a:solidFill>
              </a:rPr>
              <a:t>S = A</a:t>
            </a:r>
          </a:p>
          <a:p>
            <a:pPr marL="742950" indent="-742950">
              <a:buNone/>
            </a:pPr>
            <a:r>
              <a:rPr lang="id-ID" sz="4000" dirty="0">
                <a:solidFill>
                  <a:srgbClr val="3333CC"/>
                </a:solidFill>
              </a:rPr>
              <a:t>F = {B,C,D,G}</a:t>
            </a:r>
          </a:p>
          <a:p>
            <a:pPr marL="742950" indent="-742950">
              <a:buNone/>
            </a:pPr>
            <a:r>
              <a:rPr lang="id-ID" sz="4000" dirty="0">
                <a:solidFill>
                  <a:srgbClr val="3333CC"/>
                </a:solidFill>
              </a:rPr>
              <a:t>Reduksi DFA tersebut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798962" y="1329899"/>
          <a:ext cx="4219779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709"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Subtitle 4">
            <a:extLst>
              <a:ext uri="{FF2B5EF4-FFF2-40B4-BE49-F238E27FC236}">
                <a16:creationId xmlns:a16="http://schemas.microsoft.com/office/drawing/2014/main" id="{9EEBD519-5E0F-FC45-B701-0C1BFFEEAA3B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87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REDUKSI STATE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B938379E-E22E-ED4A-B7D6-533A76DA856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315233" y="1590805"/>
            <a:ext cx="8592856" cy="4609579"/>
          </a:xfrm>
        </p:spPr>
        <p:txBody>
          <a:bodyPr>
            <a:normAutofit lnSpcReduction="10000"/>
          </a:bodyPr>
          <a:lstStyle/>
          <a:p>
            <a:pPr marL="742950" indent="-742950">
              <a:buNone/>
            </a:pPr>
            <a:r>
              <a:rPr lang="id-ID" sz="4000" dirty="0">
                <a:solidFill>
                  <a:srgbClr val="3333CC"/>
                </a:solidFill>
              </a:rPr>
              <a:t>Soal 3 :</a:t>
            </a:r>
          </a:p>
          <a:p>
            <a:pPr marL="742950" indent="-742950">
              <a:buNone/>
            </a:pPr>
            <a:endParaRPr lang="id-ID" sz="4000" dirty="0">
              <a:solidFill>
                <a:srgbClr val="3333CC"/>
              </a:solidFill>
            </a:endParaRPr>
          </a:p>
          <a:p>
            <a:pPr marL="742950" indent="-742950">
              <a:buNone/>
            </a:pPr>
            <a:endParaRPr lang="id-ID" sz="4000" dirty="0">
              <a:solidFill>
                <a:srgbClr val="3333CC"/>
              </a:solidFill>
            </a:endParaRPr>
          </a:p>
          <a:p>
            <a:pPr marL="742950" indent="-742950">
              <a:buNone/>
            </a:pPr>
            <a:endParaRPr lang="id-ID" sz="4000" dirty="0">
              <a:solidFill>
                <a:srgbClr val="3333CC"/>
              </a:solidFill>
            </a:endParaRPr>
          </a:p>
          <a:p>
            <a:pPr marL="742950" indent="-742950">
              <a:buNone/>
            </a:pPr>
            <a:endParaRPr lang="id-ID" sz="4000" dirty="0">
              <a:solidFill>
                <a:srgbClr val="3333CC"/>
              </a:solidFill>
            </a:endParaRPr>
          </a:p>
          <a:p>
            <a:pPr marL="742950" indent="-742950">
              <a:buNone/>
            </a:pPr>
            <a:r>
              <a:rPr lang="id-ID" sz="4000" dirty="0">
                <a:solidFill>
                  <a:srgbClr val="3333CC"/>
                </a:solidFill>
              </a:rPr>
              <a:t>S = A</a:t>
            </a:r>
          </a:p>
          <a:p>
            <a:pPr marL="742950" indent="-742950">
              <a:buNone/>
            </a:pPr>
            <a:r>
              <a:rPr lang="id-ID" sz="4000" dirty="0">
                <a:solidFill>
                  <a:srgbClr val="3333CC"/>
                </a:solidFill>
              </a:rPr>
              <a:t>F = {F}</a:t>
            </a:r>
          </a:p>
          <a:p>
            <a:pPr marL="742950" indent="-742950">
              <a:buNone/>
            </a:pPr>
            <a:r>
              <a:rPr lang="id-ID" sz="4000" dirty="0">
                <a:solidFill>
                  <a:srgbClr val="3333CC"/>
                </a:solidFill>
              </a:rPr>
              <a:t>Reduksi DFA tersebut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23352" y="1278424"/>
          <a:ext cx="3344451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Subtitle 4">
            <a:extLst>
              <a:ext uri="{FF2B5EF4-FFF2-40B4-BE49-F238E27FC236}">
                <a16:creationId xmlns:a16="http://schemas.microsoft.com/office/drawing/2014/main" id="{F486D7C8-5496-A044-A858-3A2FB8E9AC48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206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REDUKSI STATE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08916040-9143-2546-96D2-FE394DEA744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377864" y="1528175"/>
            <a:ext cx="9181578" cy="5123146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000" dirty="0">
                <a:solidFill>
                  <a:srgbClr val="3333CC"/>
                </a:solidFill>
              </a:rPr>
              <a:t>Soal 4 :</a:t>
            </a:r>
          </a:p>
          <a:p>
            <a:pPr marL="742950" indent="-742950">
              <a:buNone/>
            </a:pPr>
            <a:endParaRPr lang="id-ID" sz="4000" dirty="0">
              <a:solidFill>
                <a:srgbClr val="3333CC"/>
              </a:solidFill>
            </a:endParaRPr>
          </a:p>
          <a:p>
            <a:pPr marL="742950" indent="-742950">
              <a:buNone/>
            </a:pPr>
            <a:endParaRPr lang="id-ID" sz="4000" dirty="0">
              <a:solidFill>
                <a:srgbClr val="3333CC"/>
              </a:solidFill>
            </a:endParaRPr>
          </a:p>
          <a:p>
            <a:pPr marL="742950" indent="-742950">
              <a:buNone/>
            </a:pPr>
            <a:endParaRPr lang="id-ID" sz="4000" dirty="0">
              <a:solidFill>
                <a:srgbClr val="3333CC"/>
              </a:solidFill>
            </a:endParaRPr>
          </a:p>
          <a:p>
            <a:pPr marL="742950" indent="-742950">
              <a:buNone/>
            </a:pPr>
            <a:r>
              <a:rPr lang="id-ID" sz="4000" dirty="0">
                <a:solidFill>
                  <a:srgbClr val="3333CC"/>
                </a:solidFill>
              </a:rPr>
              <a:t>S = A</a:t>
            </a:r>
          </a:p>
          <a:p>
            <a:pPr marL="742950" indent="-742950">
              <a:buNone/>
            </a:pPr>
            <a:r>
              <a:rPr lang="id-ID" sz="4000" dirty="0">
                <a:solidFill>
                  <a:srgbClr val="3333CC"/>
                </a:solidFill>
              </a:rPr>
              <a:t>F = {G, H}</a:t>
            </a:r>
          </a:p>
          <a:p>
            <a:pPr marL="742950" indent="-742950">
              <a:buNone/>
            </a:pPr>
            <a:r>
              <a:rPr lang="id-ID" sz="4000" dirty="0">
                <a:solidFill>
                  <a:srgbClr val="3333CC"/>
                </a:solidFill>
              </a:rPr>
              <a:t>Reduksi DFA</a:t>
            </a:r>
          </a:p>
          <a:p>
            <a:pPr marL="742950" indent="-742950">
              <a:buNone/>
            </a:pPr>
            <a:r>
              <a:rPr lang="id-ID" sz="4000" dirty="0">
                <a:solidFill>
                  <a:srgbClr val="3333CC"/>
                </a:solidFill>
              </a:rPr>
              <a:t>tersebut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24430" y="1428736"/>
          <a:ext cx="471490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Subtitle 4">
            <a:extLst>
              <a:ext uri="{FF2B5EF4-FFF2-40B4-BE49-F238E27FC236}">
                <a16:creationId xmlns:a16="http://schemas.microsoft.com/office/drawing/2014/main" id="{EA6A70B8-0793-344F-8C4A-67D682176F47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35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Nfa dengan </a:t>
            </a:r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 move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2E665A4D-C62B-044D-BD71-C65D4A1634F3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503123" y="1678488"/>
            <a:ext cx="8555278" cy="3319398"/>
          </a:xfrm>
        </p:spPr>
        <p:txBody>
          <a:bodyPr>
            <a:normAutofit/>
          </a:bodyPr>
          <a:lstStyle/>
          <a:p>
            <a:endParaRPr lang="id-ID" sz="4000" dirty="0">
              <a:solidFill>
                <a:srgbClr val="3333CC"/>
              </a:solidFill>
            </a:endParaRPr>
          </a:p>
          <a:p>
            <a:r>
              <a:rPr lang="id-ID" sz="4000" dirty="0">
                <a:solidFill>
                  <a:srgbClr val="3333CC"/>
                </a:solidFill>
              </a:rPr>
              <a:t>Simbol </a:t>
            </a:r>
            <a:r>
              <a:rPr lang="id-ID" sz="4000" dirty="0">
                <a:solidFill>
                  <a:srgbClr val="3333CC"/>
                </a:solidFill>
                <a:sym typeface="Symbol"/>
              </a:rPr>
              <a:t> diartikan </a:t>
            </a:r>
            <a:r>
              <a:rPr lang="id-ID" sz="4000" i="1" dirty="0">
                <a:solidFill>
                  <a:srgbClr val="3333CC"/>
                </a:solidFill>
                <a:sym typeface="Symbol"/>
              </a:rPr>
              <a:t>empty </a:t>
            </a:r>
            <a:r>
              <a:rPr lang="id-ID" sz="4000" dirty="0">
                <a:solidFill>
                  <a:srgbClr val="3333CC"/>
                </a:solidFill>
                <a:sym typeface="Symbol"/>
              </a:rPr>
              <a:t>artinya tidak ada inputan atau tanpa membaca inputan tetapi state tersebut dapat berpindah ke state lain</a:t>
            </a:r>
            <a:endParaRPr lang="id-ID" sz="4000" dirty="0">
              <a:solidFill>
                <a:srgbClr val="3333CC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C405B7C3-5D1F-D849-A66A-1027F62A02CB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16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Nfa dengan </a:t>
            </a:r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 move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0E4D532F-DFE7-484F-8D87-76BCF93114A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Diket NFA</a:t>
            </a:r>
          </a:p>
        </p:txBody>
      </p:sp>
      <p:grpSp>
        <p:nvGrpSpPr>
          <p:cNvPr id="15" name="Group 7"/>
          <p:cNvGrpSpPr/>
          <p:nvPr/>
        </p:nvGrpSpPr>
        <p:grpSpPr>
          <a:xfrm>
            <a:off x="5524496" y="2643182"/>
            <a:ext cx="1000132" cy="1071570"/>
            <a:chOff x="3643306" y="3357562"/>
            <a:chExt cx="1000132" cy="1071570"/>
          </a:xfrm>
        </p:grpSpPr>
        <p:sp>
          <p:nvSpPr>
            <p:cNvPr id="16" name="Oval 15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B</a:t>
              </a:r>
            </a:p>
          </p:txBody>
        </p:sp>
      </p:grpSp>
      <p:grpSp>
        <p:nvGrpSpPr>
          <p:cNvPr id="18" name="Group 8"/>
          <p:cNvGrpSpPr/>
          <p:nvPr/>
        </p:nvGrpSpPr>
        <p:grpSpPr>
          <a:xfrm>
            <a:off x="3089561" y="2643182"/>
            <a:ext cx="1000132" cy="1071570"/>
            <a:chOff x="3643306" y="3357562"/>
            <a:chExt cx="1000132" cy="1071570"/>
          </a:xfrm>
        </p:grpSpPr>
        <p:sp>
          <p:nvSpPr>
            <p:cNvPr id="19" name="Oval 18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A</a:t>
              </a:r>
            </a:p>
          </p:txBody>
        </p:sp>
      </p:grpSp>
      <p:grpSp>
        <p:nvGrpSpPr>
          <p:cNvPr id="21" name="Group 15"/>
          <p:cNvGrpSpPr/>
          <p:nvPr/>
        </p:nvGrpSpPr>
        <p:grpSpPr>
          <a:xfrm>
            <a:off x="7947345" y="2714620"/>
            <a:ext cx="1000132" cy="1071570"/>
            <a:chOff x="6215074" y="3357562"/>
            <a:chExt cx="1000132" cy="1071570"/>
          </a:xfrm>
        </p:grpSpPr>
        <p:grpSp>
          <p:nvGrpSpPr>
            <p:cNvPr id="22" name="Group 11"/>
            <p:cNvGrpSpPr/>
            <p:nvPr/>
          </p:nvGrpSpPr>
          <p:grpSpPr>
            <a:xfrm>
              <a:off x="6215074" y="3357562"/>
              <a:ext cx="1000132" cy="1071570"/>
              <a:chOff x="3643306" y="3357562"/>
              <a:chExt cx="1000132" cy="107157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643306" y="3357562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793825" y="3479173"/>
                <a:ext cx="71438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4800" dirty="0"/>
                  <a:t>C</a:t>
                </a:r>
              </a:p>
            </p:txBody>
          </p:sp>
        </p:grpSp>
        <p:sp>
          <p:nvSpPr>
            <p:cNvPr id="23" name="Oval 22"/>
            <p:cNvSpPr/>
            <p:nvPr/>
          </p:nvSpPr>
          <p:spPr>
            <a:xfrm>
              <a:off x="6321399" y="3500438"/>
              <a:ext cx="772196" cy="8070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3954460" y="3213362"/>
            <a:ext cx="1570036" cy="13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95802" y="378280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24694" y="2643183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>
                <a:sym typeface="Symbol"/>
              </a:rPr>
              <a:t></a:t>
            </a:r>
            <a:endParaRPr lang="id-ID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4452926" y="485437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16200000" flipH="1">
            <a:off x="3809984" y="3429000"/>
            <a:ext cx="1785950" cy="17859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95802" y="2690075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>
                <a:sym typeface="Symbol"/>
              </a:rPr>
              <a:t></a:t>
            </a:r>
            <a:endParaRPr lang="id-ID" sz="3600" dirty="0"/>
          </a:p>
        </p:txBody>
      </p:sp>
      <p:sp>
        <p:nvSpPr>
          <p:cNvPr id="32" name="Right Arrow 31"/>
          <p:cNvSpPr/>
          <p:nvPr/>
        </p:nvSpPr>
        <p:spPr>
          <a:xfrm>
            <a:off x="2452662" y="3071810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383352" y="3214687"/>
            <a:ext cx="1570036" cy="13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7"/>
          <p:cNvGrpSpPr/>
          <p:nvPr/>
        </p:nvGrpSpPr>
        <p:grpSpPr>
          <a:xfrm>
            <a:off x="3095604" y="4929198"/>
            <a:ext cx="1000132" cy="1071570"/>
            <a:chOff x="3643306" y="3357562"/>
            <a:chExt cx="1000132" cy="1071570"/>
          </a:xfrm>
        </p:grpSpPr>
        <p:sp>
          <p:nvSpPr>
            <p:cNvPr id="35" name="Oval 34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D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 rot="5400000">
            <a:off x="2778895" y="4111629"/>
            <a:ext cx="163355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979006" y="5429265"/>
            <a:ext cx="1570036" cy="13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V="1">
            <a:off x="5207005" y="4602160"/>
            <a:ext cx="177640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38810" y="3997116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>
                <a:sym typeface="Symbol"/>
              </a:rPr>
              <a:t></a:t>
            </a:r>
            <a:endParaRPr lang="id-ID" sz="3600" dirty="0"/>
          </a:p>
        </p:txBody>
      </p:sp>
      <p:sp>
        <p:nvSpPr>
          <p:cNvPr id="41" name="TextBox 40"/>
          <p:cNvSpPr txBox="1"/>
          <p:nvPr/>
        </p:nvSpPr>
        <p:spPr>
          <a:xfrm>
            <a:off x="3190488" y="3925678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>
                <a:sym typeface="Symbol"/>
              </a:rPr>
              <a:t>0</a:t>
            </a:r>
            <a:endParaRPr lang="id-ID" sz="3600" dirty="0"/>
          </a:p>
        </p:txBody>
      </p:sp>
      <p:grpSp>
        <p:nvGrpSpPr>
          <p:cNvPr id="42" name="Group 7"/>
          <p:cNvGrpSpPr/>
          <p:nvPr/>
        </p:nvGrpSpPr>
        <p:grpSpPr>
          <a:xfrm>
            <a:off x="5525596" y="4905752"/>
            <a:ext cx="1000132" cy="1071570"/>
            <a:chOff x="3643306" y="3357562"/>
            <a:chExt cx="1000132" cy="1071570"/>
          </a:xfrm>
        </p:grpSpPr>
        <p:sp>
          <p:nvSpPr>
            <p:cNvPr id="43" name="Oval 42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E</a:t>
              </a:r>
            </a:p>
          </p:txBody>
        </p:sp>
      </p:grpSp>
      <p:sp>
        <p:nvSpPr>
          <p:cNvPr id="45" name="Subtitle 4">
            <a:extLst>
              <a:ext uri="{FF2B5EF4-FFF2-40B4-BE49-F238E27FC236}">
                <a16:creationId xmlns:a16="http://schemas.microsoft.com/office/drawing/2014/main" id="{61A2BB45-D5D0-F34C-97BC-48A92B7836FF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97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Nfa dengan </a:t>
            </a:r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 move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200" dirty="0">
                <a:solidFill>
                  <a:srgbClr val="3333CC"/>
                </a:solidFill>
              </a:rPr>
              <a:t>State A tanpa membaca input ke state B</a:t>
            </a:r>
            <a:endParaRPr lang="en-US" sz="3200" dirty="0">
              <a:solidFill>
                <a:srgbClr val="3333CC"/>
              </a:solidFill>
            </a:endParaRPr>
          </a:p>
          <a:p>
            <a:endParaRPr lang="id-ID" sz="3200" dirty="0">
              <a:solidFill>
                <a:srgbClr val="3333CC"/>
              </a:solidFill>
            </a:endParaRPr>
          </a:p>
          <a:p>
            <a:r>
              <a:rPr lang="id-ID" sz="3200" dirty="0">
                <a:solidFill>
                  <a:srgbClr val="3333CC"/>
                </a:solidFill>
              </a:rPr>
              <a:t>State B tanpa membaca input ke state C</a:t>
            </a:r>
            <a:endParaRPr lang="en-US" sz="3200" dirty="0">
              <a:solidFill>
                <a:srgbClr val="3333CC"/>
              </a:solidFill>
            </a:endParaRPr>
          </a:p>
          <a:p>
            <a:endParaRPr lang="id-ID" sz="3200" dirty="0">
              <a:solidFill>
                <a:srgbClr val="3333CC"/>
              </a:solidFill>
            </a:endParaRPr>
          </a:p>
          <a:p>
            <a:r>
              <a:rPr lang="id-ID" sz="3200" dirty="0">
                <a:solidFill>
                  <a:srgbClr val="3333CC"/>
                </a:solidFill>
              </a:rPr>
              <a:t>State E tanpa membaca input ke state B</a:t>
            </a:r>
          </a:p>
          <a:p>
            <a:endParaRPr lang="en-US" sz="3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E6A826B2-031A-5741-B328-85EFD7477E2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B5A19F05-8447-9246-BB51-FE694DD4443A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91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Nfa dengan </a:t>
            </a:r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 move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9C7F35D8-CBE8-D544-B60A-D2661BC3DBC0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Bentuk Tabel Transisinya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72844" y="2876087"/>
          <a:ext cx="6096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>
                          <a:sym typeface="Symbol"/>
                        </a:rPr>
                        <a:t>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Subtitle 4">
            <a:extLst>
              <a:ext uri="{FF2B5EF4-FFF2-40B4-BE49-F238E27FC236}">
                <a16:creationId xmlns:a16="http://schemas.microsoft.com/office/drawing/2014/main" id="{41177942-869C-214E-878F-63866910904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54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Subtitle 4">
            <a:extLst>
              <a:ext uri="{FF2B5EF4-FFF2-40B4-BE49-F238E27FC236}">
                <a16:creationId xmlns:a16="http://schemas.microsoft.com/office/drawing/2014/main" id="{72E9DC22-17E8-DB46-BE53-FBBE2530869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8" name="Title 1">
            <a:extLst>
              <a:ext uri="{FF2B5EF4-FFF2-40B4-BE49-F238E27FC236}">
                <a16:creationId xmlns:a16="http://schemas.microsoft.com/office/drawing/2014/main" id="{B539B913-656A-4855-BB9F-7EDD901C5A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1928" y="1037477"/>
            <a:ext cx="9744637" cy="2958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 marL="1143000" indent="-1143000"/>
            <a:r>
              <a:rPr lang="id-ID" sz="3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Materi :</a:t>
            </a:r>
            <a:br>
              <a:rPr lang="id-ID" sz="3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id-ID" sz="3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Reduksi State</a:t>
            </a:r>
            <a:br>
              <a:rPr lang="id-ID" sz="3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id-ID" sz="3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NFA dngn </a:t>
            </a:r>
            <a:r>
              <a:rPr lang="id-ID" sz="3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Symbol"/>
              </a:rPr>
              <a:t> Move</a:t>
            </a:r>
            <a:r>
              <a:rPr lang="id-ID" sz="3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3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sz="3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81" name="Subtitle 4">
            <a:extLst>
              <a:ext uri="{FF2B5EF4-FFF2-40B4-BE49-F238E27FC236}">
                <a16:creationId xmlns:a16="http://schemas.microsoft.com/office/drawing/2014/main" id="{5B924E34-AFB5-504B-9BF3-D7F8FCE2C17B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0362" y="813585"/>
            <a:ext cx="6162805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Nfa dengan </a:t>
            </a:r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 move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81975EF7-0689-BF40-A6B0-49ABD6A88171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81200" y="1500174"/>
            <a:ext cx="8229600" cy="5000660"/>
          </a:xfrm>
        </p:spPr>
        <p:txBody>
          <a:bodyPr>
            <a:normAutofit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Ada istilah :</a:t>
            </a:r>
          </a:p>
          <a:p>
            <a:pPr algn="ctr">
              <a:buNone/>
            </a:pPr>
            <a:r>
              <a:rPr lang="id-ID" sz="5400" dirty="0">
                <a:solidFill>
                  <a:srgbClr val="FF0000"/>
                </a:solidFill>
                <a:sym typeface="Symbol"/>
              </a:rPr>
              <a:t>-Closure(Q)={Q}</a:t>
            </a:r>
            <a:endParaRPr lang="id-ID" sz="5400" dirty="0">
              <a:solidFill>
                <a:srgbClr val="FF0000"/>
              </a:solidFill>
            </a:endParaRPr>
          </a:p>
          <a:p>
            <a:r>
              <a:rPr lang="id-ID" sz="4000" dirty="0">
                <a:solidFill>
                  <a:srgbClr val="3333CC"/>
                </a:solidFill>
              </a:rPr>
              <a:t>Himpunan state yang dapat dicapai dari suatu state tanpa membaca input</a:t>
            </a:r>
          </a:p>
          <a:p>
            <a:r>
              <a:rPr lang="id-ID" sz="4000" dirty="0">
                <a:solidFill>
                  <a:srgbClr val="3333CC"/>
                </a:solidFill>
                <a:sym typeface="Symbol"/>
              </a:rPr>
              <a:t>-Closure(A) = {A, B, C}</a:t>
            </a:r>
          </a:p>
          <a:p>
            <a:r>
              <a:rPr lang="id-ID" sz="4000" dirty="0">
                <a:solidFill>
                  <a:srgbClr val="3333CC"/>
                </a:solidFill>
                <a:sym typeface="Symbol"/>
              </a:rPr>
              <a:t>-Closure(D) = {D}</a:t>
            </a: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92979B3B-D5AF-9B4B-889F-090E9F743B9B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368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Nfa dengan </a:t>
            </a:r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 move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6" name="Subtitle 4">
            <a:extLst>
              <a:ext uri="{FF2B5EF4-FFF2-40B4-BE49-F238E27FC236}">
                <a16:creationId xmlns:a16="http://schemas.microsoft.com/office/drawing/2014/main" id="{32E07419-9CC3-7842-ACD6-622A40D6827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465546" y="1766171"/>
            <a:ext cx="9821020" cy="3245102"/>
          </a:xfrm>
        </p:spPr>
        <p:txBody>
          <a:bodyPr>
            <a:normAutofit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Tentukan </a:t>
            </a:r>
            <a:r>
              <a:rPr lang="id-ID" sz="4000" dirty="0">
                <a:solidFill>
                  <a:srgbClr val="3333CC"/>
                </a:solidFill>
                <a:sym typeface="Symbol"/>
              </a:rPr>
              <a:t>-Closure setiap state</a:t>
            </a:r>
            <a:endParaRPr lang="id-ID" sz="4000" dirty="0">
              <a:solidFill>
                <a:srgbClr val="3333CC"/>
              </a:solidFill>
            </a:endParaRPr>
          </a:p>
        </p:txBody>
      </p:sp>
      <p:grpSp>
        <p:nvGrpSpPr>
          <p:cNvPr id="30" name="Group 7"/>
          <p:cNvGrpSpPr/>
          <p:nvPr/>
        </p:nvGrpSpPr>
        <p:grpSpPr>
          <a:xfrm>
            <a:off x="5524496" y="2643182"/>
            <a:ext cx="1000132" cy="1071570"/>
            <a:chOff x="3643306" y="3357562"/>
            <a:chExt cx="1000132" cy="1071570"/>
          </a:xfrm>
        </p:grpSpPr>
        <p:sp>
          <p:nvSpPr>
            <p:cNvPr id="31" name="Oval 30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B</a:t>
              </a:r>
            </a:p>
          </p:txBody>
        </p:sp>
      </p:grpSp>
      <p:grpSp>
        <p:nvGrpSpPr>
          <p:cNvPr id="33" name="Group 8"/>
          <p:cNvGrpSpPr/>
          <p:nvPr/>
        </p:nvGrpSpPr>
        <p:grpSpPr>
          <a:xfrm>
            <a:off x="3089561" y="2643182"/>
            <a:ext cx="1000132" cy="1071570"/>
            <a:chOff x="3643306" y="3357562"/>
            <a:chExt cx="1000132" cy="1071570"/>
          </a:xfrm>
        </p:grpSpPr>
        <p:sp>
          <p:nvSpPr>
            <p:cNvPr id="34" name="Oval 33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A</a:t>
              </a:r>
            </a:p>
          </p:txBody>
        </p:sp>
      </p:grpSp>
      <p:grpSp>
        <p:nvGrpSpPr>
          <p:cNvPr id="36" name="Group 15"/>
          <p:cNvGrpSpPr/>
          <p:nvPr/>
        </p:nvGrpSpPr>
        <p:grpSpPr>
          <a:xfrm>
            <a:off x="7947345" y="2714620"/>
            <a:ext cx="1000132" cy="1071570"/>
            <a:chOff x="6215074" y="3357562"/>
            <a:chExt cx="1000132" cy="1071570"/>
          </a:xfrm>
        </p:grpSpPr>
        <p:grpSp>
          <p:nvGrpSpPr>
            <p:cNvPr id="37" name="Group 11"/>
            <p:cNvGrpSpPr/>
            <p:nvPr/>
          </p:nvGrpSpPr>
          <p:grpSpPr>
            <a:xfrm>
              <a:off x="6215074" y="3357562"/>
              <a:ext cx="1000132" cy="1071570"/>
              <a:chOff x="3643306" y="3357562"/>
              <a:chExt cx="1000132" cy="107157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3643306" y="3357562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793825" y="3479173"/>
                <a:ext cx="71438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4800" dirty="0"/>
                  <a:t>C</a:t>
                </a:r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6321399" y="3500438"/>
              <a:ext cx="772196" cy="8070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V="1">
            <a:off x="3954460" y="3213362"/>
            <a:ext cx="1570036" cy="13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95802" y="378280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24694" y="2643183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>
                <a:sym typeface="Symbol"/>
              </a:rPr>
              <a:t></a:t>
            </a:r>
            <a:endParaRPr lang="id-ID" sz="3600" dirty="0"/>
          </a:p>
        </p:txBody>
      </p:sp>
      <p:sp>
        <p:nvSpPr>
          <p:cNvPr id="44" name="TextBox 43"/>
          <p:cNvSpPr txBox="1"/>
          <p:nvPr/>
        </p:nvSpPr>
        <p:spPr>
          <a:xfrm>
            <a:off x="4452926" y="485437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rot="16200000" flipH="1">
            <a:off x="3809984" y="3429000"/>
            <a:ext cx="1785950" cy="17859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95802" y="2690075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>
                <a:sym typeface="Symbol"/>
              </a:rPr>
              <a:t></a:t>
            </a:r>
            <a:endParaRPr lang="id-ID" sz="3600" dirty="0"/>
          </a:p>
        </p:txBody>
      </p:sp>
      <p:sp>
        <p:nvSpPr>
          <p:cNvPr id="47" name="Right Arrow 46"/>
          <p:cNvSpPr/>
          <p:nvPr/>
        </p:nvSpPr>
        <p:spPr>
          <a:xfrm>
            <a:off x="2452662" y="3071810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6383352" y="3214687"/>
            <a:ext cx="1570036" cy="13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7"/>
          <p:cNvGrpSpPr/>
          <p:nvPr/>
        </p:nvGrpSpPr>
        <p:grpSpPr>
          <a:xfrm>
            <a:off x="3095604" y="4929198"/>
            <a:ext cx="1000132" cy="1071570"/>
            <a:chOff x="3643306" y="3357562"/>
            <a:chExt cx="1000132" cy="1071570"/>
          </a:xfrm>
        </p:grpSpPr>
        <p:sp>
          <p:nvSpPr>
            <p:cNvPr id="50" name="Oval 49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D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rot="5400000">
            <a:off x="2778895" y="4111629"/>
            <a:ext cx="163355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79006" y="5429265"/>
            <a:ext cx="1570036" cy="13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5207005" y="4602160"/>
            <a:ext cx="177640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738810" y="3997116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>
                <a:sym typeface="Symbol"/>
              </a:rPr>
              <a:t></a:t>
            </a:r>
            <a:endParaRPr lang="id-ID" sz="3600" dirty="0"/>
          </a:p>
        </p:txBody>
      </p:sp>
      <p:sp>
        <p:nvSpPr>
          <p:cNvPr id="56" name="TextBox 55"/>
          <p:cNvSpPr txBox="1"/>
          <p:nvPr/>
        </p:nvSpPr>
        <p:spPr>
          <a:xfrm>
            <a:off x="3190488" y="3925678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>
                <a:sym typeface="Symbol"/>
              </a:rPr>
              <a:t>0</a:t>
            </a:r>
            <a:endParaRPr lang="id-ID" sz="3600" dirty="0"/>
          </a:p>
        </p:txBody>
      </p:sp>
      <p:grpSp>
        <p:nvGrpSpPr>
          <p:cNvPr id="57" name="Group 7"/>
          <p:cNvGrpSpPr/>
          <p:nvPr/>
        </p:nvGrpSpPr>
        <p:grpSpPr>
          <a:xfrm>
            <a:off x="5525596" y="4905752"/>
            <a:ext cx="1000132" cy="1071570"/>
            <a:chOff x="3643306" y="3357562"/>
            <a:chExt cx="1000132" cy="1071570"/>
          </a:xfrm>
        </p:grpSpPr>
        <p:sp>
          <p:nvSpPr>
            <p:cNvPr id="58" name="Oval 57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E</a:t>
              </a:r>
            </a:p>
          </p:txBody>
        </p:sp>
      </p:grpSp>
      <p:sp>
        <p:nvSpPr>
          <p:cNvPr id="60" name="Subtitle 4">
            <a:extLst>
              <a:ext uri="{FF2B5EF4-FFF2-40B4-BE49-F238E27FC236}">
                <a16:creationId xmlns:a16="http://schemas.microsoft.com/office/drawing/2014/main" id="{E704D3EE-B776-114F-9430-6DE8C0AEAC9B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997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Nfa dengan </a:t>
            </a:r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 move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7" name="Subtitle 4">
            <a:extLst>
              <a:ext uri="{FF2B5EF4-FFF2-40B4-BE49-F238E27FC236}">
                <a16:creationId xmlns:a16="http://schemas.microsoft.com/office/drawing/2014/main" id="{2EF92271-EE00-6F4C-96EF-C63D68F5025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9430872" cy="4190727"/>
          </a:xfrm>
        </p:spPr>
        <p:txBody>
          <a:bodyPr>
            <a:normAutofit lnSpcReduction="10000"/>
          </a:bodyPr>
          <a:lstStyle/>
          <a:p>
            <a:r>
              <a:rPr lang="id-ID" sz="4000" dirty="0">
                <a:solidFill>
                  <a:srgbClr val="3333CC"/>
                </a:solidFill>
                <a:sym typeface="Symbol"/>
              </a:rPr>
              <a:t>-Closure(A) = {A, B, C}</a:t>
            </a:r>
          </a:p>
          <a:p>
            <a:r>
              <a:rPr lang="id-ID" sz="4000" dirty="0">
                <a:solidFill>
                  <a:srgbClr val="3333CC"/>
                </a:solidFill>
                <a:sym typeface="Symbol"/>
              </a:rPr>
              <a:t>-Closure(B) = {B, C}</a:t>
            </a:r>
          </a:p>
          <a:p>
            <a:r>
              <a:rPr lang="id-ID" sz="4000" dirty="0">
                <a:solidFill>
                  <a:srgbClr val="3333CC"/>
                </a:solidFill>
                <a:sym typeface="Symbol"/>
              </a:rPr>
              <a:t>-Closure(C) = {C}</a:t>
            </a:r>
          </a:p>
          <a:p>
            <a:r>
              <a:rPr lang="id-ID" sz="4000" dirty="0">
                <a:solidFill>
                  <a:srgbClr val="3333CC"/>
                </a:solidFill>
                <a:sym typeface="Symbol"/>
              </a:rPr>
              <a:t>-Closure(D) = {D}</a:t>
            </a:r>
          </a:p>
          <a:p>
            <a:r>
              <a:rPr lang="id-ID" sz="4000" dirty="0">
                <a:solidFill>
                  <a:srgbClr val="3333CC"/>
                </a:solidFill>
                <a:sym typeface="Symbol"/>
              </a:rPr>
              <a:t>-Closure(E) = {E, B, C}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</a:t>
            </a:r>
            <a:r>
              <a:rPr lang="id-ID" sz="4000" b="1" dirty="0">
                <a:solidFill>
                  <a:srgbClr val="FF0000"/>
                </a:solidFill>
                <a:sym typeface="Symbol"/>
              </a:rPr>
              <a:t>State yang tidak memiliki  maka -Closure nya dirinya sendiri 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9462395C-1147-1440-8140-4DB785039D19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193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r>
              <a:rPr lang="id-ID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Nfa dengan </a:t>
            </a:r>
            <a:r>
              <a:rPr lang="id-ID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 move</a:t>
            </a:r>
            <a:endParaRPr lang="en-US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5ABFDFFC-6BE3-0D44-BC7A-5D2DE32AA652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90598" y="1565753"/>
            <a:ext cx="9795968" cy="3445519"/>
          </a:xfrm>
        </p:spPr>
        <p:txBody>
          <a:bodyPr>
            <a:normAutofit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Tentukan </a:t>
            </a:r>
            <a:r>
              <a:rPr lang="id-ID" sz="4000" dirty="0">
                <a:solidFill>
                  <a:srgbClr val="3333CC"/>
                </a:solidFill>
                <a:sym typeface="Symbol"/>
              </a:rPr>
              <a:t>-Closure setiap state</a:t>
            </a:r>
            <a:endParaRPr lang="id-ID" sz="4000" dirty="0">
              <a:solidFill>
                <a:srgbClr val="3333CC"/>
              </a:solidFill>
            </a:endParaRPr>
          </a:p>
        </p:txBody>
      </p:sp>
      <p:grpSp>
        <p:nvGrpSpPr>
          <p:cNvPr id="12" name="Group 7"/>
          <p:cNvGrpSpPr/>
          <p:nvPr/>
        </p:nvGrpSpPr>
        <p:grpSpPr>
          <a:xfrm>
            <a:off x="5524496" y="2643182"/>
            <a:ext cx="1000132" cy="1071570"/>
            <a:chOff x="3643306" y="3357562"/>
            <a:chExt cx="1000132" cy="1071570"/>
          </a:xfrm>
        </p:grpSpPr>
        <p:sp>
          <p:nvSpPr>
            <p:cNvPr id="13" name="Oval 12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B</a:t>
              </a:r>
            </a:p>
          </p:txBody>
        </p:sp>
      </p:grpSp>
      <p:grpSp>
        <p:nvGrpSpPr>
          <p:cNvPr id="15" name="Group 8"/>
          <p:cNvGrpSpPr/>
          <p:nvPr/>
        </p:nvGrpSpPr>
        <p:grpSpPr>
          <a:xfrm>
            <a:off x="3089561" y="2643182"/>
            <a:ext cx="1000132" cy="1071570"/>
            <a:chOff x="3643306" y="3357562"/>
            <a:chExt cx="1000132" cy="1071570"/>
          </a:xfrm>
        </p:grpSpPr>
        <p:sp>
          <p:nvSpPr>
            <p:cNvPr id="16" name="Oval 15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A</a:t>
              </a:r>
            </a:p>
          </p:txBody>
        </p:sp>
      </p:grpSp>
      <p:grpSp>
        <p:nvGrpSpPr>
          <p:cNvPr id="18" name="Group 15"/>
          <p:cNvGrpSpPr/>
          <p:nvPr/>
        </p:nvGrpSpPr>
        <p:grpSpPr>
          <a:xfrm>
            <a:off x="6667504" y="4857760"/>
            <a:ext cx="1000132" cy="1071570"/>
            <a:chOff x="6215074" y="3357562"/>
            <a:chExt cx="1000132" cy="1071570"/>
          </a:xfrm>
        </p:grpSpPr>
        <p:grpSp>
          <p:nvGrpSpPr>
            <p:cNvPr id="19" name="Group 11"/>
            <p:cNvGrpSpPr/>
            <p:nvPr/>
          </p:nvGrpSpPr>
          <p:grpSpPr>
            <a:xfrm>
              <a:off x="6215074" y="3357562"/>
              <a:ext cx="1000132" cy="1071570"/>
              <a:chOff x="3643306" y="3357562"/>
              <a:chExt cx="1000132" cy="107157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3643306" y="3357562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793825" y="3479173"/>
                <a:ext cx="71438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4800" dirty="0"/>
                  <a:t>D</a:t>
                </a:r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6321399" y="3500438"/>
              <a:ext cx="772196" cy="8070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flipV="1">
            <a:off x="3954460" y="3213362"/>
            <a:ext cx="1570036" cy="13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67504" y="378280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24694" y="2643183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>
                <a:sym typeface="Symbol"/>
              </a:rPr>
              <a:t>0</a:t>
            </a:r>
            <a:endParaRPr lang="id-ID" sz="3600" dirty="0"/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4524364" y="3714752"/>
            <a:ext cx="1643074" cy="9286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95802" y="2690075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>
                <a:sym typeface="Symbol"/>
              </a:rPr>
              <a:t></a:t>
            </a:r>
            <a:endParaRPr lang="id-ID" sz="3600" dirty="0"/>
          </a:p>
        </p:txBody>
      </p:sp>
      <p:sp>
        <p:nvSpPr>
          <p:cNvPr id="28" name="Right Arrow 27"/>
          <p:cNvSpPr/>
          <p:nvPr/>
        </p:nvSpPr>
        <p:spPr>
          <a:xfrm>
            <a:off x="2452662" y="3071810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383352" y="3214687"/>
            <a:ext cx="1570036" cy="13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7"/>
          <p:cNvGrpSpPr/>
          <p:nvPr/>
        </p:nvGrpSpPr>
        <p:grpSpPr>
          <a:xfrm>
            <a:off x="4095736" y="4857760"/>
            <a:ext cx="1000132" cy="1071570"/>
            <a:chOff x="3643306" y="3357562"/>
            <a:chExt cx="1000132" cy="1071570"/>
          </a:xfrm>
        </p:grpSpPr>
        <p:sp>
          <p:nvSpPr>
            <p:cNvPr id="31" name="Oval 30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E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rot="16200000" flipH="1">
            <a:off x="5734037" y="3709978"/>
            <a:ext cx="1724059" cy="7143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81554" y="3854240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>
                <a:sym typeface="Symbol"/>
              </a:rPr>
              <a:t></a:t>
            </a:r>
            <a:endParaRPr lang="id-ID" sz="3600" dirty="0"/>
          </a:p>
        </p:txBody>
      </p:sp>
      <p:grpSp>
        <p:nvGrpSpPr>
          <p:cNvPr id="35" name="Group 7"/>
          <p:cNvGrpSpPr/>
          <p:nvPr/>
        </p:nvGrpSpPr>
        <p:grpSpPr>
          <a:xfrm>
            <a:off x="7881950" y="2643182"/>
            <a:ext cx="1000132" cy="1071570"/>
            <a:chOff x="3643306" y="3357562"/>
            <a:chExt cx="1000132" cy="1071570"/>
          </a:xfrm>
        </p:grpSpPr>
        <p:sp>
          <p:nvSpPr>
            <p:cNvPr id="36" name="Oval 35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C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rot="5400000">
            <a:off x="7167570" y="3714752"/>
            <a:ext cx="1643074" cy="9286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24760" y="3867153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>
                <a:sym typeface="Symbol"/>
              </a:rPr>
              <a:t></a:t>
            </a:r>
            <a:endParaRPr lang="id-ID" sz="3600" dirty="0"/>
          </a:p>
        </p:txBody>
      </p:sp>
      <p:sp>
        <p:nvSpPr>
          <p:cNvPr id="40" name="Subtitle 4">
            <a:extLst>
              <a:ext uri="{FF2B5EF4-FFF2-40B4-BE49-F238E27FC236}">
                <a16:creationId xmlns:a16="http://schemas.microsoft.com/office/drawing/2014/main" id="{30986D42-F804-6241-99A5-D6845BB10849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67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Nfa dengan </a:t>
            </a:r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 move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8917305" cy="3865050"/>
          </a:xfrm>
        </p:spPr>
        <p:txBody>
          <a:bodyPr>
            <a:normAutofit/>
          </a:bodyPr>
          <a:lstStyle/>
          <a:p>
            <a:r>
              <a:rPr lang="id-ID" sz="4000" dirty="0">
                <a:solidFill>
                  <a:srgbClr val="3333CC"/>
                </a:solidFill>
                <a:sym typeface="Symbol"/>
              </a:rPr>
              <a:t>-Closure(A) = {A, B, E}</a:t>
            </a:r>
          </a:p>
          <a:p>
            <a:r>
              <a:rPr lang="id-ID" sz="4000" dirty="0">
                <a:solidFill>
                  <a:srgbClr val="3333CC"/>
                </a:solidFill>
                <a:sym typeface="Symbol"/>
              </a:rPr>
              <a:t>-Closure(B) = {B, E}</a:t>
            </a:r>
          </a:p>
          <a:p>
            <a:r>
              <a:rPr lang="id-ID" sz="4000" dirty="0">
                <a:solidFill>
                  <a:srgbClr val="3333CC"/>
                </a:solidFill>
                <a:sym typeface="Symbol"/>
              </a:rPr>
              <a:t>-Closure(C) = {C, D}</a:t>
            </a:r>
          </a:p>
          <a:p>
            <a:r>
              <a:rPr lang="id-ID" sz="4000" dirty="0">
                <a:solidFill>
                  <a:srgbClr val="3333CC"/>
                </a:solidFill>
                <a:sym typeface="Symbol"/>
              </a:rPr>
              <a:t>-Closure(D) = {D}</a:t>
            </a:r>
          </a:p>
          <a:p>
            <a:r>
              <a:rPr lang="id-ID" sz="4000" dirty="0">
                <a:solidFill>
                  <a:srgbClr val="3333CC"/>
                </a:solidFill>
                <a:sym typeface="Symbol"/>
              </a:rPr>
              <a:t>-Closure(E) = {E}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FD2EC7-FD26-A645-ACD5-ED8ABDDF3C23}"/>
              </a:ext>
            </a:extLst>
          </p:cNvPr>
          <p:cNvSpPr txBox="1">
            <a:spLocks/>
          </p:cNvSpPr>
          <p:nvPr/>
        </p:nvSpPr>
        <p:spPr>
          <a:xfrm>
            <a:off x="8209915" y="17147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84B8BAF-F03D-DE4E-9C51-B9B13492321E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0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Ekivalensi Nfa dg </a:t>
            </a:r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 move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266FBBE-0320-4444-9CB6-9C331DF28DF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8491420" cy="4065466"/>
          </a:xfrm>
        </p:spPr>
        <p:txBody>
          <a:bodyPr>
            <a:normAutofit lnSpcReduction="10000"/>
          </a:bodyPr>
          <a:lstStyle/>
          <a:p>
            <a:r>
              <a:rPr lang="id-ID" sz="4000" dirty="0">
                <a:solidFill>
                  <a:srgbClr val="3333CC"/>
                </a:solidFill>
                <a:sym typeface="Symbol"/>
              </a:rPr>
              <a:t>Komputer tidak dapat memproses sebuah sistem yang mengikuti sistem NFA, apalagi NFA dengan  move</a:t>
            </a:r>
          </a:p>
          <a:p>
            <a:r>
              <a:rPr lang="id-ID" sz="4000" dirty="0">
                <a:solidFill>
                  <a:srgbClr val="3333CC"/>
                </a:solidFill>
                <a:sym typeface="Symbol"/>
              </a:rPr>
              <a:t>Karena itu harus dibuat NFA tanpa  move yang ekivalen dengan NFA dengan -move</a:t>
            </a:r>
          </a:p>
          <a:p>
            <a:r>
              <a:rPr lang="id-ID" sz="4000" dirty="0">
                <a:solidFill>
                  <a:srgbClr val="3333CC"/>
                </a:solidFill>
                <a:sym typeface="Symbol"/>
              </a:rPr>
              <a:t>Untuk itu harus di ubah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1EC96B0B-03E2-9043-8965-1F65410C045D}"/>
              </a:ext>
            </a:extLst>
          </p:cNvPr>
          <p:cNvSpPr txBox="1">
            <a:spLocks/>
          </p:cNvSpPr>
          <p:nvPr/>
        </p:nvSpPr>
        <p:spPr>
          <a:xfrm>
            <a:off x="8209915" y="17147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62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r>
              <a:rPr lang="id-ID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Ekivalensi Nfa dg </a:t>
            </a:r>
            <a:r>
              <a:rPr lang="id-ID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 move</a:t>
            </a:r>
            <a:endParaRPr lang="en-US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9AFEC0CA-D515-0141-9156-2095E00FC15C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731497" cy="3990310"/>
          </a:xfrm>
        </p:spPr>
        <p:txBody>
          <a:bodyPr>
            <a:normAutofit/>
          </a:bodyPr>
          <a:lstStyle/>
          <a:p>
            <a:r>
              <a:rPr lang="id-ID" sz="4000" dirty="0">
                <a:solidFill>
                  <a:srgbClr val="3333CC"/>
                </a:solidFill>
                <a:sym typeface="Symbol"/>
              </a:rPr>
              <a:t>Langkah 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1.  Buat Tabel Transisi NFA dengan  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	move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2.  Tentukan -Closure setiap state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3.  Tentukan fungsi Transisi baru :</a:t>
            </a:r>
          </a:p>
          <a:p>
            <a:pPr algn="ctr">
              <a:buNone/>
            </a:pPr>
            <a:r>
              <a:rPr lang="id-ID" sz="4000" dirty="0">
                <a:solidFill>
                  <a:srgbClr val="FF0000"/>
                </a:solidFill>
                <a:sym typeface="Symbol"/>
              </a:rPr>
              <a:t>’(Q,)=-Cl((-Cl(Q),))</a:t>
            </a:r>
            <a:endParaRPr lang="id-ID" sz="4000" dirty="0">
              <a:solidFill>
                <a:srgbClr val="3333CC"/>
              </a:solidFill>
              <a:sym typeface="Symbol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583B010-E4BD-4E49-906C-E18BFD1AED66}"/>
              </a:ext>
            </a:extLst>
          </p:cNvPr>
          <p:cNvSpPr txBox="1">
            <a:spLocks/>
          </p:cNvSpPr>
          <p:nvPr/>
        </p:nvSpPr>
        <p:spPr>
          <a:xfrm>
            <a:off x="8209915" y="17147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93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Ekivalensi Nfa dg </a:t>
            </a:r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 move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1" name="Subtitle 4">
            <a:extLst>
              <a:ext uri="{FF2B5EF4-FFF2-40B4-BE49-F238E27FC236}">
                <a16:creationId xmlns:a16="http://schemas.microsoft.com/office/drawing/2014/main" id="{856BF39A-7062-EB42-94EF-5AA4EE38DC3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192877" cy="4065466"/>
          </a:xfrm>
        </p:spPr>
        <p:txBody>
          <a:bodyPr>
            <a:normAutofit lnSpcReduction="10000"/>
          </a:bodyPr>
          <a:lstStyle/>
          <a:p>
            <a:pPr marL="742950" indent="-742950"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4. Buat Tabel Transisi NFA tanpa </a:t>
            </a:r>
          </a:p>
          <a:p>
            <a:pPr marL="742950" indent="-742950"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    Move berdasarkan (3)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5. State akhir diambil dari state akhir  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 semula di tambah state yang -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 Closure nya menuju ke state akhir</a:t>
            </a:r>
          </a:p>
          <a:p>
            <a:pPr algn="ctr">
              <a:buNone/>
            </a:pPr>
            <a:r>
              <a:rPr lang="id-ID" sz="4000" dirty="0">
                <a:solidFill>
                  <a:srgbClr val="FF0000"/>
                </a:solidFill>
                <a:sym typeface="Symbol"/>
              </a:rPr>
              <a:t>F=F{Q/-Cl(Q)F}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6. Gambar graph transisi tanpa -move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36C24E7-8C5F-1E4B-8E99-CEBE6EEB444A}"/>
              </a:ext>
            </a:extLst>
          </p:cNvPr>
          <p:cNvSpPr txBox="1">
            <a:spLocks/>
          </p:cNvSpPr>
          <p:nvPr/>
        </p:nvSpPr>
        <p:spPr>
          <a:xfrm>
            <a:off x="8209915" y="17147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8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Ekivalensi Nfa dg </a:t>
            </a:r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 move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5" name="Subtitle 4">
            <a:extLst>
              <a:ext uri="{FF2B5EF4-FFF2-40B4-BE49-F238E27FC236}">
                <a16:creationId xmlns:a16="http://schemas.microsoft.com/office/drawing/2014/main" id="{96C4E717-2456-8140-B94C-B6922239B8A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515650" y="1665963"/>
            <a:ext cx="9770916" cy="3345310"/>
          </a:xfrm>
        </p:spPr>
        <p:txBody>
          <a:bodyPr>
            <a:normAutofit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Contoh 1</a:t>
            </a: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</p:txBody>
      </p:sp>
      <p:grpSp>
        <p:nvGrpSpPr>
          <p:cNvPr id="29" name="Group 7"/>
          <p:cNvGrpSpPr/>
          <p:nvPr/>
        </p:nvGrpSpPr>
        <p:grpSpPr>
          <a:xfrm>
            <a:off x="2952728" y="2571744"/>
            <a:ext cx="1000132" cy="1071570"/>
            <a:chOff x="3643306" y="3357562"/>
            <a:chExt cx="1000132" cy="1071570"/>
          </a:xfrm>
        </p:grpSpPr>
        <p:sp>
          <p:nvSpPr>
            <p:cNvPr id="30" name="Oval 29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A</a:t>
              </a:r>
            </a:p>
          </p:txBody>
        </p:sp>
      </p:grpSp>
      <p:grpSp>
        <p:nvGrpSpPr>
          <p:cNvPr id="32" name="Group 15"/>
          <p:cNvGrpSpPr/>
          <p:nvPr/>
        </p:nvGrpSpPr>
        <p:grpSpPr>
          <a:xfrm>
            <a:off x="7024694" y="5214950"/>
            <a:ext cx="1000132" cy="1071570"/>
            <a:chOff x="6215074" y="3357562"/>
            <a:chExt cx="1000132" cy="1071570"/>
          </a:xfrm>
        </p:grpSpPr>
        <p:grpSp>
          <p:nvGrpSpPr>
            <p:cNvPr id="33" name="Group 11"/>
            <p:cNvGrpSpPr/>
            <p:nvPr/>
          </p:nvGrpSpPr>
          <p:grpSpPr>
            <a:xfrm>
              <a:off x="6215074" y="3357562"/>
              <a:ext cx="1000132" cy="1071570"/>
              <a:chOff x="3643306" y="3357562"/>
              <a:chExt cx="1000132" cy="107157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643306" y="3357562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793825" y="3479173"/>
                <a:ext cx="71438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4800" dirty="0"/>
                  <a:t>D</a:t>
                </a:r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6321399" y="3500438"/>
              <a:ext cx="772196" cy="8070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>
            <a:off x="3595670" y="3167795"/>
            <a:ext cx="207170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5802" y="2571745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>
                <a:sym typeface="Symbol"/>
              </a:rPr>
              <a:t></a:t>
            </a:r>
            <a:endParaRPr lang="id-ID" sz="3600" dirty="0"/>
          </a:p>
        </p:txBody>
      </p:sp>
      <p:sp>
        <p:nvSpPr>
          <p:cNvPr id="39" name="TextBox 38"/>
          <p:cNvSpPr txBox="1"/>
          <p:nvPr/>
        </p:nvSpPr>
        <p:spPr>
          <a:xfrm>
            <a:off x="7167570" y="2571745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81818" y="4000505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2309786" y="3000372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2" name="Group 7"/>
          <p:cNvGrpSpPr/>
          <p:nvPr/>
        </p:nvGrpSpPr>
        <p:grpSpPr>
          <a:xfrm>
            <a:off x="8167702" y="2619736"/>
            <a:ext cx="1000132" cy="1071570"/>
            <a:chOff x="3643306" y="3357562"/>
            <a:chExt cx="1000132" cy="1071570"/>
          </a:xfrm>
        </p:grpSpPr>
        <p:sp>
          <p:nvSpPr>
            <p:cNvPr id="43" name="Oval 42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C</a:t>
              </a:r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 rot="16200000" flipH="1">
            <a:off x="6033602" y="3987876"/>
            <a:ext cx="1621407" cy="9322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96000" y="3156073"/>
            <a:ext cx="207170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7"/>
          <p:cNvGrpSpPr/>
          <p:nvPr/>
        </p:nvGrpSpPr>
        <p:grpSpPr>
          <a:xfrm>
            <a:off x="5643926" y="2618636"/>
            <a:ext cx="1000132" cy="1071570"/>
            <a:chOff x="3643306" y="3357562"/>
            <a:chExt cx="1000132" cy="1071570"/>
          </a:xfrm>
        </p:grpSpPr>
        <p:sp>
          <p:nvSpPr>
            <p:cNvPr id="48" name="Oval 47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B</a:t>
              </a:r>
            </a:p>
          </p:txBody>
        </p:sp>
      </p:grpSp>
      <p:sp>
        <p:nvSpPr>
          <p:cNvPr id="27" name="Subtitle 4">
            <a:extLst>
              <a:ext uri="{FF2B5EF4-FFF2-40B4-BE49-F238E27FC236}">
                <a16:creationId xmlns:a16="http://schemas.microsoft.com/office/drawing/2014/main" id="{0F043CB8-6078-5445-ABD3-ABF254932966}"/>
              </a:ext>
            </a:extLst>
          </p:cNvPr>
          <p:cNvSpPr txBox="1">
            <a:spLocks/>
          </p:cNvSpPr>
          <p:nvPr/>
        </p:nvSpPr>
        <p:spPr>
          <a:xfrm>
            <a:off x="8209915" y="17147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38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r>
              <a:rPr lang="id-ID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Ekivalensi Nfa dg </a:t>
            </a:r>
            <a:r>
              <a:rPr lang="id-ID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 move</a:t>
            </a:r>
            <a:endParaRPr lang="en-US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Subtitle 4">
            <a:extLst>
              <a:ext uri="{FF2B5EF4-FFF2-40B4-BE49-F238E27FC236}">
                <a16:creationId xmlns:a16="http://schemas.microsoft.com/office/drawing/2014/main" id="{5A6B4A2B-95BA-474B-BB06-B4FB51897BB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1.  Buat Tabel Transisi NFA dengan  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	move</a:t>
            </a: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837140" y="3405793"/>
          <a:ext cx="447676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>
                          <a:sym typeface="Symbol"/>
                        </a:rPr>
                        <a:t>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{C}</a:t>
                      </a:r>
                      <a:endParaRPr lang="id-ID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Subtitle 4">
            <a:extLst>
              <a:ext uri="{FF2B5EF4-FFF2-40B4-BE49-F238E27FC236}">
                <a16:creationId xmlns:a16="http://schemas.microsoft.com/office/drawing/2014/main" id="{F925C017-35A6-D044-B026-217E12FBE032}"/>
              </a:ext>
            </a:extLst>
          </p:cNvPr>
          <p:cNvSpPr txBox="1">
            <a:spLocks/>
          </p:cNvSpPr>
          <p:nvPr/>
        </p:nvSpPr>
        <p:spPr>
          <a:xfrm>
            <a:off x="8209915" y="17147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0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REDUKSI STATE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800" dirty="0">
                <a:solidFill>
                  <a:srgbClr val="3333CC"/>
                </a:solidFill>
              </a:rPr>
              <a:t>Dua buah FSA dikatakan Ekivalen walaupun jumlah state nya berbeda</a:t>
            </a:r>
            <a:endParaRPr lang="en-US" sz="2800" dirty="0">
              <a:solidFill>
                <a:srgbClr val="3333CC"/>
              </a:solidFill>
            </a:endParaRPr>
          </a:p>
          <a:p>
            <a:pPr>
              <a:buNone/>
            </a:pPr>
            <a:endParaRPr lang="id-ID" sz="2800" dirty="0">
              <a:solidFill>
                <a:srgbClr val="3333CC"/>
              </a:solidFill>
            </a:endParaRPr>
          </a:p>
          <a:p>
            <a:r>
              <a:rPr lang="id-ID" sz="2800" dirty="0">
                <a:solidFill>
                  <a:srgbClr val="3333CC"/>
                </a:solidFill>
              </a:rPr>
              <a:t>Jumlah state mempunyai pengaruh besar dalam suatu proses</a:t>
            </a:r>
            <a:endParaRPr lang="en-US" sz="2800" dirty="0">
              <a:solidFill>
                <a:srgbClr val="3333CC"/>
              </a:solidFill>
            </a:endParaRPr>
          </a:p>
          <a:p>
            <a:pPr>
              <a:buNone/>
            </a:pPr>
            <a:endParaRPr lang="id-ID" sz="2800" dirty="0">
              <a:solidFill>
                <a:srgbClr val="3333CC"/>
              </a:solidFill>
            </a:endParaRPr>
          </a:p>
          <a:p>
            <a:r>
              <a:rPr lang="id-ID" sz="2800" dirty="0">
                <a:solidFill>
                  <a:srgbClr val="3333CC"/>
                </a:solidFill>
              </a:rPr>
              <a:t>Oleh karenanya perlu direduksi jika memungkinkan </a:t>
            </a:r>
          </a:p>
          <a:p>
            <a:pPr>
              <a:buNone/>
            </a:pPr>
            <a:endParaRPr lang="id-ID" sz="2800" dirty="0">
              <a:solidFill>
                <a:srgbClr val="3333CC"/>
              </a:solidFill>
            </a:endParaRPr>
          </a:p>
          <a:p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59433F26-9046-6D4F-BAAD-C7FFAF49452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75564E1C-D169-9B41-BC37-931B58E27A14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720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Ekivalensi Nfa dg </a:t>
            </a:r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 move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3" name="Subtitle 4">
            <a:extLst>
              <a:ext uri="{FF2B5EF4-FFF2-40B4-BE49-F238E27FC236}">
                <a16:creationId xmlns:a16="http://schemas.microsoft.com/office/drawing/2014/main" id="{3DF68B24-9C61-3B47-8A5F-5EBBF50C450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9430872" cy="39276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2.  Tentukan -Closure setiap state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	 -Closure (A) = {A, B}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	 -Closure (B) = {B}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	 -Closure (C) = {C}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	 -Closure (D) = {D}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82B4D5F-ADC9-A34C-AEFB-7109C90CAE80}"/>
              </a:ext>
            </a:extLst>
          </p:cNvPr>
          <p:cNvSpPr txBox="1">
            <a:spLocks/>
          </p:cNvSpPr>
          <p:nvPr/>
        </p:nvSpPr>
        <p:spPr>
          <a:xfrm>
            <a:off x="8209915" y="17147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474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3748" y="813585"/>
            <a:ext cx="5122186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Ekivalensi Nfa dg </a:t>
            </a:r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 move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7" name="Subtitle 4">
            <a:extLst>
              <a:ext uri="{FF2B5EF4-FFF2-40B4-BE49-F238E27FC236}">
                <a16:creationId xmlns:a16="http://schemas.microsoft.com/office/drawing/2014/main" id="{DF6C979A-30E9-D948-94F5-B3B34923198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9305612" cy="39777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3.  Tentukan fungsi Transisi baru :</a:t>
            </a:r>
          </a:p>
          <a:p>
            <a:pPr algn="ctr">
              <a:buNone/>
            </a:pPr>
            <a:r>
              <a:rPr lang="id-ID" sz="4000" dirty="0">
                <a:solidFill>
                  <a:srgbClr val="FF0000"/>
                </a:solidFill>
                <a:sym typeface="Symbol"/>
              </a:rPr>
              <a:t>’(Q,)=-Cl((-Cl(Q),))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’(A,0)	=-Cl((-Cl(A),0))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	     	=-Cl(({A,B},0))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		=-Cl(C)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		={C}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336A09DD-5E16-FB4E-B910-633D061973F0}"/>
              </a:ext>
            </a:extLst>
          </p:cNvPr>
          <p:cNvSpPr txBox="1">
            <a:spLocks/>
          </p:cNvSpPr>
          <p:nvPr/>
        </p:nvSpPr>
        <p:spPr>
          <a:xfrm>
            <a:off x="8209915" y="17147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24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Ekivalensi Nfa dg </a:t>
            </a:r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 move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0D3FC61F-4888-A54D-9D37-91C6D7D7D1A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919387" cy="422830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’(A,1)	=-Cl((-Cl(A),1))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	     	=-Cl(({A,B},1))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		=-Cl(D)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		={D}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’(B,0)	=-Cl((-Cl(B),0))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	     	=-Cl(({B},0))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		=-Cl(C)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		={C}</a:t>
            </a: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1A3276F-DC5A-FC45-9870-1443335C7F58}"/>
              </a:ext>
            </a:extLst>
          </p:cNvPr>
          <p:cNvSpPr txBox="1">
            <a:spLocks/>
          </p:cNvSpPr>
          <p:nvPr/>
        </p:nvSpPr>
        <p:spPr>
          <a:xfrm>
            <a:off x="8209915" y="17147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619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Ekivalensi Nfa dg </a:t>
            </a:r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 move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C15979B7-FCFA-F94C-BCDD-70EDB7A30FAB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’(B,1)	=-Cl((-Cl(B),1))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	     	=-Cl(({B},1))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		=-Cl(D)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		={D}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’(C,0)	=-Cl((-Cl(C),0))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	     	=-Cl(({C},0))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		=-Cl({ })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		={ }</a:t>
            </a: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0AE7F3FD-0BCA-784E-9982-847E47550DBC}"/>
              </a:ext>
            </a:extLst>
          </p:cNvPr>
          <p:cNvSpPr txBox="1">
            <a:spLocks/>
          </p:cNvSpPr>
          <p:nvPr/>
        </p:nvSpPr>
        <p:spPr>
          <a:xfrm>
            <a:off x="8209915" y="17147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46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Ekivalensi Nfa dg </a:t>
            </a:r>
            <a:r>
              <a:rPr lang="id-ID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 move</a:t>
            </a:r>
            <a:r>
              <a: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’(C,1)	=-Cl((-Cl(C),1))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	     	=-Cl(({C},1))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		=-Cl({ })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		={ }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’(D,0)	=-Cl((-Cl(D),0))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	     	=-Cl(({D},0))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		=-Cl({ })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		={ }</a:t>
            </a: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2464CA0-778B-1B46-AE14-9A972DC8D642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80E37C36-92CF-894C-A83D-7E8C0E5B5D67}"/>
              </a:ext>
            </a:extLst>
          </p:cNvPr>
          <p:cNvSpPr txBox="1">
            <a:spLocks/>
          </p:cNvSpPr>
          <p:nvPr/>
        </p:nvSpPr>
        <p:spPr>
          <a:xfrm>
            <a:off x="8209915" y="17147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Ekivalensi Nfa dg </a:t>
            </a:r>
            <a:r>
              <a:rPr lang="id-ID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 move</a:t>
            </a:r>
            <a:r>
              <a: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41929" y="2240897"/>
            <a:ext cx="9656340" cy="393443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’(D,1)	=-Cl((-Cl(D),1))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	     	=-Cl(({D},1))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		=-Cl({ })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			={ }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Didapat fungsi transisi baru yaitu :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’(A,0)= {C},  ’(B,0)= {C}, ’(C,0)={ }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’(A,1)= {D},  ’(B,1)= {D}, ’(C,1)={ }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’(D,0)= { },  ’(D,1)= { }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A0B28A9-ED70-9F44-8FAA-A9D72AC69CA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8B0D4DBB-8A0C-2346-968C-9EEFC52EA803}"/>
              </a:ext>
            </a:extLst>
          </p:cNvPr>
          <p:cNvSpPr txBox="1">
            <a:spLocks/>
          </p:cNvSpPr>
          <p:nvPr/>
        </p:nvSpPr>
        <p:spPr>
          <a:xfrm>
            <a:off x="8209915" y="17147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Ekivalensi Nfa dg </a:t>
            </a:r>
            <a:r>
              <a:rPr lang="id-ID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 move</a:t>
            </a:r>
            <a:r>
              <a: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4. Buat Tabel Transisi NFA tanpa </a:t>
            </a:r>
          </a:p>
          <a:p>
            <a:pPr marL="742950" indent="-742950"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    Move berdasarkan (3)</a:t>
            </a: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42121" y="3661402"/>
          <a:ext cx="433388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{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ubtitle 4">
            <a:extLst>
              <a:ext uri="{FF2B5EF4-FFF2-40B4-BE49-F238E27FC236}">
                <a16:creationId xmlns:a16="http://schemas.microsoft.com/office/drawing/2014/main" id="{C725810D-2140-6E45-88A3-3C593E85F50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CBF51709-FDCD-4D4E-A1D1-36A18B6539C7}"/>
              </a:ext>
            </a:extLst>
          </p:cNvPr>
          <p:cNvSpPr txBox="1">
            <a:spLocks/>
          </p:cNvSpPr>
          <p:nvPr/>
        </p:nvSpPr>
        <p:spPr>
          <a:xfrm>
            <a:off x="8209915" y="17147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Ekivalensi Nfa dg </a:t>
            </a:r>
            <a:r>
              <a:rPr lang="id-ID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 move</a:t>
            </a:r>
            <a:r>
              <a: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41928" y="2240898"/>
            <a:ext cx="9030039" cy="3696440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5. State akhir baru </a:t>
            </a:r>
          </a:p>
          <a:p>
            <a:pPr algn="ctr">
              <a:buNone/>
            </a:pPr>
            <a:r>
              <a:rPr lang="id-ID" sz="4000" dirty="0">
                <a:solidFill>
                  <a:srgbClr val="FF0000"/>
                </a:solidFill>
                <a:sym typeface="Symbol"/>
              </a:rPr>
              <a:t>F=F{Q/-Cl(Q)F}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A : -Cl(A){D} = {A, B}{D}= , AF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B : -Cl(B){D} = {B}{D}= , BF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C : -Cl(C){D} = {C}{D}= , CF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D: -Cl(D){D} = {D}{D} , DF</a:t>
            </a:r>
          </a:p>
          <a:p>
            <a:pPr>
              <a:buNone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Jadi F={D}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FA60EA3-1BBF-5640-8AB0-ABD70EA1345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99E4EBDE-4D89-4E4D-8A01-A60A78FD89BA}"/>
              </a:ext>
            </a:extLst>
          </p:cNvPr>
          <p:cNvSpPr txBox="1">
            <a:spLocks/>
          </p:cNvSpPr>
          <p:nvPr/>
        </p:nvSpPr>
        <p:spPr>
          <a:xfrm>
            <a:off x="8209915" y="17147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Ekivalensi Nfa dg </a:t>
            </a:r>
            <a:r>
              <a:rPr lang="id-ID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 move</a:t>
            </a:r>
            <a:r>
              <a: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53020" y="1741119"/>
            <a:ext cx="9833546" cy="3476342"/>
          </a:xfrm>
        </p:spPr>
        <p:txBody>
          <a:bodyPr>
            <a:normAutofit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hasil</a:t>
            </a: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</p:txBody>
      </p:sp>
      <p:grpSp>
        <p:nvGrpSpPr>
          <p:cNvPr id="5" name="Group 7"/>
          <p:cNvGrpSpPr/>
          <p:nvPr/>
        </p:nvGrpSpPr>
        <p:grpSpPr>
          <a:xfrm>
            <a:off x="2952728" y="2571744"/>
            <a:ext cx="1000132" cy="1071570"/>
            <a:chOff x="3643306" y="3357562"/>
            <a:chExt cx="1000132" cy="1071570"/>
          </a:xfrm>
        </p:grpSpPr>
        <p:sp>
          <p:nvSpPr>
            <p:cNvPr id="6" name="Oval 5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A</a:t>
              </a:r>
            </a:p>
          </p:txBody>
        </p:sp>
      </p:grpSp>
      <p:grpSp>
        <p:nvGrpSpPr>
          <p:cNvPr id="8" name="Group 15"/>
          <p:cNvGrpSpPr/>
          <p:nvPr/>
        </p:nvGrpSpPr>
        <p:grpSpPr>
          <a:xfrm>
            <a:off x="7024694" y="5214950"/>
            <a:ext cx="1000132" cy="1071570"/>
            <a:chOff x="6215074" y="3357562"/>
            <a:chExt cx="1000132" cy="1071570"/>
          </a:xfrm>
        </p:grpSpPr>
        <p:grpSp>
          <p:nvGrpSpPr>
            <p:cNvPr id="9" name="Group 11"/>
            <p:cNvGrpSpPr/>
            <p:nvPr/>
          </p:nvGrpSpPr>
          <p:grpSpPr>
            <a:xfrm>
              <a:off x="6215074" y="3357562"/>
              <a:ext cx="1000132" cy="1071570"/>
              <a:chOff x="3643306" y="3357562"/>
              <a:chExt cx="1000132" cy="107157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643306" y="3357562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793825" y="3479173"/>
                <a:ext cx="71438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4800" dirty="0"/>
                  <a:t>D</a:t>
                </a:r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6321399" y="3500438"/>
              <a:ext cx="772196" cy="8070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3595670" y="3167794"/>
            <a:ext cx="3500462" cy="24043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67570" y="2571745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1818" y="4000505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309786" y="3000372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7" name="Group 16"/>
          <p:cNvGrpSpPr/>
          <p:nvPr/>
        </p:nvGrpSpPr>
        <p:grpSpPr>
          <a:xfrm>
            <a:off x="8167702" y="2619736"/>
            <a:ext cx="1000132" cy="1071570"/>
            <a:chOff x="3643306" y="3357562"/>
            <a:chExt cx="1000132" cy="1071570"/>
          </a:xfrm>
        </p:grpSpPr>
        <p:sp>
          <p:nvSpPr>
            <p:cNvPr id="18" name="Oval 17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C</a:t>
              </a: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6200000" flipH="1">
            <a:off x="6033602" y="3987876"/>
            <a:ext cx="1621407" cy="9322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96000" y="3156073"/>
            <a:ext cx="207170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7"/>
          <p:cNvGrpSpPr/>
          <p:nvPr/>
        </p:nvGrpSpPr>
        <p:grpSpPr>
          <a:xfrm>
            <a:off x="5643926" y="2618636"/>
            <a:ext cx="1000132" cy="1071570"/>
            <a:chOff x="3643306" y="3357562"/>
            <a:chExt cx="1000132" cy="1071570"/>
          </a:xfrm>
        </p:grpSpPr>
        <p:sp>
          <p:nvSpPr>
            <p:cNvPr id="23" name="Oval 22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B</a:t>
              </a:r>
            </a:p>
          </p:txBody>
        </p:sp>
      </p:grpSp>
      <p:sp>
        <p:nvSpPr>
          <p:cNvPr id="25" name="Freeform 24"/>
          <p:cNvSpPr/>
          <p:nvPr/>
        </p:nvSpPr>
        <p:spPr>
          <a:xfrm>
            <a:off x="3452794" y="2350098"/>
            <a:ext cx="4970584" cy="364523"/>
          </a:xfrm>
          <a:custGeom>
            <a:avLst/>
            <a:gdLst>
              <a:gd name="connsiteX0" fmla="*/ 0 w 4970584"/>
              <a:gd name="connsiteY0" fmla="*/ 1039446 h 1039446"/>
              <a:gd name="connsiteX1" fmla="*/ 2414953 w 4970584"/>
              <a:gd name="connsiteY1" fmla="*/ 7815 h 1039446"/>
              <a:gd name="connsiteX2" fmla="*/ 4970584 w 4970584"/>
              <a:gd name="connsiteY2" fmla="*/ 992554 h 1039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584" h="1039446">
                <a:moveTo>
                  <a:pt x="0" y="1039446"/>
                </a:moveTo>
                <a:cubicBezTo>
                  <a:pt x="793261" y="527538"/>
                  <a:pt x="1586522" y="15630"/>
                  <a:pt x="2414953" y="7815"/>
                </a:cubicBezTo>
                <a:cubicBezTo>
                  <a:pt x="3243384" y="0"/>
                  <a:pt x="4106984" y="496277"/>
                  <a:pt x="4970584" y="992554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extBox 25"/>
          <p:cNvSpPr txBox="1"/>
          <p:nvPr/>
        </p:nvSpPr>
        <p:spPr>
          <a:xfrm>
            <a:off x="5667372" y="4152905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27" name="Subtitle 4">
            <a:extLst>
              <a:ext uri="{FF2B5EF4-FFF2-40B4-BE49-F238E27FC236}">
                <a16:creationId xmlns:a16="http://schemas.microsoft.com/office/drawing/2014/main" id="{95BB2AF7-C4C4-8D4C-ACC6-1D2431DB6F5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Subtitle 4">
            <a:extLst>
              <a:ext uri="{FF2B5EF4-FFF2-40B4-BE49-F238E27FC236}">
                <a16:creationId xmlns:a16="http://schemas.microsoft.com/office/drawing/2014/main" id="{CB8D921E-5270-E441-A31F-ECA8D094B0BC}"/>
              </a:ext>
            </a:extLst>
          </p:cNvPr>
          <p:cNvSpPr txBox="1">
            <a:spLocks/>
          </p:cNvSpPr>
          <p:nvPr/>
        </p:nvSpPr>
        <p:spPr>
          <a:xfrm>
            <a:off x="8209915" y="17147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28592" y="1778810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Ekivalensi Nfa dg </a:t>
            </a:r>
            <a:r>
              <a:rPr lang="id-ID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 move</a:t>
            </a:r>
            <a:endParaRPr lang="en-US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15650" y="1903957"/>
            <a:ext cx="9770916" cy="3313504"/>
          </a:xfrm>
        </p:spPr>
        <p:txBody>
          <a:bodyPr>
            <a:normAutofit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Soal 1</a:t>
            </a: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500787" y="2952380"/>
            <a:ext cx="1689965" cy="15001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2860" y="3214687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>
                <a:sym typeface="Symbol"/>
              </a:rPr>
              <a:t></a:t>
            </a:r>
            <a:endParaRPr lang="id-ID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381356" y="549731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96132" y="4925810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309786" y="4619916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0" name="Group 9"/>
          <p:cNvGrpSpPr/>
          <p:nvPr/>
        </p:nvGrpSpPr>
        <p:grpSpPr>
          <a:xfrm>
            <a:off x="5786802" y="4357694"/>
            <a:ext cx="1000132" cy="1071570"/>
            <a:chOff x="3643306" y="3357562"/>
            <a:chExt cx="1000132" cy="1071570"/>
          </a:xfrm>
        </p:grpSpPr>
        <p:sp>
          <p:nvSpPr>
            <p:cNvPr id="11" name="Oval 10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C</a:t>
              </a: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rot="16200000" flipH="1">
            <a:off x="4917275" y="3249306"/>
            <a:ext cx="1714509" cy="6429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38546" y="4929198"/>
            <a:ext cx="207170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7"/>
          <p:cNvGrpSpPr/>
          <p:nvPr/>
        </p:nvGrpSpPr>
        <p:grpSpPr>
          <a:xfrm>
            <a:off x="4952992" y="2000240"/>
            <a:ext cx="1000132" cy="1071570"/>
            <a:chOff x="3643306" y="3357562"/>
            <a:chExt cx="1000132" cy="1071570"/>
          </a:xfrm>
        </p:grpSpPr>
        <p:sp>
          <p:nvSpPr>
            <p:cNvPr id="16" name="Oval 15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B</a:t>
              </a:r>
            </a:p>
          </p:txBody>
        </p:sp>
      </p:grpSp>
      <p:sp>
        <p:nvSpPr>
          <p:cNvPr id="18" name="Arc 17"/>
          <p:cNvSpPr/>
          <p:nvPr/>
        </p:nvSpPr>
        <p:spPr>
          <a:xfrm rot="7403290" flipH="1">
            <a:off x="2930796" y="4953152"/>
            <a:ext cx="1071570" cy="1143008"/>
          </a:xfrm>
          <a:prstGeom prst="arc">
            <a:avLst>
              <a:gd name="adj1" fmla="val 5178792"/>
              <a:gd name="adj2" fmla="val 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9" name="Group 15"/>
          <p:cNvGrpSpPr/>
          <p:nvPr/>
        </p:nvGrpSpPr>
        <p:grpSpPr>
          <a:xfrm>
            <a:off x="2833298" y="4215834"/>
            <a:ext cx="1000132" cy="1071570"/>
            <a:chOff x="6215074" y="3357562"/>
            <a:chExt cx="1000132" cy="1071570"/>
          </a:xfrm>
        </p:grpSpPr>
        <p:grpSp>
          <p:nvGrpSpPr>
            <p:cNvPr id="20" name="Group 11"/>
            <p:cNvGrpSpPr/>
            <p:nvPr/>
          </p:nvGrpSpPr>
          <p:grpSpPr>
            <a:xfrm>
              <a:off x="6215074" y="3357562"/>
              <a:ext cx="1000132" cy="1071570"/>
              <a:chOff x="3643306" y="3357562"/>
              <a:chExt cx="1000132" cy="107157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643306" y="3357562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793825" y="3479173"/>
                <a:ext cx="71438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4800" dirty="0"/>
                  <a:t>A</a:t>
                </a:r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6321399" y="3500438"/>
              <a:ext cx="772196" cy="8070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595802" y="4354306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>
                <a:sym typeface="Symbol"/>
              </a:rPr>
              <a:t></a:t>
            </a:r>
            <a:endParaRPr lang="id-ID" sz="3600" dirty="0"/>
          </a:p>
        </p:txBody>
      </p:sp>
      <p:sp>
        <p:nvSpPr>
          <p:cNvPr id="25" name="Arc 24"/>
          <p:cNvSpPr/>
          <p:nvPr/>
        </p:nvSpPr>
        <p:spPr>
          <a:xfrm rot="3655808" flipH="1">
            <a:off x="6467999" y="4658747"/>
            <a:ext cx="1071570" cy="1143008"/>
          </a:xfrm>
          <a:prstGeom prst="arc">
            <a:avLst>
              <a:gd name="adj1" fmla="val 5178792"/>
              <a:gd name="adj2" fmla="val 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extBox 25"/>
          <p:cNvSpPr txBox="1"/>
          <p:nvPr/>
        </p:nvSpPr>
        <p:spPr>
          <a:xfrm>
            <a:off x="5381620" y="3357563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27" name="Subtitle 4">
            <a:extLst>
              <a:ext uri="{FF2B5EF4-FFF2-40B4-BE49-F238E27FC236}">
                <a16:creationId xmlns:a16="http://schemas.microsoft.com/office/drawing/2014/main" id="{857C1415-AB35-C448-BB32-3BED8852424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Subtitle 4">
            <a:extLst>
              <a:ext uri="{FF2B5EF4-FFF2-40B4-BE49-F238E27FC236}">
                <a16:creationId xmlns:a16="http://schemas.microsoft.com/office/drawing/2014/main" id="{BBA32038-083F-7749-A98E-57A53E78621D}"/>
              </a:ext>
            </a:extLst>
          </p:cNvPr>
          <p:cNvSpPr txBox="1">
            <a:spLocks/>
          </p:cNvSpPr>
          <p:nvPr/>
        </p:nvSpPr>
        <p:spPr>
          <a:xfrm>
            <a:off x="8209915" y="17147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REDUKSI STATE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3200" dirty="0">
                <a:solidFill>
                  <a:srgbClr val="3333CC"/>
                </a:solidFill>
              </a:rPr>
              <a:t>Ada dua Istilah dalam proses mereduksi State</a:t>
            </a:r>
            <a:endParaRPr lang="en-US" sz="3200" dirty="0">
              <a:solidFill>
                <a:srgbClr val="3333CC"/>
              </a:solidFill>
            </a:endParaRPr>
          </a:p>
          <a:p>
            <a:pPr>
              <a:buNone/>
            </a:pPr>
            <a:endParaRPr lang="id-ID" sz="3200" dirty="0">
              <a:solidFill>
                <a:srgbClr val="3333CC"/>
              </a:solidFill>
            </a:endParaRPr>
          </a:p>
          <a:p>
            <a:pPr>
              <a:buNone/>
            </a:pPr>
            <a:r>
              <a:rPr lang="id-ID" sz="3200" dirty="0">
                <a:solidFill>
                  <a:srgbClr val="3333CC"/>
                </a:solidFill>
              </a:rPr>
              <a:t>	1. Berbeda </a:t>
            </a:r>
            <a:r>
              <a:rPr lang="id-ID" sz="3200" i="1" dirty="0">
                <a:solidFill>
                  <a:srgbClr val="3333CC"/>
                </a:solidFill>
              </a:rPr>
              <a:t>(distinguishable)</a:t>
            </a:r>
          </a:p>
          <a:p>
            <a:pPr>
              <a:buNone/>
            </a:pPr>
            <a:r>
              <a:rPr lang="id-ID" sz="3200" dirty="0">
                <a:solidFill>
                  <a:srgbClr val="3333CC"/>
                </a:solidFill>
              </a:rPr>
              <a:t>	2. Tidak Berbeda </a:t>
            </a:r>
            <a:r>
              <a:rPr lang="id-ID" sz="3200" i="1" dirty="0">
                <a:solidFill>
                  <a:srgbClr val="3333CC"/>
                </a:solidFill>
              </a:rPr>
              <a:t>(indistinguishable)</a:t>
            </a:r>
            <a:endParaRPr lang="id-ID" sz="3200" dirty="0">
              <a:solidFill>
                <a:srgbClr val="3333CC"/>
              </a:solidFill>
            </a:endParaRPr>
          </a:p>
          <a:p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D57CA650-B740-A84D-8F04-63CB958A6FE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9450B5E2-F45F-0B4B-9DE6-2C0D215D9798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4121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Ekivalensi Nfa dg </a:t>
            </a:r>
            <a:r>
              <a:rPr lang="id-ID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 move</a:t>
            </a:r>
            <a:r>
              <a: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53227" y="1653437"/>
            <a:ext cx="9733338" cy="3564024"/>
          </a:xfrm>
        </p:spPr>
        <p:txBody>
          <a:bodyPr>
            <a:normAutofit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Soal 2</a:t>
            </a: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500787" y="2952380"/>
            <a:ext cx="1689965" cy="15001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2860" y="3214687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>
                <a:sym typeface="Symbol"/>
              </a:rPr>
              <a:t></a:t>
            </a:r>
            <a:endParaRPr lang="id-ID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381356" y="549731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09786" y="4619916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" name="Group 7"/>
          <p:cNvGrpSpPr/>
          <p:nvPr/>
        </p:nvGrpSpPr>
        <p:grpSpPr>
          <a:xfrm>
            <a:off x="4952992" y="2000240"/>
            <a:ext cx="1000132" cy="1071570"/>
            <a:chOff x="3643306" y="3357562"/>
            <a:chExt cx="1000132" cy="1071570"/>
          </a:xfrm>
        </p:grpSpPr>
        <p:sp>
          <p:nvSpPr>
            <p:cNvPr id="10" name="Oval 9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B</a:t>
              </a:r>
            </a:p>
          </p:txBody>
        </p:sp>
      </p:grpSp>
      <p:sp>
        <p:nvSpPr>
          <p:cNvPr id="12" name="Arc 11"/>
          <p:cNvSpPr/>
          <p:nvPr/>
        </p:nvSpPr>
        <p:spPr>
          <a:xfrm rot="7403290" flipH="1">
            <a:off x="2930796" y="4953152"/>
            <a:ext cx="1071570" cy="1143008"/>
          </a:xfrm>
          <a:prstGeom prst="arc">
            <a:avLst>
              <a:gd name="adj1" fmla="val 5178792"/>
              <a:gd name="adj2" fmla="val 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3" name="Group 15"/>
          <p:cNvGrpSpPr/>
          <p:nvPr/>
        </p:nvGrpSpPr>
        <p:grpSpPr>
          <a:xfrm>
            <a:off x="2833298" y="4215834"/>
            <a:ext cx="1000132" cy="1071570"/>
            <a:chOff x="6215074" y="3357562"/>
            <a:chExt cx="1000132" cy="1071570"/>
          </a:xfrm>
        </p:grpSpPr>
        <p:grpSp>
          <p:nvGrpSpPr>
            <p:cNvPr id="14" name="Group 11"/>
            <p:cNvGrpSpPr/>
            <p:nvPr/>
          </p:nvGrpSpPr>
          <p:grpSpPr>
            <a:xfrm>
              <a:off x="6215074" y="3357562"/>
              <a:ext cx="1000132" cy="1071570"/>
              <a:chOff x="3643306" y="3357562"/>
              <a:chExt cx="1000132" cy="107157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643306" y="3357562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793825" y="3479173"/>
                <a:ext cx="71438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4800" dirty="0"/>
                  <a:t>A</a:t>
                </a:r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6321399" y="3500438"/>
              <a:ext cx="772196" cy="8070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8" name="Freeform 17"/>
          <p:cNvSpPr/>
          <p:nvPr/>
        </p:nvSpPr>
        <p:spPr>
          <a:xfrm>
            <a:off x="3868616" y="3003308"/>
            <a:ext cx="1441567" cy="1997329"/>
          </a:xfrm>
          <a:custGeom>
            <a:avLst/>
            <a:gdLst>
              <a:gd name="connsiteX0" fmla="*/ 0 w 1543539"/>
              <a:gd name="connsiteY0" fmla="*/ 1922584 h 1922584"/>
              <a:gd name="connsiteX1" fmla="*/ 1289539 w 1543539"/>
              <a:gd name="connsiteY1" fmla="*/ 1359877 h 1922584"/>
              <a:gd name="connsiteX2" fmla="*/ 1524000 w 1543539"/>
              <a:gd name="connsiteY2" fmla="*/ 0 h 1922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539" h="1922584">
                <a:moveTo>
                  <a:pt x="0" y="1922584"/>
                </a:moveTo>
                <a:cubicBezTo>
                  <a:pt x="517769" y="1801446"/>
                  <a:pt x="1035539" y="1680308"/>
                  <a:pt x="1289539" y="1359877"/>
                </a:cubicBezTo>
                <a:cubicBezTo>
                  <a:pt x="1543539" y="1039446"/>
                  <a:pt x="1533769" y="519723"/>
                  <a:pt x="1524000" y="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/>
          <p:cNvSpPr txBox="1"/>
          <p:nvPr/>
        </p:nvSpPr>
        <p:spPr>
          <a:xfrm>
            <a:off x="4667240" y="3929067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0A883249-90F7-5C47-AD36-66FD14086122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Subtitle 4">
            <a:extLst>
              <a:ext uri="{FF2B5EF4-FFF2-40B4-BE49-F238E27FC236}">
                <a16:creationId xmlns:a16="http://schemas.microsoft.com/office/drawing/2014/main" id="{E6732CD4-6217-E94E-8D9A-2D37C0464BD8}"/>
              </a:ext>
            </a:extLst>
          </p:cNvPr>
          <p:cNvSpPr txBox="1">
            <a:spLocks/>
          </p:cNvSpPr>
          <p:nvPr/>
        </p:nvSpPr>
        <p:spPr>
          <a:xfrm>
            <a:off x="8209915" y="17147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Ekivalensi Nfa dg </a:t>
            </a:r>
            <a:r>
              <a:rPr lang="id-ID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 move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Soal 3</a:t>
            </a: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500787" y="2952380"/>
            <a:ext cx="1689965" cy="15001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2860" y="3214687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>
                <a:sym typeface="Symbol"/>
              </a:rPr>
              <a:t></a:t>
            </a:r>
            <a:endParaRPr lang="id-ID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381356" y="549731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09786" y="4619916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" name="Group 7"/>
          <p:cNvGrpSpPr/>
          <p:nvPr/>
        </p:nvGrpSpPr>
        <p:grpSpPr>
          <a:xfrm>
            <a:off x="4952992" y="2000240"/>
            <a:ext cx="1000132" cy="1071570"/>
            <a:chOff x="3643306" y="3357562"/>
            <a:chExt cx="1000132" cy="1071570"/>
          </a:xfrm>
        </p:grpSpPr>
        <p:sp>
          <p:nvSpPr>
            <p:cNvPr id="10" name="Oval 9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B</a:t>
              </a:r>
            </a:p>
          </p:txBody>
        </p:sp>
      </p:grpSp>
      <p:sp>
        <p:nvSpPr>
          <p:cNvPr id="12" name="Arc 11"/>
          <p:cNvSpPr/>
          <p:nvPr/>
        </p:nvSpPr>
        <p:spPr>
          <a:xfrm rot="7403290" flipH="1">
            <a:off x="2930796" y="4953152"/>
            <a:ext cx="1071570" cy="1143008"/>
          </a:xfrm>
          <a:prstGeom prst="arc">
            <a:avLst>
              <a:gd name="adj1" fmla="val 5178792"/>
              <a:gd name="adj2" fmla="val 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3" name="Group 15"/>
          <p:cNvGrpSpPr/>
          <p:nvPr/>
        </p:nvGrpSpPr>
        <p:grpSpPr>
          <a:xfrm>
            <a:off x="7334992" y="3619868"/>
            <a:ext cx="1000132" cy="1071570"/>
            <a:chOff x="6215074" y="3357562"/>
            <a:chExt cx="1000132" cy="1071570"/>
          </a:xfrm>
        </p:grpSpPr>
        <p:grpSp>
          <p:nvGrpSpPr>
            <p:cNvPr id="14" name="Group 11"/>
            <p:cNvGrpSpPr/>
            <p:nvPr/>
          </p:nvGrpSpPr>
          <p:grpSpPr>
            <a:xfrm>
              <a:off x="6215074" y="3357562"/>
              <a:ext cx="1000132" cy="1071570"/>
              <a:chOff x="3643306" y="3357562"/>
              <a:chExt cx="1000132" cy="107157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643306" y="3357562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793825" y="3479173"/>
                <a:ext cx="71438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4800" dirty="0"/>
                  <a:t>C</a:t>
                </a:r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6321399" y="3500438"/>
              <a:ext cx="772196" cy="8070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381620" y="3282736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grpSp>
        <p:nvGrpSpPr>
          <p:cNvPr id="19" name="Group 7"/>
          <p:cNvGrpSpPr/>
          <p:nvPr/>
        </p:nvGrpSpPr>
        <p:grpSpPr>
          <a:xfrm>
            <a:off x="2856744" y="4284056"/>
            <a:ext cx="1000132" cy="1071570"/>
            <a:chOff x="3643306" y="3357562"/>
            <a:chExt cx="1000132" cy="1071570"/>
          </a:xfrm>
        </p:grpSpPr>
        <p:sp>
          <p:nvSpPr>
            <p:cNvPr id="20" name="Oval 19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A</a:t>
              </a: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5524498" y="2500306"/>
            <a:ext cx="1928824" cy="13573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7403290" flipH="1">
            <a:off x="7475254" y="4310210"/>
            <a:ext cx="1071570" cy="1143008"/>
          </a:xfrm>
          <a:prstGeom prst="arc">
            <a:avLst>
              <a:gd name="adj1" fmla="val 5178792"/>
              <a:gd name="adj2" fmla="val 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Arc 23"/>
          <p:cNvSpPr/>
          <p:nvPr/>
        </p:nvSpPr>
        <p:spPr>
          <a:xfrm rot="7403290" flipH="1">
            <a:off x="5046362" y="2762104"/>
            <a:ext cx="1071570" cy="1143008"/>
          </a:xfrm>
          <a:prstGeom prst="arc">
            <a:avLst>
              <a:gd name="adj1" fmla="val 5178792"/>
              <a:gd name="adj2" fmla="val 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/>
          <p:cNvSpPr txBox="1"/>
          <p:nvPr/>
        </p:nvSpPr>
        <p:spPr>
          <a:xfrm>
            <a:off x="7810512" y="485437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7504" y="2786059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>
                <a:sym typeface="Symbol"/>
              </a:rPr>
              <a:t></a:t>
            </a:r>
            <a:endParaRPr lang="id-ID" sz="3600" dirty="0"/>
          </a:p>
        </p:txBody>
      </p:sp>
      <p:sp>
        <p:nvSpPr>
          <p:cNvPr id="27" name="Subtitle 4">
            <a:extLst>
              <a:ext uri="{FF2B5EF4-FFF2-40B4-BE49-F238E27FC236}">
                <a16:creationId xmlns:a16="http://schemas.microsoft.com/office/drawing/2014/main" id="{784EE894-B906-F64A-87E6-1C67D723813E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Subtitle 4">
            <a:extLst>
              <a:ext uri="{FF2B5EF4-FFF2-40B4-BE49-F238E27FC236}">
                <a16:creationId xmlns:a16="http://schemas.microsoft.com/office/drawing/2014/main" id="{9F79FFA8-6C4E-B548-94CD-D0BC51B0FFD7}"/>
              </a:ext>
            </a:extLst>
          </p:cNvPr>
          <p:cNvSpPr txBox="1">
            <a:spLocks/>
          </p:cNvSpPr>
          <p:nvPr/>
        </p:nvSpPr>
        <p:spPr>
          <a:xfrm>
            <a:off x="8209915" y="17147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Ekivalensi Nfa dg </a:t>
            </a:r>
            <a:r>
              <a:rPr lang="id-ID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 move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78072" y="1791223"/>
            <a:ext cx="9808494" cy="3426238"/>
          </a:xfrm>
        </p:spPr>
        <p:txBody>
          <a:bodyPr>
            <a:normAutofit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Soal 4</a:t>
            </a: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500787" y="2952380"/>
            <a:ext cx="1689965" cy="15001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2860" y="3214687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>
                <a:sym typeface="Symbol"/>
              </a:rPr>
              <a:t></a:t>
            </a:r>
            <a:endParaRPr lang="id-ID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381356" y="549731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09786" y="4619916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" name="Group 7"/>
          <p:cNvGrpSpPr/>
          <p:nvPr/>
        </p:nvGrpSpPr>
        <p:grpSpPr>
          <a:xfrm>
            <a:off x="4952992" y="2000240"/>
            <a:ext cx="1000132" cy="1071570"/>
            <a:chOff x="3643306" y="3357562"/>
            <a:chExt cx="1000132" cy="1071570"/>
          </a:xfrm>
        </p:grpSpPr>
        <p:sp>
          <p:nvSpPr>
            <p:cNvPr id="10" name="Oval 9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B</a:t>
              </a:r>
            </a:p>
          </p:txBody>
        </p:sp>
      </p:grpSp>
      <p:sp>
        <p:nvSpPr>
          <p:cNvPr id="12" name="Arc 11"/>
          <p:cNvSpPr/>
          <p:nvPr/>
        </p:nvSpPr>
        <p:spPr>
          <a:xfrm rot="7403290" flipH="1">
            <a:off x="2930796" y="4953152"/>
            <a:ext cx="1071570" cy="1143008"/>
          </a:xfrm>
          <a:prstGeom prst="arc">
            <a:avLst>
              <a:gd name="adj1" fmla="val 5178792"/>
              <a:gd name="adj2" fmla="val 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7167570" y="2143117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grpSp>
        <p:nvGrpSpPr>
          <p:cNvPr id="14" name="Group 7"/>
          <p:cNvGrpSpPr/>
          <p:nvPr/>
        </p:nvGrpSpPr>
        <p:grpSpPr>
          <a:xfrm>
            <a:off x="2856744" y="4284056"/>
            <a:ext cx="1000132" cy="1071570"/>
            <a:chOff x="3643306" y="3357562"/>
            <a:chExt cx="1000132" cy="1071570"/>
          </a:xfrm>
        </p:grpSpPr>
        <p:sp>
          <p:nvSpPr>
            <p:cNvPr id="15" name="Oval 14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A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rot="10800000">
            <a:off x="5881687" y="2786058"/>
            <a:ext cx="1857388" cy="12144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7403290" flipH="1">
            <a:off x="7475254" y="4310210"/>
            <a:ext cx="1071570" cy="1143008"/>
          </a:xfrm>
          <a:prstGeom prst="arc">
            <a:avLst>
              <a:gd name="adj1" fmla="val 5178792"/>
              <a:gd name="adj2" fmla="val 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/>
          <p:cNvSpPr txBox="1"/>
          <p:nvPr/>
        </p:nvSpPr>
        <p:spPr>
          <a:xfrm>
            <a:off x="7810512" y="485437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67504" y="2786059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>
                <a:sym typeface="Symbol"/>
              </a:rPr>
              <a:t></a:t>
            </a:r>
            <a:endParaRPr lang="id-ID" sz="3600" dirty="0"/>
          </a:p>
        </p:txBody>
      </p:sp>
      <p:grpSp>
        <p:nvGrpSpPr>
          <p:cNvPr id="21" name="Group 15"/>
          <p:cNvGrpSpPr/>
          <p:nvPr/>
        </p:nvGrpSpPr>
        <p:grpSpPr>
          <a:xfrm>
            <a:off x="7334992" y="3619868"/>
            <a:ext cx="1000132" cy="1071570"/>
            <a:chOff x="6215074" y="3357562"/>
            <a:chExt cx="1000132" cy="1071570"/>
          </a:xfrm>
        </p:grpSpPr>
        <p:grpSp>
          <p:nvGrpSpPr>
            <p:cNvPr id="22" name="Group 11"/>
            <p:cNvGrpSpPr/>
            <p:nvPr/>
          </p:nvGrpSpPr>
          <p:grpSpPr>
            <a:xfrm>
              <a:off x="6215074" y="3357562"/>
              <a:ext cx="1000132" cy="1071570"/>
              <a:chOff x="3643306" y="3357562"/>
              <a:chExt cx="1000132" cy="107157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643306" y="3357562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793825" y="3479173"/>
                <a:ext cx="71438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4800" dirty="0"/>
                  <a:t>C</a:t>
                </a:r>
              </a:p>
            </p:txBody>
          </p:sp>
        </p:grpSp>
        <p:sp>
          <p:nvSpPr>
            <p:cNvPr id="23" name="Oval 22"/>
            <p:cNvSpPr/>
            <p:nvPr/>
          </p:nvSpPr>
          <p:spPr>
            <a:xfrm>
              <a:off x="6321399" y="3500438"/>
              <a:ext cx="772196" cy="8070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6" name="Freeform 25"/>
          <p:cNvSpPr/>
          <p:nvPr/>
        </p:nvSpPr>
        <p:spPr>
          <a:xfrm>
            <a:off x="5814648" y="2387599"/>
            <a:ext cx="1946031" cy="1293446"/>
          </a:xfrm>
          <a:custGeom>
            <a:avLst/>
            <a:gdLst>
              <a:gd name="connsiteX0" fmla="*/ 1946031 w 1946031"/>
              <a:gd name="connsiteY0" fmla="*/ 1293446 h 1293446"/>
              <a:gd name="connsiteX1" fmla="*/ 1383323 w 1946031"/>
              <a:gd name="connsiteY1" fmla="*/ 214923 h 1293446"/>
              <a:gd name="connsiteX2" fmla="*/ 0 w 1946031"/>
              <a:gd name="connsiteY2" fmla="*/ 3908 h 129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6031" h="1293446">
                <a:moveTo>
                  <a:pt x="1946031" y="1293446"/>
                </a:moveTo>
                <a:cubicBezTo>
                  <a:pt x="1826846" y="861646"/>
                  <a:pt x="1707662" y="429846"/>
                  <a:pt x="1383323" y="214923"/>
                </a:cubicBezTo>
                <a:cubicBezTo>
                  <a:pt x="1058985" y="0"/>
                  <a:pt x="529492" y="1954"/>
                  <a:pt x="0" y="3908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Subtitle 4">
            <a:extLst>
              <a:ext uri="{FF2B5EF4-FFF2-40B4-BE49-F238E27FC236}">
                <a16:creationId xmlns:a16="http://schemas.microsoft.com/office/drawing/2014/main" id="{846B855B-2DDE-B44C-9727-04A346B2CCF2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Subtitle 4">
            <a:extLst>
              <a:ext uri="{FF2B5EF4-FFF2-40B4-BE49-F238E27FC236}">
                <a16:creationId xmlns:a16="http://schemas.microsoft.com/office/drawing/2014/main" id="{E8B0E5C5-3342-D64B-ABE8-968B4209D9F4}"/>
              </a:ext>
            </a:extLst>
          </p:cNvPr>
          <p:cNvSpPr txBox="1">
            <a:spLocks/>
          </p:cNvSpPr>
          <p:nvPr/>
        </p:nvSpPr>
        <p:spPr>
          <a:xfrm>
            <a:off x="8209915" y="17147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7B2A-4DDA-AA4D-8940-171E634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</a:t>
            </a:r>
            <a:r>
              <a:rPr lang="en-US" dirty="0" err="1"/>
              <a:t>Referensi</a:t>
            </a:r>
            <a:r>
              <a:rPr lang="en-US" dirty="0"/>
              <a:t> NFA </a:t>
            </a:r>
            <a:r>
              <a:rPr lang="en-US" dirty="0" err="1"/>
              <a:t>dengan</a:t>
            </a:r>
            <a:r>
              <a:rPr lang="en-US" dirty="0"/>
              <a:t> E-move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649F-48B6-BB45-AD0B-1A9ACA70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https://www.youtube.com/watch?v=frltQ16me9I&amp;list=PLRh5ykdCNEH3G_RYC8S_1znK0FLV9GTV5&amp;index=2</a:t>
            </a:r>
            <a:endParaRPr lang="en-US" dirty="0"/>
          </a:p>
          <a:p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D9A8B96E-DA77-0D4D-A299-7A3ECEB533D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0EAB4E-B640-A54E-A830-EFA0957701B1}"/>
              </a:ext>
            </a:extLst>
          </p:cNvPr>
          <p:cNvSpPr txBox="1">
            <a:spLocks/>
          </p:cNvSpPr>
          <p:nvPr/>
        </p:nvSpPr>
        <p:spPr>
          <a:xfrm>
            <a:off x="8209915" y="17147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98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REDUKSI STATE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indent="-742950">
              <a:buNone/>
            </a:pPr>
            <a:r>
              <a:rPr lang="en-US" sz="3200" dirty="0">
                <a:solidFill>
                  <a:srgbClr val="3333CC"/>
                </a:solidFill>
              </a:rPr>
              <a:t>1. </a:t>
            </a:r>
            <a:r>
              <a:rPr lang="id-ID" sz="3200" dirty="0">
                <a:solidFill>
                  <a:srgbClr val="3333CC"/>
                </a:solidFill>
              </a:rPr>
              <a:t>Berbeda </a:t>
            </a:r>
            <a:r>
              <a:rPr lang="id-ID" sz="3200" i="1" dirty="0">
                <a:solidFill>
                  <a:srgbClr val="3333CC"/>
                </a:solidFill>
              </a:rPr>
              <a:t>(distinguishable)</a:t>
            </a:r>
          </a:p>
          <a:p>
            <a:pPr marL="742950" indent="-742950">
              <a:buNone/>
            </a:pPr>
            <a:r>
              <a:rPr lang="id-ID" sz="3200" dirty="0">
                <a:solidFill>
                  <a:srgbClr val="3333CC"/>
                </a:solidFill>
              </a:rPr>
              <a:t>     jika A dan B sebuah state, dan F</a:t>
            </a:r>
          </a:p>
          <a:p>
            <a:pPr marL="742950" indent="-742950">
              <a:buNone/>
            </a:pPr>
            <a:r>
              <a:rPr lang="id-ID" sz="3200" dirty="0">
                <a:solidFill>
                  <a:srgbClr val="3333CC"/>
                </a:solidFill>
              </a:rPr>
              <a:t>     himpunan state akhir dan w sebuah </a:t>
            </a:r>
          </a:p>
          <a:p>
            <a:pPr marL="742950" indent="-742950">
              <a:buNone/>
            </a:pPr>
            <a:r>
              <a:rPr lang="id-ID" sz="3200" dirty="0">
                <a:solidFill>
                  <a:srgbClr val="3333CC"/>
                </a:solidFill>
              </a:rPr>
              <a:t>     input , maka :</a:t>
            </a:r>
          </a:p>
          <a:p>
            <a:pPr marL="742950" indent="-742950">
              <a:buNone/>
            </a:pPr>
            <a:r>
              <a:rPr lang="id-ID" sz="3200" dirty="0">
                <a:solidFill>
                  <a:srgbClr val="3333CC"/>
                </a:solidFill>
              </a:rPr>
              <a:t>              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(A,w)F dan (B,w)F</a:t>
            </a:r>
          </a:p>
          <a:p>
            <a:pPr marL="742950" indent="-742950">
              <a:buNone/>
            </a:pPr>
            <a:r>
              <a:rPr lang="id-ID" sz="3200" dirty="0">
                <a:solidFill>
                  <a:srgbClr val="3333CC"/>
                </a:solidFill>
                <a:sym typeface="Symbol"/>
              </a:rPr>
              <a:t>              (A,w)F dan (B,w)F</a:t>
            </a:r>
            <a:r>
              <a:rPr lang="id-ID" sz="3200" dirty="0">
                <a:solidFill>
                  <a:srgbClr val="3333CC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4C7261CF-7AB1-DE42-92C6-1F880A9BCC4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6BB41778-8B9F-1B45-8491-C3ACA9C4B5E7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44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REDUKSI STATE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indent="-742950">
              <a:buNone/>
            </a:pPr>
            <a:r>
              <a:rPr lang="id-ID" sz="3200" dirty="0">
                <a:solidFill>
                  <a:srgbClr val="3333CC"/>
                </a:solidFill>
              </a:rPr>
              <a:t>2. Tidak Berbeda </a:t>
            </a:r>
            <a:r>
              <a:rPr lang="id-ID" sz="3200" i="1" dirty="0">
                <a:solidFill>
                  <a:srgbClr val="3333CC"/>
                </a:solidFill>
              </a:rPr>
              <a:t>(indistinguishable)</a:t>
            </a:r>
          </a:p>
          <a:p>
            <a:pPr marL="742950" indent="-742950">
              <a:buNone/>
            </a:pPr>
            <a:r>
              <a:rPr lang="id-ID" sz="3200" dirty="0">
                <a:solidFill>
                  <a:srgbClr val="3333CC"/>
                </a:solidFill>
              </a:rPr>
              <a:t>     jika A dan B sebuah state, dan F</a:t>
            </a:r>
          </a:p>
          <a:p>
            <a:pPr marL="742950" indent="-742950">
              <a:buNone/>
            </a:pPr>
            <a:r>
              <a:rPr lang="id-ID" sz="3200" dirty="0">
                <a:solidFill>
                  <a:srgbClr val="3333CC"/>
                </a:solidFill>
              </a:rPr>
              <a:t>     himpunan state akhir dan w sebuah </a:t>
            </a:r>
          </a:p>
          <a:p>
            <a:pPr marL="742950" indent="-742950">
              <a:buNone/>
            </a:pPr>
            <a:r>
              <a:rPr lang="id-ID" sz="3200" dirty="0">
                <a:solidFill>
                  <a:srgbClr val="3333CC"/>
                </a:solidFill>
              </a:rPr>
              <a:t>     input , maka :</a:t>
            </a:r>
          </a:p>
          <a:p>
            <a:pPr marL="742950" indent="-742950">
              <a:buNone/>
            </a:pPr>
            <a:r>
              <a:rPr lang="id-ID" sz="3200" dirty="0">
                <a:solidFill>
                  <a:srgbClr val="3333CC"/>
                </a:solidFill>
              </a:rPr>
              <a:t>              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(A,w)F dan (B,w)F</a:t>
            </a:r>
          </a:p>
          <a:p>
            <a:pPr marL="742950" indent="-742950">
              <a:buNone/>
            </a:pPr>
            <a:r>
              <a:rPr lang="id-ID" sz="3200" dirty="0">
                <a:solidFill>
                  <a:srgbClr val="3333CC"/>
                </a:solidFill>
                <a:sym typeface="Symbol"/>
              </a:rPr>
              <a:t>              (A,w)F dan (B,w)F</a:t>
            </a:r>
            <a:r>
              <a:rPr lang="id-ID" sz="3200" dirty="0">
                <a:solidFill>
                  <a:srgbClr val="3333CC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BB4EBF67-BC16-8C45-8EE8-9F7184A7DF32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85AE26DE-1D77-404B-B142-02D345818F56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10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REDUKSI STATE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indent="-742950">
              <a:buNone/>
            </a:pPr>
            <a:r>
              <a:rPr lang="id-ID" sz="3200" dirty="0">
                <a:solidFill>
                  <a:srgbClr val="3333CC"/>
                </a:solidFill>
              </a:rPr>
              <a:t>Langkah Mereduksi State :</a:t>
            </a:r>
            <a:endParaRPr lang="en-US" sz="3200" dirty="0">
              <a:solidFill>
                <a:srgbClr val="3333CC"/>
              </a:solidFill>
            </a:endParaRPr>
          </a:p>
          <a:p>
            <a:pPr marL="742950" indent="-742950">
              <a:buNone/>
            </a:pPr>
            <a:endParaRPr lang="id-ID" sz="3200" dirty="0">
              <a:solidFill>
                <a:srgbClr val="3333CC"/>
              </a:solidFill>
            </a:endParaRPr>
          </a:p>
          <a:p>
            <a:pPr marL="742950" indent="-742950">
              <a:buAutoNum type="arabicPeriod"/>
            </a:pPr>
            <a:r>
              <a:rPr lang="id-ID" sz="3200" dirty="0">
                <a:solidFill>
                  <a:srgbClr val="3333CC"/>
                </a:solidFill>
              </a:rPr>
              <a:t>Hapus State yg tidak dapat dicapai dari state awal</a:t>
            </a:r>
          </a:p>
          <a:p>
            <a:pPr marL="742950" indent="-742950">
              <a:buAutoNum type="arabicPeriod"/>
            </a:pPr>
            <a:r>
              <a:rPr lang="id-ID" sz="3200" dirty="0">
                <a:solidFill>
                  <a:srgbClr val="3333CC"/>
                </a:solidFill>
              </a:rPr>
              <a:t>Buat semua fungsi transisinya dan semua kemungkinan pasang state</a:t>
            </a:r>
          </a:p>
          <a:p>
            <a:pPr marL="742950" indent="-742950">
              <a:buAutoNum type="arabicPeriod"/>
            </a:pPr>
            <a:r>
              <a:rPr lang="id-ID" sz="3200" dirty="0">
                <a:solidFill>
                  <a:srgbClr val="3333CC"/>
                </a:solidFill>
              </a:rPr>
              <a:t>Tentukan pasang state yang berbeda</a:t>
            </a:r>
          </a:p>
          <a:p>
            <a:endParaRPr lang="en-US" sz="3200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BD2DA2F4-B6A8-5A42-8573-A0BDAA2690C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93373951-D670-FD43-B4B3-DD0DA42652A3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40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REDUKSI STATE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41929" y="2034709"/>
            <a:ext cx="8629206" cy="3326431"/>
          </a:xfrm>
        </p:spPr>
        <p:txBody>
          <a:bodyPr>
            <a:normAutofit fontScale="85000" lnSpcReduction="20000"/>
          </a:bodyPr>
          <a:lstStyle/>
          <a:p>
            <a:pPr marL="742950" indent="-742950">
              <a:buAutoNum type="arabicPeriod" startAt="4"/>
            </a:pPr>
            <a:r>
              <a:rPr lang="id-ID" sz="3200" dirty="0">
                <a:solidFill>
                  <a:srgbClr val="3333CC"/>
                </a:solidFill>
              </a:rPr>
              <a:t>Diperoleh sisa pasang state yang tidak berbeda yg bisa</a:t>
            </a:r>
            <a:r>
              <a:rPr lang="en-US" sz="3200" dirty="0">
                <a:solidFill>
                  <a:srgbClr val="3333CC"/>
                </a:solidFill>
              </a:rPr>
              <a:t> </a:t>
            </a:r>
            <a:r>
              <a:rPr lang="id-ID" sz="3200" dirty="0">
                <a:solidFill>
                  <a:srgbClr val="3333CC"/>
                </a:solidFill>
              </a:rPr>
              <a:t>digabung</a:t>
            </a:r>
            <a:endParaRPr lang="en-US" sz="3200" dirty="0">
              <a:solidFill>
                <a:srgbClr val="3333CC"/>
              </a:solidFill>
            </a:endParaRPr>
          </a:p>
          <a:p>
            <a:pPr marL="742950" indent="-742950">
              <a:buAutoNum type="arabicPeriod" startAt="4"/>
            </a:pPr>
            <a:endParaRPr lang="id-ID" sz="3200" dirty="0">
              <a:solidFill>
                <a:srgbClr val="3333CC"/>
              </a:solidFill>
            </a:endParaRPr>
          </a:p>
          <a:p>
            <a:pPr marL="742950" indent="-742950">
              <a:buAutoNum type="arabicPeriod" startAt="5"/>
            </a:pPr>
            <a:r>
              <a:rPr lang="id-ID" sz="3200" dirty="0">
                <a:solidFill>
                  <a:srgbClr val="3333CC"/>
                </a:solidFill>
              </a:rPr>
              <a:t>Buat graph transisi dengan state yang sudah digabung</a:t>
            </a:r>
            <a:endParaRPr lang="en-US" sz="3200" dirty="0">
              <a:solidFill>
                <a:srgbClr val="3333CC"/>
              </a:solidFill>
            </a:endParaRPr>
          </a:p>
          <a:p>
            <a:pPr marL="742950" indent="-742950">
              <a:buAutoNum type="arabicPeriod" startAt="5"/>
            </a:pPr>
            <a:endParaRPr lang="id-ID" sz="3200" dirty="0">
              <a:solidFill>
                <a:srgbClr val="3333CC"/>
              </a:solidFill>
            </a:endParaRPr>
          </a:p>
          <a:p>
            <a:pPr marL="742950" indent="-742950">
              <a:buAutoNum type="arabicPeriod" startAt="6"/>
            </a:pPr>
            <a:r>
              <a:rPr lang="id-ID" sz="3200" dirty="0">
                <a:solidFill>
                  <a:srgbClr val="3333CC"/>
                </a:solidFill>
              </a:rPr>
              <a:t>Catatan : state akhir hanya bisa digabung dengan state akhir juga</a:t>
            </a:r>
            <a:endParaRPr lang="en-US" sz="3200" dirty="0">
              <a:solidFill>
                <a:srgbClr val="3333CC"/>
              </a:solidFill>
            </a:endParaRPr>
          </a:p>
          <a:p>
            <a:pPr marL="742950" indent="-742950">
              <a:buAutoNum type="arabicPeriod" startAt="6"/>
            </a:pPr>
            <a:endParaRPr lang="id-ID" sz="3200" dirty="0">
              <a:solidFill>
                <a:srgbClr val="3333CC"/>
              </a:solidFill>
            </a:endParaRPr>
          </a:p>
          <a:p>
            <a:pPr marL="742950" indent="-742950">
              <a:buNone/>
            </a:pPr>
            <a:r>
              <a:rPr lang="en-US" sz="3200" dirty="0">
                <a:solidFill>
                  <a:srgbClr val="3333CC"/>
                </a:solidFill>
              </a:rPr>
              <a:t>7.      </a:t>
            </a:r>
            <a:r>
              <a:rPr lang="id-ID" sz="3200" dirty="0">
                <a:solidFill>
                  <a:srgbClr val="3333CC"/>
                </a:solidFill>
              </a:rPr>
              <a:t>Catatan : State awal sebaiknya tidak digabung</a:t>
            </a:r>
          </a:p>
          <a:p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37CDB30-5C37-DA49-8693-D65B777D895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7D2004EC-0BA6-3C4A-A7F1-778A5F0B0037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6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REDUKSI STATE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CB2E1A2E-4BBB-A043-AD09-8EC0A0702F1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27968" y="1565754"/>
            <a:ext cx="7365303" cy="513567"/>
          </a:xfrm>
        </p:spPr>
        <p:txBody>
          <a:bodyPr>
            <a:normAutofit fontScale="85000" lnSpcReduction="20000"/>
          </a:bodyPr>
          <a:lstStyle/>
          <a:p>
            <a:pPr marL="742950" indent="-742950">
              <a:buNone/>
            </a:pPr>
            <a:r>
              <a:rPr lang="id-ID" sz="4000" dirty="0">
                <a:solidFill>
                  <a:srgbClr val="3333CC"/>
                </a:solidFill>
              </a:rPr>
              <a:t>Contoh 1 : Diketahui DFA berikut :</a:t>
            </a:r>
          </a:p>
        </p:txBody>
      </p:sp>
      <p:grpSp>
        <p:nvGrpSpPr>
          <p:cNvPr id="8" name="Group 15"/>
          <p:cNvGrpSpPr/>
          <p:nvPr/>
        </p:nvGrpSpPr>
        <p:grpSpPr>
          <a:xfrm>
            <a:off x="8524892" y="4214818"/>
            <a:ext cx="1000132" cy="1071570"/>
            <a:chOff x="6215074" y="3357562"/>
            <a:chExt cx="1000132" cy="1071570"/>
          </a:xfrm>
        </p:grpSpPr>
        <p:grpSp>
          <p:nvGrpSpPr>
            <p:cNvPr id="9" name="Group 11"/>
            <p:cNvGrpSpPr/>
            <p:nvPr/>
          </p:nvGrpSpPr>
          <p:grpSpPr>
            <a:xfrm>
              <a:off x="6215074" y="3357562"/>
              <a:ext cx="1000132" cy="1071570"/>
              <a:chOff x="3643306" y="3357562"/>
              <a:chExt cx="1000132" cy="107157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643306" y="3357562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793825" y="3479173"/>
                <a:ext cx="71438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4800" dirty="0"/>
                  <a:t>E</a:t>
                </a:r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6321399" y="3500438"/>
              <a:ext cx="772196" cy="8070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V="1">
            <a:off x="3238480" y="2786058"/>
            <a:ext cx="2286016" cy="164307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24100" y="4822042"/>
            <a:ext cx="3071834" cy="103585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 rot="4739079">
            <a:off x="5946914" y="3436289"/>
            <a:ext cx="1564561" cy="257812"/>
          </a:xfrm>
          <a:custGeom>
            <a:avLst/>
            <a:gdLst>
              <a:gd name="connsiteX0" fmla="*/ 0 w 4171950"/>
              <a:gd name="connsiteY0" fmla="*/ 895350 h 895350"/>
              <a:gd name="connsiteX1" fmla="*/ 2076450 w 4171950"/>
              <a:gd name="connsiteY1" fmla="*/ 0 h 895350"/>
              <a:gd name="connsiteX2" fmla="*/ 4171950 w 4171950"/>
              <a:gd name="connsiteY2" fmla="*/ 895350 h 895350"/>
              <a:gd name="connsiteX3" fmla="*/ 4171950 w 4171950"/>
              <a:gd name="connsiteY3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895350">
                <a:moveTo>
                  <a:pt x="0" y="895350"/>
                </a:moveTo>
                <a:cubicBezTo>
                  <a:pt x="690562" y="447675"/>
                  <a:pt x="1381125" y="0"/>
                  <a:pt x="2076450" y="0"/>
                </a:cubicBezTo>
                <a:cubicBezTo>
                  <a:pt x="2771775" y="0"/>
                  <a:pt x="4171950" y="895350"/>
                  <a:pt x="4171950" y="895350"/>
                </a:cubicBezTo>
                <a:lnTo>
                  <a:pt x="4171950" y="895350"/>
                </a:ln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Freeform 15"/>
          <p:cNvSpPr/>
          <p:nvPr/>
        </p:nvSpPr>
        <p:spPr>
          <a:xfrm rot="14649675">
            <a:off x="5142504" y="3325658"/>
            <a:ext cx="1564561" cy="257812"/>
          </a:xfrm>
          <a:custGeom>
            <a:avLst/>
            <a:gdLst>
              <a:gd name="connsiteX0" fmla="*/ 0 w 4171950"/>
              <a:gd name="connsiteY0" fmla="*/ 895350 h 895350"/>
              <a:gd name="connsiteX1" fmla="*/ 2076450 w 4171950"/>
              <a:gd name="connsiteY1" fmla="*/ 0 h 895350"/>
              <a:gd name="connsiteX2" fmla="*/ 4171950 w 4171950"/>
              <a:gd name="connsiteY2" fmla="*/ 895350 h 895350"/>
              <a:gd name="connsiteX3" fmla="*/ 4171950 w 4171950"/>
              <a:gd name="connsiteY3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895350">
                <a:moveTo>
                  <a:pt x="0" y="895350"/>
                </a:moveTo>
                <a:cubicBezTo>
                  <a:pt x="690562" y="447675"/>
                  <a:pt x="1381125" y="0"/>
                  <a:pt x="2076450" y="0"/>
                </a:cubicBezTo>
                <a:cubicBezTo>
                  <a:pt x="2771775" y="0"/>
                  <a:pt x="4171950" y="895350"/>
                  <a:pt x="4171950" y="895350"/>
                </a:cubicBezTo>
                <a:lnTo>
                  <a:pt x="4171950" y="895350"/>
                </a:ln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reeform 16"/>
          <p:cNvSpPr/>
          <p:nvPr/>
        </p:nvSpPr>
        <p:spPr>
          <a:xfrm rot="7839736">
            <a:off x="5635486" y="5406259"/>
            <a:ext cx="1564561" cy="257812"/>
          </a:xfrm>
          <a:custGeom>
            <a:avLst/>
            <a:gdLst>
              <a:gd name="connsiteX0" fmla="*/ 0 w 4171950"/>
              <a:gd name="connsiteY0" fmla="*/ 895350 h 895350"/>
              <a:gd name="connsiteX1" fmla="*/ 2076450 w 4171950"/>
              <a:gd name="connsiteY1" fmla="*/ 0 h 895350"/>
              <a:gd name="connsiteX2" fmla="*/ 4171950 w 4171950"/>
              <a:gd name="connsiteY2" fmla="*/ 895350 h 895350"/>
              <a:gd name="connsiteX3" fmla="*/ 4171950 w 4171950"/>
              <a:gd name="connsiteY3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895350">
                <a:moveTo>
                  <a:pt x="0" y="895350"/>
                </a:moveTo>
                <a:cubicBezTo>
                  <a:pt x="690562" y="447675"/>
                  <a:pt x="1381125" y="0"/>
                  <a:pt x="2076450" y="0"/>
                </a:cubicBezTo>
                <a:cubicBezTo>
                  <a:pt x="2771775" y="0"/>
                  <a:pt x="4171950" y="895350"/>
                  <a:pt x="4171950" y="895350"/>
                </a:cubicBezTo>
                <a:lnTo>
                  <a:pt x="4171950" y="895350"/>
                </a:ln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381752" y="2643182"/>
            <a:ext cx="2500330" cy="157163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810380" y="4357694"/>
            <a:ext cx="1785950" cy="21431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8"/>
          <p:cNvGrpSpPr/>
          <p:nvPr/>
        </p:nvGrpSpPr>
        <p:grpSpPr>
          <a:xfrm>
            <a:off x="6310314" y="3786190"/>
            <a:ext cx="1000132" cy="1071570"/>
            <a:chOff x="3643306" y="3357562"/>
            <a:chExt cx="1000132" cy="1071570"/>
          </a:xfrm>
        </p:grpSpPr>
        <p:sp>
          <p:nvSpPr>
            <p:cNvPr id="21" name="Oval 20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C</a:t>
              </a: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flipV="1">
            <a:off x="6453190" y="5036356"/>
            <a:ext cx="2143140" cy="110728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8"/>
          <p:cNvGrpSpPr/>
          <p:nvPr/>
        </p:nvGrpSpPr>
        <p:grpSpPr>
          <a:xfrm>
            <a:off x="5524496" y="5429264"/>
            <a:ext cx="1000132" cy="1071570"/>
            <a:chOff x="3643306" y="3357562"/>
            <a:chExt cx="1000132" cy="1071570"/>
          </a:xfrm>
        </p:grpSpPr>
        <p:sp>
          <p:nvSpPr>
            <p:cNvPr id="25" name="Oval 24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D</a:t>
              </a:r>
            </a:p>
          </p:txBody>
        </p:sp>
      </p:grpSp>
      <p:grpSp>
        <p:nvGrpSpPr>
          <p:cNvPr id="27" name="Group 8"/>
          <p:cNvGrpSpPr/>
          <p:nvPr/>
        </p:nvGrpSpPr>
        <p:grpSpPr>
          <a:xfrm>
            <a:off x="5453058" y="2071678"/>
            <a:ext cx="1000132" cy="1071570"/>
            <a:chOff x="3643306" y="3357562"/>
            <a:chExt cx="1000132" cy="1071570"/>
          </a:xfrm>
        </p:grpSpPr>
        <p:sp>
          <p:nvSpPr>
            <p:cNvPr id="28" name="Oval 27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B</a:t>
              </a:r>
            </a:p>
          </p:txBody>
        </p:sp>
      </p:grpSp>
      <p:grpSp>
        <p:nvGrpSpPr>
          <p:cNvPr id="30" name="Group 8"/>
          <p:cNvGrpSpPr/>
          <p:nvPr/>
        </p:nvGrpSpPr>
        <p:grpSpPr>
          <a:xfrm>
            <a:off x="2309786" y="4143380"/>
            <a:ext cx="1000132" cy="1071570"/>
            <a:chOff x="3643306" y="3357562"/>
            <a:chExt cx="1000132" cy="1071570"/>
          </a:xfrm>
        </p:grpSpPr>
        <p:sp>
          <p:nvSpPr>
            <p:cNvPr id="31" name="Oval 30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A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1738282" y="4643446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/>
          <p:cNvSpPr txBox="1"/>
          <p:nvPr/>
        </p:nvSpPr>
        <p:spPr>
          <a:xfrm>
            <a:off x="4095736" y="306842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95736" y="485437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24496" y="335417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81752" y="299698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24760" y="2854108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96198" y="3925678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10446" y="4997248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10314" y="4925810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  <p:sp>
        <p:nvSpPr>
          <p:cNvPr id="42" name="Arc 41"/>
          <p:cNvSpPr/>
          <p:nvPr/>
        </p:nvSpPr>
        <p:spPr>
          <a:xfrm rot="18288727">
            <a:off x="8864969" y="3782939"/>
            <a:ext cx="1173547" cy="928694"/>
          </a:xfrm>
          <a:prstGeom prst="arc">
            <a:avLst>
              <a:gd name="adj1" fmla="val 13754489"/>
              <a:gd name="adj2" fmla="val 833838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Arc 42"/>
          <p:cNvSpPr/>
          <p:nvPr/>
        </p:nvSpPr>
        <p:spPr>
          <a:xfrm rot="3531642">
            <a:off x="8710431" y="5008384"/>
            <a:ext cx="1173547" cy="928694"/>
          </a:xfrm>
          <a:prstGeom prst="arc">
            <a:avLst>
              <a:gd name="adj1" fmla="val 13754489"/>
              <a:gd name="adj2" fmla="val 8630658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TextBox 43"/>
          <p:cNvSpPr txBox="1"/>
          <p:nvPr/>
        </p:nvSpPr>
        <p:spPr>
          <a:xfrm>
            <a:off x="9310710" y="3139860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67834" y="5425876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  <p:sp>
        <p:nvSpPr>
          <p:cNvPr id="46" name="Subtitle 4">
            <a:extLst>
              <a:ext uri="{FF2B5EF4-FFF2-40B4-BE49-F238E27FC236}">
                <a16:creationId xmlns:a16="http://schemas.microsoft.com/office/drawing/2014/main" id="{6B936E16-D4DC-124E-9B59-8547BC93A25C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500802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4122</TotalTime>
  <Words>1579</Words>
  <Application>Microsoft Office PowerPoint</Application>
  <PresentationFormat>Widescreen</PresentationFormat>
  <Paragraphs>637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Arial Black</vt:lpstr>
      <vt:lpstr>Calibri</vt:lpstr>
      <vt:lpstr>Signika</vt:lpstr>
      <vt:lpstr>Symbol</vt:lpstr>
      <vt:lpstr>1_Custom Design</vt:lpstr>
      <vt:lpstr>Pertemuan ke_5  REDUKSI STATE </vt:lpstr>
      <vt:lpstr>Materi : Reduksi State NFA dngn  Move  </vt:lpstr>
      <vt:lpstr>REDUKSI STATE</vt:lpstr>
      <vt:lpstr>REDUKSI STATE</vt:lpstr>
      <vt:lpstr>REDUKSI STATE</vt:lpstr>
      <vt:lpstr>REDUKSI STATE</vt:lpstr>
      <vt:lpstr>REDUKSI STATE</vt:lpstr>
      <vt:lpstr>REDUKSI STATE</vt:lpstr>
      <vt:lpstr>REDUKSI STATE</vt:lpstr>
      <vt:lpstr>REDUKSI STATE</vt:lpstr>
      <vt:lpstr>Video Referensi Reduksi State </vt:lpstr>
      <vt:lpstr>REDUKSI STATE</vt:lpstr>
      <vt:lpstr>REDUKSI STATE</vt:lpstr>
      <vt:lpstr>REDUKSI STATE</vt:lpstr>
      <vt:lpstr>REDUKSI STATE</vt:lpstr>
      <vt:lpstr>Nfa dengan  move</vt:lpstr>
      <vt:lpstr>Nfa dengan  move</vt:lpstr>
      <vt:lpstr>Nfa dengan  move</vt:lpstr>
      <vt:lpstr>Nfa dengan  move</vt:lpstr>
      <vt:lpstr>Nfa dengan  move</vt:lpstr>
      <vt:lpstr>Nfa dengan  move</vt:lpstr>
      <vt:lpstr>Nfa dengan  move</vt:lpstr>
      <vt:lpstr>Nfa dengan  move</vt:lpstr>
      <vt:lpstr>Nfa dengan  move</vt:lpstr>
      <vt:lpstr>Ekivalensi Nfa dg  move</vt:lpstr>
      <vt:lpstr>Ekivalensi Nfa dg  move</vt:lpstr>
      <vt:lpstr>Ekivalensi Nfa dg  move</vt:lpstr>
      <vt:lpstr>Ekivalensi Nfa dg  move</vt:lpstr>
      <vt:lpstr>Ekivalensi Nfa dg  move</vt:lpstr>
      <vt:lpstr>Ekivalensi Nfa dg  move</vt:lpstr>
      <vt:lpstr>Ekivalensi Nfa dg  move</vt:lpstr>
      <vt:lpstr>Ekivalensi Nfa dg  move</vt:lpstr>
      <vt:lpstr>Ekivalensi Nfa dg  move</vt:lpstr>
      <vt:lpstr>Ekivalensi Nfa dg  move </vt:lpstr>
      <vt:lpstr>Ekivalensi Nfa dg  move </vt:lpstr>
      <vt:lpstr>Ekivalensi Nfa dg  move </vt:lpstr>
      <vt:lpstr>Ekivalensi Nfa dg  move </vt:lpstr>
      <vt:lpstr>Ekivalensi Nfa dg  move </vt:lpstr>
      <vt:lpstr>Ekivalensi Nfa dg  move</vt:lpstr>
      <vt:lpstr>Ekivalensi Nfa dg  move </vt:lpstr>
      <vt:lpstr>Ekivalensi Nfa dg  move</vt:lpstr>
      <vt:lpstr>Ekivalensi Nfa dg  move</vt:lpstr>
      <vt:lpstr>Video Referensi NFA dengan E-move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Max</cp:lastModifiedBy>
  <cp:revision>100</cp:revision>
  <dcterms:created xsi:type="dcterms:W3CDTF">2020-07-23T01:18:59Z</dcterms:created>
  <dcterms:modified xsi:type="dcterms:W3CDTF">2022-04-05T03:21:01Z</dcterms:modified>
</cp:coreProperties>
</file>