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4" autoAdjust="0"/>
    <p:restoredTop sz="94649" autoAdjust="0"/>
  </p:normalViewPr>
  <p:slideViewPr>
    <p:cSldViewPr snapToGrid="0">
      <p:cViewPr varScale="1">
        <p:scale>
          <a:sx n="79" d="100"/>
          <a:sy n="79" d="100"/>
        </p:scale>
        <p:origin x="509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12/04/2022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2285440"/>
            <a:ext cx="9457765" cy="2019860"/>
          </a:xfrm>
        </p:spPr>
        <p:txBody>
          <a:bodyPr/>
          <a:lstStyle/>
          <a:p>
            <a:pPr algn="ctr"/>
            <a:r>
              <a:rPr lang="id-ID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Pertemuan </a:t>
            </a:r>
            <a:r>
              <a:rPr lang="id-ID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ke_6</a:t>
            </a:r>
            <a:r>
              <a:rPr lang="id-ID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id-ID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id-ID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Ekspresi Reguler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99893DF2-88AB-9047-8347-287CA86FC61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C7B30C6E-9E17-DF49-93F6-93EA4CE9E400}"/>
              </a:ext>
            </a:extLst>
          </p:cNvPr>
          <p:cNvSpPr txBox="1">
            <a:spLocks/>
          </p:cNvSpPr>
          <p:nvPr/>
        </p:nvSpPr>
        <p:spPr>
          <a:xfrm>
            <a:off x="6096000" y="4892725"/>
            <a:ext cx="4778189" cy="70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r>
              <a:rPr lang="en-ID" sz="1600" dirty="0"/>
              <a:t> </a:t>
            </a:r>
          </a:p>
          <a:p>
            <a:r>
              <a:rPr lang="en-ID" sz="16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Ekspresi reguler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68888879-1533-BE45-BD5C-9415FAC2741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Misalkan :</a:t>
            </a: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r>
              <a:rPr lang="id-ID" sz="4000" dirty="0">
                <a:solidFill>
                  <a:srgbClr val="3333CC"/>
                </a:solidFill>
              </a:rPr>
              <a:t>ER : 101*</a:t>
            </a: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</p:txBody>
      </p:sp>
      <p:grpSp>
        <p:nvGrpSpPr>
          <p:cNvPr id="15" name="Group 8"/>
          <p:cNvGrpSpPr/>
          <p:nvPr/>
        </p:nvGrpSpPr>
        <p:grpSpPr>
          <a:xfrm>
            <a:off x="3095604" y="3143248"/>
            <a:ext cx="1000132" cy="1071570"/>
            <a:chOff x="3643306" y="3357562"/>
            <a:chExt cx="1000132" cy="1071570"/>
          </a:xfrm>
        </p:grpSpPr>
        <p:sp>
          <p:nvSpPr>
            <p:cNvPr id="16" name="Oval 15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18" name="Group 15"/>
          <p:cNvGrpSpPr/>
          <p:nvPr/>
        </p:nvGrpSpPr>
        <p:grpSpPr>
          <a:xfrm>
            <a:off x="7787066" y="3143248"/>
            <a:ext cx="1000132" cy="1071570"/>
            <a:chOff x="6215074" y="3357562"/>
            <a:chExt cx="1000132" cy="1071570"/>
          </a:xfrm>
        </p:grpSpPr>
        <p:grpSp>
          <p:nvGrpSpPr>
            <p:cNvPr id="19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C</a:t>
                </a: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4095736" y="3713164"/>
            <a:ext cx="135732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24364" y="3071811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453058" y="3143248"/>
            <a:ext cx="1000132" cy="1071570"/>
            <a:chOff x="3643306" y="3357562"/>
            <a:chExt cx="1000132" cy="1071570"/>
          </a:xfrm>
        </p:grpSpPr>
        <p:sp>
          <p:nvSpPr>
            <p:cNvPr id="26" name="Oval 25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2477208" y="357187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53190" y="3714752"/>
            <a:ext cx="135732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28710" y="311641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31" name="Arc 30"/>
          <p:cNvSpPr/>
          <p:nvPr/>
        </p:nvSpPr>
        <p:spPr>
          <a:xfrm rot="18288727">
            <a:off x="8107386" y="2621887"/>
            <a:ext cx="1173547" cy="928694"/>
          </a:xfrm>
          <a:prstGeom prst="arc">
            <a:avLst>
              <a:gd name="adj1" fmla="val 13754489"/>
              <a:gd name="adj2" fmla="val 833838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/>
          <p:cNvSpPr txBox="1"/>
          <p:nvPr/>
        </p:nvSpPr>
        <p:spPr>
          <a:xfrm>
            <a:off x="8739206" y="2571745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33" name="Subtitle 4">
            <a:extLst>
              <a:ext uri="{FF2B5EF4-FFF2-40B4-BE49-F238E27FC236}">
                <a16:creationId xmlns:a16="http://schemas.microsoft.com/office/drawing/2014/main" id="{3C9F27BC-3354-D145-B433-7026EB188D2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2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Ekspresi reguler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08916040-9143-2546-96D2-FE394DEA744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Misalkan :</a:t>
            </a: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r>
              <a:rPr lang="id-ID" sz="4000" dirty="0">
                <a:solidFill>
                  <a:srgbClr val="3333CC"/>
                </a:solidFill>
              </a:rPr>
              <a:t>ER : </a:t>
            </a:r>
            <a:r>
              <a:rPr lang="en-US" sz="4000" dirty="0">
                <a:solidFill>
                  <a:srgbClr val="3333CC"/>
                </a:solidFill>
              </a:rPr>
              <a:t>10*1</a:t>
            </a: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095604" y="3143248"/>
            <a:ext cx="1000132" cy="1071570"/>
            <a:chOff x="3643306" y="3357562"/>
            <a:chExt cx="1000132" cy="1071570"/>
          </a:xfrm>
        </p:grpSpPr>
        <p:sp>
          <p:nvSpPr>
            <p:cNvPr id="9" name="Oval 8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7787066" y="3143248"/>
            <a:ext cx="1000132" cy="1071570"/>
            <a:chOff x="6215074" y="3357562"/>
            <a:chExt cx="1000132" cy="1071570"/>
          </a:xfrm>
        </p:grpSpPr>
        <p:grpSp>
          <p:nvGrpSpPr>
            <p:cNvPr id="12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C</a:t>
                </a: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095736" y="3713164"/>
            <a:ext cx="135732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24364" y="3071811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453058" y="3143248"/>
            <a:ext cx="1000132" cy="1071570"/>
            <a:chOff x="3643306" y="3357562"/>
            <a:chExt cx="1000132" cy="1071570"/>
          </a:xfrm>
        </p:grpSpPr>
        <p:sp>
          <p:nvSpPr>
            <p:cNvPr id="19" name="Oval 18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2477208" y="357187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53190" y="3714752"/>
            <a:ext cx="135732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81752" y="250030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24" name="Arc 23"/>
          <p:cNvSpPr/>
          <p:nvPr/>
        </p:nvSpPr>
        <p:spPr>
          <a:xfrm rot="18288727">
            <a:off x="5796824" y="2621887"/>
            <a:ext cx="1173547" cy="928694"/>
          </a:xfrm>
          <a:prstGeom prst="arc">
            <a:avLst>
              <a:gd name="adj1" fmla="val 13754489"/>
              <a:gd name="adj2" fmla="val 833838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/>
        </p:nvSpPr>
        <p:spPr>
          <a:xfrm>
            <a:off x="7096132" y="3139860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6" name="Subtitle 4">
            <a:extLst>
              <a:ext uri="{FF2B5EF4-FFF2-40B4-BE49-F238E27FC236}">
                <a16:creationId xmlns:a16="http://schemas.microsoft.com/office/drawing/2014/main" id="{2C6EFC1E-8D81-DC46-A786-DB99AB4B90F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5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Ekspresi reguler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8EEAC107-EF08-104A-99C6-9CE22302F22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631288" cy="3576951"/>
          </a:xfrm>
        </p:spPr>
        <p:txBody>
          <a:bodyPr>
            <a:normAutofit lnSpcReduction="100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Misalkan :</a:t>
            </a: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r>
              <a:rPr lang="id-ID" sz="4000" dirty="0">
                <a:solidFill>
                  <a:srgbClr val="3333CC"/>
                </a:solidFill>
              </a:rPr>
              <a:t>ER : 10 </a:t>
            </a:r>
            <a:r>
              <a:rPr lang="id-ID" sz="4000" dirty="0">
                <a:solidFill>
                  <a:srgbClr val="3333CC"/>
                </a:solidFill>
                <a:sym typeface="Symbol"/>
              </a:rPr>
              <a:t> 0</a:t>
            </a: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</p:txBody>
      </p:sp>
      <p:grpSp>
        <p:nvGrpSpPr>
          <p:cNvPr id="11" name="Group 8"/>
          <p:cNvGrpSpPr/>
          <p:nvPr/>
        </p:nvGrpSpPr>
        <p:grpSpPr>
          <a:xfrm>
            <a:off x="3095604" y="3143248"/>
            <a:ext cx="1000132" cy="1071570"/>
            <a:chOff x="3643306" y="3357562"/>
            <a:chExt cx="1000132" cy="1071570"/>
          </a:xfrm>
        </p:grpSpPr>
        <p:sp>
          <p:nvSpPr>
            <p:cNvPr id="12" name="Oval 11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7787066" y="3143248"/>
            <a:ext cx="1000132" cy="1071570"/>
            <a:chOff x="6215074" y="3357562"/>
            <a:chExt cx="1000132" cy="1071570"/>
          </a:xfrm>
        </p:grpSpPr>
        <p:grpSp>
          <p:nvGrpSpPr>
            <p:cNvPr id="15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C</a:t>
                </a: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4095736" y="3713164"/>
            <a:ext cx="135732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4364" y="3071811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453058" y="3143248"/>
            <a:ext cx="1000132" cy="1071570"/>
            <a:chOff x="3643306" y="3357562"/>
            <a:chExt cx="1000132" cy="1071570"/>
          </a:xfrm>
        </p:grpSpPr>
        <p:sp>
          <p:nvSpPr>
            <p:cNvPr id="22" name="Oval 21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2477208" y="357187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3190" y="3714752"/>
            <a:ext cx="135732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28710" y="311641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27" name="Freeform 26"/>
          <p:cNvSpPr/>
          <p:nvPr/>
        </p:nvSpPr>
        <p:spPr>
          <a:xfrm rot="11004277">
            <a:off x="3681697" y="3907652"/>
            <a:ext cx="4108740" cy="613408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Subtitle 4">
            <a:extLst>
              <a:ext uri="{FF2B5EF4-FFF2-40B4-BE49-F238E27FC236}">
                <a16:creationId xmlns:a16="http://schemas.microsoft.com/office/drawing/2014/main" id="{0FCFC15D-E770-824B-B0CE-552E98B736F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36067" y="453459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328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Ekspresi reguler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B938379E-E22E-ED4A-B7D6-533A76DA856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205404" cy="4190727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Misalkan :</a:t>
            </a: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r>
              <a:rPr lang="id-ID" sz="4000" dirty="0">
                <a:solidFill>
                  <a:srgbClr val="3333CC"/>
                </a:solidFill>
              </a:rPr>
              <a:t>ER : </a:t>
            </a:r>
            <a:r>
              <a:rPr lang="en-US" sz="4000" dirty="0">
                <a:solidFill>
                  <a:srgbClr val="3333CC"/>
                </a:solidFill>
              </a:rPr>
              <a:t>10 U 11 = 1 ( 0 U 1)</a:t>
            </a: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3095604" y="3143248"/>
            <a:ext cx="1000132" cy="1071570"/>
            <a:chOff x="3643306" y="3357562"/>
            <a:chExt cx="1000132" cy="1071570"/>
          </a:xfrm>
        </p:grpSpPr>
        <p:sp>
          <p:nvSpPr>
            <p:cNvPr id="14" name="Oval 13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87066" y="3143248"/>
            <a:ext cx="1000132" cy="1071570"/>
            <a:chOff x="6215074" y="3357562"/>
            <a:chExt cx="1000132" cy="1071570"/>
          </a:xfrm>
        </p:grpSpPr>
        <p:grpSp>
          <p:nvGrpSpPr>
            <p:cNvPr id="17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C</a:t>
                </a: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095736" y="3713164"/>
            <a:ext cx="135732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24364" y="3071811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453058" y="3143248"/>
            <a:ext cx="1000132" cy="1071570"/>
            <a:chOff x="3643306" y="3357562"/>
            <a:chExt cx="1000132" cy="1071570"/>
          </a:xfrm>
        </p:grpSpPr>
        <p:sp>
          <p:nvSpPr>
            <p:cNvPr id="24" name="Oval 23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2477208" y="357187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453190" y="3714752"/>
            <a:ext cx="135732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28710" y="311641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29" name="Freeform 28"/>
          <p:cNvSpPr/>
          <p:nvPr/>
        </p:nvSpPr>
        <p:spPr>
          <a:xfrm rot="10541949">
            <a:off x="6170658" y="3945586"/>
            <a:ext cx="1628994" cy="277187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/>
          <p:cNvSpPr txBox="1"/>
          <p:nvPr/>
        </p:nvSpPr>
        <p:spPr>
          <a:xfrm>
            <a:off x="6738942" y="3643315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31" name="Subtitle 4">
            <a:extLst>
              <a:ext uri="{FF2B5EF4-FFF2-40B4-BE49-F238E27FC236}">
                <a16:creationId xmlns:a16="http://schemas.microsoft.com/office/drawing/2014/main" id="{F41FDBFF-D2AA-7247-984B-F8102E025AE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0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Ekspresi reguler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2E665A4D-C62B-044D-BD71-C65D4A1634F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81601" cy="4040414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Misalkan :</a:t>
            </a: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r>
              <a:rPr lang="id-ID" sz="4000" dirty="0">
                <a:solidFill>
                  <a:srgbClr val="3333CC"/>
                </a:solidFill>
              </a:rPr>
              <a:t>ER : 01</a:t>
            </a:r>
            <a:r>
              <a:rPr lang="id-ID" sz="4000" baseline="30000" dirty="0">
                <a:solidFill>
                  <a:srgbClr val="3333CC"/>
                </a:solidFill>
              </a:rPr>
              <a:t>+</a:t>
            </a:r>
            <a:r>
              <a:rPr lang="id-ID" sz="4000" dirty="0">
                <a:solidFill>
                  <a:srgbClr val="3333CC"/>
                </a:solidFill>
              </a:rPr>
              <a:t>  atau  011*</a:t>
            </a:r>
            <a:endParaRPr lang="id-ID" sz="4000" baseline="30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</p:txBody>
      </p:sp>
      <p:grpSp>
        <p:nvGrpSpPr>
          <p:cNvPr id="15" name="Group 8"/>
          <p:cNvGrpSpPr/>
          <p:nvPr/>
        </p:nvGrpSpPr>
        <p:grpSpPr>
          <a:xfrm>
            <a:off x="3095604" y="3143248"/>
            <a:ext cx="1000132" cy="1071570"/>
            <a:chOff x="3643306" y="3357562"/>
            <a:chExt cx="1000132" cy="1071570"/>
          </a:xfrm>
        </p:grpSpPr>
        <p:sp>
          <p:nvSpPr>
            <p:cNvPr id="16" name="Oval 15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18" name="Group 15"/>
          <p:cNvGrpSpPr/>
          <p:nvPr/>
        </p:nvGrpSpPr>
        <p:grpSpPr>
          <a:xfrm>
            <a:off x="7787066" y="3143248"/>
            <a:ext cx="1000132" cy="1071570"/>
            <a:chOff x="6215074" y="3357562"/>
            <a:chExt cx="1000132" cy="1071570"/>
          </a:xfrm>
        </p:grpSpPr>
        <p:grpSp>
          <p:nvGrpSpPr>
            <p:cNvPr id="19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C</a:t>
                </a: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4095736" y="3713164"/>
            <a:ext cx="135732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24364" y="3071811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453058" y="3143248"/>
            <a:ext cx="1000132" cy="1071570"/>
            <a:chOff x="3643306" y="3357562"/>
            <a:chExt cx="1000132" cy="1071570"/>
          </a:xfrm>
        </p:grpSpPr>
        <p:sp>
          <p:nvSpPr>
            <p:cNvPr id="26" name="Oval 25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2477208" y="357187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53190" y="3714752"/>
            <a:ext cx="135732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39206" y="250030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96132" y="3139860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32" name="Subtitle 4">
            <a:extLst>
              <a:ext uri="{FF2B5EF4-FFF2-40B4-BE49-F238E27FC236}">
                <a16:creationId xmlns:a16="http://schemas.microsoft.com/office/drawing/2014/main" id="{C941763B-06E0-5E42-AB5E-A51BEC4276F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 rot="18288727">
            <a:off x="8097128" y="2621887"/>
            <a:ext cx="1173547" cy="928694"/>
          </a:xfrm>
          <a:prstGeom prst="arc">
            <a:avLst>
              <a:gd name="adj1" fmla="val 13754489"/>
              <a:gd name="adj2" fmla="val 833838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101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Ekspresi reguler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0E4D532F-DFE7-484F-8D87-76BCF93114A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03124" y="1716067"/>
            <a:ext cx="10020822" cy="4534422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Misalkan :</a:t>
            </a: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r>
              <a:rPr lang="id-ID" sz="4000" dirty="0">
                <a:solidFill>
                  <a:srgbClr val="3333CC"/>
                </a:solidFill>
              </a:rPr>
              <a:t>ER : </a:t>
            </a:r>
            <a:endParaRPr lang="id-ID" sz="4000" baseline="30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</p:txBody>
      </p:sp>
      <p:grpSp>
        <p:nvGrpSpPr>
          <p:cNvPr id="15" name="Group 8"/>
          <p:cNvGrpSpPr/>
          <p:nvPr/>
        </p:nvGrpSpPr>
        <p:grpSpPr>
          <a:xfrm>
            <a:off x="3095604" y="3143248"/>
            <a:ext cx="1000132" cy="1071570"/>
            <a:chOff x="3643306" y="3357562"/>
            <a:chExt cx="1000132" cy="1071570"/>
          </a:xfrm>
        </p:grpSpPr>
        <p:sp>
          <p:nvSpPr>
            <p:cNvPr id="16" name="Oval 15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18" name="Group 15"/>
          <p:cNvGrpSpPr/>
          <p:nvPr/>
        </p:nvGrpSpPr>
        <p:grpSpPr>
          <a:xfrm>
            <a:off x="7787066" y="3143248"/>
            <a:ext cx="1000132" cy="1071570"/>
            <a:chOff x="6215074" y="3357562"/>
            <a:chExt cx="1000132" cy="1071570"/>
          </a:xfrm>
        </p:grpSpPr>
        <p:grpSp>
          <p:nvGrpSpPr>
            <p:cNvPr id="19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C</a:t>
                </a: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4095736" y="3713164"/>
            <a:ext cx="135732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24364" y="317319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id-ID" sz="3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5453058" y="3143248"/>
            <a:ext cx="1000132" cy="1071570"/>
            <a:chOff x="3643306" y="3357562"/>
            <a:chExt cx="1000132" cy="1071570"/>
          </a:xfrm>
        </p:grpSpPr>
        <p:sp>
          <p:nvSpPr>
            <p:cNvPr id="26" name="Oval 25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2477208" y="357187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53190" y="3714752"/>
            <a:ext cx="135732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39206" y="250030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81818" y="3139860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32" name="Freeform 31"/>
          <p:cNvSpPr/>
          <p:nvPr/>
        </p:nvSpPr>
        <p:spPr>
          <a:xfrm rot="10800000" flipV="1">
            <a:off x="4003022" y="3079491"/>
            <a:ext cx="1702451" cy="278071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/>
          <p:cNvSpPr txBox="1"/>
          <p:nvPr/>
        </p:nvSpPr>
        <p:spPr>
          <a:xfrm>
            <a:off x="4881554" y="2568356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id-ID" sz="3600" dirty="0"/>
          </a:p>
        </p:txBody>
      </p:sp>
      <p:sp>
        <p:nvSpPr>
          <p:cNvPr id="34" name="Subtitle 4">
            <a:extLst>
              <a:ext uri="{FF2B5EF4-FFF2-40B4-BE49-F238E27FC236}">
                <a16:creationId xmlns:a16="http://schemas.microsoft.com/office/drawing/2014/main" id="{D6DA7682-2ACD-6B42-8052-B81D9132745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Arc 34"/>
          <p:cNvSpPr/>
          <p:nvPr/>
        </p:nvSpPr>
        <p:spPr>
          <a:xfrm rot="18288727">
            <a:off x="8097128" y="2621887"/>
            <a:ext cx="1173547" cy="928694"/>
          </a:xfrm>
          <a:prstGeom prst="arc">
            <a:avLst>
              <a:gd name="adj1" fmla="val 13754489"/>
              <a:gd name="adj2" fmla="val 833838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29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Ekspresi reguler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6A826B2-031A-5741-B328-85EFD7477E2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Soal 1:</a:t>
            </a: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pPr>
              <a:buNone/>
            </a:pPr>
            <a:endParaRPr lang="id-ID" sz="4000" baseline="30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</p:txBody>
      </p:sp>
      <p:grpSp>
        <p:nvGrpSpPr>
          <p:cNvPr id="10" name="Group 8"/>
          <p:cNvGrpSpPr/>
          <p:nvPr/>
        </p:nvGrpSpPr>
        <p:grpSpPr>
          <a:xfrm>
            <a:off x="3095604" y="3143248"/>
            <a:ext cx="1000132" cy="1071570"/>
            <a:chOff x="3643306" y="3357562"/>
            <a:chExt cx="1000132" cy="1071570"/>
          </a:xfrm>
        </p:grpSpPr>
        <p:sp>
          <p:nvSpPr>
            <p:cNvPr id="11" name="Oval 10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13" name="Group 15"/>
          <p:cNvGrpSpPr/>
          <p:nvPr/>
        </p:nvGrpSpPr>
        <p:grpSpPr>
          <a:xfrm>
            <a:off x="9453586" y="3571876"/>
            <a:ext cx="1000132" cy="1071570"/>
            <a:chOff x="6215074" y="3357562"/>
            <a:chExt cx="1000132" cy="1071570"/>
          </a:xfrm>
        </p:grpSpPr>
        <p:grpSp>
          <p:nvGrpSpPr>
            <p:cNvPr id="14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C</a:t>
                </a: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095736" y="3713164"/>
            <a:ext cx="135732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24364" y="317319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id-ID" sz="3600" dirty="0"/>
          </a:p>
        </p:txBody>
      </p:sp>
      <p:sp>
        <p:nvSpPr>
          <p:cNvPr id="20" name="Right Arrow 19"/>
          <p:cNvSpPr/>
          <p:nvPr/>
        </p:nvSpPr>
        <p:spPr>
          <a:xfrm>
            <a:off x="2477208" y="357187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53190" y="2857496"/>
            <a:ext cx="1143008" cy="857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39206" y="250030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81818" y="3139860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24" name="Freeform 23"/>
          <p:cNvSpPr/>
          <p:nvPr/>
        </p:nvSpPr>
        <p:spPr>
          <a:xfrm rot="10800000" flipV="1">
            <a:off x="6250938" y="5008317"/>
            <a:ext cx="1702451" cy="278071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/>
        </p:nvSpPr>
        <p:spPr>
          <a:xfrm>
            <a:off x="7024694" y="442574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453058" y="5143512"/>
            <a:ext cx="1000132" cy="1071570"/>
            <a:chOff x="3643306" y="3357562"/>
            <a:chExt cx="1000132" cy="1071570"/>
          </a:xfrm>
        </p:grpSpPr>
        <p:sp>
          <p:nvSpPr>
            <p:cNvPr id="27" name="Oval 26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D</a:t>
              </a:r>
            </a:p>
          </p:txBody>
        </p:sp>
      </p:grpSp>
      <p:grpSp>
        <p:nvGrpSpPr>
          <p:cNvPr id="29" name="Group 15"/>
          <p:cNvGrpSpPr/>
          <p:nvPr/>
        </p:nvGrpSpPr>
        <p:grpSpPr>
          <a:xfrm>
            <a:off x="7739074" y="5143512"/>
            <a:ext cx="1000132" cy="1071570"/>
            <a:chOff x="6215074" y="3357562"/>
            <a:chExt cx="1000132" cy="1071570"/>
          </a:xfrm>
        </p:grpSpPr>
        <p:grpSp>
          <p:nvGrpSpPr>
            <p:cNvPr id="30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E</a:t>
                </a:r>
              </a:p>
            </p:txBody>
          </p:sp>
        </p:grpSp>
        <p:sp>
          <p:nvSpPr>
            <p:cNvPr id="31" name="Oval 30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3809984" y="4000504"/>
            <a:ext cx="1718102" cy="1428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453058" y="3143248"/>
            <a:ext cx="1000132" cy="1071570"/>
            <a:chOff x="3643306" y="3357562"/>
            <a:chExt cx="1000132" cy="1071570"/>
          </a:xfrm>
        </p:grpSpPr>
        <p:sp>
          <p:nvSpPr>
            <p:cNvPr id="36" name="Oval 35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sp>
        <p:nvSpPr>
          <p:cNvPr id="38" name="Freeform 37"/>
          <p:cNvSpPr/>
          <p:nvPr/>
        </p:nvSpPr>
        <p:spPr>
          <a:xfrm flipV="1">
            <a:off x="6167439" y="6079888"/>
            <a:ext cx="1702451" cy="278071"/>
          </a:xfrm>
          <a:custGeom>
            <a:avLst/>
            <a:gdLst>
              <a:gd name="connsiteX0" fmla="*/ 0 w 4171950"/>
              <a:gd name="connsiteY0" fmla="*/ 895350 h 895350"/>
              <a:gd name="connsiteX1" fmla="*/ 2076450 w 4171950"/>
              <a:gd name="connsiteY1" fmla="*/ 0 h 895350"/>
              <a:gd name="connsiteX2" fmla="*/ 4171950 w 4171950"/>
              <a:gd name="connsiteY2" fmla="*/ 895350 h 895350"/>
              <a:gd name="connsiteX3" fmla="*/ 4171950 w 417195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95350">
                <a:moveTo>
                  <a:pt x="0" y="895350"/>
                </a:moveTo>
                <a:cubicBezTo>
                  <a:pt x="690562" y="447675"/>
                  <a:pt x="1381125" y="0"/>
                  <a:pt x="2076450" y="0"/>
                </a:cubicBezTo>
                <a:cubicBezTo>
                  <a:pt x="2771775" y="0"/>
                  <a:pt x="4171950" y="895350"/>
                  <a:pt x="4171950" y="895350"/>
                </a:cubicBezTo>
                <a:lnTo>
                  <a:pt x="4171950" y="895350"/>
                </a:ln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TextBox 38"/>
          <p:cNvSpPr txBox="1"/>
          <p:nvPr/>
        </p:nvSpPr>
        <p:spPr>
          <a:xfrm>
            <a:off x="4738678" y="428625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id-ID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6881818" y="5786455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524760" y="2000240"/>
            <a:ext cx="1000132" cy="1071570"/>
            <a:chOff x="3643306" y="3357562"/>
            <a:chExt cx="1000132" cy="1071570"/>
          </a:xfrm>
        </p:grpSpPr>
        <p:sp>
          <p:nvSpPr>
            <p:cNvPr id="42" name="Oval 41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F</a:t>
              </a:r>
              <a:endParaRPr lang="id-ID" sz="4800" dirty="0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rot="16200000" flipH="1">
            <a:off x="8524892" y="2643182"/>
            <a:ext cx="1071570" cy="1071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rot="10800000">
            <a:off x="6453193" y="3786192"/>
            <a:ext cx="3000395" cy="3214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024826" y="342561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47" name="Subtitle 4">
            <a:extLst>
              <a:ext uri="{FF2B5EF4-FFF2-40B4-BE49-F238E27FC236}">
                <a16:creationId xmlns:a16="http://schemas.microsoft.com/office/drawing/2014/main" id="{71A5170C-14C1-1F4D-9C2E-F8C8023C136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9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Ekspresi reguler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>
                <a:solidFill>
                  <a:srgbClr val="3333CC"/>
                </a:solidFill>
              </a:rPr>
              <a:t>Sebuah Bahasa dikatakan REGULER jika terdapat FSA yang dapat menerimanya</a:t>
            </a:r>
          </a:p>
          <a:p>
            <a:pPr>
              <a:buNone/>
            </a:pPr>
            <a:r>
              <a:rPr lang="id-ID" sz="2800" dirty="0">
                <a:solidFill>
                  <a:srgbClr val="3333CC"/>
                </a:solidFill>
              </a:rPr>
              <a:t>	         </a:t>
            </a:r>
            <a:r>
              <a:rPr lang="id-ID" sz="2800" dirty="0">
                <a:solidFill>
                  <a:srgbClr val="FF0000"/>
                </a:solidFill>
              </a:rPr>
              <a:t>L={000111,001011, 011010}</a:t>
            </a:r>
          </a:p>
          <a:p>
            <a:r>
              <a:rPr lang="id-ID" sz="2800" dirty="0">
                <a:solidFill>
                  <a:srgbClr val="3333CC"/>
                </a:solidFill>
              </a:rPr>
              <a:t>Jika Bahasa tersebut ada FSA yang menerima, maka bahasa L disebut Reguler </a:t>
            </a:r>
          </a:p>
          <a:p>
            <a:endParaRPr lang="en-US" sz="28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59433F26-9046-6D4F-BAAD-C7FFAF49452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C8E9C578-7626-F740-92F0-77614C5CC65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2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Ekspresi reguler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57CA650-B740-A84D-8F04-63CB958A6FE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27760" y="1565754"/>
            <a:ext cx="8868425" cy="851769"/>
          </a:xfrm>
        </p:spPr>
        <p:txBody>
          <a:bodyPr>
            <a:normAutofit fontScale="77500" lnSpcReduction="200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FSA yang dapat menerima bhs </a:t>
            </a:r>
            <a:r>
              <a:rPr lang="id-ID" sz="4000" dirty="0">
                <a:solidFill>
                  <a:srgbClr val="FF0000"/>
                </a:solidFill>
              </a:rPr>
              <a:t>L={000111,001011,011010}</a:t>
            </a:r>
            <a:endParaRPr lang="id-ID" sz="4000" dirty="0">
              <a:solidFill>
                <a:srgbClr val="3333CC"/>
              </a:solidFill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3742675" y="3570776"/>
            <a:ext cx="1689965" cy="1500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4748" y="3833083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ym typeface="Symbol"/>
              </a:rPr>
              <a:t>1</a:t>
            </a:r>
            <a:endParaRPr lang="id-ID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623244" y="6115710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551674" y="5238312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7"/>
          <p:cNvGrpSpPr/>
          <p:nvPr/>
        </p:nvGrpSpPr>
        <p:grpSpPr>
          <a:xfrm>
            <a:off x="5194880" y="2571744"/>
            <a:ext cx="1000132" cy="1071570"/>
            <a:chOff x="3643306" y="3357562"/>
            <a:chExt cx="1000132" cy="1071570"/>
          </a:xfrm>
        </p:grpSpPr>
        <p:sp>
          <p:nvSpPr>
            <p:cNvPr id="13" name="Oval 12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37822" y="3904521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623640" y="4547462"/>
            <a:ext cx="1000132" cy="1071570"/>
            <a:chOff x="6215074" y="3357562"/>
            <a:chExt cx="1000132" cy="1071570"/>
          </a:xfrm>
        </p:grpSpPr>
        <p:grpSp>
          <p:nvGrpSpPr>
            <p:cNvPr id="17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C</a:t>
                </a: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7"/>
          <p:cNvGrpSpPr/>
          <p:nvPr/>
        </p:nvGrpSpPr>
        <p:grpSpPr>
          <a:xfrm>
            <a:off x="3099732" y="4833214"/>
            <a:ext cx="1000132" cy="1071570"/>
            <a:chOff x="3643306" y="3357562"/>
            <a:chExt cx="1000132" cy="1071570"/>
          </a:xfrm>
        </p:grpSpPr>
        <p:sp>
          <p:nvSpPr>
            <p:cNvPr id="22" name="Oval 21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rot="16200000" flipH="1">
            <a:off x="5552073" y="3618766"/>
            <a:ext cx="1357321" cy="928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5078" y="3475893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4099866" y="5261841"/>
            <a:ext cx="2595215" cy="1071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3442" y="476177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5909260" y="3404453"/>
            <a:ext cx="1357321" cy="928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7403290" flipH="1">
            <a:off x="6717010" y="5309326"/>
            <a:ext cx="1071570" cy="1143008"/>
          </a:xfrm>
          <a:prstGeom prst="arc">
            <a:avLst>
              <a:gd name="adj1" fmla="val 5178792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/>
          <p:cNvSpPr txBox="1"/>
          <p:nvPr/>
        </p:nvSpPr>
        <p:spPr>
          <a:xfrm>
            <a:off x="7123706" y="583334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31" name="Subtitle 4">
            <a:extLst>
              <a:ext uri="{FF2B5EF4-FFF2-40B4-BE49-F238E27FC236}">
                <a16:creationId xmlns:a16="http://schemas.microsoft.com/office/drawing/2014/main" id="{229DC49A-E62E-654F-AA95-CE4B80FC320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Arc 31"/>
          <p:cNvSpPr/>
          <p:nvPr/>
        </p:nvSpPr>
        <p:spPr>
          <a:xfrm rot="7403290" flipH="1">
            <a:off x="3172684" y="5571548"/>
            <a:ext cx="1071570" cy="1143008"/>
          </a:xfrm>
          <a:prstGeom prst="arc">
            <a:avLst>
              <a:gd name="adj1" fmla="val 5178792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41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Ekspresi reguler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4C7261CF-7AB1-DE42-92C6-1F880A9BCC4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idx="1"/>
          </p:nvPr>
        </p:nvSpPr>
        <p:spPr>
          <a:xfrm>
            <a:off x="1541928" y="2034709"/>
            <a:ext cx="9744637" cy="2030306"/>
          </a:xfrm>
          <a:prstGeom prst="rect">
            <a:avLst/>
          </a:prstGeom>
        </p:spPr>
        <p:txBody>
          <a:bodyPr vert="horz" wrap="square" lIns="0" tIns="59951" rIns="0" bIns="0" rtlCol="0">
            <a:spAutoFit/>
          </a:bodyPr>
          <a:lstStyle/>
          <a:p>
            <a:r>
              <a:rPr lang="id-ID" sz="3200" dirty="0">
                <a:solidFill>
                  <a:srgbClr val="3333CC"/>
                </a:solidFill>
              </a:rPr>
              <a:t>Bahasa-Bahasa yang diterima oleh FSA dapat dinyatakan secara sederhana yang disebut Ekspresi Reguler </a:t>
            </a:r>
            <a:r>
              <a:rPr lang="id-ID" sz="3200" i="1" dirty="0">
                <a:solidFill>
                  <a:srgbClr val="3333CC"/>
                </a:solidFill>
              </a:rPr>
              <a:t>(regular expression)</a:t>
            </a:r>
            <a:endParaRPr lang="id-ID" sz="3200" dirty="0">
              <a:solidFill>
                <a:srgbClr val="3333CC"/>
              </a:solidFill>
            </a:endParaRPr>
          </a:p>
          <a:p>
            <a:r>
              <a:rPr lang="id-ID" sz="3200" dirty="0">
                <a:solidFill>
                  <a:srgbClr val="3333CC"/>
                </a:solidFill>
              </a:rPr>
              <a:t>ER : Ekspresi Reguler 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02826F-92FE-AD44-B1F9-B1C688E58EC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4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Ekspresi reguler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Contoh </a:t>
            </a:r>
          </a:p>
          <a:p>
            <a:r>
              <a:rPr lang="id-ID" sz="4000" dirty="0">
                <a:solidFill>
                  <a:srgbClr val="3333CC"/>
                </a:solidFill>
              </a:rPr>
              <a:t>Pembatasan data masukan yang diperkenankan</a:t>
            </a:r>
          </a:p>
          <a:p>
            <a:r>
              <a:rPr lang="id-ID" sz="4000" dirty="0">
                <a:solidFill>
                  <a:srgbClr val="3333CC"/>
                </a:solidFill>
              </a:rPr>
              <a:t>Suatu field hanya dapat menerima inputan digit (0...9)</a:t>
            </a:r>
          </a:p>
          <a:p>
            <a:r>
              <a:rPr lang="id-ID" sz="4000" dirty="0">
                <a:solidFill>
                  <a:srgbClr val="3333CC"/>
                </a:solidFill>
              </a:rPr>
              <a:t>Maka Ototmatanya </a:t>
            </a: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B4EBF67-BC16-8C45-8EE8-9F7184A7DF3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9527367C-CBF3-454F-9249-7A70E3209AA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0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Ekspresi reguler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D2DA2F4-B6A8-5A42-8573-A0BDAA2690C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8176" y="1603334"/>
            <a:ext cx="4208745" cy="501039"/>
          </a:xfrm>
        </p:spPr>
        <p:txBody>
          <a:bodyPr>
            <a:normAutofit fontScale="77500" lnSpcReduction="200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Contoh 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  <a:sym typeface="Symbo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3500787" y="2952380"/>
            <a:ext cx="1689965" cy="1500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2309786" y="461991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" name="Group 7"/>
          <p:cNvGrpSpPr/>
          <p:nvPr/>
        </p:nvGrpSpPr>
        <p:grpSpPr>
          <a:xfrm>
            <a:off x="4858108" y="1880810"/>
            <a:ext cx="1000132" cy="1071570"/>
            <a:chOff x="3643306" y="3357562"/>
            <a:chExt cx="1000132" cy="1071570"/>
          </a:xfrm>
        </p:grpSpPr>
        <p:sp>
          <p:nvSpPr>
            <p:cNvPr id="11" name="Oval 10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grpSp>
        <p:nvGrpSpPr>
          <p:cNvPr id="13" name="Group 15"/>
          <p:cNvGrpSpPr/>
          <p:nvPr/>
        </p:nvGrpSpPr>
        <p:grpSpPr>
          <a:xfrm>
            <a:off x="6381752" y="3929066"/>
            <a:ext cx="1000132" cy="1071570"/>
            <a:chOff x="6215074" y="3357562"/>
            <a:chExt cx="1000132" cy="1071570"/>
          </a:xfrm>
        </p:grpSpPr>
        <p:grpSp>
          <p:nvGrpSpPr>
            <p:cNvPr id="14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C</a:t>
                </a: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8" name="Group 7"/>
          <p:cNvGrpSpPr/>
          <p:nvPr/>
        </p:nvGrpSpPr>
        <p:grpSpPr>
          <a:xfrm>
            <a:off x="2857844" y="4214818"/>
            <a:ext cx="1000132" cy="1071570"/>
            <a:chOff x="3643306" y="3357562"/>
            <a:chExt cx="1000132" cy="1071570"/>
          </a:xfrm>
        </p:grpSpPr>
        <p:sp>
          <p:nvSpPr>
            <p:cNvPr id="19" name="Oval 18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cxnSp>
        <p:nvCxnSpPr>
          <p:cNvPr id="21" name="Straight Arrow Connector 20"/>
          <p:cNvCxnSpPr>
            <a:endCxn id="19" idx="6"/>
          </p:cNvCxnSpPr>
          <p:nvPr/>
        </p:nvCxnSpPr>
        <p:spPr>
          <a:xfrm rot="10800000" flipV="1">
            <a:off x="3857978" y="4643445"/>
            <a:ext cx="2595215" cy="107158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52926" y="4096489"/>
            <a:ext cx="142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0,1...9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5667372" y="2786057"/>
            <a:ext cx="1357321" cy="928696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7403290" flipH="1">
            <a:off x="6475122" y="4690930"/>
            <a:ext cx="1071570" cy="1143008"/>
          </a:xfrm>
          <a:prstGeom prst="arc">
            <a:avLst>
              <a:gd name="adj1" fmla="val 5178792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/>
        </p:nvSpPr>
        <p:spPr>
          <a:xfrm>
            <a:off x="6525728" y="5783066"/>
            <a:ext cx="142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0,1...9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53190" y="2285993"/>
            <a:ext cx="1427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selain</a:t>
            </a:r>
          </a:p>
          <a:p>
            <a:r>
              <a:rPr lang="id-ID" sz="3600" dirty="0"/>
              <a:t>0,1...9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67042" y="2514424"/>
            <a:ext cx="1427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selain</a:t>
            </a:r>
          </a:p>
          <a:p>
            <a:r>
              <a:rPr lang="id-ID" sz="3600" dirty="0"/>
              <a:t>0,1...9</a:t>
            </a:r>
          </a:p>
        </p:txBody>
      </p:sp>
      <p:sp>
        <p:nvSpPr>
          <p:cNvPr id="28" name="Subtitle 4">
            <a:extLst>
              <a:ext uri="{FF2B5EF4-FFF2-40B4-BE49-F238E27FC236}">
                <a16:creationId xmlns:a16="http://schemas.microsoft.com/office/drawing/2014/main" id="{91D64C60-A25F-3340-AB14-EEEE3968787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4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Ekspresi reguler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7CDB30-5C37-DA49-8693-D65B777D895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9405820" cy="4027888"/>
          </a:xfrm>
        </p:spPr>
        <p:txBody>
          <a:bodyPr>
            <a:normAutofit lnSpcReduction="100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Telusuri dari state awal sampai ke state akhir</a:t>
            </a:r>
          </a:p>
          <a:p>
            <a:pPr>
              <a:buNone/>
            </a:pPr>
            <a:endParaRPr lang="id-ID" sz="4000" dirty="0">
              <a:solidFill>
                <a:srgbClr val="3333CC"/>
              </a:solidFill>
            </a:endParaRPr>
          </a:p>
          <a:p>
            <a:r>
              <a:rPr lang="id-ID" sz="4000" dirty="0">
                <a:solidFill>
                  <a:srgbClr val="3333CC"/>
                </a:solidFill>
              </a:rPr>
              <a:t>Ada beberapa notasi dalam menuliskan ER</a:t>
            </a:r>
          </a:p>
          <a:p>
            <a:pPr marL="742950" indent="-742950">
              <a:buAutoNum type="arabicPeriod"/>
            </a:pPr>
            <a:r>
              <a:rPr lang="id-ID" sz="4000" dirty="0">
                <a:solidFill>
                  <a:srgbClr val="3333CC"/>
                </a:solidFill>
              </a:rPr>
              <a:t>* = muncul berulang boleh tidak </a:t>
            </a:r>
          </a:p>
          <a:p>
            <a:pPr marL="742950" indent="-742950">
              <a:buAutoNum type="arabicPeriod"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 = atau</a:t>
            </a:r>
          </a:p>
          <a:p>
            <a:pPr marL="742950" indent="-742950">
              <a:buAutoNum type="arabicPeriod"/>
            </a:pPr>
            <a:r>
              <a:rPr lang="id-ID" sz="4000" dirty="0">
                <a:solidFill>
                  <a:srgbClr val="3333CC"/>
                </a:solidFill>
                <a:sym typeface="Symbol"/>
              </a:rPr>
              <a:t>+ = minimal muncul 1 kali</a:t>
            </a:r>
            <a:endParaRPr lang="id-ID" sz="4000" dirty="0">
              <a:solidFill>
                <a:srgbClr val="3333CC"/>
              </a:solidFill>
            </a:endParaRPr>
          </a:p>
          <a:p>
            <a:pPr>
              <a:buNone/>
            </a:pPr>
            <a:endParaRPr lang="id-ID" sz="4000" dirty="0">
              <a:solidFill>
                <a:srgbClr val="3333CC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352E687-B2E8-0D47-AEFD-3E752DA460C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6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Ekspresi reguler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CB2E1A2E-4BBB-A043-AD09-8EC0A0702F1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Misalkan :</a:t>
            </a: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r>
              <a:rPr lang="id-ID" sz="4000" dirty="0">
                <a:solidFill>
                  <a:srgbClr val="3333CC"/>
                </a:solidFill>
              </a:rPr>
              <a:t>ER : </a:t>
            </a:r>
            <a:r>
              <a:rPr lang="en-US" sz="4000" dirty="0">
                <a:solidFill>
                  <a:srgbClr val="3333CC"/>
                </a:solidFill>
              </a:rPr>
              <a:t>0</a:t>
            </a:r>
            <a:endParaRPr lang="id-ID" sz="4000" dirty="0">
              <a:solidFill>
                <a:srgbClr val="3333CC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095604" y="3143248"/>
            <a:ext cx="1000132" cy="1071570"/>
            <a:chOff x="3643306" y="3357562"/>
            <a:chExt cx="1000132" cy="1071570"/>
          </a:xfrm>
        </p:grpSpPr>
        <p:sp>
          <p:nvSpPr>
            <p:cNvPr id="9" name="Oval 8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7953388" y="3143248"/>
            <a:ext cx="1000132" cy="1071570"/>
            <a:chOff x="6215074" y="3357562"/>
            <a:chExt cx="1000132" cy="1071570"/>
          </a:xfrm>
        </p:grpSpPr>
        <p:grpSp>
          <p:nvGrpSpPr>
            <p:cNvPr id="12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B</a:t>
                </a: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095736" y="3713164"/>
            <a:ext cx="385765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67372" y="3071811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id-ID" sz="3600" dirty="0"/>
          </a:p>
        </p:txBody>
      </p:sp>
      <p:sp>
        <p:nvSpPr>
          <p:cNvPr id="18" name="Right Arrow 17"/>
          <p:cNvSpPr/>
          <p:nvPr/>
        </p:nvSpPr>
        <p:spPr>
          <a:xfrm>
            <a:off x="2524100" y="357187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id="{FA2CBC08-6A72-064E-A34A-A213C0B5BF2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0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Ekspresi reguler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262608A7-770A-114D-9038-F2B8AB48A80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4000" dirty="0">
                <a:solidFill>
                  <a:srgbClr val="3333CC"/>
                </a:solidFill>
              </a:rPr>
              <a:t>Misalkan :</a:t>
            </a: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endParaRPr lang="id-ID" sz="4000" dirty="0">
              <a:solidFill>
                <a:srgbClr val="3333CC"/>
              </a:solidFill>
            </a:endParaRPr>
          </a:p>
          <a:p>
            <a:r>
              <a:rPr lang="id-ID" sz="4000" dirty="0">
                <a:solidFill>
                  <a:srgbClr val="3333CC"/>
                </a:solidFill>
              </a:rPr>
              <a:t>ER : 10</a:t>
            </a:r>
          </a:p>
          <a:p>
            <a:pPr marL="742950" indent="-742950">
              <a:buNone/>
            </a:pPr>
            <a:endParaRPr lang="id-ID" sz="4000" dirty="0">
              <a:solidFill>
                <a:srgbClr val="3333CC"/>
              </a:solidFill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095604" y="3143248"/>
            <a:ext cx="1000132" cy="1071570"/>
            <a:chOff x="3643306" y="3357562"/>
            <a:chExt cx="1000132" cy="1071570"/>
          </a:xfrm>
        </p:grpSpPr>
        <p:sp>
          <p:nvSpPr>
            <p:cNvPr id="9" name="Oval 8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A</a:t>
              </a: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7787066" y="3143248"/>
            <a:ext cx="1000132" cy="1071570"/>
            <a:chOff x="6215074" y="3357562"/>
            <a:chExt cx="1000132" cy="1071570"/>
          </a:xfrm>
        </p:grpSpPr>
        <p:grpSp>
          <p:nvGrpSpPr>
            <p:cNvPr id="12" name="Group 11"/>
            <p:cNvGrpSpPr/>
            <p:nvPr/>
          </p:nvGrpSpPr>
          <p:grpSpPr>
            <a:xfrm>
              <a:off x="6215074" y="3357562"/>
              <a:ext cx="1000132" cy="1071570"/>
              <a:chOff x="3643306" y="3357562"/>
              <a:chExt cx="1000132" cy="107157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43306" y="3357562"/>
                <a:ext cx="1000132" cy="10715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93825" y="3479173"/>
                <a:ext cx="7143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800" dirty="0"/>
                  <a:t>C</a:t>
                </a: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6321399" y="3500438"/>
              <a:ext cx="772196" cy="8070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095736" y="3713164"/>
            <a:ext cx="135732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24364" y="3071811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grpSp>
        <p:nvGrpSpPr>
          <p:cNvPr id="18" name="Group 8"/>
          <p:cNvGrpSpPr/>
          <p:nvPr/>
        </p:nvGrpSpPr>
        <p:grpSpPr>
          <a:xfrm>
            <a:off x="5453058" y="3143248"/>
            <a:ext cx="1000132" cy="1071570"/>
            <a:chOff x="3643306" y="3357562"/>
            <a:chExt cx="1000132" cy="1071570"/>
          </a:xfrm>
        </p:grpSpPr>
        <p:sp>
          <p:nvSpPr>
            <p:cNvPr id="19" name="Oval 18"/>
            <p:cNvSpPr/>
            <p:nvPr/>
          </p:nvSpPr>
          <p:spPr>
            <a:xfrm>
              <a:off x="3643306" y="3357562"/>
              <a:ext cx="1000132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93825" y="3479173"/>
              <a:ext cx="714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/>
                <a:t>B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2477208" y="357187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53190" y="3714752"/>
            <a:ext cx="135732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28710" y="311641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0</a:t>
            </a:r>
          </a:p>
        </p:txBody>
      </p:sp>
      <p:sp>
        <p:nvSpPr>
          <p:cNvPr id="24" name="Subtitle 4">
            <a:extLst>
              <a:ext uri="{FF2B5EF4-FFF2-40B4-BE49-F238E27FC236}">
                <a16:creationId xmlns:a16="http://schemas.microsoft.com/office/drawing/2014/main" id="{1A0C906E-BDF6-0544-AE56-FF23312BEF0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9181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</TotalTime>
  <Words>425</Words>
  <Application>Microsoft Office PowerPoint</Application>
  <PresentationFormat>Widescreen</PresentationFormat>
  <Paragraphs>224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Signika</vt:lpstr>
      <vt:lpstr>Symbol</vt:lpstr>
      <vt:lpstr>1_Custom Design</vt:lpstr>
      <vt:lpstr>Pertemuan ke_6 Ekspresi Reguler</vt:lpstr>
      <vt:lpstr>Ekspresi reguler</vt:lpstr>
      <vt:lpstr>Ekspresi reguler</vt:lpstr>
      <vt:lpstr>Ekspresi reguler</vt:lpstr>
      <vt:lpstr>Ekspresi reguler</vt:lpstr>
      <vt:lpstr>Ekspresi reguler</vt:lpstr>
      <vt:lpstr>Ekspresi reguler</vt:lpstr>
      <vt:lpstr>Ekspresi reguler</vt:lpstr>
      <vt:lpstr>Ekspresi reguler</vt:lpstr>
      <vt:lpstr>Ekspresi reguler</vt:lpstr>
      <vt:lpstr>Ekspresi reguler</vt:lpstr>
      <vt:lpstr>Ekspresi reguler</vt:lpstr>
      <vt:lpstr>Ekspresi reguler</vt:lpstr>
      <vt:lpstr>Ekspresi reguler</vt:lpstr>
      <vt:lpstr>Ekspresi reguler</vt:lpstr>
      <vt:lpstr>Ekspresi reguler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Max</cp:lastModifiedBy>
  <cp:revision>96</cp:revision>
  <dcterms:created xsi:type="dcterms:W3CDTF">2020-07-23T01:18:59Z</dcterms:created>
  <dcterms:modified xsi:type="dcterms:W3CDTF">2022-04-12T05:51:20Z</dcterms:modified>
</cp:coreProperties>
</file>