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5" autoAdjust="0"/>
    <p:restoredTop sz="94649" autoAdjust="0"/>
  </p:normalViewPr>
  <p:slideViewPr>
    <p:cSldViewPr snapToGrid="0">
      <p:cViewPr varScale="1">
        <p:scale>
          <a:sx n="79" d="100"/>
          <a:sy n="79" d="100"/>
        </p:scale>
        <p:origin x="485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10/05/2022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2285440"/>
            <a:ext cx="9457765" cy="201986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Pertemuan</a:t>
            </a:r>
            <a:r>
              <a:rPr lang="en-US" dirty="0"/>
              <a:t> ke_6</a:t>
            </a:r>
            <a:br>
              <a:rPr lang="en-US" dirty="0"/>
            </a:br>
            <a:r>
              <a:rPr lang="en-US" dirty="0"/>
              <a:t>HIRARKI CHOMSKY</a:t>
            </a:r>
            <a:endParaRPr lang="en-ID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FF00052-C823-0346-B661-DDB36834564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E191F5E4-904C-9842-884F-8F6A8A3A89B7}"/>
              </a:ext>
            </a:extLst>
          </p:cNvPr>
          <p:cNvSpPr txBox="1">
            <a:spLocks/>
          </p:cNvSpPr>
          <p:nvPr/>
        </p:nvSpPr>
        <p:spPr>
          <a:xfrm>
            <a:off x="6096000" y="4892725"/>
            <a:ext cx="4778189" cy="7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r>
              <a:rPr lang="en-ID" sz="1600" dirty="0"/>
              <a:t> </a:t>
            </a:r>
          </a:p>
          <a:p>
            <a:r>
              <a:rPr lang="en-ID" sz="16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TATA BAHASA ALAMI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minimal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endParaRPr lang="en-US" sz="2000" dirty="0"/>
          </a:p>
          <a:p>
            <a:pPr>
              <a:buNone/>
            </a:pPr>
            <a:r>
              <a:rPr lang="en-US" sz="2000" dirty="0" err="1"/>
              <a:t>Contoh</a:t>
            </a:r>
            <a:r>
              <a:rPr lang="en-US" sz="2000" dirty="0"/>
              <a:t> : </a:t>
            </a:r>
            <a:r>
              <a:rPr lang="en-US" sz="2000" dirty="0" err="1"/>
              <a:t>Abcdef</a:t>
            </a:r>
            <a:r>
              <a:rPr lang="en-US" sz="2000" dirty="0"/>
              <a:t> → g (</a:t>
            </a:r>
            <a:r>
              <a:rPr lang="en-US" sz="2000" dirty="0" err="1"/>
              <a:t>Diterima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aBCdE</a:t>
            </a:r>
            <a:r>
              <a:rPr lang="en-US" sz="2000" dirty="0"/>
              <a:t> → GHIJKL (</a:t>
            </a:r>
            <a:r>
              <a:rPr lang="en-US" sz="2000" dirty="0" err="1"/>
              <a:t>Diterima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abcdef</a:t>
            </a:r>
            <a:r>
              <a:rPr lang="en-US" sz="2000" dirty="0"/>
              <a:t> → GHIJKL (</a:t>
            </a:r>
            <a:r>
              <a:rPr lang="en-US" sz="2000" dirty="0" err="1"/>
              <a:t>Ditolak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variabel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094E3BD-4F76-F845-B63E-C3087F9C48E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B36287-C6A5-4843-878E-59DC3927270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6" algn="l" rtl="0">
              <a:lnSpc>
                <a:spcPct val="90000"/>
              </a:lnSpc>
              <a:spcBef>
                <a:spcPct val="0"/>
              </a:spcBef>
            </a:pP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                      TERIMA KASIH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BD17218D-3E1B-F44F-8DFC-D5EE9D976C0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8160D174-3CE8-B544-B9F9-8C0FCDDB497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HIRARKI CHOMSKY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8838444" cy="3554722"/>
          </a:xfrm>
        </p:spPr>
        <p:txBody>
          <a:bodyPr>
            <a:normAutofit/>
          </a:bodyPr>
          <a:lstStyle/>
          <a:p>
            <a:r>
              <a:rPr lang="en-US" sz="2400" dirty="0"/>
              <a:t>Tata </a:t>
            </a:r>
            <a:r>
              <a:rPr lang="en-US" sz="2400" dirty="0" err="1"/>
              <a:t>bahasa</a:t>
            </a:r>
            <a:r>
              <a:rPr lang="en-US" sz="2400" dirty="0"/>
              <a:t> (</a:t>
            </a:r>
            <a:r>
              <a:rPr lang="en-US" sz="2400" i="1" dirty="0"/>
              <a:t>grammar) </a:t>
            </a:r>
            <a:r>
              <a:rPr lang="en-US" sz="2400" i="1" dirty="0" err="1"/>
              <a:t>bisa</a:t>
            </a:r>
            <a:r>
              <a:rPr lang="en-US" sz="2400" i="1" dirty="0"/>
              <a:t> </a:t>
            </a:r>
            <a:r>
              <a:rPr lang="en-US" sz="2400" i="1" dirty="0" err="1"/>
              <a:t>didefinisikan</a:t>
            </a:r>
            <a:r>
              <a:rPr lang="en-US" sz="2400" i="1" dirty="0"/>
              <a:t> </a:t>
            </a:r>
            <a:r>
              <a:rPr lang="en-US" sz="2400" i="1" dirty="0" err="1"/>
              <a:t>secara</a:t>
            </a:r>
            <a:r>
              <a:rPr lang="en-US" sz="2400" i="1" dirty="0"/>
              <a:t> formal </a:t>
            </a:r>
            <a:r>
              <a:rPr lang="en-US" sz="2400" i="1" dirty="0" err="1"/>
              <a:t>sebagai</a:t>
            </a:r>
            <a:r>
              <a:rPr lang="en-US" sz="2400" i="1" dirty="0"/>
              <a:t> </a:t>
            </a:r>
            <a:r>
              <a:rPr lang="en-US" sz="2400" i="1" dirty="0" err="1"/>
              <a:t>kumpulan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</a:t>
            </a:r>
            <a:r>
              <a:rPr lang="en-US" sz="2400" dirty="0" err="1"/>
              <a:t>himpunan-himpunan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, </a:t>
            </a:r>
            <a:r>
              <a:rPr lang="en-US" sz="2400" dirty="0" err="1"/>
              <a:t>simbol-simbol</a:t>
            </a:r>
            <a:r>
              <a:rPr lang="en-US" sz="2400" dirty="0"/>
              <a:t> terminal, </a:t>
            </a:r>
            <a:r>
              <a:rPr lang="en-US" sz="2400" dirty="0" err="1"/>
              <a:t>simbol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, yang </a:t>
            </a:r>
            <a:r>
              <a:rPr lang="en-US" sz="2400" dirty="0" err="1"/>
              <a:t>dibatasi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aturan-aturan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1959,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ahli</a:t>
            </a:r>
            <a:r>
              <a:rPr lang="en-US" sz="2400" dirty="0"/>
              <a:t> </a:t>
            </a:r>
            <a:r>
              <a:rPr lang="en-US" sz="2400" dirty="0" err="1"/>
              <a:t>bernama</a:t>
            </a:r>
            <a:r>
              <a:rPr lang="en-US" sz="2400" dirty="0"/>
              <a:t> Noam Chomsky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penggolongan</a:t>
            </a:r>
            <a:r>
              <a:rPr lang="en-US" sz="2400" dirty="0"/>
              <a:t> </a:t>
            </a:r>
            <a:r>
              <a:rPr lang="en-US" sz="2400" dirty="0" err="1"/>
              <a:t>tingkatan</a:t>
            </a:r>
            <a:r>
              <a:rPr lang="en-US" sz="2400" dirty="0"/>
              <a:t> 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empat</a:t>
            </a:r>
            <a:r>
              <a:rPr lang="en-US" sz="2400" dirty="0"/>
              <a:t>, 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hirarki</a:t>
            </a:r>
            <a:r>
              <a:rPr lang="en-US" sz="2400" dirty="0"/>
              <a:t> Chomsky. </a:t>
            </a:r>
          </a:p>
          <a:p>
            <a:r>
              <a:rPr lang="en-US" sz="2400" dirty="0" err="1"/>
              <a:t>Penggolongan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dilihat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0867E7D-26F4-224A-83EB-2BCEB9A5C30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3011C83-9B57-534D-B6DC-2D94655CE57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HIRARKI CHOMSKY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13439" t="13571" r="28467" b="8095"/>
          <a:stretch>
            <a:fillRect/>
          </a:stretch>
        </p:blipFill>
        <p:spPr bwMode="auto">
          <a:xfrm>
            <a:off x="1300766" y="1584414"/>
            <a:ext cx="10119506" cy="446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D2F13633-4745-0D43-BC83-0F7D5AF1340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06913C2-8E7E-E44F-B382-F126FA93939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HIRARKI CHOMSKY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tatabahasa</a:t>
            </a:r>
            <a:r>
              <a:rPr lang="en-US" sz="2400" dirty="0"/>
              <a:t> yang </a:t>
            </a:r>
            <a:r>
              <a:rPr lang="en-US" sz="2400" dirty="0" err="1"/>
              <a:t>menspesifikasikan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tatabahasa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transformasi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string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yang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tatabahasa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: </a:t>
            </a:r>
            <a:r>
              <a:rPr lang="en-US" sz="2400" dirty="0">
                <a:sym typeface="Symbol"/>
              </a:rPr>
              <a:t></a:t>
            </a:r>
            <a:r>
              <a:rPr lang="en-US" sz="2400" dirty="0"/>
              <a:t> → </a:t>
            </a:r>
            <a:r>
              <a:rPr lang="en-US" sz="2400" dirty="0">
                <a:sym typeface="Symbol"/>
              </a:rPr>
              <a:t></a:t>
            </a:r>
          </a:p>
          <a:p>
            <a:r>
              <a:rPr lang="en-US" sz="2400" dirty="0" err="1">
                <a:sym typeface="Symbol"/>
              </a:rPr>
              <a:t>Dibaca</a:t>
            </a:r>
            <a:r>
              <a:rPr lang="en-US" sz="2400" dirty="0">
                <a:sym typeface="Symbol"/>
              </a:rPr>
              <a:t> :  </a:t>
            </a:r>
            <a:r>
              <a:rPr lang="en-US" sz="2400" dirty="0" err="1">
                <a:sym typeface="Symbol"/>
              </a:rPr>
              <a:t>memproduksi</a:t>
            </a:r>
            <a:r>
              <a:rPr lang="en-US" sz="2400" dirty="0">
                <a:sym typeface="Symbol"/>
              </a:rPr>
              <a:t>/</a:t>
            </a:r>
            <a:r>
              <a:rPr lang="en-US" sz="2400" dirty="0" err="1">
                <a:sym typeface="Symbol"/>
              </a:rPr>
              <a:t>menurunkan</a:t>
            </a:r>
            <a:r>
              <a:rPr lang="en-US" sz="2400" dirty="0">
                <a:sym typeface="Symbol"/>
              </a:rPr>
              <a:t>  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D28714-6075-3946-A89B-EF19F0B8432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5403629-2C87-4645-A8DD-15EFF71A073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HIRARKI CHOMSKY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Simbol-simbol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:</a:t>
            </a:r>
          </a:p>
          <a:p>
            <a:pPr marL="633222" indent="-514350">
              <a:buClrTx/>
              <a:buFont typeface="+mj-lt"/>
              <a:buAutoNum type="arabicPeriod"/>
            </a:pPr>
            <a:r>
              <a:rPr lang="en-US" sz="2400" u="sng" dirty="0" err="1"/>
              <a:t>Simbol</a:t>
            </a:r>
            <a:r>
              <a:rPr lang="en-US" sz="2400" u="sng" dirty="0"/>
              <a:t> </a:t>
            </a:r>
            <a:r>
              <a:rPr lang="en-US" sz="2400" u="sng" dirty="0" err="1"/>
              <a:t>variabel</a:t>
            </a:r>
            <a:r>
              <a:rPr lang="en-US" sz="2400" u="sng" dirty="0"/>
              <a:t> / non terminal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yang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diturunkan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memproduksi</a:t>
            </a:r>
            <a:r>
              <a:rPr lang="en-US" sz="2400" dirty="0"/>
              <a:t>, </a:t>
            </a:r>
            <a:r>
              <a:rPr lang="en-US" sz="2400" dirty="0" err="1"/>
              <a:t>dinotasikan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A, B, C, </a:t>
            </a:r>
            <a:r>
              <a:rPr lang="en-US" sz="2400" dirty="0" err="1"/>
              <a:t>dst</a:t>
            </a:r>
            <a:r>
              <a:rPr lang="en-US" sz="2400" dirty="0"/>
              <a:t>.</a:t>
            </a:r>
          </a:p>
          <a:p>
            <a:pPr marL="633222" indent="-514350">
              <a:buClrTx/>
              <a:buFont typeface="+mj-lt"/>
              <a:buAutoNum type="arabicPeriod"/>
            </a:pPr>
            <a:r>
              <a:rPr lang="sv-SE" sz="2400" u="sng" dirty="0"/>
              <a:t>Simbol terminal </a:t>
            </a:r>
            <a:r>
              <a:rPr lang="sv-SE" sz="2400" dirty="0"/>
              <a:t>adalah simbol yang sudah tidak bisa diturunkan, dinotasikan dengan </a:t>
            </a:r>
            <a:r>
              <a:rPr lang="it-IT" sz="2400" dirty="0"/>
              <a:t>huruf kecil seperti a, b, c, dst atau angka (0,1, 2,..., 9)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2D4F67-B60E-7941-B8FA-F4A2E25436E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2647CEF-F1D1-E34C-B2B6-F3D91CE272F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Aturan Produksi (AP)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199052" cy="38251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/>
              <a:t>Contoh :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it-IT" sz="2400" dirty="0"/>
              <a:t>	 </a:t>
            </a:r>
            <a:r>
              <a:rPr lang="en-US" sz="2400" dirty="0"/>
              <a:t>A → b (</a:t>
            </a:r>
            <a:r>
              <a:rPr lang="id-ID" sz="2400" dirty="0"/>
              <a:t>AP</a:t>
            </a:r>
            <a:r>
              <a:rPr lang="en-US" sz="24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en-US" sz="2400" dirty="0"/>
              <a:t>	a → B (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id-ID" sz="2400" dirty="0"/>
              <a:t>termasuk AP</a:t>
            </a:r>
            <a:r>
              <a:rPr lang="en-US" sz="24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en-US" sz="2400" dirty="0"/>
              <a:t>	A → B (</a:t>
            </a:r>
            <a:r>
              <a:rPr lang="id-ID" sz="2400" dirty="0"/>
              <a:t>AP</a:t>
            </a:r>
            <a:r>
              <a:rPr lang="en-US" sz="24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en-US" sz="2400" dirty="0"/>
              <a:t>	</a:t>
            </a:r>
            <a:r>
              <a:rPr lang="id-ID" sz="2400" dirty="0"/>
              <a:t>B</a:t>
            </a:r>
            <a:r>
              <a:rPr lang="en-US" sz="2400" dirty="0"/>
              <a:t> → </a:t>
            </a:r>
            <a:r>
              <a:rPr lang="en-US" sz="2400" dirty="0" err="1"/>
              <a:t>bC</a:t>
            </a:r>
            <a:r>
              <a:rPr lang="en-US" sz="2400" dirty="0"/>
              <a:t> (</a:t>
            </a:r>
            <a:r>
              <a:rPr lang="id-ID" sz="2400" dirty="0"/>
              <a:t>AP</a:t>
            </a:r>
            <a:r>
              <a:rPr lang="en-US" sz="24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en-US" sz="2400" dirty="0"/>
              <a:t>	</a:t>
            </a:r>
            <a:r>
              <a:rPr lang="id-ID" sz="2400" dirty="0"/>
              <a:t>b</a:t>
            </a:r>
            <a:r>
              <a:rPr lang="en-US" sz="2400" dirty="0"/>
              <a:t> → </a:t>
            </a:r>
            <a:r>
              <a:rPr lang="en-US" sz="2400" dirty="0" err="1"/>
              <a:t>Bc</a:t>
            </a:r>
            <a:r>
              <a:rPr lang="en-US" sz="2400" dirty="0"/>
              <a:t> (</a:t>
            </a:r>
            <a:r>
              <a:rPr lang="id-ID" sz="2400" dirty="0"/>
              <a:t>bukan termasuk AP</a:t>
            </a:r>
            <a:r>
              <a:rPr lang="en-US" sz="24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en-US" sz="2400" dirty="0"/>
              <a:t>	A → </a:t>
            </a:r>
            <a:r>
              <a:rPr lang="en-US" sz="2400" dirty="0" err="1"/>
              <a:t>bcD</a:t>
            </a:r>
            <a:r>
              <a:rPr lang="en-US" sz="2400" dirty="0"/>
              <a:t> (</a:t>
            </a:r>
            <a:r>
              <a:rPr lang="id-ID" sz="2400" dirty="0"/>
              <a:t>AP</a:t>
            </a:r>
            <a:r>
              <a:rPr lang="en-US" sz="24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sv-SE" sz="2400" dirty="0"/>
              <a:t>	A → bCD (A</a:t>
            </a:r>
            <a:r>
              <a:rPr lang="id-ID" sz="2400" dirty="0"/>
              <a:t>P</a:t>
            </a:r>
            <a:r>
              <a:rPr lang="en-US" sz="24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en-US" sz="2400" dirty="0"/>
              <a:t>	</a:t>
            </a:r>
            <a:r>
              <a:rPr lang="sv-SE" sz="2400" dirty="0"/>
              <a:t>Ab → c (</a:t>
            </a:r>
            <a:r>
              <a:rPr lang="id-ID" sz="2400" dirty="0"/>
              <a:t>AP</a:t>
            </a:r>
            <a:r>
              <a:rPr lang="sv-SE" sz="2400" dirty="0"/>
              <a:t>)</a:t>
            </a:r>
            <a:endParaRPr lang="en-US" sz="24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31FACDF-51C5-8342-AC62-AB06C763F84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52A0AF-87E4-E149-B1A4-47FE9CDA2BA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TATA BAHASA REGULER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070" y="1700011"/>
            <a:ext cx="9805495" cy="33112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endParaRPr lang="en-US" sz="2000" dirty="0"/>
          </a:p>
          <a:p>
            <a:pPr>
              <a:buNone/>
            </a:pP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it-IT" sz="2000" dirty="0"/>
              <a:t>ada terletak di posisi paling kanan.</a:t>
            </a:r>
          </a:p>
          <a:p>
            <a:pPr>
              <a:buNone/>
            </a:pPr>
            <a:r>
              <a:rPr lang="it-IT" sz="2000" dirty="0"/>
              <a:t>Contoh :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it-IT" sz="2000" dirty="0"/>
              <a:t>	 </a:t>
            </a:r>
            <a:r>
              <a:rPr lang="en-US" sz="2000" dirty="0"/>
              <a:t>A → b (</a:t>
            </a:r>
            <a:r>
              <a:rPr lang="en-US" sz="2000" dirty="0" err="1"/>
              <a:t>reguler</a:t>
            </a:r>
            <a:r>
              <a:rPr lang="en-US" sz="20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en-US" sz="2000" dirty="0"/>
              <a:t>	a → B (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reguler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en-US" sz="2000" dirty="0"/>
              <a:t>	A → B (</a:t>
            </a:r>
            <a:r>
              <a:rPr lang="en-US" sz="2000" dirty="0" err="1"/>
              <a:t>reguler</a:t>
            </a:r>
            <a:r>
              <a:rPr lang="en-US" sz="20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en-US" sz="2000" dirty="0"/>
              <a:t>	A → </a:t>
            </a:r>
            <a:r>
              <a:rPr lang="en-US" sz="2000" dirty="0" err="1"/>
              <a:t>bC</a:t>
            </a:r>
            <a:r>
              <a:rPr lang="en-US" sz="2000" dirty="0"/>
              <a:t> (</a:t>
            </a:r>
            <a:r>
              <a:rPr lang="en-US" sz="2000" dirty="0" err="1"/>
              <a:t>reguler</a:t>
            </a:r>
            <a:r>
              <a:rPr lang="en-US" sz="20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en-US" sz="2000" dirty="0"/>
              <a:t>	A → </a:t>
            </a:r>
            <a:r>
              <a:rPr lang="en-US" sz="2000" dirty="0" err="1"/>
              <a:t>Bc</a:t>
            </a:r>
            <a:r>
              <a:rPr lang="en-US" sz="2000" dirty="0"/>
              <a:t> (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reguler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paling </a:t>
            </a:r>
            <a:r>
              <a:rPr lang="en-US" sz="2000" dirty="0" err="1"/>
              <a:t>kanan</a:t>
            </a:r>
            <a:r>
              <a:rPr lang="en-US" sz="20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en-US" sz="2000" dirty="0"/>
              <a:t>	A → </a:t>
            </a:r>
            <a:r>
              <a:rPr lang="en-US" sz="2000" dirty="0" err="1"/>
              <a:t>bcD</a:t>
            </a:r>
            <a:r>
              <a:rPr lang="en-US" sz="2000" dirty="0"/>
              <a:t> (</a:t>
            </a:r>
            <a:r>
              <a:rPr lang="en-US" sz="2000" dirty="0" err="1"/>
              <a:t>reguler</a:t>
            </a:r>
            <a:r>
              <a:rPr lang="en-US" sz="20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sv-SE" sz="2000" dirty="0"/>
              <a:t>	A → bCD (bukan reguler, karena simbol pada sebelah kanan maksimal hanya memiliki sebuah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)</a:t>
            </a:r>
          </a:p>
          <a:p>
            <a:pPr marL="865188" indent="-300038">
              <a:buFont typeface="Wingdings" pitchFamily="2" charset="2"/>
              <a:buChar char="§"/>
            </a:pPr>
            <a:r>
              <a:rPr lang="en-US" sz="2000" dirty="0"/>
              <a:t>	</a:t>
            </a:r>
            <a:r>
              <a:rPr lang="sv-SE" sz="2000" dirty="0"/>
              <a:t>Ab → c (bukan reguler, karena simbol pada sebelah kiri harus berupa sebuah simbol variabel)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F2D6567-7504-4E4E-80B1-F5C83D17109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88F29D3-7C14-6544-8501-412B9A33570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TATA BAHASA BEBAS KONTEKS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804359" cy="346457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err="1"/>
              <a:t>Simbol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Sebelah</a:t>
            </a:r>
            <a:r>
              <a:rPr lang="en-US" sz="2200" dirty="0"/>
              <a:t> </a:t>
            </a:r>
            <a:r>
              <a:rPr lang="en-US" sz="2200" dirty="0" err="1"/>
              <a:t>kiri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simbol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endParaRPr lang="en-US" sz="2200" dirty="0"/>
          </a:p>
          <a:p>
            <a:pPr>
              <a:buNone/>
            </a:pPr>
            <a:r>
              <a:rPr lang="en-US" sz="2200" dirty="0" err="1"/>
              <a:t>Contoh</a:t>
            </a:r>
            <a:r>
              <a:rPr lang="en-US" sz="2200" dirty="0"/>
              <a:t> : A → b (</a:t>
            </a:r>
            <a:r>
              <a:rPr lang="en-US" sz="2200" dirty="0" err="1"/>
              <a:t>reguler</a:t>
            </a:r>
            <a:r>
              <a:rPr lang="en-US" sz="2200" dirty="0"/>
              <a:t>)</a:t>
            </a:r>
          </a:p>
          <a:p>
            <a:r>
              <a:rPr lang="en-US" sz="2200" dirty="0"/>
              <a:t>A → B (</a:t>
            </a:r>
            <a:r>
              <a:rPr lang="en-US" sz="2200" dirty="0" err="1"/>
              <a:t>reguler</a:t>
            </a:r>
            <a:r>
              <a:rPr lang="en-US" sz="2200" dirty="0"/>
              <a:t>)</a:t>
            </a:r>
          </a:p>
          <a:p>
            <a:r>
              <a:rPr lang="en-US" sz="2200" dirty="0"/>
              <a:t>A → </a:t>
            </a:r>
            <a:r>
              <a:rPr lang="en-US" sz="2200" dirty="0" err="1"/>
              <a:t>bC</a:t>
            </a:r>
            <a:r>
              <a:rPr lang="en-US" sz="2200" dirty="0"/>
              <a:t> (</a:t>
            </a:r>
            <a:r>
              <a:rPr lang="en-US" sz="2200" dirty="0" err="1"/>
              <a:t>reguler</a:t>
            </a:r>
            <a:r>
              <a:rPr lang="en-US" sz="2200" dirty="0"/>
              <a:t>)</a:t>
            </a:r>
          </a:p>
          <a:p>
            <a:r>
              <a:rPr lang="en-US" sz="2200" dirty="0"/>
              <a:t>A → </a:t>
            </a:r>
            <a:r>
              <a:rPr lang="en-US" sz="2200" dirty="0" err="1"/>
              <a:t>Bc</a:t>
            </a:r>
            <a:r>
              <a:rPr lang="en-US" sz="2200" dirty="0"/>
              <a:t> (</a:t>
            </a:r>
            <a:r>
              <a:rPr lang="en-US" sz="2200" dirty="0" err="1"/>
              <a:t>bebas</a:t>
            </a:r>
            <a:r>
              <a:rPr lang="en-US" sz="2200" dirty="0"/>
              <a:t> </a:t>
            </a:r>
            <a:r>
              <a:rPr lang="en-US" sz="2200" dirty="0" err="1"/>
              <a:t>konteks</a:t>
            </a:r>
            <a:r>
              <a:rPr lang="en-US" sz="2200" dirty="0"/>
              <a:t>)</a:t>
            </a:r>
          </a:p>
          <a:p>
            <a:r>
              <a:rPr lang="en-US" sz="2200" dirty="0"/>
              <a:t>A → </a:t>
            </a:r>
            <a:r>
              <a:rPr lang="en-US" sz="2200" dirty="0" err="1"/>
              <a:t>BcD</a:t>
            </a:r>
            <a:r>
              <a:rPr lang="en-US" sz="2200" dirty="0"/>
              <a:t> (</a:t>
            </a:r>
            <a:r>
              <a:rPr lang="en-US" sz="2200" dirty="0" err="1"/>
              <a:t>bebas</a:t>
            </a:r>
            <a:r>
              <a:rPr lang="en-US" sz="2200" dirty="0"/>
              <a:t> </a:t>
            </a:r>
            <a:r>
              <a:rPr lang="en-US" sz="2200" dirty="0" err="1"/>
              <a:t>konteks</a:t>
            </a:r>
            <a:r>
              <a:rPr lang="en-US" sz="2200" dirty="0"/>
              <a:t>)</a:t>
            </a:r>
          </a:p>
          <a:p>
            <a:r>
              <a:rPr lang="en-US" sz="2200" dirty="0"/>
              <a:t>A → AAA (</a:t>
            </a:r>
            <a:r>
              <a:rPr lang="en-US" sz="2200" dirty="0" err="1"/>
              <a:t>bebas</a:t>
            </a:r>
            <a:r>
              <a:rPr lang="en-US" sz="2200" dirty="0"/>
              <a:t> </a:t>
            </a:r>
            <a:r>
              <a:rPr lang="en-US" sz="2200" dirty="0" err="1"/>
              <a:t>konteks</a:t>
            </a:r>
            <a:r>
              <a:rPr lang="en-US" sz="2200" dirty="0"/>
              <a:t>)</a:t>
            </a:r>
          </a:p>
          <a:p>
            <a:r>
              <a:rPr lang="en-US" sz="2200" dirty="0"/>
              <a:t>a → b (</a:t>
            </a:r>
            <a:r>
              <a:rPr lang="en-US" sz="2200" dirty="0" err="1"/>
              <a:t>Ditolak</a:t>
            </a:r>
            <a:r>
              <a:rPr lang="en-US" sz="2200" dirty="0"/>
              <a:t>,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simbol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sebelah</a:t>
            </a:r>
            <a:r>
              <a:rPr lang="en-US" sz="2200" dirty="0"/>
              <a:t> </a:t>
            </a:r>
            <a:r>
              <a:rPr lang="en-US" sz="2200" dirty="0" err="1"/>
              <a:t>kiri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simbol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Ab</a:t>
            </a:r>
            <a:r>
              <a:rPr lang="en-US" sz="2200" dirty="0"/>
              <a:t> → c (</a:t>
            </a:r>
            <a:r>
              <a:rPr lang="en-US" sz="2200" dirty="0" err="1"/>
              <a:t>bukan</a:t>
            </a:r>
            <a:r>
              <a:rPr lang="en-US" sz="2200" dirty="0"/>
              <a:t> </a:t>
            </a:r>
            <a:r>
              <a:rPr lang="en-US" sz="2200" dirty="0" err="1"/>
              <a:t>bebas</a:t>
            </a:r>
            <a:r>
              <a:rPr lang="en-US" sz="2200" dirty="0"/>
              <a:t> </a:t>
            </a:r>
            <a:r>
              <a:rPr lang="en-US" sz="2200" dirty="0" err="1"/>
              <a:t>konteks</a:t>
            </a:r>
            <a:r>
              <a:rPr lang="en-US" sz="2200" dirty="0"/>
              <a:t>,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simbol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sebelah</a:t>
            </a:r>
            <a:r>
              <a:rPr lang="en-US" sz="2200" dirty="0"/>
              <a:t> </a:t>
            </a:r>
            <a:r>
              <a:rPr lang="en-US" sz="2200" dirty="0" err="1"/>
              <a:t>kiri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simbol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)</a:t>
            </a:r>
          </a:p>
          <a:p>
            <a:r>
              <a:rPr lang="en-US" sz="2200" dirty="0"/>
              <a:t>AB → c (</a:t>
            </a:r>
            <a:r>
              <a:rPr lang="en-US" sz="2200" dirty="0" err="1"/>
              <a:t>bukan</a:t>
            </a:r>
            <a:r>
              <a:rPr lang="en-US" sz="2200" dirty="0"/>
              <a:t> </a:t>
            </a:r>
            <a:r>
              <a:rPr lang="en-US" sz="2200" dirty="0" err="1"/>
              <a:t>bebas</a:t>
            </a:r>
            <a:r>
              <a:rPr lang="en-US" sz="2200" dirty="0"/>
              <a:t> </a:t>
            </a:r>
            <a:r>
              <a:rPr lang="en-US" sz="2200" dirty="0" err="1"/>
              <a:t>konteks</a:t>
            </a:r>
            <a:r>
              <a:rPr lang="en-US" sz="2200" dirty="0"/>
              <a:t>,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simbol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sebelah</a:t>
            </a:r>
            <a:r>
              <a:rPr lang="en-US" sz="2200" dirty="0"/>
              <a:t> </a:t>
            </a:r>
            <a:r>
              <a:rPr lang="en-US" sz="2200" dirty="0" err="1"/>
              <a:t>kiri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simbol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)</a:t>
            </a: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5CC30C9C-4237-0143-9B4D-3E5C62726AD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C673FE-4478-B145-B936-26F90AC4E53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TATA BAHASA CONTEX SENSITIVE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585418" cy="42759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minimal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endParaRPr lang="en-US" sz="2000" dirty="0"/>
          </a:p>
          <a:p>
            <a:pPr>
              <a:buNone/>
            </a:pP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ruas</a:t>
            </a:r>
            <a:r>
              <a:rPr lang="en-US" sz="2000" dirty="0"/>
              <a:t>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ruas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endParaRPr lang="en-US" sz="2000" dirty="0"/>
          </a:p>
          <a:p>
            <a:pPr>
              <a:buNone/>
            </a:pPr>
            <a:r>
              <a:rPr lang="en-US" sz="2000" dirty="0" err="1"/>
              <a:t>Contoh</a:t>
            </a:r>
            <a:r>
              <a:rPr lang="en-US" sz="2000" dirty="0"/>
              <a:t> : A → </a:t>
            </a:r>
            <a:r>
              <a:rPr lang="en-US" sz="2000" dirty="0" err="1"/>
              <a:t>bc</a:t>
            </a:r>
            <a:r>
              <a:rPr lang="en-US" sz="2000" dirty="0"/>
              <a:t> (</a:t>
            </a:r>
            <a:r>
              <a:rPr lang="en-US" sz="2000" dirty="0" err="1"/>
              <a:t>reguler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Ab</a:t>
            </a:r>
            <a:r>
              <a:rPr lang="en-US" sz="2000" dirty="0"/>
              <a:t> → </a:t>
            </a:r>
            <a:r>
              <a:rPr lang="en-US" sz="2000" dirty="0" err="1"/>
              <a:t>cd</a:t>
            </a:r>
            <a:r>
              <a:rPr lang="en-US" sz="2000" dirty="0"/>
              <a:t> (</a:t>
            </a:r>
            <a:r>
              <a:rPr lang="en-US" sz="2000" dirty="0" err="1"/>
              <a:t>contex</a:t>
            </a:r>
            <a:r>
              <a:rPr lang="en-US" sz="2000" dirty="0"/>
              <a:t> sensitive)</a:t>
            </a:r>
          </a:p>
          <a:p>
            <a:r>
              <a:rPr lang="en-US" sz="2000" dirty="0"/>
              <a:t>AB → CD (</a:t>
            </a:r>
            <a:r>
              <a:rPr lang="en-US" sz="2000" dirty="0" err="1"/>
              <a:t>contex</a:t>
            </a:r>
            <a:r>
              <a:rPr lang="en-US" sz="2000" dirty="0"/>
              <a:t> sensitive)</a:t>
            </a:r>
          </a:p>
          <a:p>
            <a:r>
              <a:rPr lang="en-US" sz="2000" dirty="0"/>
              <a:t>ABC → DE (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contex</a:t>
            </a:r>
            <a:r>
              <a:rPr lang="en-US" sz="2000" dirty="0"/>
              <a:t> sensitive,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ruas</a:t>
            </a:r>
            <a:r>
              <a:rPr lang="en-US" sz="2000" dirty="0"/>
              <a:t>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bayak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pt-BR" sz="2000" dirty="0"/>
              <a:t>jumlah simbol pada ruas kanan)</a:t>
            </a:r>
          </a:p>
          <a:p>
            <a:r>
              <a:rPr lang="en-US" sz="2000" dirty="0" err="1"/>
              <a:t>Ab</a:t>
            </a:r>
            <a:r>
              <a:rPr lang="en-US" sz="2000" dirty="0"/>
              <a:t> → </a:t>
            </a:r>
            <a:r>
              <a:rPr lang="en-US" sz="2000" dirty="0" err="1"/>
              <a:t>cDe</a:t>
            </a:r>
            <a:r>
              <a:rPr lang="en-US" sz="2000" dirty="0"/>
              <a:t> (</a:t>
            </a:r>
            <a:r>
              <a:rPr lang="en-US" sz="2000" dirty="0" err="1"/>
              <a:t>contex</a:t>
            </a:r>
            <a:r>
              <a:rPr lang="en-US" sz="2000" dirty="0"/>
              <a:t> sensitive)</a:t>
            </a:r>
          </a:p>
          <a:p>
            <a:r>
              <a:rPr lang="en-US" sz="2000" dirty="0" err="1"/>
              <a:t>bA</a:t>
            </a:r>
            <a:r>
              <a:rPr lang="en-US" sz="2000" dirty="0"/>
              <a:t> → </a:t>
            </a:r>
            <a:r>
              <a:rPr lang="en-US" sz="2000" dirty="0" err="1"/>
              <a:t>cd</a:t>
            </a:r>
            <a:r>
              <a:rPr lang="en-US" sz="2000" dirty="0"/>
              <a:t> (</a:t>
            </a:r>
            <a:r>
              <a:rPr lang="en-US" sz="2000" dirty="0" err="1"/>
              <a:t>contex</a:t>
            </a:r>
            <a:r>
              <a:rPr lang="en-US" sz="2000" dirty="0"/>
              <a:t> sensitive)</a:t>
            </a:r>
          </a:p>
          <a:p>
            <a:r>
              <a:rPr lang="en-US" sz="2000" dirty="0"/>
              <a:t>a → b (</a:t>
            </a:r>
            <a:r>
              <a:rPr lang="en-US" sz="2000" dirty="0" err="1"/>
              <a:t>Ditolak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minimal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29F99A8-BE67-4442-9D15-A866AD18D09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760800-B022-CD45-B3AD-67A09CAC2DC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Words>588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Signika</vt:lpstr>
      <vt:lpstr>Symbol</vt:lpstr>
      <vt:lpstr>Wingdings</vt:lpstr>
      <vt:lpstr>1_Custom Design</vt:lpstr>
      <vt:lpstr>Pertemuan ke_6 HIRARKI CHOMSKY</vt:lpstr>
      <vt:lpstr>HIRARKI CHOMSKY</vt:lpstr>
      <vt:lpstr>HIRARKI CHOMSKY</vt:lpstr>
      <vt:lpstr>HIRARKI CHOMSKY</vt:lpstr>
      <vt:lpstr>HIRARKI CHOMSKY</vt:lpstr>
      <vt:lpstr>Contoh Aturan Produksi (AP) :</vt:lpstr>
      <vt:lpstr>TATA BAHASA REGULER</vt:lpstr>
      <vt:lpstr>TATA BAHASA BEBAS KONTEKS</vt:lpstr>
      <vt:lpstr>TATA BAHASA CONTEX SENSITIVE</vt:lpstr>
      <vt:lpstr>TATA BAHASA ALAMI</vt:lpstr>
      <vt:lpstr>                               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Max</cp:lastModifiedBy>
  <cp:revision>93</cp:revision>
  <dcterms:created xsi:type="dcterms:W3CDTF">2020-07-23T01:18:59Z</dcterms:created>
  <dcterms:modified xsi:type="dcterms:W3CDTF">2022-05-10T07:24:23Z</dcterms:modified>
</cp:coreProperties>
</file>