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1" autoAdjust="0"/>
    <p:restoredTop sz="94669" autoAdjust="0"/>
  </p:normalViewPr>
  <p:slideViewPr>
    <p:cSldViewPr snapToGrid="0">
      <p:cViewPr varScale="1">
        <p:scale>
          <a:sx n="80" d="100"/>
          <a:sy n="80" d="100"/>
        </p:scale>
        <p:origin x="50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17/05/2022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pPr/>
              <a:t>8</a:t>
            </a:fld>
            <a:endParaRPr lang="en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pPr/>
              <a:t>14</a:t>
            </a:fld>
            <a:endParaRPr lang="en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pPr/>
              <a:t>17</a:t>
            </a:fld>
            <a:endParaRPr lang="en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k_qlrGtpqk&amp;list=PLRh5ykdCNEH3G_RYC8S_1znK0FLV9GTV5&amp;index=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2306" y="1866901"/>
            <a:ext cx="9580460" cy="2438399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>
                <a:solidFill>
                  <a:srgbClr val="0070C0"/>
                </a:solidFill>
              </a:rPr>
              <a:t>Pertemuan ke_8</a:t>
            </a:r>
            <a:br>
              <a:rPr lang="id-ID" dirty="0">
                <a:solidFill>
                  <a:srgbClr val="0070C0"/>
                </a:solidFill>
              </a:rPr>
            </a:br>
            <a:r>
              <a:rPr lang="id-ID" dirty="0">
                <a:solidFill>
                  <a:srgbClr val="0070C0"/>
                </a:solidFill>
              </a:rPr>
              <a:t>ATURAN PRODUKSI</a:t>
            </a:r>
            <a:br>
              <a:rPr lang="id-ID" dirty="0">
                <a:solidFill>
                  <a:srgbClr val="0070C0"/>
                </a:solidFill>
              </a:rPr>
            </a:br>
            <a:r>
              <a:rPr lang="id-ID" dirty="0">
                <a:solidFill>
                  <a:srgbClr val="0070C0"/>
                </a:solidFill>
              </a:rPr>
              <a:t>UNTUK SUATU FSA</a:t>
            </a: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0E9713F1-85A8-8A43-9564-2E1C542F05B1}"/>
              </a:ext>
            </a:extLst>
          </p:cNvPr>
          <p:cNvSpPr txBox="1">
            <a:spLocks/>
          </p:cNvSpPr>
          <p:nvPr/>
        </p:nvSpPr>
        <p:spPr>
          <a:xfrm>
            <a:off x="6096000" y="4892725"/>
            <a:ext cx="4778189" cy="70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600" dirty="0"/>
              <a:t>Tim </a:t>
            </a:r>
            <a:r>
              <a:rPr lang="en-ID" sz="1600" dirty="0" err="1"/>
              <a:t>pengampu</a:t>
            </a:r>
            <a:r>
              <a:rPr lang="en-ID" sz="1600" dirty="0"/>
              <a:t>  </a:t>
            </a:r>
          </a:p>
          <a:p>
            <a:r>
              <a:rPr lang="en-ID" sz="1600" dirty="0"/>
              <a:t>2022</a:t>
            </a: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24C8A66D-B4EF-654D-88DA-ABA614B09087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490598" y="1515649"/>
            <a:ext cx="979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Konstruksikan Aturan Produksi dari FSA berikut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52794" y="5079717"/>
            <a:ext cx="914400" cy="914400"/>
            <a:chOff x="1814506" y="3979583"/>
            <a:chExt cx="914400" cy="914400"/>
          </a:xfrm>
        </p:grpSpPr>
        <p:sp>
          <p:nvSpPr>
            <p:cNvPr id="6" name="Oval 5"/>
            <p:cNvSpPr/>
            <p:nvPr/>
          </p:nvSpPr>
          <p:spPr>
            <a:xfrm>
              <a:off x="1814506" y="397958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21497" y="4050677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q</a:t>
              </a:r>
              <a:r>
                <a:rPr lang="id-ID" sz="3200" baseline="-25000" dirty="0"/>
                <a:t>4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024694" y="4429133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96000" y="5050809"/>
            <a:ext cx="914400" cy="914400"/>
            <a:chOff x="4600588" y="3965289"/>
            <a:chExt cx="914400" cy="914400"/>
          </a:xfrm>
        </p:grpSpPr>
        <p:sp>
          <p:nvSpPr>
            <p:cNvPr id="10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93637" y="404303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q</a:t>
              </a:r>
              <a:r>
                <a:rPr lang="id-ID" sz="3200" baseline="-25000" dirty="0"/>
                <a:t>5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4310051" y="5500702"/>
            <a:ext cx="1807215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952729" y="3214687"/>
            <a:ext cx="449893" cy="2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24232" y="407194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431529" y="2764793"/>
            <a:ext cx="914400" cy="914400"/>
            <a:chOff x="7086624" y="3965289"/>
            <a:chExt cx="914400" cy="914400"/>
          </a:xfrm>
        </p:grpSpPr>
        <p:sp>
          <p:nvSpPr>
            <p:cNvPr id="16" name="Donut 15"/>
            <p:cNvSpPr/>
            <p:nvPr/>
          </p:nvSpPr>
          <p:spPr>
            <a:xfrm>
              <a:off x="7086624" y="3965289"/>
              <a:ext cx="914400" cy="914400"/>
            </a:xfrm>
            <a:prstGeom prst="donut">
              <a:avLst>
                <a:gd name="adj" fmla="val 109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79673" y="4021769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q</a:t>
              </a:r>
              <a:r>
                <a:rPr lang="id-ID" sz="3200" baseline="-25000" dirty="0"/>
                <a:t>0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V="1">
            <a:off x="4381489" y="3214686"/>
            <a:ext cx="1807215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210640" y="2786058"/>
            <a:ext cx="914400" cy="914400"/>
            <a:chOff x="4600588" y="3965289"/>
            <a:chExt cx="914400" cy="914400"/>
          </a:xfrm>
        </p:grpSpPr>
        <p:sp>
          <p:nvSpPr>
            <p:cNvPr id="20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93637" y="404303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q</a:t>
              </a:r>
              <a:r>
                <a:rPr lang="id-ID" sz="3200" baseline="-25000" dirty="0"/>
                <a:t>1</a:t>
              </a: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V="1">
            <a:off x="7125041" y="3214686"/>
            <a:ext cx="1807215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8932255" y="2786058"/>
            <a:ext cx="914400" cy="914400"/>
            <a:chOff x="4600588" y="3965289"/>
            <a:chExt cx="914400" cy="914400"/>
          </a:xfrm>
        </p:grpSpPr>
        <p:sp>
          <p:nvSpPr>
            <p:cNvPr id="24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93637" y="404303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q</a:t>
              </a:r>
              <a:r>
                <a:rPr lang="id-ID" sz="3200" baseline="-25000" dirty="0"/>
                <a:t>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953520" y="5072074"/>
            <a:ext cx="914400" cy="914400"/>
            <a:chOff x="4600588" y="3965289"/>
            <a:chExt cx="914400" cy="914400"/>
          </a:xfrm>
        </p:grpSpPr>
        <p:sp>
          <p:nvSpPr>
            <p:cNvPr id="27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93637" y="404303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q</a:t>
              </a:r>
              <a:r>
                <a:rPr lang="id-ID" sz="3200" baseline="-25000" dirty="0"/>
                <a:t>3</a:t>
              </a:r>
            </a:p>
          </p:txBody>
        </p:sp>
      </p:grpSp>
      <p:cxnSp>
        <p:nvCxnSpPr>
          <p:cNvPr id="29" name="Straight Arrow Connector 28"/>
          <p:cNvCxnSpPr>
            <a:stCxn id="24" idx="4"/>
            <a:endCxn id="27" idx="0"/>
          </p:cNvCxnSpPr>
          <p:nvPr/>
        </p:nvCxnSpPr>
        <p:spPr>
          <a:xfrm rot="16200000" flipH="1">
            <a:off x="8714279" y="4375634"/>
            <a:ext cx="1371616" cy="2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24430" y="2714621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10512" y="272261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03413" y="412211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sp>
        <p:nvSpPr>
          <p:cNvPr id="33" name="Freeform 32"/>
          <p:cNvSpPr/>
          <p:nvPr/>
        </p:nvSpPr>
        <p:spPr>
          <a:xfrm rot="10800000">
            <a:off x="4188439" y="2315236"/>
            <a:ext cx="5000660" cy="563525"/>
          </a:xfrm>
          <a:custGeom>
            <a:avLst/>
            <a:gdLst>
              <a:gd name="connsiteX0" fmla="*/ 0 w 4593265"/>
              <a:gd name="connsiteY0" fmla="*/ 63795 h 563525"/>
              <a:gd name="connsiteX1" fmla="*/ 2615609 w 4593265"/>
              <a:gd name="connsiteY1" fmla="*/ 552893 h 563525"/>
              <a:gd name="connsiteX2" fmla="*/ 4593265 w 4593265"/>
              <a:gd name="connsiteY2" fmla="*/ 0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3265" h="563525">
                <a:moveTo>
                  <a:pt x="0" y="63795"/>
                </a:moveTo>
                <a:cubicBezTo>
                  <a:pt x="925032" y="313660"/>
                  <a:pt x="1850065" y="563525"/>
                  <a:pt x="2615609" y="552893"/>
                </a:cubicBezTo>
                <a:cubicBezTo>
                  <a:pt x="3381153" y="542261"/>
                  <a:pt x="3987209" y="271130"/>
                  <a:pt x="459326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3206246" y="4375634"/>
            <a:ext cx="1371616" cy="2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12204" y="502190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561311" y="3921423"/>
            <a:ext cx="914400" cy="914400"/>
            <a:chOff x="4600588" y="3965289"/>
            <a:chExt cx="914400" cy="914400"/>
          </a:xfrm>
        </p:grpSpPr>
        <p:sp>
          <p:nvSpPr>
            <p:cNvPr id="37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93637" y="404303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q</a:t>
              </a:r>
              <a:r>
                <a:rPr lang="id-ID" sz="3200" baseline="-25000" dirty="0"/>
                <a:t>6</a:t>
              </a:r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flipV="1">
            <a:off x="6924348" y="4635803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6" idx="5"/>
          </p:cNvCxnSpPr>
          <p:nvPr/>
        </p:nvCxnSpPr>
        <p:spPr>
          <a:xfrm rot="10800000">
            <a:off x="4212018" y="3545282"/>
            <a:ext cx="2026858" cy="1598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10182" y="400050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sp>
        <p:nvSpPr>
          <p:cNvPr id="42" name="Subtitle 4">
            <a:extLst>
              <a:ext uri="{FF2B5EF4-FFF2-40B4-BE49-F238E27FC236}">
                <a16:creationId xmlns:a16="http://schemas.microsoft.com/office/drawing/2014/main" id="{C23DE39E-6C69-544D-A643-9A7DBAC741A7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Subtitle 4">
            <a:extLst>
              <a:ext uri="{FF2B5EF4-FFF2-40B4-BE49-F238E27FC236}">
                <a16:creationId xmlns:a16="http://schemas.microsoft.com/office/drawing/2014/main" id="{FE47E037-210C-0E46-AA8C-27DCDEB408F0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327760" y="826719"/>
            <a:ext cx="9958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Kita Ganti Nama semua state</a:t>
            </a:r>
          </a:p>
          <a:p>
            <a:r>
              <a:rPr lang="id-ID" sz="3200" dirty="0"/>
              <a:t>q</a:t>
            </a:r>
            <a:r>
              <a:rPr lang="id-ID" sz="3200" baseline="-25000" dirty="0"/>
              <a:t>0</a:t>
            </a:r>
            <a:r>
              <a:rPr lang="id-ID" sz="3200" dirty="0"/>
              <a:t>=S, q</a:t>
            </a:r>
            <a:r>
              <a:rPr lang="id-ID" sz="3200" baseline="-25000" dirty="0"/>
              <a:t>1</a:t>
            </a:r>
            <a:r>
              <a:rPr lang="id-ID" sz="3200" dirty="0"/>
              <a:t>=A, q</a:t>
            </a:r>
            <a:r>
              <a:rPr lang="id-ID" sz="3200" baseline="-25000" dirty="0"/>
              <a:t>2</a:t>
            </a:r>
            <a:r>
              <a:rPr lang="id-ID" sz="3200" dirty="0"/>
              <a:t>=B, q</a:t>
            </a:r>
            <a:r>
              <a:rPr lang="id-ID" sz="3200" baseline="-25000" dirty="0"/>
              <a:t>3</a:t>
            </a:r>
            <a:r>
              <a:rPr lang="en-US" sz="3200" dirty="0"/>
              <a:t>=E,</a:t>
            </a:r>
            <a:r>
              <a:rPr lang="id-ID" sz="3200" dirty="0"/>
              <a:t> q</a:t>
            </a:r>
            <a:r>
              <a:rPr lang="id-ID" sz="3200" baseline="-25000" dirty="0"/>
              <a:t>4</a:t>
            </a:r>
            <a:r>
              <a:rPr lang="id-ID" sz="3200" dirty="0"/>
              <a:t>=C, q</a:t>
            </a:r>
            <a:r>
              <a:rPr lang="id-ID" sz="3200" baseline="-25000" dirty="0"/>
              <a:t>5</a:t>
            </a:r>
            <a:r>
              <a:rPr lang="id-ID" sz="3200" dirty="0"/>
              <a:t>=D, q</a:t>
            </a:r>
            <a:r>
              <a:rPr lang="id-ID" sz="3200" baseline="-25000" dirty="0"/>
              <a:t>6</a:t>
            </a:r>
            <a:r>
              <a:rPr lang="en-US" sz="3200" dirty="0"/>
              <a:t>=F</a:t>
            </a:r>
            <a:r>
              <a:rPr lang="id-ID" sz="3200" dirty="0"/>
              <a:t> diganti, sehingga menjadi </a:t>
            </a:r>
          </a:p>
        </p:txBody>
      </p:sp>
      <p:grpSp>
        <p:nvGrpSpPr>
          <p:cNvPr id="5" name="Group 24"/>
          <p:cNvGrpSpPr/>
          <p:nvPr/>
        </p:nvGrpSpPr>
        <p:grpSpPr>
          <a:xfrm>
            <a:off x="3452794" y="5079717"/>
            <a:ext cx="914400" cy="914400"/>
            <a:chOff x="1814506" y="3979583"/>
            <a:chExt cx="914400" cy="914400"/>
          </a:xfrm>
        </p:grpSpPr>
        <p:sp>
          <p:nvSpPr>
            <p:cNvPr id="6" name="Oval 5"/>
            <p:cNvSpPr/>
            <p:nvPr/>
          </p:nvSpPr>
          <p:spPr>
            <a:xfrm>
              <a:off x="1814506" y="397958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21497" y="4050677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C</a:t>
              </a:r>
              <a:endParaRPr lang="id-ID" sz="3200" baseline="-25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024694" y="4429133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grpSp>
        <p:nvGrpSpPr>
          <p:cNvPr id="9" name="Group 33"/>
          <p:cNvGrpSpPr/>
          <p:nvPr/>
        </p:nvGrpSpPr>
        <p:grpSpPr>
          <a:xfrm>
            <a:off x="6096000" y="5050809"/>
            <a:ext cx="914400" cy="914400"/>
            <a:chOff x="4600588" y="3965289"/>
            <a:chExt cx="914400" cy="914400"/>
          </a:xfrm>
        </p:grpSpPr>
        <p:sp>
          <p:nvSpPr>
            <p:cNvPr id="10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93637" y="4043034"/>
              <a:ext cx="4924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D</a:t>
              </a:r>
              <a:endParaRPr lang="id-ID" sz="3200" baseline="-25000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4310051" y="5500702"/>
            <a:ext cx="1807215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952729" y="3214687"/>
            <a:ext cx="449893" cy="2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24232" y="407194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grpSp>
        <p:nvGrpSpPr>
          <p:cNvPr id="15" name="Group 43"/>
          <p:cNvGrpSpPr/>
          <p:nvPr/>
        </p:nvGrpSpPr>
        <p:grpSpPr>
          <a:xfrm>
            <a:off x="3431529" y="2764793"/>
            <a:ext cx="914400" cy="914400"/>
            <a:chOff x="7086624" y="3965289"/>
            <a:chExt cx="914400" cy="914400"/>
          </a:xfrm>
        </p:grpSpPr>
        <p:sp>
          <p:nvSpPr>
            <p:cNvPr id="16" name="Donut 15"/>
            <p:cNvSpPr/>
            <p:nvPr/>
          </p:nvSpPr>
          <p:spPr>
            <a:xfrm>
              <a:off x="7086624" y="3965289"/>
              <a:ext cx="914400" cy="914400"/>
            </a:xfrm>
            <a:prstGeom prst="donut">
              <a:avLst>
                <a:gd name="adj" fmla="val 109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79673" y="4021769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S</a:t>
              </a:r>
              <a:endParaRPr lang="id-ID" sz="3200" baseline="-250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V="1">
            <a:off x="4381489" y="3214686"/>
            <a:ext cx="1807215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52"/>
          <p:cNvGrpSpPr/>
          <p:nvPr/>
        </p:nvGrpSpPr>
        <p:grpSpPr>
          <a:xfrm>
            <a:off x="6210640" y="2786058"/>
            <a:ext cx="914400" cy="914400"/>
            <a:chOff x="4600588" y="3965289"/>
            <a:chExt cx="914400" cy="914400"/>
          </a:xfrm>
        </p:grpSpPr>
        <p:sp>
          <p:nvSpPr>
            <p:cNvPr id="20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93637" y="4043034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A</a:t>
              </a:r>
              <a:endParaRPr lang="id-ID" sz="3200" baseline="-25000" dirty="0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V="1">
            <a:off x="7125041" y="3214686"/>
            <a:ext cx="1807215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64"/>
          <p:cNvGrpSpPr/>
          <p:nvPr/>
        </p:nvGrpSpPr>
        <p:grpSpPr>
          <a:xfrm>
            <a:off x="8932255" y="2786058"/>
            <a:ext cx="914400" cy="914400"/>
            <a:chOff x="4600588" y="3965289"/>
            <a:chExt cx="914400" cy="914400"/>
          </a:xfrm>
        </p:grpSpPr>
        <p:sp>
          <p:nvSpPr>
            <p:cNvPr id="24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93637" y="4043034"/>
              <a:ext cx="415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B</a:t>
              </a:r>
              <a:endParaRPr lang="id-ID" sz="3200" baseline="-25000" dirty="0"/>
            </a:p>
          </p:txBody>
        </p:sp>
      </p:grpSp>
      <p:cxnSp>
        <p:nvCxnSpPr>
          <p:cNvPr id="26" name="Straight Arrow Connector 25"/>
          <p:cNvCxnSpPr>
            <a:stCxn id="24" idx="4"/>
          </p:cNvCxnSpPr>
          <p:nvPr/>
        </p:nvCxnSpPr>
        <p:spPr>
          <a:xfrm rot="16200000" flipH="1">
            <a:off x="8714279" y="4375634"/>
            <a:ext cx="1371616" cy="2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24430" y="2714621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10512" y="272261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03413" y="412211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sp>
        <p:nvSpPr>
          <p:cNvPr id="30" name="Freeform 29"/>
          <p:cNvSpPr/>
          <p:nvPr/>
        </p:nvSpPr>
        <p:spPr>
          <a:xfrm rot="10800000">
            <a:off x="4188439" y="2315236"/>
            <a:ext cx="5000660" cy="563525"/>
          </a:xfrm>
          <a:custGeom>
            <a:avLst/>
            <a:gdLst>
              <a:gd name="connsiteX0" fmla="*/ 0 w 4593265"/>
              <a:gd name="connsiteY0" fmla="*/ 63795 h 563525"/>
              <a:gd name="connsiteX1" fmla="*/ 2615609 w 4593265"/>
              <a:gd name="connsiteY1" fmla="*/ 552893 h 563525"/>
              <a:gd name="connsiteX2" fmla="*/ 4593265 w 4593265"/>
              <a:gd name="connsiteY2" fmla="*/ 0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3265" h="563525">
                <a:moveTo>
                  <a:pt x="0" y="63795"/>
                </a:moveTo>
                <a:cubicBezTo>
                  <a:pt x="925032" y="313660"/>
                  <a:pt x="1850065" y="563525"/>
                  <a:pt x="2615609" y="552893"/>
                </a:cubicBezTo>
                <a:cubicBezTo>
                  <a:pt x="3381153" y="542261"/>
                  <a:pt x="3987209" y="271130"/>
                  <a:pt x="459326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3206246" y="4375634"/>
            <a:ext cx="1371616" cy="2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12204" y="502190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924348" y="4635803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6" idx="5"/>
          </p:cNvCxnSpPr>
          <p:nvPr/>
        </p:nvCxnSpPr>
        <p:spPr>
          <a:xfrm rot="10800000">
            <a:off x="4212018" y="3545282"/>
            <a:ext cx="2026858" cy="1598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10182" y="400050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561311" y="3921423"/>
            <a:ext cx="914400" cy="914400"/>
            <a:chOff x="4600588" y="3965289"/>
            <a:chExt cx="914400" cy="914400"/>
          </a:xfrm>
        </p:grpSpPr>
        <p:sp>
          <p:nvSpPr>
            <p:cNvPr id="37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93637" y="4043034"/>
              <a:ext cx="484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aseline="-25000" dirty="0"/>
                <a:t>F</a:t>
              </a:r>
              <a:endParaRPr lang="id-ID" sz="4800" baseline="-250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53520" y="5072074"/>
            <a:ext cx="914400" cy="914400"/>
            <a:chOff x="4600588" y="3965289"/>
            <a:chExt cx="914400" cy="914400"/>
          </a:xfrm>
        </p:grpSpPr>
        <p:sp>
          <p:nvSpPr>
            <p:cNvPr id="40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93637" y="404303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aseline="-25000" dirty="0"/>
                <a:t>E</a:t>
              </a:r>
              <a:endParaRPr lang="id-ID" sz="4800" baseline="-25000" dirty="0"/>
            </a:p>
          </p:txBody>
        </p:sp>
      </p:grpSp>
      <p:sp>
        <p:nvSpPr>
          <p:cNvPr id="42" name="Subtitle 4">
            <a:extLst>
              <a:ext uri="{FF2B5EF4-FFF2-40B4-BE49-F238E27FC236}">
                <a16:creationId xmlns:a16="http://schemas.microsoft.com/office/drawing/2014/main" id="{95EDE280-6E01-474A-B03D-0E6B8CAE932B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Subtitle 4">
            <a:extLst>
              <a:ext uri="{FF2B5EF4-FFF2-40B4-BE49-F238E27FC236}">
                <a16:creationId xmlns:a16="http://schemas.microsoft.com/office/drawing/2014/main" id="{9C528442-3DC3-D149-8BB0-0A68C3BC15D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265130" y="851771"/>
            <a:ext cx="100214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Maka Aturan Produksinya :</a:t>
            </a:r>
          </a:p>
          <a:p>
            <a:r>
              <a:rPr lang="id-ID" sz="3200" dirty="0"/>
              <a:t>S</a:t>
            </a:r>
            <a:r>
              <a:rPr lang="id-ID" sz="3200" dirty="0">
                <a:sym typeface="Symbol"/>
              </a:rPr>
              <a:t>aA, SbC, S karena S state akhir dan punya busur keluar, </a:t>
            </a:r>
            <a:r>
              <a:rPr lang="en-US" sz="3200" dirty="0">
                <a:sym typeface="Symbol"/>
              </a:rPr>
              <a:t> </a:t>
            </a:r>
            <a:r>
              <a:rPr lang="id-ID" sz="3200" dirty="0">
                <a:sym typeface="Symbol"/>
              </a:rPr>
              <a:t>AbB, BaS, Bb</a:t>
            </a:r>
            <a:r>
              <a:rPr lang="en-US" sz="3200" dirty="0">
                <a:sym typeface="Symbol"/>
              </a:rPr>
              <a:t>E</a:t>
            </a:r>
            <a:r>
              <a:rPr lang="id-ID" sz="3200" dirty="0">
                <a:sym typeface="Symbol"/>
              </a:rPr>
              <a:t>, CbD, Da</a:t>
            </a:r>
            <a:r>
              <a:rPr lang="en-US" sz="3200" dirty="0">
                <a:sym typeface="Symbol"/>
              </a:rPr>
              <a:t>F</a:t>
            </a:r>
            <a:r>
              <a:rPr lang="id-ID" sz="3200" dirty="0">
                <a:sym typeface="Symbol"/>
              </a:rPr>
              <a:t>, DbS, jadi diperoleh 4 Tupel G = {V, T, P, S} yaitu</a:t>
            </a:r>
          </a:p>
          <a:p>
            <a:endParaRPr lang="id-ID" sz="3200" dirty="0">
              <a:sym typeface="Symbol"/>
            </a:endParaRPr>
          </a:p>
          <a:p>
            <a:r>
              <a:rPr lang="id-ID" sz="3200" dirty="0">
                <a:sym typeface="Symbol"/>
              </a:rPr>
              <a:t>V = {S, A, B, C, D}</a:t>
            </a:r>
          </a:p>
          <a:p>
            <a:r>
              <a:rPr lang="id-ID" sz="3200" dirty="0">
                <a:sym typeface="Symbol"/>
              </a:rPr>
              <a:t>T = {a, b}</a:t>
            </a:r>
          </a:p>
          <a:p>
            <a:r>
              <a:rPr lang="id-ID" sz="3200" dirty="0">
                <a:sym typeface="Symbol"/>
              </a:rPr>
              <a:t>P = {SaAbC, </a:t>
            </a:r>
            <a:r>
              <a:rPr lang="en-US" sz="3200" dirty="0">
                <a:sym typeface="Symbol"/>
              </a:rPr>
              <a:t> </a:t>
            </a:r>
            <a:r>
              <a:rPr lang="id-ID" sz="3200" dirty="0">
                <a:sym typeface="Symbol"/>
              </a:rPr>
              <a:t>AbB, BaSb</a:t>
            </a:r>
            <a:r>
              <a:rPr lang="en-US" sz="3200" dirty="0">
                <a:sym typeface="Symbol"/>
              </a:rPr>
              <a:t>E</a:t>
            </a:r>
            <a:r>
              <a:rPr lang="id-ID" sz="3200" dirty="0">
                <a:sym typeface="Symbol"/>
              </a:rPr>
              <a:t>,</a:t>
            </a:r>
          </a:p>
          <a:p>
            <a:r>
              <a:rPr lang="id-ID" sz="3200" dirty="0">
                <a:sym typeface="Symbol"/>
              </a:rPr>
              <a:t>        CbD, Da</a:t>
            </a:r>
            <a:r>
              <a:rPr lang="en-US" sz="3200" dirty="0">
                <a:sym typeface="Symbol"/>
              </a:rPr>
              <a:t>F</a:t>
            </a:r>
            <a:r>
              <a:rPr lang="id-ID" sz="3200" dirty="0">
                <a:sym typeface="Symbol"/>
              </a:rPr>
              <a:t>bS}</a:t>
            </a:r>
          </a:p>
          <a:p>
            <a:r>
              <a:rPr lang="id-ID" sz="3200" dirty="0">
                <a:sym typeface="Symbol"/>
              </a:rPr>
              <a:t>S = S</a:t>
            </a:r>
            <a:endParaRPr lang="id-ID" sz="32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1167A984-1F04-1B47-A870-162381E26EF4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088020-687A-CE46-8F76-F5CFD64881F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2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277656" y="1465545"/>
            <a:ext cx="10008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Konstruksikan Aturan Produksi dari FSA berikut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52729" y="3214687"/>
            <a:ext cx="449893" cy="2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3"/>
          <p:cNvGrpSpPr/>
          <p:nvPr/>
        </p:nvGrpSpPr>
        <p:grpSpPr>
          <a:xfrm>
            <a:off x="3431529" y="2764793"/>
            <a:ext cx="914400" cy="914400"/>
            <a:chOff x="7086624" y="3965289"/>
            <a:chExt cx="914400" cy="914400"/>
          </a:xfrm>
        </p:grpSpPr>
        <p:sp>
          <p:nvSpPr>
            <p:cNvPr id="7" name="Donut 6"/>
            <p:cNvSpPr/>
            <p:nvPr/>
          </p:nvSpPr>
          <p:spPr>
            <a:xfrm>
              <a:off x="7086624" y="3965289"/>
              <a:ext cx="914400" cy="914400"/>
            </a:xfrm>
            <a:prstGeom prst="donut">
              <a:avLst>
                <a:gd name="adj" fmla="val 109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79673" y="4021769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q</a:t>
              </a:r>
              <a:r>
                <a:rPr lang="id-ID" sz="3200" baseline="-25000" dirty="0"/>
                <a:t>0</a:t>
              </a: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4381489" y="3214686"/>
            <a:ext cx="1807215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52"/>
          <p:cNvGrpSpPr/>
          <p:nvPr/>
        </p:nvGrpSpPr>
        <p:grpSpPr>
          <a:xfrm>
            <a:off x="6210640" y="2786058"/>
            <a:ext cx="914400" cy="914400"/>
            <a:chOff x="4600588" y="3965289"/>
            <a:chExt cx="914400" cy="914400"/>
          </a:xfrm>
        </p:grpSpPr>
        <p:sp>
          <p:nvSpPr>
            <p:cNvPr id="11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93637" y="404303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q</a:t>
              </a:r>
              <a:r>
                <a:rPr lang="id-ID" sz="3200" baseline="-25000" dirty="0"/>
                <a:t>1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7125041" y="3214686"/>
            <a:ext cx="1807215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67"/>
          <p:cNvGrpSpPr/>
          <p:nvPr/>
        </p:nvGrpSpPr>
        <p:grpSpPr>
          <a:xfrm>
            <a:off x="8953520" y="5072074"/>
            <a:ext cx="914400" cy="914400"/>
            <a:chOff x="4600588" y="3965289"/>
            <a:chExt cx="914400" cy="914400"/>
          </a:xfrm>
        </p:grpSpPr>
        <p:sp>
          <p:nvSpPr>
            <p:cNvPr id="15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93637" y="404303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q</a:t>
              </a:r>
              <a:r>
                <a:rPr lang="id-ID" sz="3200" baseline="-25000" dirty="0"/>
                <a:t>3</a:t>
              </a:r>
            </a:p>
          </p:txBody>
        </p:sp>
      </p:grpSp>
      <p:cxnSp>
        <p:nvCxnSpPr>
          <p:cNvPr id="17" name="Straight Arrow Connector 16"/>
          <p:cNvCxnSpPr>
            <a:endCxn id="15" idx="0"/>
          </p:cNvCxnSpPr>
          <p:nvPr/>
        </p:nvCxnSpPr>
        <p:spPr>
          <a:xfrm rot="16200000" flipH="1">
            <a:off x="8714279" y="4375634"/>
            <a:ext cx="1371616" cy="2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4430" y="2714621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10512" y="272261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03413" y="4122116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sp>
        <p:nvSpPr>
          <p:cNvPr id="21" name="Freeform 20"/>
          <p:cNvSpPr/>
          <p:nvPr/>
        </p:nvSpPr>
        <p:spPr>
          <a:xfrm rot="10800000">
            <a:off x="6860554" y="2315234"/>
            <a:ext cx="2593033" cy="470824"/>
          </a:xfrm>
          <a:custGeom>
            <a:avLst/>
            <a:gdLst>
              <a:gd name="connsiteX0" fmla="*/ 0 w 4593265"/>
              <a:gd name="connsiteY0" fmla="*/ 63795 h 563525"/>
              <a:gd name="connsiteX1" fmla="*/ 2615609 w 4593265"/>
              <a:gd name="connsiteY1" fmla="*/ 552893 h 563525"/>
              <a:gd name="connsiteX2" fmla="*/ 4593265 w 4593265"/>
              <a:gd name="connsiteY2" fmla="*/ 0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3265" h="563525">
                <a:moveTo>
                  <a:pt x="0" y="63795"/>
                </a:moveTo>
                <a:cubicBezTo>
                  <a:pt x="925032" y="313660"/>
                  <a:pt x="1850065" y="563525"/>
                  <a:pt x="2615609" y="552893"/>
                </a:cubicBezTo>
                <a:cubicBezTo>
                  <a:pt x="3381153" y="542261"/>
                  <a:pt x="3987209" y="271130"/>
                  <a:pt x="459326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/>
          <p:cNvSpPr txBox="1"/>
          <p:nvPr/>
        </p:nvSpPr>
        <p:spPr>
          <a:xfrm>
            <a:off x="7969724" y="17859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grpSp>
        <p:nvGrpSpPr>
          <p:cNvPr id="23" name="Group 43"/>
          <p:cNvGrpSpPr/>
          <p:nvPr/>
        </p:nvGrpSpPr>
        <p:grpSpPr>
          <a:xfrm>
            <a:off x="8953520" y="2757150"/>
            <a:ext cx="914400" cy="914400"/>
            <a:chOff x="7086624" y="3965289"/>
            <a:chExt cx="914400" cy="914400"/>
          </a:xfrm>
        </p:grpSpPr>
        <p:sp>
          <p:nvSpPr>
            <p:cNvPr id="24" name="Donut 23"/>
            <p:cNvSpPr/>
            <p:nvPr/>
          </p:nvSpPr>
          <p:spPr>
            <a:xfrm>
              <a:off x="7086624" y="3965289"/>
              <a:ext cx="914400" cy="914400"/>
            </a:xfrm>
            <a:prstGeom prst="donut">
              <a:avLst>
                <a:gd name="adj" fmla="val 109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79673" y="4021769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q</a:t>
              </a:r>
              <a:r>
                <a:rPr lang="id-ID" sz="3200" baseline="-25000" dirty="0"/>
                <a:t>2</a:t>
              </a:r>
            </a:p>
          </p:txBody>
        </p:sp>
      </p:grpSp>
      <p:sp>
        <p:nvSpPr>
          <p:cNvPr id="26" name="Freeform 25"/>
          <p:cNvSpPr/>
          <p:nvPr/>
        </p:nvSpPr>
        <p:spPr>
          <a:xfrm>
            <a:off x="3405962" y="1959935"/>
            <a:ext cx="811620" cy="847060"/>
          </a:xfrm>
          <a:custGeom>
            <a:avLst/>
            <a:gdLst>
              <a:gd name="connsiteX0" fmla="*/ 223285 w 811620"/>
              <a:gd name="connsiteY0" fmla="*/ 825795 h 847060"/>
              <a:gd name="connsiteX1" fmla="*/ 10633 w 811620"/>
              <a:gd name="connsiteY1" fmla="*/ 464288 h 847060"/>
              <a:gd name="connsiteX2" fmla="*/ 159489 w 811620"/>
              <a:gd name="connsiteY2" fmla="*/ 60251 h 847060"/>
              <a:gd name="connsiteX3" fmla="*/ 627322 w 811620"/>
              <a:gd name="connsiteY3" fmla="*/ 102781 h 847060"/>
              <a:gd name="connsiteX4" fmla="*/ 797443 w 811620"/>
              <a:gd name="connsiteY4" fmla="*/ 400493 h 847060"/>
              <a:gd name="connsiteX5" fmla="*/ 712382 w 811620"/>
              <a:gd name="connsiteY5" fmla="*/ 847060 h 84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620" h="847060">
                <a:moveTo>
                  <a:pt x="223285" y="825795"/>
                </a:moveTo>
                <a:cubicBezTo>
                  <a:pt x="122275" y="708837"/>
                  <a:pt x="21266" y="591879"/>
                  <a:pt x="10633" y="464288"/>
                </a:cubicBezTo>
                <a:cubicBezTo>
                  <a:pt x="0" y="336697"/>
                  <a:pt x="56708" y="120502"/>
                  <a:pt x="159489" y="60251"/>
                </a:cubicBezTo>
                <a:cubicBezTo>
                  <a:pt x="262270" y="0"/>
                  <a:pt x="520996" y="46074"/>
                  <a:pt x="627322" y="102781"/>
                </a:cubicBezTo>
                <a:cubicBezTo>
                  <a:pt x="733648" y="159488"/>
                  <a:pt x="783266" y="276446"/>
                  <a:pt x="797443" y="400493"/>
                </a:cubicBezTo>
                <a:cubicBezTo>
                  <a:pt x="811620" y="524540"/>
                  <a:pt x="762001" y="685800"/>
                  <a:pt x="712382" y="84706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TextBox 26"/>
          <p:cNvSpPr txBox="1"/>
          <p:nvPr/>
        </p:nvSpPr>
        <p:spPr>
          <a:xfrm>
            <a:off x="4238612" y="2000241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sp>
        <p:nvSpPr>
          <p:cNvPr id="28" name="Subtitle 4">
            <a:extLst>
              <a:ext uri="{FF2B5EF4-FFF2-40B4-BE49-F238E27FC236}">
                <a16:creationId xmlns:a16="http://schemas.microsoft.com/office/drawing/2014/main" id="{E143E9FB-A2DC-2346-8A77-AAA987B7C7C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Subtitle 4">
            <a:extLst>
              <a:ext uri="{FF2B5EF4-FFF2-40B4-BE49-F238E27FC236}">
                <a16:creationId xmlns:a16="http://schemas.microsoft.com/office/drawing/2014/main" id="{EE2AD37D-84C1-A24C-8921-680251CD591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478072" y="864297"/>
            <a:ext cx="9808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Kita ganti nama-nama state yaitu :</a:t>
            </a:r>
          </a:p>
          <a:p>
            <a:r>
              <a:rPr lang="id-ID" sz="3200" dirty="0"/>
              <a:t>q</a:t>
            </a:r>
            <a:r>
              <a:rPr lang="id-ID" sz="3200" baseline="-25000" dirty="0"/>
              <a:t>0</a:t>
            </a:r>
            <a:r>
              <a:rPr lang="id-ID" sz="3200" dirty="0"/>
              <a:t> = S,  q</a:t>
            </a:r>
            <a:r>
              <a:rPr lang="id-ID" sz="3200" baseline="-25000" dirty="0"/>
              <a:t>1</a:t>
            </a:r>
            <a:r>
              <a:rPr lang="id-ID" sz="3200" dirty="0"/>
              <a:t> = A,  q</a:t>
            </a:r>
            <a:r>
              <a:rPr lang="id-ID" sz="3200" baseline="-25000" dirty="0"/>
              <a:t>2</a:t>
            </a:r>
            <a:r>
              <a:rPr lang="id-ID" sz="3200" dirty="0"/>
              <a:t> = B,   q</a:t>
            </a:r>
            <a:r>
              <a:rPr lang="id-ID" sz="3200" baseline="-25000" dirty="0"/>
              <a:t>3</a:t>
            </a:r>
            <a:r>
              <a:rPr lang="en-US" sz="3200" dirty="0"/>
              <a:t>=C</a:t>
            </a:r>
            <a:r>
              <a:rPr lang="id-ID" sz="3200" dirty="0"/>
              <a:t>, sehingga FSA mejadi berikut :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52729" y="4014799"/>
            <a:ext cx="449893" cy="2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3"/>
          <p:cNvGrpSpPr/>
          <p:nvPr/>
        </p:nvGrpSpPr>
        <p:grpSpPr>
          <a:xfrm>
            <a:off x="3431529" y="3564905"/>
            <a:ext cx="914400" cy="914400"/>
            <a:chOff x="7086624" y="3965289"/>
            <a:chExt cx="914400" cy="914400"/>
          </a:xfrm>
        </p:grpSpPr>
        <p:sp>
          <p:nvSpPr>
            <p:cNvPr id="7" name="Donut 6"/>
            <p:cNvSpPr/>
            <p:nvPr/>
          </p:nvSpPr>
          <p:spPr>
            <a:xfrm>
              <a:off x="7086624" y="3965289"/>
              <a:ext cx="914400" cy="914400"/>
            </a:xfrm>
            <a:prstGeom prst="donut">
              <a:avLst>
                <a:gd name="adj" fmla="val 109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79673" y="4021769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S</a:t>
              </a:r>
              <a:endParaRPr lang="id-ID" sz="3200" baseline="-25000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4381489" y="4014798"/>
            <a:ext cx="1807215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52"/>
          <p:cNvGrpSpPr/>
          <p:nvPr/>
        </p:nvGrpSpPr>
        <p:grpSpPr>
          <a:xfrm>
            <a:off x="6210640" y="3586170"/>
            <a:ext cx="914400" cy="914400"/>
            <a:chOff x="4600588" y="3965289"/>
            <a:chExt cx="914400" cy="914400"/>
          </a:xfrm>
        </p:grpSpPr>
        <p:sp>
          <p:nvSpPr>
            <p:cNvPr id="11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93637" y="4043034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A</a:t>
              </a:r>
              <a:endParaRPr lang="id-ID" sz="3200" baseline="-25000" dirty="0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7125041" y="4014798"/>
            <a:ext cx="1807215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8714279" y="5175746"/>
            <a:ext cx="1371616" cy="2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4430" y="3514733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10512" y="3522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03413" y="4922228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sp>
        <p:nvSpPr>
          <p:cNvPr id="18" name="Freeform 17"/>
          <p:cNvSpPr/>
          <p:nvPr/>
        </p:nvSpPr>
        <p:spPr>
          <a:xfrm rot="10800000">
            <a:off x="6860554" y="3115346"/>
            <a:ext cx="2593033" cy="470824"/>
          </a:xfrm>
          <a:custGeom>
            <a:avLst/>
            <a:gdLst>
              <a:gd name="connsiteX0" fmla="*/ 0 w 4593265"/>
              <a:gd name="connsiteY0" fmla="*/ 63795 h 563525"/>
              <a:gd name="connsiteX1" fmla="*/ 2615609 w 4593265"/>
              <a:gd name="connsiteY1" fmla="*/ 552893 h 563525"/>
              <a:gd name="connsiteX2" fmla="*/ 4593265 w 4593265"/>
              <a:gd name="connsiteY2" fmla="*/ 0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3265" h="563525">
                <a:moveTo>
                  <a:pt x="0" y="63795"/>
                </a:moveTo>
                <a:cubicBezTo>
                  <a:pt x="925032" y="313660"/>
                  <a:pt x="1850065" y="563525"/>
                  <a:pt x="2615609" y="552893"/>
                </a:cubicBezTo>
                <a:cubicBezTo>
                  <a:pt x="3381153" y="542261"/>
                  <a:pt x="3987209" y="271130"/>
                  <a:pt x="459326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/>
          <p:cNvSpPr txBox="1"/>
          <p:nvPr/>
        </p:nvSpPr>
        <p:spPr>
          <a:xfrm>
            <a:off x="7969724" y="258603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grpSp>
        <p:nvGrpSpPr>
          <p:cNvPr id="20" name="Group 43"/>
          <p:cNvGrpSpPr/>
          <p:nvPr/>
        </p:nvGrpSpPr>
        <p:grpSpPr>
          <a:xfrm>
            <a:off x="8953520" y="3557262"/>
            <a:ext cx="914400" cy="914400"/>
            <a:chOff x="7086624" y="3965289"/>
            <a:chExt cx="914400" cy="914400"/>
          </a:xfrm>
        </p:grpSpPr>
        <p:sp>
          <p:nvSpPr>
            <p:cNvPr id="21" name="Donut 20"/>
            <p:cNvSpPr/>
            <p:nvPr/>
          </p:nvSpPr>
          <p:spPr>
            <a:xfrm>
              <a:off x="7086624" y="3965289"/>
              <a:ext cx="914400" cy="914400"/>
            </a:xfrm>
            <a:prstGeom prst="donut">
              <a:avLst>
                <a:gd name="adj" fmla="val 109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79673" y="4021769"/>
              <a:ext cx="415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B</a:t>
              </a:r>
              <a:endParaRPr lang="id-ID" sz="3200" baseline="-25000" dirty="0"/>
            </a:p>
          </p:txBody>
        </p:sp>
      </p:grpSp>
      <p:sp>
        <p:nvSpPr>
          <p:cNvPr id="23" name="Freeform 22"/>
          <p:cNvSpPr/>
          <p:nvPr/>
        </p:nvSpPr>
        <p:spPr>
          <a:xfrm>
            <a:off x="3405962" y="2760047"/>
            <a:ext cx="811620" cy="847060"/>
          </a:xfrm>
          <a:custGeom>
            <a:avLst/>
            <a:gdLst>
              <a:gd name="connsiteX0" fmla="*/ 223285 w 811620"/>
              <a:gd name="connsiteY0" fmla="*/ 825795 h 847060"/>
              <a:gd name="connsiteX1" fmla="*/ 10633 w 811620"/>
              <a:gd name="connsiteY1" fmla="*/ 464288 h 847060"/>
              <a:gd name="connsiteX2" fmla="*/ 159489 w 811620"/>
              <a:gd name="connsiteY2" fmla="*/ 60251 h 847060"/>
              <a:gd name="connsiteX3" fmla="*/ 627322 w 811620"/>
              <a:gd name="connsiteY3" fmla="*/ 102781 h 847060"/>
              <a:gd name="connsiteX4" fmla="*/ 797443 w 811620"/>
              <a:gd name="connsiteY4" fmla="*/ 400493 h 847060"/>
              <a:gd name="connsiteX5" fmla="*/ 712382 w 811620"/>
              <a:gd name="connsiteY5" fmla="*/ 847060 h 84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620" h="847060">
                <a:moveTo>
                  <a:pt x="223285" y="825795"/>
                </a:moveTo>
                <a:cubicBezTo>
                  <a:pt x="122275" y="708837"/>
                  <a:pt x="21266" y="591879"/>
                  <a:pt x="10633" y="464288"/>
                </a:cubicBezTo>
                <a:cubicBezTo>
                  <a:pt x="0" y="336697"/>
                  <a:pt x="56708" y="120502"/>
                  <a:pt x="159489" y="60251"/>
                </a:cubicBezTo>
                <a:cubicBezTo>
                  <a:pt x="262270" y="0"/>
                  <a:pt x="520996" y="46074"/>
                  <a:pt x="627322" y="102781"/>
                </a:cubicBezTo>
                <a:cubicBezTo>
                  <a:pt x="733648" y="159488"/>
                  <a:pt x="783266" y="276446"/>
                  <a:pt x="797443" y="400493"/>
                </a:cubicBezTo>
                <a:cubicBezTo>
                  <a:pt x="811620" y="524540"/>
                  <a:pt x="762001" y="685800"/>
                  <a:pt x="712382" y="84706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4238612" y="2800353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grpSp>
        <p:nvGrpSpPr>
          <p:cNvPr id="25" name="Group 67"/>
          <p:cNvGrpSpPr/>
          <p:nvPr/>
        </p:nvGrpSpPr>
        <p:grpSpPr>
          <a:xfrm>
            <a:off x="8953520" y="5857892"/>
            <a:ext cx="914400" cy="914400"/>
            <a:chOff x="4600588" y="3965289"/>
            <a:chExt cx="914400" cy="914400"/>
          </a:xfrm>
        </p:grpSpPr>
        <p:sp>
          <p:nvSpPr>
            <p:cNvPr id="26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93637" y="4043034"/>
              <a:ext cx="4748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aseline="-25000" dirty="0"/>
                <a:t>C</a:t>
              </a:r>
              <a:endParaRPr lang="id-ID" sz="4800" baseline="-25000" dirty="0"/>
            </a:p>
          </p:txBody>
        </p:sp>
      </p:grpSp>
      <p:sp>
        <p:nvSpPr>
          <p:cNvPr id="28" name="Subtitle 4">
            <a:extLst>
              <a:ext uri="{FF2B5EF4-FFF2-40B4-BE49-F238E27FC236}">
                <a16:creationId xmlns:a16="http://schemas.microsoft.com/office/drawing/2014/main" id="{D1C5D236-B1F3-8B42-AF79-82D13BF1BB59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Subtitle 4">
            <a:extLst>
              <a:ext uri="{FF2B5EF4-FFF2-40B4-BE49-F238E27FC236}">
                <a16:creationId xmlns:a16="http://schemas.microsoft.com/office/drawing/2014/main" id="{5E797AB7-7667-E142-BC56-739855E7D01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227552" y="889349"/>
            <a:ext cx="100590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Maka Aturan Produksinya :</a:t>
            </a:r>
          </a:p>
          <a:p>
            <a:r>
              <a:rPr lang="id-ID" sz="3200" dirty="0"/>
              <a:t>S</a:t>
            </a:r>
            <a:r>
              <a:rPr lang="id-ID" sz="3200" dirty="0">
                <a:sym typeface="Symbol"/>
              </a:rPr>
              <a:t>aA, SaS, S karena S state akhir dan punya busur keluar, </a:t>
            </a:r>
            <a:r>
              <a:rPr lang="en-US" sz="3200" dirty="0">
                <a:sym typeface="Symbol"/>
              </a:rPr>
              <a:t> </a:t>
            </a:r>
            <a:r>
              <a:rPr lang="id-ID" sz="3200" dirty="0">
                <a:sym typeface="Symbol"/>
              </a:rPr>
              <a:t>AbB, Ba</a:t>
            </a:r>
            <a:r>
              <a:rPr lang="en-US" sz="3200" dirty="0">
                <a:sym typeface="Symbol"/>
              </a:rPr>
              <a:t>C</a:t>
            </a:r>
            <a:r>
              <a:rPr lang="id-ID" sz="3200" dirty="0">
                <a:sym typeface="Symbol"/>
              </a:rPr>
              <a:t>, BbA, B karena state B state akhir, jadi diperoleh 4 Tupel G = {V, T, P, S} yaitu</a:t>
            </a:r>
          </a:p>
          <a:p>
            <a:endParaRPr lang="id-ID" sz="3200" dirty="0">
              <a:sym typeface="Symbol"/>
            </a:endParaRPr>
          </a:p>
          <a:p>
            <a:r>
              <a:rPr lang="id-ID" sz="3200" dirty="0">
                <a:sym typeface="Symbol"/>
              </a:rPr>
              <a:t>V = {S, A, B</a:t>
            </a:r>
            <a:r>
              <a:rPr lang="en-US" sz="3200" dirty="0">
                <a:sym typeface="Symbol"/>
              </a:rPr>
              <a:t>, C</a:t>
            </a:r>
            <a:r>
              <a:rPr lang="id-ID" sz="3200" dirty="0">
                <a:sym typeface="Symbol"/>
              </a:rPr>
              <a:t>}</a:t>
            </a:r>
          </a:p>
          <a:p>
            <a:r>
              <a:rPr lang="id-ID" sz="3200" dirty="0">
                <a:sym typeface="Symbol"/>
              </a:rPr>
              <a:t>T = {a, b}</a:t>
            </a:r>
          </a:p>
          <a:p>
            <a:r>
              <a:rPr lang="id-ID" sz="3200" dirty="0">
                <a:sym typeface="Symbol"/>
              </a:rPr>
              <a:t>P = {SaAaS,  AbB,  Ba</a:t>
            </a:r>
            <a:r>
              <a:rPr lang="en-US" sz="3200" dirty="0">
                <a:sym typeface="Symbol"/>
              </a:rPr>
              <a:t>C</a:t>
            </a:r>
            <a:r>
              <a:rPr lang="id-ID" sz="3200" dirty="0">
                <a:sym typeface="Symbol"/>
              </a:rPr>
              <a:t>bA}</a:t>
            </a:r>
          </a:p>
          <a:p>
            <a:r>
              <a:rPr lang="id-ID" sz="3200" dirty="0">
                <a:sym typeface="Symbol"/>
              </a:rPr>
              <a:t>S = S</a:t>
            </a:r>
            <a:endParaRPr lang="id-ID" sz="32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877772B5-E807-FD42-A961-AB7862DDFABD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2F9D80-94A3-8A4E-873C-75295CDC134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3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453020" y="1515649"/>
            <a:ext cx="983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Konstruksikan Aturan Produksi dari FSA berikut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52729" y="3214687"/>
            <a:ext cx="449893" cy="2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3"/>
          <p:cNvGrpSpPr/>
          <p:nvPr/>
        </p:nvGrpSpPr>
        <p:grpSpPr>
          <a:xfrm>
            <a:off x="3431529" y="2764793"/>
            <a:ext cx="914400" cy="914400"/>
            <a:chOff x="7086624" y="3965289"/>
            <a:chExt cx="914400" cy="914400"/>
          </a:xfrm>
        </p:grpSpPr>
        <p:sp>
          <p:nvSpPr>
            <p:cNvPr id="7" name="Donut 6"/>
            <p:cNvSpPr/>
            <p:nvPr/>
          </p:nvSpPr>
          <p:spPr>
            <a:xfrm>
              <a:off x="7086624" y="3965289"/>
              <a:ext cx="914400" cy="914400"/>
            </a:xfrm>
            <a:prstGeom prst="donut">
              <a:avLst>
                <a:gd name="adj" fmla="val 109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79673" y="4021769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q</a:t>
              </a:r>
              <a:r>
                <a:rPr lang="id-ID" sz="3200" baseline="-25000" dirty="0"/>
                <a:t>0</a:t>
              </a: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4381488" y="3214686"/>
            <a:ext cx="1000132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52"/>
          <p:cNvGrpSpPr/>
          <p:nvPr/>
        </p:nvGrpSpPr>
        <p:grpSpPr>
          <a:xfrm>
            <a:off x="5381620" y="2786058"/>
            <a:ext cx="914400" cy="914400"/>
            <a:chOff x="4600588" y="3965289"/>
            <a:chExt cx="914400" cy="914400"/>
          </a:xfrm>
        </p:grpSpPr>
        <p:sp>
          <p:nvSpPr>
            <p:cNvPr id="11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93637" y="404303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q</a:t>
              </a:r>
              <a:r>
                <a:rPr lang="id-ID" sz="3200" baseline="-25000" dirty="0"/>
                <a:t>1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6289050" y="3214686"/>
            <a:ext cx="1021397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67"/>
          <p:cNvGrpSpPr/>
          <p:nvPr/>
        </p:nvGrpSpPr>
        <p:grpSpPr>
          <a:xfrm>
            <a:off x="3360091" y="5072074"/>
            <a:ext cx="914400" cy="914400"/>
            <a:chOff x="4600588" y="3965289"/>
            <a:chExt cx="914400" cy="914400"/>
          </a:xfrm>
        </p:grpSpPr>
        <p:sp>
          <p:nvSpPr>
            <p:cNvPr id="15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93637" y="404303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q</a:t>
              </a:r>
              <a:r>
                <a:rPr lang="id-ID" sz="3200" baseline="-25000" dirty="0"/>
                <a:t>4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rot="16200000" flipH="1">
            <a:off x="3120850" y="4396899"/>
            <a:ext cx="1371616" cy="2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67240" y="2714621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24628" y="272261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09984" y="414338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sp>
        <p:nvSpPr>
          <p:cNvPr id="21" name="Freeform 20"/>
          <p:cNvSpPr/>
          <p:nvPr/>
        </p:nvSpPr>
        <p:spPr>
          <a:xfrm rot="10800000">
            <a:off x="4238612" y="2315234"/>
            <a:ext cx="5214974" cy="542262"/>
          </a:xfrm>
          <a:custGeom>
            <a:avLst/>
            <a:gdLst>
              <a:gd name="connsiteX0" fmla="*/ 0 w 4593265"/>
              <a:gd name="connsiteY0" fmla="*/ 63795 h 563525"/>
              <a:gd name="connsiteX1" fmla="*/ 2615609 w 4593265"/>
              <a:gd name="connsiteY1" fmla="*/ 552893 h 563525"/>
              <a:gd name="connsiteX2" fmla="*/ 4593265 w 4593265"/>
              <a:gd name="connsiteY2" fmla="*/ 0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3265" h="563525">
                <a:moveTo>
                  <a:pt x="0" y="63795"/>
                </a:moveTo>
                <a:cubicBezTo>
                  <a:pt x="925032" y="313660"/>
                  <a:pt x="1850065" y="563525"/>
                  <a:pt x="2615609" y="552893"/>
                </a:cubicBezTo>
                <a:cubicBezTo>
                  <a:pt x="3381153" y="542261"/>
                  <a:pt x="3987209" y="271130"/>
                  <a:pt x="459326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/>
          <p:cNvSpPr txBox="1"/>
          <p:nvPr/>
        </p:nvSpPr>
        <p:spPr>
          <a:xfrm>
            <a:off x="6310314" y="4143381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grpSp>
        <p:nvGrpSpPr>
          <p:cNvPr id="23" name="Group 67"/>
          <p:cNvGrpSpPr/>
          <p:nvPr/>
        </p:nvGrpSpPr>
        <p:grpSpPr>
          <a:xfrm>
            <a:off x="7310446" y="2778415"/>
            <a:ext cx="914400" cy="914400"/>
            <a:chOff x="4600588" y="3965289"/>
            <a:chExt cx="914400" cy="914400"/>
          </a:xfrm>
        </p:grpSpPr>
        <p:sp>
          <p:nvSpPr>
            <p:cNvPr id="24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93637" y="404303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q</a:t>
              </a:r>
              <a:r>
                <a:rPr lang="id-ID" sz="3200" baseline="-25000" dirty="0"/>
                <a:t>2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8239140" y="3214686"/>
            <a:ext cx="1000132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524892" y="2714621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grpSp>
        <p:nvGrpSpPr>
          <p:cNvPr id="28" name="Group 67"/>
          <p:cNvGrpSpPr/>
          <p:nvPr/>
        </p:nvGrpSpPr>
        <p:grpSpPr>
          <a:xfrm>
            <a:off x="9268180" y="2764793"/>
            <a:ext cx="914400" cy="914400"/>
            <a:chOff x="4600588" y="3965289"/>
            <a:chExt cx="914400" cy="914400"/>
          </a:xfrm>
        </p:grpSpPr>
        <p:sp>
          <p:nvSpPr>
            <p:cNvPr id="29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93637" y="404303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q</a:t>
              </a:r>
              <a:r>
                <a:rPr lang="id-ID" sz="3200" baseline="-25000" dirty="0"/>
                <a:t>3</a:t>
              </a: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4267520" y="5500702"/>
            <a:ext cx="1000132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52"/>
          <p:cNvGrpSpPr/>
          <p:nvPr/>
        </p:nvGrpSpPr>
        <p:grpSpPr>
          <a:xfrm>
            <a:off x="5267652" y="5072074"/>
            <a:ext cx="914400" cy="914400"/>
            <a:chOff x="4600588" y="3965289"/>
            <a:chExt cx="914400" cy="914400"/>
          </a:xfrm>
        </p:grpSpPr>
        <p:sp>
          <p:nvSpPr>
            <p:cNvPr id="33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93637" y="404303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q</a:t>
              </a:r>
              <a:r>
                <a:rPr lang="id-ID" sz="3200" baseline="-25000" dirty="0"/>
                <a:t>5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53272" y="5000637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217612" y="5508345"/>
            <a:ext cx="1021397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53190" y="501627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grpSp>
        <p:nvGrpSpPr>
          <p:cNvPr id="38" name="Group 67"/>
          <p:cNvGrpSpPr/>
          <p:nvPr/>
        </p:nvGrpSpPr>
        <p:grpSpPr>
          <a:xfrm>
            <a:off x="7239008" y="5072074"/>
            <a:ext cx="914400" cy="914400"/>
            <a:chOff x="4600588" y="3965289"/>
            <a:chExt cx="914400" cy="914400"/>
          </a:xfrm>
        </p:grpSpPr>
        <p:sp>
          <p:nvSpPr>
            <p:cNvPr id="39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93637" y="404303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q</a:t>
              </a:r>
              <a:r>
                <a:rPr lang="id-ID" sz="3200" baseline="-25000" dirty="0"/>
                <a:t>6</a:t>
              </a:r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rot="10800000">
            <a:off x="4310050" y="3571876"/>
            <a:ext cx="307183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4">
            <a:extLst>
              <a:ext uri="{FF2B5EF4-FFF2-40B4-BE49-F238E27FC236}">
                <a16:creationId xmlns:a16="http://schemas.microsoft.com/office/drawing/2014/main" id="{A258B16C-46E9-F141-B6D6-23FD38752A7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Subtitle 4">
            <a:extLst>
              <a:ext uri="{FF2B5EF4-FFF2-40B4-BE49-F238E27FC236}">
                <a16:creationId xmlns:a16="http://schemas.microsoft.com/office/drawing/2014/main" id="{424A96CB-B408-7648-A1D2-535D0552492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3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453020" y="1553227"/>
            <a:ext cx="983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Konstruksikan Aturan Produksi dari FSA berikut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52729" y="3214687"/>
            <a:ext cx="449893" cy="2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3"/>
          <p:cNvGrpSpPr/>
          <p:nvPr/>
        </p:nvGrpSpPr>
        <p:grpSpPr>
          <a:xfrm>
            <a:off x="3431529" y="2764793"/>
            <a:ext cx="914400" cy="914400"/>
            <a:chOff x="7086624" y="3965289"/>
            <a:chExt cx="914400" cy="914400"/>
          </a:xfrm>
        </p:grpSpPr>
        <p:sp>
          <p:nvSpPr>
            <p:cNvPr id="7" name="Donut 6"/>
            <p:cNvSpPr/>
            <p:nvPr/>
          </p:nvSpPr>
          <p:spPr>
            <a:xfrm>
              <a:off x="7086624" y="3965289"/>
              <a:ext cx="914400" cy="914400"/>
            </a:xfrm>
            <a:prstGeom prst="donut">
              <a:avLst>
                <a:gd name="adj" fmla="val 109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79673" y="4021768"/>
              <a:ext cx="471158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aseline="-25000" dirty="0"/>
                <a:t>A</a:t>
              </a:r>
              <a:endParaRPr lang="id-ID" sz="4400" baseline="-25000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4381488" y="3214686"/>
            <a:ext cx="1000132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52"/>
          <p:cNvGrpSpPr/>
          <p:nvPr/>
        </p:nvGrpSpPr>
        <p:grpSpPr>
          <a:xfrm>
            <a:off x="5381620" y="2786058"/>
            <a:ext cx="914400" cy="914400"/>
            <a:chOff x="4600588" y="3965289"/>
            <a:chExt cx="914400" cy="914400"/>
          </a:xfrm>
        </p:grpSpPr>
        <p:sp>
          <p:nvSpPr>
            <p:cNvPr id="11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93637" y="4043034"/>
              <a:ext cx="396262" cy="543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/>
                <a:t>B</a:t>
              </a:r>
              <a:endParaRPr lang="id-ID" sz="4400" baseline="-25000" dirty="0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6289050" y="3214686"/>
            <a:ext cx="1021397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67"/>
          <p:cNvGrpSpPr/>
          <p:nvPr/>
        </p:nvGrpSpPr>
        <p:grpSpPr>
          <a:xfrm>
            <a:off x="3360091" y="5072074"/>
            <a:ext cx="914400" cy="914400"/>
            <a:chOff x="4600588" y="3965289"/>
            <a:chExt cx="914400" cy="914400"/>
          </a:xfrm>
        </p:grpSpPr>
        <p:sp>
          <p:nvSpPr>
            <p:cNvPr id="15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93637" y="4043034"/>
              <a:ext cx="372218" cy="543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/>
                <a:t>E</a:t>
              </a:r>
              <a:endParaRPr lang="id-ID" sz="4400" baseline="-25000" dirty="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rot="16200000" flipH="1">
            <a:off x="3120850" y="4396899"/>
            <a:ext cx="1371616" cy="2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67240" y="2714621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24628" y="272261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09984" y="414338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sp>
        <p:nvSpPr>
          <p:cNvPr id="21" name="Freeform 20"/>
          <p:cNvSpPr/>
          <p:nvPr/>
        </p:nvSpPr>
        <p:spPr>
          <a:xfrm rot="10800000">
            <a:off x="4238612" y="2315234"/>
            <a:ext cx="5214974" cy="542262"/>
          </a:xfrm>
          <a:custGeom>
            <a:avLst/>
            <a:gdLst>
              <a:gd name="connsiteX0" fmla="*/ 0 w 4593265"/>
              <a:gd name="connsiteY0" fmla="*/ 63795 h 563525"/>
              <a:gd name="connsiteX1" fmla="*/ 2615609 w 4593265"/>
              <a:gd name="connsiteY1" fmla="*/ 552893 h 563525"/>
              <a:gd name="connsiteX2" fmla="*/ 4593265 w 4593265"/>
              <a:gd name="connsiteY2" fmla="*/ 0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3265" h="563525">
                <a:moveTo>
                  <a:pt x="0" y="63795"/>
                </a:moveTo>
                <a:cubicBezTo>
                  <a:pt x="925032" y="313660"/>
                  <a:pt x="1850065" y="563525"/>
                  <a:pt x="2615609" y="552893"/>
                </a:cubicBezTo>
                <a:cubicBezTo>
                  <a:pt x="3381153" y="542261"/>
                  <a:pt x="3987209" y="271130"/>
                  <a:pt x="459326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/>
          <p:cNvSpPr txBox="1"/>
          <p:nvPr/>
        </p:nvSpPr>
        <p:spPr>
          <a:xfrm>
            <a:off x="6398088" y="184409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10314" y="4143381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grpSp>
        <p:nvGrpSpPr>
          <p:cNvPr id="24" name="Group 67"/>
          <p:cNvGrpSpPr/>
          <p:nvPr/>
        </p:nvGrpSpPr>
        <p:grpSpPr>
          <a:xfrm>
            <a:off x="7310446" y="2778415"/>
            <a:ext cx="914400" cy="914400"/>
            <a:chOff x="4600588" y="3965289"/>
            <a:chExt cx="914400" cy="914400"/>
          </a:xfrm>
        </p:grpSpPr>
        <p:sp>
          <p:nvSpPr>
            <p:cNvPr id="25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93637" y="4043034"/>
              <a:ext cx="450764" cy="543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/>
                <a:t>C</a:t>
              </a:r>
              <a:endParaRPr lang="id-ID" sz="4400" baseline="-25000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8239140" y="3214686"/>
            <a:ext cx="1000132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524892" y="2714621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grpSp>
        <p:nvGrpSpPr>
          <p:cNvPr id="29" name="Group 67"/>
          <p:cNvGrpSpPr/>
          <p:nvPr/>
        </p:nvGrpSpPr>
        <p:grpSpPr>
          <a:xfrm>
            <a:off x="9268180" y="2764793"/>
            <a:ext cx="914400" cy="914400"/>
            <a:chOff x="4600588" y="3965289"/>
            <a:chExt cx="914400" cy="914400"/>
          </a:xfrm>
        </p:grpSpPr>
        <p:sp>
          <p:nvSpPr>
            <p:cNvPr id="30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93637" y="4043034"/>
              <a:ext cx="466794" cy="543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/>
                <a:t>D</a:t>
              </a:r>
              <a:endParaRPr lang="id-ID" sz="4400" baseline="-25000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V="1">
            <a:off x="4267520" y="5500702"/>
            <a:ext cx="1000132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52"/>
          <p:cNvGrpSpPr/>
          <p:nvPr/>
        </p:nvGrpSpPr>
        <p:grpSpPr>
          <a:xfrm>
            <a:off x="5267652" y="5072074"/>
            <a:ext cx="914400" cy="914400"/>
            <a:chOff x="4600588" y="3965289"/>
            <a:chExt cx="914400" cy="914400"/>
          </a:xfrm>
        </p:grpSpPr>
        <p:sp>
          <p:nvSpPr>
            <p:cNvPr id="34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93637" y="4043034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F</a:t>
              </a:r>
              <a:endParaRPr lang="id-ID" sz="3200" baseline="-250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553272" y="5000637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217612" y="5508345"/>
            <a:ext cx="1021397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3190" y="501627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grpSp>
        <p:nvGrpSpPr>
          <p:cNvPr id="39" name="Group 67"/>
          <p:cNvGrpSpPr/>
          <p:nvPr/>
        </p:nvGrpSpPr>
        <p:grpSpPr>
          <a:xfrm>
            <a:off x="7239008" y="5072074"/>
            <a:ext cx="914400" cy="914400"/>
            <a:chOff x="4600588" y="3965289"/>
            <a:chExt cx="914400" cy="914400"/>
          </a:xfrm>
        </p:grpSpPr>
        <p:sp>
          <p:nvSpPr>
            <p:cNvPr id="40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93637" y="4043034"/>
              <a:ext cx="4892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G</a:t>
              </a:r>
              <a:endParaRPr lang="id-ID" sz="3200" baseline="-25000" dirty="0"/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rot="10800000">
            <a:off x="4310050" y="3571876"/>
            <a:ext cx="307183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btitle 4">
            <a:extLst>
              <a:ext uri="{FF2B5EF4-FFF2-40B4-BE49-F238E27FC236}">
                <a16:creationId xmlns:a16="http://schemas.microsoft.com/office/drawing/2014/main" id="{743A4795-6AF7-E847-811D-4DC0B844C60B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Subtitle 4">
            <a:extLst>
              <a:ext uri="{FF2B5EF4-FFF2-40B4-BE49-F238E27FC236}">
                <a16:creationId xmlns:a16="http://schemas.microsoft.com/office/drawing/2014/main" id="{AF937318-A2E1-9047-997A-61AE7201BFC3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708" y="1490597"/>
            <a:ext cx="9983858" cy="3520675"/>
          </a:xfrm>
        </p:spPr>
        <p:txBody>
          <a:bodyPr/>
          <a:lstStyle/>
          <a:p>
            <a:r>
              <a:rPr lang="id-ID" sz="2400" dirty="0"/>
              <a:t>Konstruksikan Aturan Produksi dari FSA berikut</a:t>
            </a:r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952729" y="3214687"/>
            <a:ext cx="449893" cy="2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3"/>
          <p:cNvGrpSpPr/>
          <p:nvPr/>
        </p:nvGrpSpPr>
        <p:grpSpPr>
          <a:xfrm>
            <a:off x="3431529" y="2764793"/>
            <a:ext cx="914400" cy="914400"/>
            <a:chOff x="7086624" y="3965289"/>
            <a:chExt cx="914400" cy="914400"/>
          </a:xfrm>
        </p:grpSpPr>
        <p:sp>
          <p:nvSpPr>
            <p:cNvPr id="6" name="Donut 5"/>
            <p:cNvSpPr/>
            <p:nvPr/>
          </p:nvSpPr>
          <p:spPr>
            <a:xfrm>
              <a:off x="7086624" y="3965289"/>
              <a:ext cx="914400" cy="914400"/>
            </a:xfrm>
            <a:prstGeom prst="donut">
              <a:avLst>
                <a:gd name="adj" fmla="val 109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79673" y="4021769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A</a:t>
              </a:r>
              <a:endParaRPr lang="id-ID" sz="3200" baseline="-25000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4381488" y="3214686"/>
            <a:ext cx="1000132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2"/>
          <p:cNvGrpSpPr/>
          <p:nvPr/>
        </p:nvGrpSpPr>
        <p:grpSpPr>
          <a:xfrm>
            <a:off x="5381620" y="2786058"/>
            <a:ext cx="914400" cy="914400"/>
            <a:chOff x="4600588" y="3965289"/>
            <a:chExt cx="914400" cy="914400"/>
          </a:xfrm>
        </p:grpSpPr>
        <p:sp>
          <p:nvSpPr>
            <p:cNvPr id="10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93637" y="4043034"/>
              <a:ext cx="415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B</a:t>
              </a:r>
              <a:endParaRPr lang="id-ID" sz="3200" baseline="-25000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6289050" y="3214686"/>
            <a:ext cx="1021397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67"/>
          <p:cNvGrpSpPr/>
          <p:nvPr/>
        </p:nvGrpSpPr>
        <p:grpSpPr>
          <a:xfrm>
            <a:off x="3360091" y="5072074"/>
            <a:ext cx="914400" cy="914400"/>
            <a:chOff x="4600588" y="3965289"/>
            <a:chExt cx="914400" cy="914400"/>
          </a:xfrm>
        </p:grpSpPr>
        <p:sp>
          <p:nvSpPr>
            <p:cNvPr id="14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93637" y="404303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E</a:t>
              </a:r>
              <a:endParaRPr lang="id-ID" sz="3200" baseline="-25000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rot="16200000" flipH="1">
            <a:off x="3120850" y="4396899"/>
            <a:ext cx="1371616" cy="2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67240" y="2714621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24628" y="272261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09984" y="414338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sp>
        <p:nvSpPr>
          <p:cNvPr id="20" name="Freeform 19"/>
          <p:cNvSpPr/>
          <p:nvPr/>
        </p:nvSpPr>
        <p:spPr>
          <a:xfrm rot="10800000">
            <a:off x="4238612" y="2315234"/>
            <a:ext cx="3571900" cy="542262"/>
          </a:xfrm>
          <a:custGeom>
            <a:avLst/>
            <a:gdLst>
              <a:gd name="connsiteX0" fmla="*/ 0 w 4593265"/>
              <a:gd name="connsiteY0" fmla="*/ 63795 h 563525"/>
              <a:gd name="connsiteX1" fmla="*/ 2615609 w 4593265"/>
              <a:gd name="connsiteY1" fmla="*/ 552893 h 563525"/>
              <a:gd name="connsiteX2" fmla="*/ 4593265 w 4593265"/>
              <a:gd name="connsiteY2" fmla="*/ 0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3265" h="563525">
                <a:moveTo>
                  <a:pt x="0" y="63795"/>
                </a:moveTo>
                <a:cubicBezTo>
                  <a:pt x="925032" y="313660"/>
                  <a:pt x="1850065" y="563525"/>
                  <a:pt x="2615609" y="552893"/>
                </a:cubicBezTo>
                <a:cubicBezTo>
                  <a:pt x="3381153" y="542261"/>
                  <a:pt x="3987209" y="271130"/>
                  <a:pt x="459326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6398088" y="184409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24364" y="5000637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grpSp>
        <p:nvGrpSpPr>
          <p:cNvPr id="23" name="Group 67"/>
          <p:cNvGrpSpPr/>
          <p:nvPr/>
        </p:nvGrpSpPr>
        <p:grpSpPr>
          <a:xfrm>
            <a:off x="7310446" y="2778415"/>
            <a:ext cx="914400" cy="914400"/>
            <a:chOff x="4600588" y="3965289"/>
            <a:chExt cx="914400" cy="914400"/>
          </a:xfrm>
        </p:grpSpPr>
        <p:sp>
          <p:nvSpPr>
            <p:cNvPr id="24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93637" y="4043034"/>
              <a:ext cx="4748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C</a:t>
              </a:r>
              <a:endParaRPr lang="id-ID" sz="3200" baseline="-25000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8239140" y="3214686"/>
            <a:ext cx="1000132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524892" y="2714621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67520" y="5500702"/>
            <a:ext cx="1000132" cy="4286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52"/>
          <p:cNvGrpSpPr/>
          <p:nvPr/>
        </p:nvGrpSpPr>
        <p:grpSpPr>
          <a:xfrm>
            <a:off x="5267652" y="5072074"/>
            <a:ext cx="914400" cy="914400"/>
            <a:chOff x="4600588" y="3965289"/>
            <a:chExt cx="914400" cy="914400"/>
          </a:xfrm>
        </p:grpSpPr>
        <p:sp>
          <p:nvSpPr>
            <p:cNvPr id="30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93637" y="4043034"/>
              <a:ext cx="377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F</a:t>
              </a:r>
              <a:endParaRPr lang="id-ID" sz="3200" baseline="-250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611874" y="4143381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38678" y="392906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9239272" y="2764793"/>
            <a:ext cx="914400" cy="914400"/>
            <a:chOff x="7086624" y="3965289"/>
            <a:chExt cx="914400" cy="914400"/>
          </a:xfrm>
        </p:grpSpPr>
        <p:sp>
          <p:nvSpPr>
            <p:cNvPr id="35" name="Donut 34"/>
            <p:cNvSpPr/>
            <p:nvPr/>
          </p:nvSpPr>
          <p:spPr>
            <a:xfrm>
              <a:off x="7086624" y="3965289"/>
              <a:ext cx="914400" cy="914400"/>
            </a:xfrm>
            <a:prstGeom prst="donut">
              <a:avLst>
                <a:gd name="adj" fmla="val 109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9673" y="4021769"/>
              <a:ext cx="4924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D</a:t>
              </a:r>
              <a:endParaRPr lang="id-ID" sz="3200" baseline="-25000" dirty="0"/>
            </a:p>
          </p:txBody>
        </p:sp>
      </p:grpSp>
      <p:sp>
        <p:nvSpPr>
          <p:cNvPr id="37" name="Freeform 36"/>
          <p:cNvSpPr/>
          <p:nvPr/>
        </p:nvSpPr>
        <p:spPr>
          <a:xfrm>
            <a:off x="2977117" y="3508745"/>
            <a:ext cx="439479" cy="1913861"/>
          </a:xfrm>
          <a:custGeom>
            <a:avLst/>
            <a:gdLst>
              <a:gd name="connsiteX0" fmla="*/ 354419 w 439479"/>
              <a:gd name="connsiteY0" fmla="*/ 1913861 h 1913861"/>
              <a:gd name="connsiteX1" fmla="*/ 14177 w 439479"/>
              <a:gd name="connsiteY1" fmla="*/ 914400 h 1913861"/>
              <a:gd name="connsiteX2" fmla="*/ 439479 w 439479"/>
              <a:gd name="connsiteY2" fmla="*/ 0 h 191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479" h="1913861">
                <a:moveTo>
                  <a:pt x="354419" y="1913861"/>
                </a:moveTo>
                <a:cubicBezTo>
                  <a:pt x="177209" y="1573619"/>
                  <a:pt x="0" y="1233377"/>
                  <a:pt x="14177" y="914400"/>
                </a:cubicBezTo>
                <a:cubicBezTo>
                  <a:pt x="28354" y="595423"/>
                  <a:pt x="233916" y="297711"/>
                  <a:pt x="439479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8" name="Straight Arrow Connector 37"/>
          <p:cNvCxnSpPr>
            <a:stCxn id="6" idx="5"/>
            <a:endCxn id="30" idx="1"/>
          </p:cNvCxnSpPr>
          <p:nvPr/>
        </p:nvCxnSpPr>
        <p:spPr>
          <a:xfrm rot="16200000" flipH="1">
            <a:off x="3976440" y="3780861"/>
            <a:ext cx="1660703" cy="1189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ubtitle 4">
            <a:extLst>
              <a:ext uri="{FF2B5EF4-FFF2-40B4-BE49-F238E27FC236}">
                <a16:creationId xmlns:a16="http://schemas.microsoft.com/office/drawing/2014/main" id="{A7E81282-1C15-5F4E-80B9-F9CA5633917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Subtitle 4">
            <a:extLst>
              <a:ext uri="{FF2B5EF4-FFF2-40B4-BE49-F238E27FC236}">
                <a16:creationId xmlns:a16="http://schemas.microsoft.com/office/drawing/2014/main" id="{E37E3CD2-B49B-084B-A3C5-9AC4C831A90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5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377864" y="1478071"/>
            <a:ext cx="9908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Konstruksikan Aturan Produksi dari FSA berikut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52729" y="3214687"/>
            <a:ext cx="449893" cy="2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381488" y="3214686"/>
            <a:ext cx="1000132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52"/>
          <p:cNvGrpSpPr/>
          <p:nvPr/>
        </p:nvGrpSpPr>
        <p:grpSpPr>
          <a:xfrm>
            <a:off x="5381620" y="2786058"/>
            <a:ext cx="914400" cy="914400"/>
            <a:chOff x="4600588" y="3965289"/>
            <a:chExt cx="914400" cy="914400"/>
          </a:xfrm>
        </p:grpSpPr>
        <p:sp>
          <p:nvSpPr>
            <p:cNvPr id="8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93637" y="4043034"/>
              <a:ext cx="415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B</a:t>
              </a:r>
              <a:endParaRPr lang="id-ID" sz="3200" baseline="-25000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6289050" y="3214686"/>
            <a:ext cx="1021397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3120850" y="4396899"/>
            <a:ext cx="1371616" cy="2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7240" y="271462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24628" y="2722615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09984" y="414338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sp>
        <p:nvSpPr>
          <p:cNvPr id="15" name="Freeform 14"/>
          <p:cNvSpPr/>
          <p:nvPr/>
        </p:nvSpPr>
        <p:spPr>
          <a:xfrm rot="10800000">
            <a:off x="4238612" y="2315234"/>
            <a:ext cx="3571900" cy="542262"/>
          </a:xfrm>
          <a:custGeom>
            <a:avLst/>
            <a:gdLst>
              <a:gd name="connsiteX0" fmla="*/ 0 w 4593265"/>
              <a:gd name="connsiteY0" fmla="*/ 63795 h 563525"/>
              <a:gd name="connsiteX1" fmla="*/ 2615609 w 4593265"/>
              <a:gd name="connsiteY1" fmla="*/ 552893 h 563525"/>
              <a:gd name="connsiteX2" fmla="*/ 4593265 w 4593265"/>
              <a:gd name="connsiteY2" fmla="*/ 0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3265" h="563525">
                <a:moveTo>
                  <a:pt x="0" y="63795"/>
                </a:moveTo>
                <a:cubicBezTo>
                  <a:pt x="925032" y="313660"/>
                  <a:pt x="1850065" y="563525"/>
                  <a:pt x="2615609" y="552893"/>
                </a:cubicBezTo>
                <a:cubicBezTo>
                  <a:pt x="3381153" y="542261"/>
                  <a:pt x="3987209" y="271130"/>
                  <a:pt x="459326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" name="Group 67"/>
          <p:cNvGrpSpPr/>
          <p:nvPr/>
        </p:nvGrpSpPr>
        <p:grpSpPr>
          <a:xfrm>
            <a:off x="7310446" y="2778415"/>
            <a:ext cx="914400" cy="914400"/>
            <a:chOff x="4600588" y="3965289"/>
            <a:chExt cx="914400" cy="914400"/>
          </a:xfrm>
        </p:grpSpPr>
        <p:sp>
          <p:nvSpPr>
            <p:cNvPr id="17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93637" y="4043034"/>
              <a:ext cx="4748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C</a:t>
              </a:r>
              <a:endParaRPr lang="id-ID" sz="3200" baseline="-25000" dirty="0"/>
            </a:p>
          </p:txBody>
        </p:sp>
      </p:grpSp>
      <p:grpSp>
        <p:nvGrpSpPr>
          <p:cNvPr id="19" name="Group 52"/>
          <p:cNvGrpSpPr/>
          <p:nvPr/>
        </p:nvGrpSpPr>
        <p:grpSpPr>
          <a:xfrm>
            <a:off x="3381356" y="2786058"/>
            <a:ext cx="914400" cy="914400"/>
            <a:chOff x="4600588" y="3965289"/>
            <a:chExt cx="914400" cy="914400"/>
          </a:xfrm>
        </p:grpSpPr>
        <p:sp>
          <p:nvSpPr>
            <p:cNvPr id="20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93637" y="4043034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A</a:t>
              </a:r>
              <a:endParaRPr lang="id-ID" sz="3200" baseline="-25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60091" y="5072074"/>
            <a:ext cx="914400" cy="914400"/>
            <a:chOff x="7086624" y="3965289"/>
            <a:chExt cx="914400" cy="914400"/>
          </a:xfrm>
        </p:grpSpPr>
        <p:sp>
          <p:nvSpPr>
            <p:cNvPr id="23" name="Donut 22"/>
            <p:cNvSpPr/>
            <p:nvPr/>
          </p:nvSpPr>
          <p:spPr>
            <a:xfrm>
              <a:off x="7086624" y="3965289"/>
              <a:ext cx="914400" cy="914400"/>
            </a:xfrm>
            <a:prstGeom prst="donut">
              <a:avLst>
                <a:gd name="adj" fmla="val 109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79673" y="4021769"/>
              <a:ext cx="4924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D</a:t>
              </a:r>
              <a:endParaRPr lang="id-ID" sz="3200" baseline="-25000" dirty="0"/>
            </a:p>
          </p:txBody>
        </p:sp>
      </p:grpSp>
      <p:sp>
        <p:nvSpPr>
          <p:cNvPr id="25" name="Freeform 24"/>
          <p:cNvSpPr/>
          <p:nvPr/>
        </p:nvSpPr>
        <p:spPr>
          <a:xfrm>
            <a:off x="3306726" y="2069806"/>
            <a:ext cx="836428" cy="822251"/>
          </a:xfrm>
          <a:custGeom>
            <a:avLst/>
            <a:gdLst>
              <a:gd name="connsiteX0" fmla="*/ 194930 w 836428"/>
              <a:gd name="connsiteY0" fmla="*/ 822251 h 822251"/>
              <a:gd name="connsiteX1" fmla="*/ 3544 w 836428"/>
              <a:gd name="connsiteY1" fmla="*/ 503274 h 822251"/>
              <a:gd name="connsiteX2" fmla="*/ 216195 w 836428"/>
              <a:gd name="connsiteY2" fmla="*/ 56707 h 822251"/>
              <a:gd name="connsiteX3" fmla="*/ 747823 w 836428"/>
              <a:gd name="connsiteY3" fmla="*/ 163032 h 822251"/>
              <a:gd name="connsiteX4" fmla="*/ 747823 w 836428"/>
              <a:gd name="connsiteY4" fmla="*/ 482009 h 822251"/>
              <a:gd name="connsiteX5" fmla="*/ 684027 w 836428"/>
              <a:gd name="connsiteY5" fmla="*/ 715925 h 822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6428" h="822251">
                <a:moveTo>
                  <a:pt x="194930" y="822251"/>
                </a:moveTo>
                <a:cubicBezTo>
                  <a:pt x="97465" y="726558"/>
                  <a:pt x="0" y="630865"/>
                  <a:pt x="3544" y="503274"/>
                </a:cubicBezTo>
                <a:cubicBezTo>
                  <a:pt x="7088" y="375683"/>
                  <a:pt x="92149" y="113414"/>
                  <a:pt x="216195" y="56707"/>
                </a:cubicBezTo>
                <a:cubicBezTo>
                  <a:pt x="340241" y="0"/>
                  <a:pt x="659218" y="92148"/>
                  <a:pt x="747823" y="163032"/>
                </a:cubicBezTo>
                <a:cubicBezTo>
                  <a:pt x="836428" y="233916"/>
                  <a:pt x="758456" y="389860"/>
                  <a:pt x="747823" y="482009"/>
                </a:cubicBezTo>
                <a:cubicBezTo>
                  <a:pt x="737190" y="574158"/>
                  <a:pt x="710608" y="645041"/>
                  <a:pt x="684027" y="715925"/>
                </a:cubicBezTo>
              </a:path>
            </a:pathLst>
          </a:cu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Subtitle 4">
            <a:extLst>
              <a:ext uri="{FF2B5EF4-FFF2-40B4-BE49-F238E27FC236}">
                <a16:creationId xmlns:a16="http://schemas.microsoft.com/office/drawing/2014/main" id="{BA339892-9015-AF4B-A465-59F77E39A146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Subtitle 4">
            <a:extLst>
              <a:ext uri="{FF2B5EF4-FFF2-40B4-BE49-F238E27FC236}">
                <a16:creationId xmlns:a16="http://schemas.microsoft.com/office/drawing/2014/main" id="{169487A2-857F-0544-BBF7-3315F4AD8EE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6388" y="2093088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  <a:endParaRPr lang="id-ID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6324893" y="1835855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  <a:endParaRPr lang="id-ID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rgbClr val="0000FF"/>
                </a:solidFill>
              </a:rPr>
              <a:t>Aturan Produksi Bahasa Reguler :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Definisi :</a:t>
            </a:r>
          </a:p>
          <a:p>
            <a:pPr algn="just"/>
            <a:r>
              <a:rPr lang="id-ID" sz="3200" dirty="0"/>
              <a:t>Sebuah Otomata menspesifikasikan sebuah bahasa sebagai himpunan semua untai yang menggerakan dari State Awal ke State Akhir</a:t>
            </a:r>
          </a:p>
          <a:p>
            <a:endParaRPr lang="id-ID" sz="3200" dirty="0"/>
          </a:p>
          <a:p>
            <a:r>
              <a:rPr lang="id-ID" sz="3200" dirty="0"/>
              <a:t>Contoh :</a:t>
            </a:r>
          </a:p>
          <a:p>
            <a:r>
              <a:rPr lang="id-ID" sz="3200" dirty="0"/>
              <a:t>Sebuah Otomata Berikut menerima Ekspresi Reguler  ; aa </a:t>
            </a:r>
            <a:r>
              <a:rPr lang="id-ID" sz="3200" dirty="0">
                <a:sym typeface="Symbol"/>
              </a:rPr>
              <a:t> ba</a:t>
            </a:r>
            <a:endParaRPr lang="id-ID" sz="3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09B43E6F-EA2F-BB4A-8C96-710F54CBFBA4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958C8E54-5693-AD4D-A239-19D606C7ADAC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6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latin typeface="Arial" pitchFamily="34" charset="0"/>
                <a:cs typeface="Arial" pitchFamily="34" charset="0"/>
              </a:rPr>
              <a:t>Diketahui 5 Tupel dari sebuah FSA sebagai berikut :</a:t>
            </a:r>
          </a:p>
          <a:p>
            <a:r>
              <a:rPr lang="id-ID" sz="3200" dirty="0">
                <a:latin typeface="Arial" pitchFamily="34" charset="0"/>
                <a:cs typeface="Arial" pitchFamily="34" charset="0"/>
              </a:rPr>
              <a:t>V = {S, A, B}</a:t>
            </a:r>
          </a:p>
          <a:p>
            <a:r>
              <a:rPr lang="id-ID" sz="3200" dirty="0">
                <a:latin typeface="Arial" pitchFamily="34" charset="0"/>
                <a:cs typeface="Arial" pitchFamily="34" charset="0"/>
              </a:rPr>
              <a:t>T = {0,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1</a:t>
            </a:r>
            <a:r>
              <a:rPr lang="id-ID" sz="32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id-ID" sz="3200" dirty="0">
                <a:latin typeface="Arial" pitchFamily="34" charset="0"/>
                <a:cs typeface="Arial" pitchFamily="34" charset="0"/>
              </a:rPr>
              <a:t>P = { S</a:t>
            </a:r>
            <a:r>
              <a:rPr lang="id-ID" sz="3200" dirty="0">
                <a:latin typeface="Arial" pitchFamily="34" charset="0"/>
                <a:cs typeface="Arial" pitchFamily="34" charset="0"/>
                <a:sym typeface="Symbol"/>
              </a:rPr>
              <a:t>0B1A,  A0A1S,  </a:t>
            </a:r>
          </a:p>
          <a:p>
            <a:r>
              <a:rPr lang="id-ID" sz="3200" dirty="0">
                <a:latin typeface="Arial" pitchFamily="34" charset="0"/>
                <a:cs typeface="Arial" pitchFamily="34" charset="0"/>
                <a:sym typeface="Symbol"/>
              </a:rPr>
              <a:t>        B0S1A</a:t>
            </a:r>
            <a:r>
              <a:rPr lang="id-ID" sz="3200" dirty="0">
                <a:latin typeface="Arial" pitchFamily="34" charset="0"/>
                <a:cs typeface="Arial" pitchFamily="34" charset="0"/>
              </a:rPr>
              <a:t> }</a:t>
            </a:r>
          </a:p>
          <a:p>
            <a:r>
              <a:rPr lang="id-ID" sz="3200" dirty="0">
                <a:latin typeface="Arial" pitchFamily="34" charset="0"/>
                <a:cs typeface="Arial" pitchFamily="34" charset="0"/>
              </a:rPr>
              <a:t>S =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S</a:t>
            </a:r>
            <a:endParaRPr lang="id-ID" sz="3200" dirty="0">
              <a:latin typeface="Arial" pitchFamily="34" charset="0"/>
              <a:cs typeface="Arial" pitchFamily="34" charset="0"/>
            </a:endParaRPr>
          </a:p>
          <a:p>
            <a:endParaRPr lang="id-ID" sz="3200" dirty="0">
              <a:latin typeface="Arial" pitchFamily="34" charset="0"/>
              <a:cs typeface="Arial" pitchFamily="34" charset="0"/>
            </a:endParaRPr>
          </a:p>
          <a:p>
            <a:r>
              <a:rPr lang="id-ID" sz="3200" dirty="0">
                <a:latin typeface="Arial" pitchFamily="34" charset="0"/>
                <a:cs typeface="Arial" pitchFamily="34" charset="0"/>
              </a:rPr>
              <a:t>Gambarkan Graph Transisi dari FSA tersebut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4DF55F-6BE1-0744-855D-26E88985EFC7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9B3AE94-41F9-E247-A765-1DD0DC98469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7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latin typeface="Arial" pitchFamily="34" charset="0"/>
                <a:cs typeface="Arial" pitchFamily="34" charset="0"/>
              </a:rPr>
              <a:t>Diketahui 5 Tupel dari sebuah FSA sebagai berikut :</a:t>
            </a:r>
          </a:p>
          <a:p>
            <a:r>
              <a:rPr lang="id-ID" sz="3200" dirty="0">
                <a:latin typeface="Arial" pitchFamily="34" charset="0"/>
                <a:cs typeface="Arial" pitchFamily="34" charset="0"/>
              </a:rPr>
              <a:t>V = {S, A, B, C}</a:t>
            </a:r>
          </a:p>
          <a:p>
            <a:r>
              <a:rPr lang="id-ID" sz="3200" dirty="0">
                <a:latin typeface="Arial" pitchFamily="34" charset="0"/>
                <a:cs typeface="Arial" pitchFamily="34" charset="0"/>
              </a:rPr>
              <a:t>T = {0, 1}</a:t>
            </a:r>
          </a:p>
          <a:p>
            <a:r>
              <a:rPr lang="id-ID" sz="3200" dirty="0">
                <a:latin typeface="Arial" pitchFamily="34" charset="0"/>
                <a:cs typeface="Arial" pitchFamily="34" charset="0"/>
              </a:rPr>
              <a:t>P = { S</a:t>
            </a:r>
            <a:r>
              <a:rPr lang="id-ID" sz="3200" dirty="0">
                <a:latin typeface="Arial" pitchFamily="34" charset="0"/>
                <a:cs typeface="Arial" pitchFamily="34" charset="0"/>
                <a:sym typeface="Symbol"/>
              </a:rPr>
              <a:t>0A1C0,  A0C1B,  </a:t>
            </a:r>
          </a:p>
          <a:p>
            <a:r>
              <a:rPr lang="id-ID" sz="3200" dirty="0">
                <a:latin typeface="Arial" pitchFamily="34" charset="0"/>
                <a:cs typeface="Arial" pitchFamily="34" charset="0"/>
                <a:sym typeface="Symbol"/>
              </a:rPr>
              <a:t>        B0A1C0,  C0C0</a:t>
            </a:r>
            <a:r>
              <a:rPr lang="id-ID" sz="3200" dirty="0">
                <a:latin typeface="Arial" pitchFamily="34" charset="0"/>
                <a:cs typeface="Arial" pitchFamily="34" charset="0"/>
              </a:rPr>
              <a:t> }</a:t>
            </a:r>
          </a:p>
          <a:p>
            <a:r>
              <a:rPr lang="id-ID" sz="3200" dirty="0">
                <a:latin typeface="Arial" pitchFamily="34" charset="0"/>
                <a:cs typeface="Arial" pitchFamily="34" charset="0"/>
              </a:rPr>
              <a:t>S = S</a:t>
            </a:r>
          </a:p>
          <a:p>
            <a:endParaRPr lang="id-ID" sz="3200" dirty="0"/>
          </a:p>
          <a:p>
            <a:r>
              <a:rPr lang="id-ID" sz="3200" dirty="0"/>
              <a:t>Gambarkan Graph Transisi dari FSA tersebut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108E04-CB53-714F-81EC-5CA0A88C2E6E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02C713B9-315B-BA40-B6E8-444CAABF93F0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 dirty="0" err="1"/>
              <a:t>Referensi</a:t>
            </a:r>
            <a:r>
              <a:rPr lang="en-US" dirty="0"/>
              <a:t> 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541928" y="2034709"/>
            <a:ext cx="9744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hlinkClick r:id="rId2"/>
              </a:rPr>
              <a:t>https://www.youtube.com/watch?v=bk_qlrGtpqk&amp;list=PLRh5ykdCNEH3G_RYC8S_1znK0FLV9GTV5&amp;index=5</a:t>
            </a:r>
            <a:endParaRPr lang="id-ID" sz="3200" dirty="0"/>
          </a:p>
          <a:p>
            <a:endParaRPr lang="id-ID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108E04-CB53-714F-81EC-5CA0A88C2E6E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02C713B9-315B-BA40-B6E8-444CAABF93F0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7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7968" y="4371584"/>
            <a:ext cx="9858598" cy="639688"/>
          </a:xfrm>
        </p:spPr>
        <p:txBody>
          <a:bodyPr/>
          <a:lstStyle/>
          <a:p>
            <a:r>
              <a:rPr lang="id-ID" sz="2400" dirty="0"/>
              <a:t>Otomata dengan ER : aa </a:t>
            </a:r>
            <a:r>
              <a:rPr lang="id-ID" sz="2400" dirty="0">
                <a:sym typeface="Symbol"/>
              </a:rPr>
              <a:t> ba</a:t>
            </a:r>
            <a:endParaRPr lang="id-ID" sz="2400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16916" y="892792"/>
            <a:ext cx="5965233" cy="2964837"/>
            <a:chOff x="1571604" y="2428868"/>
            <a:chExt cx="5965233" cy="2964837"/>
          </a:xfrm>
        </p:grpSpPr>
        <p:grpSp>
          <p:nvGrpSpPr>
            <p:cNvPr id="6" name="Group 8"/>
            <p:cNvGrpSpPr/>
            <p:nvPr/>
          </p:nvGrpSpPr>
          <p:grpSpPr>
            <a:xfrm>
              <a:off x="2064699" y="2500306"/>
              <a:ext cx="914400" cy="914400"/>
              <a:chOff x="2071670" y="2500306"/>
              <a:chExt cx="914400" cy="914400"/>
            </a:xfrm>
          </p:grpSpPr>
          <p:sp>
            <p:nvSpPr>
              <p:cNvPr id="25" name="Oval 5"/>
              <p:cNvSpPr/>
              <p:nvPr/>
            </p:nvSpPr>
            <p:spPr>
              <a:xfrm>
                <a:off x="2071670" y="250030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307249" y="2664447"/>
                <a:ext cx="4587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3200" dirty="0"/>
                  <a:t>A</a:t>
                </a:r>
              </a:p>
            </p:txBody>
          </p:sp>
        </p:grpSp>
        <p:grpSp>
          <p:nvGrpSpPr>
            <p:cNvPr id="7" name="Group 9"/>
            <p:cNvGrpSpPr/>
            <p:nvPr/>
          </p:nvGrpSpPr>
          <p:grpSpPr>
            <a:xfrm>
              <a:off x="4357686" y="2500306"/>
              <a:ext cx="914400" cy="914400"/>
              <a:chOff x="2071670" y="2500306"/>
              <a:chExt cx="914400" cy="9144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071670" y="250030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07249" y="2664447"/>
                <a:ext cx="4154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3200" dirty="0"/>
                  <a:t>B</a:t>
                </a:r>
              </a:p>
            </p:txBody>
          </p:sp>
        </p:grpSp>
        <p:grpSp>
          <p:nvGrpSpPr>
            <p:cNvPr id="8" name="Group 12"/>
            <p:cNvGrpSpPr/>
            <p:nvPr/>
          </p:nvGrpSpPr>
          <p:grpSpPr>
            <a:xfrm>
              <a:off x="4336421" y="4479305"/>
              <a:ext cx="914400" cy="914400"/>
              <a:chOff x="2071670" y="2500306"/>
              <a:chExt cx="914400" cy="9144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071670" y="250030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307249" y="2664447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3200" dirty="0"/>
                  <a:t>C</a:t>
                </a:r>
              </a:p>
            </p:txBody>
          </p:sp>
        </p:grpSp>
        <p:grpSp>
          <p:nvGrpSpPr>
            <p:cNvPr id="9" name="Group 19"/>
            <p:cNvGrpSpPr/>
            <p:nvPr/>
          </p:nvGrpSpPr>
          <p:grpSpPr>
            <a:xfrm>
              <a:off x="6622437" y="3714752"/>
              <a:ext cx="914400" cy="914400"/>
              <a:chOff x="6715140" y="4071942"/>
              <a:chExt cx="914400" cy="914400"/>
            </a:xfrm>
          </p:grpSpPr>
          <p:sp>
            <p:nvSpPr>
              <p:cNvPr id="19" name="Donut 18"/>
              <p:cNvSpPr/>
              <p:nvPr/>
            </p:nvSpPr>
            <p:spPr>
              <a:xfrm>
                <a:off x="6715140" y="4071942"/>
                <a:ext cx="914400" cy="914400"/>
              </a:xfrm>
              <a:prstGeom prst="donut">
                <a:avLst>
                  <a:gd name="adj" fmla="val 1097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971984" y="4243726"/>
                <a:ext cx="4924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3200" dirty="0"/>
                  <a:t>D</a:t>
                </a: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 flipV="1">
              <a:off x="2979099" y="2928934"/>
              <a:ext cx="1371616" cy="2857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3" idx="6"/>
            </p:cNvCxnSpPr>
            <p:nvPr/>
          </p:nvCxnSpPr>
          <p:spPr>
            <a:xfrm>
              <a:off x="5272086" y="2957506"/>
              <a:ext cx="1371616" cy="97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6200000" flipH="1">
              <a:off x="2884393" y="3241590"/>
              <a:ext cx="1434089" cy="15124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1" idx="6"/>
            </p:cNvCxnSpPr>
            <p:nvPr/>
          </p:nvCxnSpPr>
          <p:spPr>
            <a:xfrm flipV="1">
              <a:off x="5250821" y="4407867"/>
              <a:ext cx="1371616" cy="5286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571604" y="2928934"/>
              <a:ext cx="493095" cy="285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71868" y="350043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0430" y="2428868"/>
              <a:ext cx="3593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29322" y="2928934"/>
              <a:ext cx="3593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43570" y="4071942"/>
              <a:ext cx="3593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a</a:t>
              </a:r>
            </a:p>
          </p:txBody>
        </p:sp>
      </p:grpSp>
      <p:sp>
        <p:nvSpPr>
          <p:cNvPr id="27" name="Subtitle 4">
            <a:extLst>
              <a:ext uri="{FF2B5EF4-FFF2-40B4-BE49-F238E27FC236}">
                <a16:creationId xmlns:a16="http://schemas.microsoft.com/office/drawing/2014/main" id="{94DE911B-8747-0D4E-9080-18099DF3AC2B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Subtitle 4">
            <a:extLst>
              <a:ext uri="{FF2B5EF4-FFF2-40B4-BE49-F238E27FC236}">
                <a16:creationId xmlns:a16="http://schemas.microsoft.com/office/drawing/2014/main" id="{A6A37D1B-3119-434B-96F1-8B64EF7311C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277656" y="814193"/>
            <a:ext cx="1000891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/>
              <a:t>Selain dengan ER, Suatu Otomata dapat dikonstruksikan dengan apa yang disebut  Aturan Produksi (AP) untuk suatu tata bahasa reguler</a:t>
            </a:r>
          </a:p>
          <a:p>
            <a:endParaRPr lang="id-ID" sz="3200" dirty="0"/>
          </a:p>
          <a:p>
            <a:r>
              <a:rPr lang="id-ID" sz="3200" dirty="0"/>
              <a:t>Batasan AP untuk bahasa reguler adalah </a:t>
            </a:r>
            <a:endParaRPr lang="id-ID" sz="1400" dirty="0"/>
          </a:p>
          <a:p>
            <a:pPr algn="ctr"/>
            <a:r>
              <a:rPr lang="id-ID" sz="8800" dirty="0">
                <a:sym typeface="Symbol"/>
              </a:rPr>
              <a:t></a:t>
            </a:r>
          </a:p>
          <a:p>
            <a:r>
              <a:rPr lang="id-ID" sz="3200" dirty="0">
                <a:sym typeface="Symbol"/>
              </a:rPr>
              <a:t> : Sebuah Simbol Variabel (nama State)</a:t>
            </a:r>
          </a:p>
          <a:p>
            <a:r>
              <a:rPr lang="id-ID" sz="3200" dirty="0">
                <a:sym typeface="Symbol"/>
              </a:rPr>
              <a:t> : Maksimal memiliki sebuah Simbol Variabel dan terletak paling kanan (input)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2F65E59F-B288-2942-889A-CF26A5456BE7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3B2641-2AA3-D743-9D75-082EBFD3301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515650" y="889349"/>
            <a:ext cx="977091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ym typeface="Symbol"/>
              </a:rPr>
              <a:t> dibaca  menghasilkan </a:t>
            </a:r>
          </a:p>
          <a:p>
            <a:endParaRPr lang="id-ID" sz="3200" dirty="0">
              <a:sym typeface="Symbol"/>
            </a:endParaRPr>
          </a:p>
          <a:p>
            <a:pPr>
              <a:buFont typeface="Symbol"/>
              <a:buChar char="a"/>
            </a:pPr>
            <a:r>
              <a:rPr lang="id-ID" sz="3200" dirty="0">
                <a:sym typeface="Symbol"/>
              </a:rPr>
              <a:t> : Sebuah Simbol Variabel atau Simbol </a:t>
            </a:r>
          </a:p>
          <a:p>
            <a:r>
              <a:rPr lang="id-ID" sz="3200" dirty="0">
                <a:sym typeface="Symbol"/>
              </a:rPr>
              <a:t>     Non Terminal (nama State) dimana </a:t>
            </a:r>
          </a:p>
          <a:p>
            <a:r>
              <a:rPr lang="id-ID" sz="3200" dirty="0">
                <a:sym typeface="Symbol"/>
              </a:rPr>
              <a:t>     Simbol ini masih bisa diturunkan</a:t>
            </a:r>
          </a:p>
          <a:p>
            <a:endParaRPr lang="id-ID" sz="3200" dirty="0">
              <a:sym typeface="Symbol"/>
            </a:endParaRPr>
          </a:p>
          <a:p>
            <a:pPr>
              <a:buFont typeface="Symbol"/>
              <a:buChar char="b"/>
            </a:pPr>
            <a:r>
              <a:rPr lang="id-ID" sz="3200" dirty="0">
                <a:sym typeface="Symbol"/>
              </a:rPr>
              <a:t> : Berupa Simbol Terminal yang suddah</a:t>
            </a:r>
          </a:p>
          <a:p>
            <a:r>
              <a:rPr lang="id-ID" sz="3200" dirty="0">
                <a:sym typeface="Symbol"/>
              </a:rPr>
              <a:t>     tidak bisa diturunkan lagi, jika</a:t>
            </a:r>
          </a:p>
          <a:p>
            <a:r>
              <a:rPr lang="id-ID" sz="3200" dirty="0">
                <a:sym typeface="Symbol"/>
              </a:rPr>
              <a:t>     mengandung Simbil Non Terminal </a:t>
            </a:r>
          </a:p>
          <a:p>
            <a:r>
              <a:rPr lang="id-ID" sz="3200" dirty="0">
                <a:sym typeface="Symbol"/>
              </a:rPr>
              <a:t>     maka Maksimal memiliki sebuah</a:t>
            </a:r>
          </a:p>
          <a:p>
            <a:r>
              <a:rPr lang="id-ID" sz="3200" dirty="0">
                <a:sym typeface="Symbol"/>
              </a:rPr>
              <a:t>     Simbol Variabel dan terletak paling </a:t>
            </a:r>
          </a:p>
          <a:p>
            <a:r>
              <a:rPr lang="id-ID" sz="3200" dirty="0">
                <a:sym typeface="Symbol"/>
              </a:rPr>
              <a:t>     kanan (input)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A5880FF-3813-5A4F-9EF8-B8DB6C3C531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6C8F2E5-33E8-E847-887F-957159ECE1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402916" y="939453"/>
            <a:ext cx="988365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ym typeface="Symbol"/>
              </a:rPr>
              <a:t>Suatu tata bahasa didefinisikan dengan 4 tupel, yaitu :</a:t>
            </a:r>
          </a:p>
          <a:p>
            <a:endParaRPr lang="id-ID" sz="3200" dirty="0">
              <a:sym typeface="Symbol"/>
            </a:endParaRPr>
          </a:p>
          <a:p>
            <a:pPr algn="ctr"/>
            <a:r>
              <a:rPr lang="id-ID" sz="4000" b="1" dirty="0">
                <a:sym typeface="Symbol"/>
              </a:rPr>
              <a:t>G={V, T, P, S}</a:t>
            </a:r>
          </a:p>
          <a:p>
            <a:endParaRPr lang="id-ID" sz="3200" dirty="0">
              <a:sym typeface="Symbol"/>
            </a:endParaRPr>
          </a:p>
          <a:p>
            <a:r>
              <a:rPr lang="id-ID" sz="3200" dirty="0">
                <a:sym typeface="Symbol"/>
              </a:rPr>
              <a:t>V : Himpunan Simbol Non Terminal</a:t>
            </a:r>
          </a:p>
          <a:p>
            <a:r>
              <a:rPr lang="id-ID" sz="3200" dirty="0">
                <a:sym typeface="Symbol"/>
              </a:rPr>
              <a:t>     (Nama State)</a:t>
            </a:r>
          </a:p>
          <a:p>
            <a:r>
              <a:rPr lang="id-ID" sz="3200" dirty="0">
                <a:sym typeface="Symbol"/>
              </a:rPr>
              <a:t>T : Himpunan Simbol Terminal </a:t>
            </a:r>
          </a:p>
          <a:p>
            <a:r>
              <a:rPr lang="id-ID" sz="3200" dirty="0">
                <a:sym typeface="Symbol"/>
              </a:rPr>
              <a:t>     (Nama Input)</a:t>
            </a:r>
          </a:p>
          <a:p>
            <a:r>
              <a:rPr lang="id-ID" sz="3200" dirty="0">
                <a:sym typeface="Symbol"/>
              </a:rPr>
              <a:t>P : Himpunan Aturan Produksi</a:t>
            </a:r>
          </a:p>
          <a:p>
            <a:r>
              <a:rPr lang="id-ID" sz="3200" dirty="0">
                <a:sym typeface="Symbol"/>
              </a:rPr>
              <a:t>S : Simbol State Awal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7CD0BC82-DA92-6A4A-83AB-504013BFE8A8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F91A6E8E-8C9A-D34A-9D9B-AD9D71083A93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390390" y="826719"/>
            <a:ext cx="98961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>
                <a:sym typeface="Symbol"/>
              </a:rPr>
              <a:t>Dalam mengkonstruksikan Aturan Produksi tata bahasa reguler dari sebuah FSA adalah memperhatikan State-State yang bisa menuju ke State Akhir, Misalkan diketahui FSA 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38506" y="3979583"/>
            <a:ext cx="914400" cy="914400"/>
            <a:chOff x="1814506" y="3979583"/>
            <a:chExt cx="914400" cy="914400"/>
          </a:xfrm>
        </p:grpSpPr>
        <p:sp>
          <p:nvSpPr>
            <p:cNvPr id="6" name="Oval 5"/>
            <p:cNvSpPr/>
            <p:nvPr/>
          </p:nvSpPr>
          <p:spPr>
            <a:xfrm>
              <a:off x="1814506" y="397958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21497" y="4050677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q</a:t>
              </a:r>
              <a:r>
                <a:rPr lang="id-ID" sz="3200" baseline="-25000" dirty="0"/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610624" y="3965289"/>
            <a:ext cx="914400" cy="914400"/>
            <a:chOff x="7086624" y="3965289"/>
            <a:chExt cx="914400" cy="914400"/>
          </a:xfrm>
        </p:grpSpPr>
        <p:sp>
          <p:nvSpPr>
            <p:cNvPr id="9" name="Donut 8"/>
            <p:cNvSpPr/>
            <p:nvPr/>
          </p:nvSpPr>
          <p:spPr>
            <a:xfrm>
              <a:off x="7086624" y="3965289"/>
              <a:ext cx="914400" cy="914400"/>
            </a:xfrm>
            <a:prstGeom prst="donut">
              <a:avLst>
                <a:gd name="adj" fmla="val 109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79673" y="4021769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q</a:t>
              </a:r>
              <a:r>
                <a:rPr lang="id-ID" sz="3200" baseline="-25000" dirty="0"/>
                <a:t>2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45675" y="3893852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24588" y="3965289"/>
            <a:ext cx="914400" cy="914400"/>
            <a:chOff x="4600588" y="3965289"/>
            <a:chExt cx="914400" cy="914400"/>
          </a:xfrm>
        </p:grpSpPr>
        <p:sp>
          <p:nvSpPr>
            <p:cNvPr id="13" name="Oval 5"/>
            <p:cNvSpPr/>
            <p:nvPr/>
          </p:nvSpPr>
          <p:spPr>
            <a:xfrm>
              <a:off x="4600588" y="396528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93637" y="404303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q</a:t>
              </a:r>
              <a:r>
                <a:rPr lang="id-ID" sz="3200" baseline="-25000" dirty="0"/>
                <a:t>1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4252907" y="4393917"/>
            <a:ext cx="1807215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45412" y="4444091"/>
            <a:ext cx="449893" cy="2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038988" y="4422489"/>
            <a:ext cx="1571636" cy="14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 rot="15161623">
            <a:off x="5756177" y="3306368"/>
            <a:ext cx="832884" cy="839971"/>
          </a:xfrm>
          <a:custGeom>
            <a:avLst/>
            <a:gdLst>
              <a:gd name="connsiteX0" fmla="*/ 0 w 832884"/>
              <a:gd name="connsiteY0" fmla="*/ 322521 h 839971"/>
              <a:gd name="connsiteX1" fmla="*/ 404037 w 832884"/>
              <a:gd name="connsiteY1" fmla="*/ 24809 h 839971"/>
              <a:gd name="connsiteX2" fmla="*/ 765544 w 832884"/>
              <a:gd name="connsiteY2" fmla="*/ 173665 h 839971"/>
              <a:gd name="connsiteX3" fmla="*/ 808075 w 832884"/>
              <a:gd name="connsiteY3" fmla="*/ 620232 h 839971"/>
              <a:gd name="connsiteX4" fmla="*/ 637954 w 832884"/>
              <a:gd name="connsiteY4" fmla="*/ 811618 h 839971"/>
              <a:gd name="connsiteX5" fmla="*/ 42531 w 832884"/>
              <a:gd name="connsiteY5" fmla="*/ 790353 h 83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2884" h="839971">
                <a:moveTo>
                  <a:pt x="0" y="322521"/>
                </a:moveTo>
                <a:cubicBezTo>
                  <a:pt x="138223" y="186069"/>
                  <a:pt x="276446" y="49618"/>
                  <a:pt x="404037" y="24809"/>
                </a:cubicBezTo>
                <a:cubicBezTo>
                  <a:pt x="531628" y="0"/>
                  <a:pt x="698204" y="74428"/>
                  <a:pt x="765544" y="173665"/>
                </a:cubicBezTo>
                <a:cubicBezTo>
                  <a:pt x="832884" y="272902"/>
                  <a:pt x="829340" y="513907"/>
                  <a:pt x="808075" y="620232"/>
                </a:cubicBezTo>
                <a:cubicBezTo>
                  <a:pt x="786810" y="726557"/>
                  <a:pt x="765545" y="783265"/>
                  <a:pt x="637954" y="811618"/>
                </a:cubicBezTo>
                <a:cubicBezTo>
                  <a:pt x="510363" y="839971"/>
                  <a:pt x="276447" y="815162"/>
                  <a:pt x="42531" y="79035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Freeform 18"/>
          <p:cNvSpPr/>
          <p:nvPr/>
        </p:nvSpPr>
        <p:spPr>
          <a:xfrm>
            <a:off x="4088446" y="4722864"/>
            <a:ext cx="4593265" cy="563525"/>
          </a:xfrm>
          <a:custGeom>
            <a:avLst/>
            <a:gdLst>
              <a:gd name="connsiteX0" fmla="*/ 0 w 4593265"/>
              <a:gd name="connsiteY0" fmla="*/ 63795 h 563525"/>
              <a:gd name="connsiteX1" fmla="*/ 2615609 w 4593265"/>
              <a:gd name="connsiteY1" fmla="*/ 552893 h 563525"/>
              <a:gd name="connsiteX2" fmla="*/ 4593265 w 4593265"/>
              <a:gd name="connsiteY2" fmla="*/ 0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3265" h="563525">
                <a:moveTo>
                  <a:pt x="0" y="63795"/>
                </a:moveTo>
                <a:cubicBezTo>
                  <a:pt x="925032" y="313660"/>
                  <a:pt x="1850065" y="563525"/>
                  <a:pt x="2615609" y="552893"/>
                </a:cubicBezTo>
                <a:cubicBezTo>
                  <a:pt x="3381153" y="542261"/>
                  <a:pt x="3987209" y="271130"/>
                  <a:pt x="459326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988683" y="323763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31757" y="3880581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1493" y="467967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sp>
        <p:nvSpPr>
          <p:cNvPr id="23" name="Subtitle 4">
            <a:extLst>
              <a:ext uri="{FF2B5EF4-FFF2-40B4-BE49-F238E27FC236}">
                <a16:creationId xmlns:a16="http://schemas.microsoft.com/office/drawing/2014/main" id="{4664538E-A25C-F14F-868C-A514FF2632F9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Subtitle 4">
            <a:extLst>
              <a:ext uri="{FF2B5EF4-FFF2-40B4-BE49-F238E27FC236}">
                <a16:creationId xmlns:a16="http://schemas.microsoft.com/office/drawing/2014/main" id="{9F2F40CF-E9E8-8B48-8AEF-F97B743F49E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529881" y="714375"/>
            <a:ext cx="11060481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>
                <a:sym typeface="Symbol"/>
              </a:rPr>
              <a:t>Kita Ganti nama semua state yaitu :</a:t>
            </a:r>
          </a:p>
          <a:p>
            <a:pPr algn="just"/>
            <a:r>
              <a:rPr lang="id-ID" sz="3200" dirty="0">
                <a:sym typeface="Symbol"/>
              </a:rPr>
              <a:t>q</a:t>
            </a:r>
            <a:r>
              <a:rPr lang="id-ID" sz="3200" baseline="-25000" dirty="0">
                <a:sym typeface="Symbol"/>
              </a:rPr>
              <a:t>0</a:t>
            </a:r>
            <a:r>
              <a:rPr lang="id-ID" sz="3200" dirty="0">
                <a:sym typeface="Symbol"/>
              </a:rPr>
              <a:t> = S, q</a:t>
            </a:r>
            <a:r>
              <a:rPr lang="id-ID" sz="3200" baseline="-25000" dirty="0">
                <a:sym typeface="Symbol"/>
              </a:rPr>
              <a:t>1</a:t>
            </a:r>
            <a:r>
              <a:rPr lang="id-ID" sz="3200" dirty="0">
                <a:sym typeface="Symbol"/>
              </a:rPr>
              <a:t> = A,  q</a:t>
            </a:r>
            <a:r>
              <a:rPr lang="id-ID" sz="3200" baseline="-25000" dirty="0">
                <a:sym typeface="Symbol"/>
              </a:rPr>
              <a:t>2</a:t>
            </a:r>
            <a:r>
              <a:rPr lang="id-ID" sz="3200" dirty="0">
                <a:sym typeface="Symbol"/>
              </a:rPr>
              <a:t>  tidak diganti karena q</a:t>
            </a:r>
            <a:r>
              <a:rPr lang="id-ID" sz="3200" baseline="-25000" dirty="0">
                <a:sym typeface="Symbol"/>
              </a:rPr>
              <a:t>2 </a:t>
            </a:r>
            <a:r>
              <a:rPr lang="en-US" sz="3200" dirty="0">
                <a:sym typeface="Symbol"/>
              </a:rPr>
              <a:t>state </a:t>
            </a:r>
            <a:r>
              <a:rPr lang="en-US" sz="3200" dirty="0" err="1">
                <a:sym typeface="Symbol"/>
              </a:rPr>
              <a:t>akhir</a:t>
            </a:r>
            <a:r>
              <a:rPr lang="en-US" sz="3200" dirty="0">
                <a:sym typeface="Symbol"/>
              </a:rPr>
              <a:t> </a:t>
            </a:r>
            <a:r>
              <a:rPr lang="en-US" sz="3200" dirty="0" err="1">
                <a:sym typeface="Symbol"/>
              </a:rPr>
              <a:t>dan</a:t>
            </a:r>
            <a:r>
              <a:rPr lang="en-US" sz="3200" dirty="0">
                <a:sym typeface="Symbol"/>
              </a:rPr>
              <a:t> d</a:t>
            </a:r>
            <a:r>
              <a:rPr lang="id-ID" sz="3200" dirty="0">
                <a:sym typeface="Symbol"/>
              </a:rPr>
              <a:t>ari q</a:t>
            </a:r>
            <a:r>
              <a:rPr lang="id-ID" sz="3200" baseline="-25000" dirty="0">
                <a:sym typeface="Symbol"/>
              </a:rPr>
              <a:t>2</a:t>
            </a:r>
            <a:r>
              <a:rPr lang="id-ID" sz="3200" dirty="0">
                <a:sym typeface="Symbol"/>
              </a:rPr>
              <a:t> tidak ada busur keluar, sehingga menjadi </a:t>
            </a:r>
            <a:endParaRPr lang="en-US" sz="3200" dirty="0">
              <a:sym typeface="Symbol"/>
            </a:endParaRPr>
          </a:p>
          <a:p>
            <a:pPr algn="just"/>
            <a:endParaRPr lang="en-US" sz="3200" dirty="0">
              <a:sym typeface="Symbol"/>
            </a:endParaRPr>
          </a:p>
          <a:p>
            <a:pPr algn="just"/>
            <a:endParaRPr lang="en-US" sz="3200" dirty="0">
              <a:sym typeface="Symbol"/>
            </a:endParaRPr>
          </a:p>
          <a:p>
            <a:pPr algn="just"/>
            <a:endParaRPr lang="en-US" sz="3200" dirty="0">
              <a:sym typeface="Symbol"/>
            </a:endParaRPr>
          </a:p>
          <a:p>
            <a:pPr algn="just"/>
            <a:endParaRPr lang="en-US" sz="3200" dirty="0">
              <a:sym typeface="Symbol"/>
            </a:endParaRPr>
          </a:p>
          <a:p>
            <a:pPr algn="just"/>
            <a:r>
              <a:rPr lang="id-ID" sz="3200" dirty="0">
                <a:sym typeface="Symbol"/>
              </a:rPr>
              <a:t>Aturan Produksinya :</a:t>
            </a:r>
          </a:p>
          <a:p>
            <a:pPr algn="just"/>
            <a:r>
              <a:rPr lang="id-ID" sz="3200" dirty="0">
                <a:sym typeface="Symbol"/>
              </a:rPr>
              <a:t>SaA, Sb, </a:t>
            </a:r>
            <a:r>
              <a:rPr lang="en-US" sz="3200" dirty="0">
                <a:sym typeface="Symbol"/>
              </a:rPr>
              <a:t> </a:t>
            </a:r>
            <a:r>
              <a:rPr lang="id-ID" sz="3200" dirty="0">
                <a:sym typeface="Symbol"/>
              </a:rPr>
              <a:t>Aa, </a:t>
            </a:r>
            <a:r>
              <a:rPr lang="en-US" sz="3200" dirty="0">
                <a:sym typeface="Symbol"/>
              </a:rPr>
              <a:t> </a:t>
            </a:r>
            <a:r>
              <a:rPr lang="id-ID" sz="3200" dirty="0">
                <a:sym typeface="Symbol"/>
              </a:rPr>
              <a:t>AbA</a:t>
            </a:r>
          </a:p>
          <a:p>
            <a:pPr algn="just"/>
            <a:endParaRPr lang="id-ID" sz="3200" dirty="0">
              <a:sym typeface="Symbol"/>
            </a:endParaRPr>
          </a:p>
          <a:p>
            <a:pPr algn="just"/>
            <a:r>
              <a:rPr lang="id-ID" sz="3200" dirty="0">
                <a:sym typeface="Symbol"/>
              </a:rPr>
              <a:t>SaA dan Sb ditulis SaAb</a:t>
            </a:r>
          </a:p>
          <a:p>
            <a:pPr algn="just"/>
            <a:r>
              <a:rPr lang="id-ID" sz="3200" dirty="0">
                <a:sym typeface="Symbol"/>
              </a:rPr>
              <a:t>Aa dan AbA ditulis AabA</a:t>
            </a:r>
          </a:p>
          <a:p>
            <a:pPr algn="just"/>
            <a:endParaRPr lang="en-US" sz="3200" dirty="0">
              <a:sym typeface="Symbol"/>
            </a:endParaRPr>
          </a:p>
          <a:p>
            <a:pPr algn="just"/>
            <a:endParaRPr lang="en-US" sz="3200" dirty="0">
              <a:sym typeface="Symbol"/>
            </a:endParaRPr>
          </a:p>
          <a:p>
            <a:pPr algn="just"/>
            <a:endParaRPr lang="en-US" sz="3200" dirty="0">
              <a:sym typeface="Symbol"/>
            </a:endParaRPr>
          </a:p>
          <a:p>
            <a:pPr algn="just"/>
            <a:endParaRPr lang="en-US" sz="3200" dirty="0">
              <a:sym typeface="Symbol"/>
            </a:endParaRPr>
          </a:p>
          <a:p>
            <a:pPr algn="just"/>
            <a:endParaRPr lang="id-ID" sz="3200" dirty="0">
              <a:sym typeface="Symbol"/>
            </a:endParaRPr>
          </a:p>
        </p:txBody>
      </p:sp>
      <p:grpSp>
        <p:nvGrpSpPr>
          <p:cNvPr id="5" name="Group 8"/>
          <p:cNvGrpSpPr/>
          <p:nvPr/>
        </p:nvGrpSpPr>
        <p:grpSpPr>
          <a:xfrm>
            <a:off x="3338506" y="2765137"/>
            <a:ext cx="914400" cy="914400"/>
            <a:chOff x="2071670" y="2500306"/>
            <a:chExt cx="914400" cy="914400"/>
          </a:xfrm>
        </p:grpSpPr>
        <p:sp>
          <p:nvSpPr>
            <p:cNvPr id="6" name="Oval 5"/>
            <p:cNvSpPr/>
            <p:nvPr/>
          </p:nvSpPr>
          <p:spPr>
            <a:xfrm>
              <a:off x="2071670" y="250030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07249" y="2664447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845675" y="2679406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24588" y="2750843"/>
            <a:ext cx="914400" cy="914400"/>
            <a:chOff x="2071670" y="2500306"/>
            <a:chExt cx="914400" cy="914400"/>
          </a:xfrm>
        </p:grpSpPr>
        <p:sp>
          <p:nvSpPr>
            <p:cNvPr id="10" name="Oval 5"/>
            <p:cNvSpPr/>
            <p:nvPr/>
          </p:nvSpPr>
          <p:spPr>
            <a:xfrm>
              <a:off x="2071670" y="250030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07249" y="2664447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dirty="0"/>
                <a:t>A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4252907" y="3179471"/>
            <a:ext cx="1807215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845412" y="3229645"/>
            <a:ext cx="449893" cy="2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038988" y="3208043"/>
            <a:ext cx="1571636" cy="14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4088446" y="3508418"/>
            <a:ext cx="4593265" cy="563525"/>
          </a:xfrm>
          <a:custGeom>
            <a:avLst/>
            <a:gdLst>
              <a:gd name="connsiteX0" fmla="*/ 0 w 4593265"/>
              <a:gd name="connsiteY0" fmla="*/ 63795 h 563525"/>
              <a:gd name="connsiteX1" fmla="*/ 2615609 w 4593265"/>
              <a:gd name="connsiteY1" fmla="*/ 552893 h 563525"/>
              <a:gd name="connsiteX2" fmla="*/ 4593265 w 4593265"/>
              <a:gd name="connsiteY2" fmla="*/ 0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3265" h="563525">
                <a:moveTo>
                  <a:pt x="0" y="63795"/>
                </a:moveTo>
                <a:cubicBezTo>
                  <a:pt x="925032" y="313660"/>
                  <a:pt x="1850065" y="563525"/>
                  <a:pt x="2615609" y="552893"/>
                </a:cubicBezTo>
                <a:cubicBezTo>
                  <a:pt x="3381153" y="542261"/>
                  <a:pt x="3987209" y="271130"/>
                  <a:pt x="459326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5988683" y="202319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31757" y="2666135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31493" y="34652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sp>
        <p:nvSpPr>
          <p:cNvPr id="19" name="Subtitle 4">
            <a:extLst>
              <a:ext uri="{FF2B5EF4-FFF2-40B4-BE49-F238E27FC236}">
                <a16:creationId xmlns:a16="http://schemas.microsoft.com/office/drawing/2014/main" id="{DE479114-34E6-7045-90B0-9F6C6127C441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AC276614-6F0E-F74C-ABCD-2FF0EF855B1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202500" y="889349"/>
            <a:ext cx="100840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>
                <a:sym typeface="Symbol"/>
              </a:rPr>
              <a:t>Sehingga 4 Tupel G = {V, T, P, S} untuk FSA di atas adalah :</a:t>
            </a:r>
          </a:p>
          <a:p>
            <a:pPr algn="just"/>
            <a:endParaRPr lang="id-ID" sz="3200" dirty="0">
              <a:sym typeface="Symbol"/>
            </a:endParaRPr>
          </a:p>
          <a:p>
            <a:pPr algn="just"/>
            <a:r>
              <a:rPr lang="id-ID" sz="3200" dirty="0">
                <a:sym typeface="Symbol"/>
              </a:rPr>
              <a:t>V={S, A}</a:t>
            </a:r>
          </a:p>
          <a:p>
            <a:pPr algn="just"/>
            <a:r>
              <a:rPr lang="id-ID" sz="3200" dirty="0">
                <a:sym typeface="Symbol"/>
              </a:rPr>
              <a:t>T={a, b}</a:t>
            </a:r>
          </a:p>
          <a:p>
            <a:pPr algn="just"/>
            <a:r>
              <a:rPr lang="id-ID" sz="3200" dirty="0">
                <a:sym typeface="Symbol"/>
              </a:rPr>
              <a:t>P={SaAb, </a:t>
            </a:r>
            <a:r>
              <a:rPr lang="en-US" sz="3200" dirty="0">
                <a:sym typeface="Symbol"/>
              </a:rPr>
              <a:t> </a:t>
            </a:r>
            <a:r>
              <a:rPr lang="id-ID" sz="3200" dirty="0">
                <a:sym typeface="Symbol"/>
              </a:rPr>
              <a:t>AabA}</a:t>
            </a:r>
          </a:p>
          <a:p>
            <a:pPr algn="just"/>
            <a:r>
              <a:rPr lang="id-ID" sz="3200" dirty="0">
                <a:sym typeface="Symbol"/>
              </a:rPr>
              <a:t>S=</a:t>
            </a:r>
            <a:r>
              <a:rPr lang="en-US" sz="3200" dirty="0">
                <a:sym typeface="Symbol"/>
              </a:rPr>
              <a:t>S</a:t>
            </a:r>
            <a:endParaRPr lang="id-ID" sz="3200" dirty="0">
              <a:sym typeface="Symbol"/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BF16A666-7F1A-3D48-A1D6-AD508113DCA6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Bahasa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5A2CF2-07D6-FE49-8BDB-79A536010F3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1896</TotalTime>
  <Words>1158</Words>
  <Application>Microsoft Office PowerPoint</Application>
  <PresentationFormat>Widescreen</PresentationFormat>
  <Paragraphs>319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Signika</vt:lpstr>
      <vt:lpstr>Symbol</vt:lpstr>
      <vt:lpstr>1_Custom Design</vt:lpstr>
      <vt:lpstr>Pertemuan ke_8 ATURAN PRODUKSI UNTUK SUATU FSA</vt:lpstr>
      <vt:lpstr>Aturan Produksi Bahasa Reguler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 1</vt:lpstr>
      <vt:lpstr>PowerPoint Presentation</vt:lpstr>
      <vt:lpstr>PowerPoint Presentation</vt:lpstr>
      <vt:lpstr>Contoh 2</vt:lpstr>
      <vt:lpstr>PowerPoint Presentation</vt:lpstr>
      <vt:lpstr>PowerPoint Presentation</vt:lpstr>
      <vt:lpstr>Contoh 3</vt:lpstr>
      <vt:lpstr>Contoh 3</vt:lpstr>
      <vt:lpstr>Contoh 4</vt:lpstr>
      <vt:lpstr>Contoh 5</vt:lpstr>
      <vt:lpstr>Contoh 6</vt:lpstr>
      <vt:lpstr>Contoh 7</vt:lpstr>
      <vt:lpstr>Video Referensi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Max</cp:lastModifiedBy>
  <cp:revision>98</cp:revision>
  <dcterms:created xsi:type="dcterms:W3CDTF">2020-07-23T01:18:59Z</dcterms:created>
  <dcterms:modified xsi:type="dcterms:W3CDTF">2022-05-17T14:57:49Z</dcterms:modified>
</cp:coreProperties>
</file>