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9" autoAdjust="0"/>
  </p:normalViewPr>
  <p:slideViewPr>
    <p:cSldViewPr snapToGrid="0">
      <p:cViewPr varScale="1">
        <p:scale>
          <a:sx n="83" d="100"/>
          <a:sy n="83" d="100"/>
        </p:scale>
        <p:origin x="86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qgFvmDsVDQ&amp;list=PLRh5ykdCNEH3G_RYC8S_1znK0FLV9GTV5&amp;index=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Team Teaching OTB  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693" y="2687765"/>
            <a:ext cx="9457765" cy="10971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id-ID" dirty="0">
                <a:solidFill>
                  <a:srgbClr val="0070C0"/>
                </a:solidFill>
              </a:rPr>
              <a:t>Aturan Produksi  untuk CFG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</a:t>
            </a:r>
          </a:p>
          <a:p>
            <a:r>
              <a:rPr lang="id-ID" sz="3200" dirty="0">
                <a:sym typeface="Symbol"/>
              </a:rPr>
              <a:t>	SaASa</a:t>
            </a:r>
          </a:p>
          <a:p>
            <a:r>
              <a:rPr lang="id-ID" sz="3200" dirty="0">
                <a:sym typeface="Symbol"/>
              </a:rPr>
              <a:t>	ASbAba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>
                <a:sym typeface="Symbol"/>
              </a:rPr>
              <a:t>Karena Pohon Penurunannya untuk mendapatkan string “aabbaa” , maka :</a:t>
            </a:r>
            <a:endParaRPr lang="id-ID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82032" y="3129978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2926" y="427298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53124" y="427298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3322" y="4272986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4881554" y="3630043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5" idx="0"/>
          </p:cNvCxnSpPr>
          <p:nvPr/>
        </p:nvCxnSpPr>
        <p:spPr>
          <a:xfrm>
            <a:off x="6168142" y="3714753"/>
            <a:ext cx="14373" cy="558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53190" y="3630043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902776" y="5050985"/>
            <a:ext cx="558233" cy="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31381" y="5365470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5095868" y="4786322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53124" y="53365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381752" y="4714884"/>
            <a:ext cx="92869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5959" y="536547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759768" y="6122555"/>
            <a:ext cx="558233" cy="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10116" y="627322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0800000" flipV="1">
            <a:off x="6453191" y="585789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381884" y="585789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02671" y="627322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10858" y="6215083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77F55CBA-CB86-BB4B-BEBC-329443263E2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Subtitle 4">
            <a:extLst>
              <a:ext uri="{FF2B5EF4-FFF2-40B4-BE49-F238E27FC236}">
                <a16:creationId xmlns:a16="http://schemas.microsoft.com/office/drawing/2014/main" id="{593754DF-4E4E-0D4C-8056-091F3D91CF49}"/>
              </a:ext>
            </a:extLst>
          </p:cNvPr>
          <p:cNvSpPr txBox="1">
            <a:spLocks/>
          </p:cNvSpPr>
          <p:nvPr/>
        </p:nvSpPr>
        <p:spPr>
          <a:xfrm>
            <a:off x="8927024" y="152878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2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SAA	</a:t>
            </a:r>
          </a:p>
          <a:p>
            <a:r>
              <a:rPr lang="id-ID" sz="3200" dirty="0">
                <a:sym typeface="Symbol"/>
              </a:rPr>
              <a:t>	AAAAabAAb</a:t>
            </a:r>
          </a:p>
          <a:p>
            <a:r>
              <a:rPr lang="id-ID" sz="3200" dirty="0">
                <a:sym typeface="Symbol"/>
              </a:rPr>
              <a:t>Buat Pohon Penurunan untuk string “bbabaaba”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DB32937E-9F90-6E4C-B7D2-AAF93E0CF57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927AF6A-ECD2-D541-8B9E-200C6ACB6E7F}"/>
              </a:ext>
            </a:extLst>
          </p:cNvPr>
          <p:cNvSpPr txBox="1">
            <a:spLocks/>
          </p:cNvSpPr>
          <p:nvPr/>
        </p:nvSpPr>
        <p:spPr>
          <a:xfrm>
            <a:off x="8818536" y="236362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ym typeface="Symbol"/>
              </a:rPr>
              <a:t>Karena string yang akan kita cari adalah  “bbabaaba”, maka kita pilih : 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43825" y="1857365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86437" y="2285992"/>
            <a:ext cx="185738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01015" y="2285992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7010" y="266444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4608" y="264318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774133" y="317896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667108" y="3143248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6976" y="359314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0372" y="361440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3217215" y="4143380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60223" y="414338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5431" y="46647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3013" y="46221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842567" y="5534064"/>
            <a:ext cx="714731" cy="7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4430" y="5773184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5810248" y="3050546"/>
            <a:ext cx="1714512" cy="449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81950" y="3050546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4973" y="35217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94740" y="352934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6453191" y="402176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7667636" y="4114122"/>
            <a:ext cx="943770" cy="52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8774925" y="4107661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9049" y="460091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8" y="458563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81184" y="450057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6136094" y="5534064"/>
            <a:ext cx="714731" cy="7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17957" y="5773184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7099674" y="5547686"/>
            <a:ext cx="714731" cy="7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81537" y="5786806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8268048" y="5021901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411056" y="5021901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96264" y="55432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23846" y="550070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24958" y="6072207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9453586" y="6000768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4">
            <a:extLst>
              <a:ext uri="{FF2B5EF4-FFF2-40B4-BE49-F238E27FC236}">
                <a16:creationId xmlns:a16="http://schemas.microsoft.com/office/drawing/2014/main" id="{DE71CD42-A56A-1842-9BAC-8AE342AB83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Subtitle 4">
            <a:extLst>
              <a:ext uri="{FF2B5EF4-FFF2-40B4-BE49-F238E27FC236}">
                <a16:creationId xmlns:a16="http://schemas.microsoft.com/office/drawing/2014/main" id="{DCDAAE2F-83FA-9B48-8800-015B5F5E6E02}"/>
              </a:ext>
            </a:extLst>
          </p:cNvPr>
          <p:cNvSpPr txBox="1">
            <a:spLocks/>
          </p:cNvSpPr>
          <p:nvPr/>
        </p:nvSpPr>
        <p:spPr>
          <a:xfrm>
            <a:off x="8882082" y="248510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2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SaAdaB	</a:t>
            </a:r>
          </a:p>
          <a:p>
            <a:r>
              <a:rPr lang="id-ID" sz="3200" dirty="0">
                <a:sym typeface="Symbol"/>
              </a:rPr>
              <a:t>	Abc</a:t>
            </a:r>
          </a:p>
          <a:p>
            <a:r>
              <a:rPr lang="id-ID" sz="3200" dirty="0">
                <a:sym typeface="Symbol"/>
              </a:rPr>
              <a:t>	Bccdddc</a:t>
            </a:r>
          </a:p>
          <a:p>
            <a:r>
              <a:rPr lang="id-ID" sz="3200" dirty="0">
                <a:sym typeface="Symbol"/>
              </a:rPr>
              <a:t>Buat Pohon Penurunan untuk string “accd”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3C209CD-7511-984B-9134-8D3115FF321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A5211EE-1C31-A048-BA58-DC4D3B0D940A}"/>
              </a:ext>
            </a:extLst>
          </p:cNvPr>
          <p:cNvSpPr txBox="1">
            <a:spLocks/>
          </p:cNvSpPr>
          <p:nvPr/>
        </p:nvSpPr>
        <p:spPr>
          <a:xfrm>
            <a:off x="8958020" y="171478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ym typeface="Symbol"/>
              </a:rPr>
              <a:t>Karena string yang akan kita cari adalah  “accd”, maka kita pilih : </a:t>
            </a:r>
            <a:endParaRPr lang="id-ID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43825" y="1857365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486437" y="2285992"/>
            <a:ext cx="185738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01015" y="2285992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7010" y="2664448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4608" y="264318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6167438" y="3050546"/>
            <a:ext cx="1357322" cy="949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3" idx="0"/>
          </p:cNvCxnSpPr>
          <p:nvPr/>
        </p:nvCxnSpPr>
        <p:spPr>
          <a:xfrm>
            <a:off x="7881950" y="3050546"/>
            <a:ext cx="1453062" cy="878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3124" y="392906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37682" y="3929067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d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7702357" y="3227957"/>
            <a:ext cx="36718" cy="772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3538" y="3950332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D755BFB2-67CF-264D-B4DD-56DB8F37438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6F860BD4-AFC1-BB41-B7B1-CFDB507A400D}"/>
              </a:ext>
            </a:extLst>
          </p:cNvPr>
          <p:cNvSpPr txBox="1">
            <a:spLocks/>
          </p:cNvSpPr>
          <p:nvPr/>
        </p:nvSpPr>
        <p:spPr>
          <a:xfrm>
            <a:off x="8958020" y="160006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3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SAB	</a:t>
            </a:r>
          </a:p>
          <a:p>
            <a:r>
              <a:rPr lang="id-ID" sz="3200" dirty="0">
                <a:sym typeface="Symbol"/>
              </a:rPr>
              <a:t>	AAabB</a:t>
            </a:r>
          </a:p>
          <a:p>
            <a:r>
              <a:rPr lang="id-ID" sz="3200" dirty="0">
                <a:sym typeface="Symbol"/>
              </a:rPr>
              <a:t>	BaSb</a:t>
            </a:r>
          </a:p>
          <a:p>
            <a:r>
              <a:rPr lang="id-ID" sz="3200" dirty="0">
                <a:sym typeface="Symbol"/>
              </a:rPr>
              <a:t>Buat Pohon Penurunan untuk string “baabaab”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9B4519EB-2F0A-0D4B-8F32-1F0A21A1522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3D3E887-163A-0C4C-AED6-C43EE8E9E54E}"/>
              </a:ext>
            </a:extLst>
          </p:cNvPr>
          <p:cNvSpPr txBox="1">
            <a:spLocks/>
          </p:cNvSpPr>
          <p:nvPr/>
        </p:nvSpPr>
        <p:spPr>
          <a:xfrm>
            <a:off x="8911525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4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SBaAb	</a:t>
            </a:r>
          </a:p>
          <a:p>
            <a:r>
              <a:rPr lang="id-ID" sz="3200" dirty="0">
                <a:sym typeface="Symbol"/>
              </a:rPr>
              <a:t>	ASaAaba</a:t>
            </a:r>
          </a:p>
          <a:p>
            <a:r>
              <a:rPr lang="id-ID" sz="3200" dirty="0">
                <a:sym typeface="Symbol"/>
              </a:rPr>
              <a:t>	BSbBBab</a:t>
            </a:r>
          </a:p>
          <a:p>
            <a:r>
              <a:rPr lang="id-ID" sz="3200" dirty="0">
                <a:sym typeface="Symbol"/>
              </a:rPr>
              <a:t>Buat Pohon Penurunan untuk string “bbaaaaabb”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ED7A73-B300-594D-855C-B3F2EF0F0A0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52C1D2C-5EC4-A246-8A83-A331F5CE5E06}"/>
              </a:ext>
            </a:extLst>
          </p:cNvPr>
          <p:cNvSpPr txBox="1">
            <a:spLocks/>
          </p:cNvSpPr>
          <p:nvPr/>
        </p:nvSpPr>
        <p:spPr>
          <a:xfrm>
            <a:off x="8927023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5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SBaAb	</a:t>
            </a:r>
          </a:p>
          <a:p>
            <a:r>
              <a:rPr lang="id-ID" sz="3200" dirty="0">
                <a:sym typeface="Symbol"/>
              </a:rPr>
              <a:t>	ASaAaba</a:t>
            </a:r>
          </a:p>
          <a:p>
            <a:r>
              <a:rPr lang="id-ID" sz="3200" dirty="0">
                <a:sym typeface="Symbol"/>
              </a:rPr>
              <a:t>	BSbBBab</a:t>
            </a:r>
          </a:p>
          <a:p>
            <a:r>
              <a:rPr lang="id-ID" sz="3200" dirty="0">
                <a:sym typeface="Symbol"/>
              </a:rPr>
              <a:t>Buat Pohon Penurunan untuk string “baabbbaa”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FE57A1D-D926-3F4B-8856-F205578BCCC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362CCC7-1FB2-9847-AA41-D7B7F8B67FBB}"/>
              </a:ext>
            </a:extLst>
          </p:cNvPr>
          <p:cNvSpPr txBox="1">
            <a:spLocks/>
          </p:cNvSpPr>
          <p:nvPr/>
        </p:nvSpPr>
        <p:spPr>
          <a:xfrm>
            <a:off x="8849532" y="165672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6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SBaAb	</a:t>
            </a:r>
          </a:p>
          <a:p>
            <a:r>
              <a:rPr lang="id-ID" sz="3200" dirty="0">
                <a:sym typeface="Symbol"/>
              </a:rPr>
              <a:t>	ASaAaba</a:t>
            </a:r>
          </a:p>
          <a:p>
            <a:r>
              <a:rPr lang="id-ID" sz="3200" dirty="0">
                <a:sym typeface="Symbol"/>
              </a:rPr>
              <a:t>	BSbBBab</a:t>
            </a:r>
          </a:p>
          <a:p>
            <a:r>
              <a:rPr lang="id-ID" sz="3200" dirty="0">
                <a:sym typeface="Symbol"/>
              </a:rPr>
              <a:t>Buat Pohon Penurunan untuk string “baab”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015D54C-96B2-2248-B904-867CB344C78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10BCECF-84A3-3C40-8A68-2C9CA874FEC8}"/>
              </a:ext>
            </a:extLst>
          </p:cNvPr>
          <p:cNvSpPr txBox="1">
            <a:spLocks/>
          </p:cNvSpPr>
          <p:nvPr/>
        </p:nvSpPr>
        <p:spPr>
          <a:xfrm>
            <a:off x="8989017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7 :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SaBbA	</a:t>
            </a:r>
          </a:p>
          <a:p>
            <a:r>
              <a:rPr lang="id-ID" sz="3200" dirty="0">
                <a:sym typeface="Symbol"/>
              </a:rPr>
              <a:t>	AaaSbAA</a:t>
            </a:r>
          </a:p>
          <a:p>
            <a:r>
              <a:rPr lang="id-ID" sz="3200" dirty="0">
                <a:sym typeface="Symbol"/>
              </a:rPr>
              <a:t>	BbbSaBB</a:t>
            </a:r>
          </a:p>
          <a:p>
            <a:r>
              <a:rPr lang="id-ID" sz="3200" dirty="0">
                <a:sym typeface="Symbol"/>
              </a:rPr>
              <a:t>Buktikan bahwa tata bahasa bebas konteks di atas adalah ambigu</a:t>
            </a: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EFF27B-F70A-114A-89EA-641E8837611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17CDBCA-11AC-3B48-9A87-8AF05D44C95C}"/>
              </a:ext>
            </a:extLst>
          </p:cNvPr>
          <p:cNvSpPr txBox="1">
            <a:spLocks/>
          </p:cNvSpPr>
          <p:nvPr/>
        </p:nvSpPr>
        <p:spPr>
          <a:xfrm>
            <a:off x="8958020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>
                <a:solidFill>
                  <a:srgbClr val="0000FF"/>
                </a:solidFill>
              </a:rPr>
              <a:t>Tata Bahasa Bebas Konteks (CFG):</a:t>
            </a:r>
            <a:endParaRPr lang="en-US" sz="40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78072" y="1728593"/>
            <a:ext cx="98084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Definisi :</a:t>
            </a:r>
          </a:p>
          <a:p>
            <a:pPr algn="just"/>
            <a:r>
              <a:rPr lang="id-ID" sz="3200" dirty="0"/>
              <a:t>Pada tata bahasa reguler dengan aturan </a:t>
            </a:r>
            <a:r>
              <a:rPr lang="id-ID" sz="3200" dirty="0">
                <a:sym typeface="Symbol"/>
              </a:rPr>
              <a:t> terdapat aturan pada ruas kanan yaitu jika mengandung simbol Non Terminal maka maksimal satu simbol dan diletakan paling kanan, contohnya  SaB</a:t>
            </a:r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Tetapi pada tata bahasa bebas kontek dengan rumus </a:t>
            </a:r>
            <a:r>
              <a:rPr lang="id-ID" sz="3200" dirty="0">
                <a:sym typeface="Symbol"/>
              </a:rPr>
              <a:t></a:t>
            </a:r>
            <a:r>
              <a:rPr lang="id-ID" sz="3200" dirty="0"/>
              <a:t> tidak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971710-CFC3-D24E-971B-A7E2A7679C5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D31B063-81B6-FC41-99F5-D0A3E7D6C26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541928" y="1174338"/>
            <a:ext cx="295138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Video Referensi 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541928" y="2034709"/>
            <a:ext cx="9744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d-ID" sz="3200" dirty="0">
                <a:hlinkClick r:id="rId2"/>
              </a:rPr>
              <a:t>https://www.youtube.com/watch?v=oqgFvmDsVDQ&amp;list=PLRh5ykdCNEH3G_RYC8S_1znK0FLV9GTV5&amp;index=7</a:t>
            </a:r>
            <a:endParaRPr lang="id-ID" sz="3200" dirty="0"/>
          </a:p>
          <a:p>
            <a:pPr marL="0" indent="0">
              <a:buNone/>
            </a:pPr>
            <a:endParaRPr lang="id-ID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EFF27B-F70A-114A-89EA-641E8837611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17CDBCA-11AC-3B48-9A87-8AF05D44C95C}"/>
              </a:ext>
            </a:extLst>
          </p:cNvPr>
          <p:cNvSpPr txBox="1">
            <a:spLocks/>
          </p:cNvSpPr>
          <p:nvPr/>
        </p:nvSpPr>
        <p:spPr>
          <a:xfrm>
            <a:off x="8958020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8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440494" y="851771"/>
            <a:ext cx="98460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Sehingga pada CFG dapat dituliskan sebagai berikut :</a:t>
            </a:r>
          </a:p>
          <a:p>
            <a:r>
              <a:rPr lang="id-ID" sz="3200" dirty="0"/>
              <a:t>S</a:t>
            </a:r>
            <a:r>
              <a:rPr lang="id-ID" sz="3200" dirty="0">
                <a:sym typeface="Symbol"/>
              </a:rPr>
              <a:t>aBA    :  ruas kanan mengandung 2 </a:t>
            </a:r>
          </a:p>
          <a:p>
            <a:r>
              <a:rPr lang="id-ID" sz="3200" dirty="0">
                <a:sym typeface="Symbol"/>
              </a:rPr>
              <a:t>                   Simbol Non Terminal</a:t>
            </a:r>
          </a:p>
          <a:p>
            <a:r>
              <a:rPr lang="id-ID" sz="3200" dirty="0">
                <a:sym typeface="Symbol"/>
              </a:rPr>
              <a:t>ABab    :  ruas kanan mengandung </a:t>
            </a:r>
            <a:r>
              <a:rPr lang="id-ID" sz="3200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Adobe Arabic" panose="02040503050201020203" pitchFamily="18" charset="-78"/>
                <a:sym typeface="Symbol"/>
              </a:rPr>
              <a:t>1</a:t>
            </a:r>
          </a:p>
          <a:p>
            <a:r>
              <a:rPr lang="id-ID" sz="3200" dirty="0">
                <a:sym typeface="Symbol"/>
              </a:rPr>
              <a:t>                   Simbol Non Terminal tetapi </a:t>
            </a:r>
          </a:p>
          <a:p>
            <a:r>
              <a:rPr lang="id-ID" sz="3200" dirty="0">
                <a:sym typeface="Symbol"/>
              </a:rPr>
              <a:t>                    letaknya tidak paling kanan</a:t>
            </a:r>
          </a:p>
          <a:p>
            <a:r>
              <a:rPr lang="id-ID" sz="3200" dirty="0">
                <a:sym typeface="Symbol"/>
              </a:rPr>
              <a:t>BaCb    :  ruas kanan mengandung </a:t>
            </a:r>
            <a:r>
              <a:rPr lang="id-ID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Symbol"/>
              </a:rPr>
              <a:t>1</a:t>
            </a:r>
            <a:r>
              <a:rPr lang="id-ID" sz="3200" dirty="0">
                <a:sym typeface="Symbol"/>
              </a:rPr>
              <a:t> </a:t>
            </a:r>
          </a:p>
          <a:p>
            <a:r>
              <a:rPr lang="id-ID" sz="3200" dirty="0">
                <a:sym typeface="Symbol"/>
              </a:rPr>
              <a:t>                   Simbol Non Terminal tetapi</a:t>
            </a:r>
          </a:p>
          <a:p>
            <a:r>
              <a:rPr lang="id-ID" sz="3200" dirty="0">
                <a:sym typeface="Symbol"/>
              </a:rPr>
              <a:t>                   letaknya di tengah</a:t>
            </a:r>
          </a:p>
          <a:p>
            <a:r>
              <a:rPr lang="id-ID" sz="3200" dirty="0">
                <a:sym typeface="Symbol"/>
              </a:rPr>
              <a:t>CD        : ruas kanan tidak mengan   </a:t>
            </a:r>
          </a:p>
          <a:p>
            <a:r>
              <a:rPr lang="id-ID" sz="3200" dirty="0">
                <a:sym typeface="Symbol"/>
              </a:rPr>
              <a:t>                   dung simbol terminal</a:t>
            </a:r>
            <a:endParaRPr lang="id-ID" sz="3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61A4E69-F20C-BD46-839C-6FD06A396F0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CAFF26-B955-0541-A859-3A154BA8377A}"/>
              </a:ext>
            </a:extLst>
          </p:cNvPr>
          <p:cNvSpPr txBox="1">
            <a:spLocks/>
          </p:cNvSpPr>
          <p:nvPr/>
        </p:nvSpPr>
        <p:spPr>
          <a:xfrm>
            <a:off x="9004515" y="25269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Pohon Penurunan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Definisi :</a:t>
            </a:r>
          </a:p>
          <a:p>
            <a:pPr algn="just"/>
            <a:r>
              <a:rPr lang="id-ID" sz="3200" dirty="0"/>
              <a:t>Pohon Penurunan untuk memperoleh string dengan cara menurunkan simbol-simbol non terminal menjadi simbol-simbol terminal</a:t>
            </a:r>
          </a:p>
          <a:p>
            <a:pPr algn="just"/>
            <a:endParaRPr lang="id-ID" sz="3200" dirty="0"/>
          </a:p>
          <a:p>
            <a:r>
              <a:rPr lang="id-ID" sz="3200" dirty="0"/>
              <a:t>Pada tata bahasa bebas kontek, simbol S dijadikan sebagai “AKAR” dalam pohon penurunan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4C7EEFF-3F0D-D241-B0DD-4653DA5368D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2EA856B-C28A-2042-9E3C-4E7BFD7E5D69}"/>
              </a:ext>
            </a:extLst>
          </p:cNvPr>
          <p:cNvSpPr txBox="1">
            <a:spLocks/>
          </p:cNvSpPr>
          <p:nvPr/>
        </p:nvSpPr>
        <p:spPr>
          <a:xfrm>
            <a:off x="8927023" y="120133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541928" y="1037478"/>
            <a:ext cx="24945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Pohon Penurunan 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Jika terdapat CFG berikut, maka :</a:t>
            </a:r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S</a:t>
            </a:r>
            <a:r>
              <a:rPr lang="id-ID" sz="3200" dirty="0">
                <a:sym typeface="Symbol"/>
              </a:rPr>
              <a:t>AB	pohonnya 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Simbol A dan B non terminal yang harus diturunkan lagi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8310578" y="3357562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7381884" y="3357562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29185" y="2855933"/>
            <a:ext cx="5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2570" y="4083485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3687" y="4096011"/>
            <a:ext cx="38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89428DA0-FC42-7E45-B795-913B19155D1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5DB27E3D-3BFC-BE41-932A-E0B5F925CB33}"/>
              </a:ext>
            </a:extLst>
          </p:cNvPr>
          <p:cNvSpPr txBox="1">
            <a:spLocks/>
          </p:cNvSpPr>
          <p:nvPr/>
        </p:nvSpPr>
        <p:spPr>
          <a:xfrm>
            <a:off x="8993427" y="282856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Pohon Penurunan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Jika terdapat CFG berikut, maka :</a:t>
            </a:r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>
                <a:sym typeface="Symbol"/>
              </a:rPr>
              <a:t>SABC	pohonnya 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Simbol A, B dan C non terminal yang harus diturunkan lagi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4826" y="2786059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8942" y="407194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826" y="407194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847025" y="367903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7167570" y="3286124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8116" y="405067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16" y="3286124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CB3C3BAB-64C0-3F43-8928-7D1D1072EC8B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A57CA345-FCE8-5D43-B8F2-DD7152038741}"/>
              </a:ext>
            </a:extLst>
          </p:cNvPr>
          <p:cNvSpPr txBox="1">
            <a:spLocks/>
          </p:cNvSpPr>
          <p:nvPr/>
        </p:nvSpPr>
        <p:spPr>
          <a:xfrm>
            <a:off x="9004515" y="236362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Pohon Penurunan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Jika terdapat CFG berikut, maka :</a:t>
            </a:r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>
                <a:sym typeface="Symbol"/>
              </a:rPr>
              <a:t>SAbC	pohonnya 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Simbol A dan C non terminal yang harus diturunkan lagi, tetapi simbol b terminal sudah tidak bisa diturunkan lagi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4826" y="2786059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8942" y="407194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826" y="407194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7847025" y="367903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7167570" y="3286124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8116" y="405067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16" y="3286124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>
            <a:extLst>
              <a:ext uri="{FF2B5EF4-FFF2-40B4-BE49-F238E27FC236}">
                <a16:creationId xmlns:a16="http://schemas.microsoft.com/office/drawing/2014/main" id="{61F1FD24-E1FD-3B45-9C5E-760B944BA20F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C094C068-C3C2-3944-92DD-54481AAFF204}"/>
              </a:ext>
            </a:extLst>
          </p:cNvPr>
          <p:cNvSpPr txBox="1">
            <a:spLocks/>
          </p:cNvSpPr>
          <p:nvPr/>
        </p:nvSpPr>
        <p:spPr>
          <a:xfrm>
            <a:off x="9004516" y="169586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Pohon Penurunan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503124" y="1691015"/>
            <a:ext cx="97834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Jika terdapat CFG dengan aturan produksinya berikut :</a:t>
            </a:r>
          </a:p>
          <a:p>
            <a:endParaRPr lang="id-ID" sz="3200" dirty="0"/>
          </a:p>
          <a:p>
            <a:r>
              <a:rPr lang="id-ID" sz="3200" dirty="0">
                <a:sym typeface="Symbol"/>
              </a:rPr>
              <a:t>SAB	   pohonnya </a:t>
            </a:r>
            <a:endParaRPr lang="id-ID" sz="3200" dirty="0"/>
          </a:p>
          <a:p>
            <a:r>
              <a:rPr lang="id-ID" sz="3200" dirty="0"/>
              <a:t>A</a:t>
            </a:r>
            <a:r>
              <a:rPr lang="id-ID" sz="3200" dirty="0">
                <a:sym typeface="Symbol"/>
              </a:rPr>
              <a:t>aAa</a:t>
            </a:r>
          </a:p>
          <a:p>
            <a:r>
              <a:rPr lang="id-ID" sz="3200" dirty="0">
                <a:sym typeface="Symbol"/>
              </a:rPr>
              <a:t>Bb</a:t>
            </a:r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endParaRPr lang="id-ID" sz="3200" dirty="0"/>
          </a:p>
          <a:p>
            <a:r>
              <a:rPr lang="id-ID" sz="3200" dirty="0"/>
              <a:t>Stringnya : “aab”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4826" y="2500307"/>
            <a:ext cx="37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8942" y="378619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7167570" y="3000372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58116" y="376492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16" y="3000372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0248" y="4643447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6046" y="466471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10710" y="46647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96198" y="5786455"/>
            <a:ext cx="35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096132" y="4286256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38876" y="4286256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rot="16200000" flipH="1">
            <a:off x="7463052" y="5581870"/>
            <a:ext cx="679844" cy="15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9216516" y="4485809"/>
            <a:ext cx="579498" cy="37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4">
            <a:extLst>
              <a:ext uri="{FF2B5EF4-FFF2-40B4-BE49-F238E27FC236}">
                <a16:creationId xmlns:a16="http://schemas.microsoft.com/office/drawing/2014/main" id="{0F4EA7CC-A421-2E42-BD1E-2C4771606D2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185C3195-A5E3-4C45-8FEC-19760CA5A81E}"/>
              </a:ext>
            </a:extLst>
          </p:cNvPr>
          <p:cNvSpPr txBox="1">
            <a:spLocks/>
          </p:cNvSpPr>
          <p:nvPr/>
        </p:nvSpPr>
        <p:spPr>
          <a:xfrm>
            <a:off x="8846363" y="179801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0000FF"/>
                </a:solidFill>
              </a:rPr>
              <a:t>Contoh 1 :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Diketahui CFG dengan Aturan Produksi berikut</a:t>
            </a:r>
          </a:p>
          <a:p>
            <a:r>
              <a:rPr lang="id-ID" sz="3200" dirty="0">
                <a:sym typeface="Symbol"/>
              </a:rPr>
              <a:t>	SaASa</a:t>
            </a:r>
          </a:p>
          <a:p>
            <a:r>
              <a:rPr lang="id-ID" sz="3200" dirty="0">
                <a:sym typeface="Symbol"/>
              </a:rPr>
              <a:t>	ASbAba</a:t>
            </a:r>
          </a:p>
          <a:p>
            <a:r>
              <a:rPr lang="id-ID" sz="3200" dirty="0">
                <a:sym typeface="Symbol"/>
              </a:rPr>
              <a:t>Buat Pohon Penurunan untuk string “aabbaa” </a:t>
            </a:r>
            <a:endParaRPr lang="id-ID" sz="3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A07DC528-BCAB-5F43-B841-C8D0CD2FFF2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BE63E7B-D448-5F45-B335-BA5B4F744CA2}"/>
              </a:ext>
            </a:extLst>
          </p:cNvPr>
          <p:cNvSpPr txBox="1">
            <a:spLocks/>
          </p:cNvSpPr>
          <p:nvPr/>
        </p:nvSpPr>
        <p:spPr>
          <a:xfrm>
            <a:off x="8958020" y="197907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</TotalTime>
  <Words>904</Words>
  <Application>Microsoft Macintosh PowerPoint</Application>
  <PresentationFormat>Widescreen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Adobe Fan Heiti Std B</vt:lpstr>
      <vt:lpstr>Adobe Gothic Std B</vt:lpstr>
      <vt:lpstr>Arial</vt:lpstr>
      <vt:lpstr>Arial Black</vt:lpstr>
      <vt:lpstr>Calibri</vt:lpstr>
      <vt:lpstr>Signika</vt:lpstr>
      <vt:lpstr>1_Custom Design</vt:lpstr>
      <vt:lpstr>  Aturan Produksi  untuk CFG</vt:lpstr>
      <vt:lpstr>Tata Bahasa Bebas Konteks (CFG):</vt:lpstr>
      <vt:lpstr>PowerPoint Presentation</vt:lpstr>
      <vt:lpstr>Pohon Penurunan :</vt:lpstr>
      <vt:lpstr>Pohon Penurunan </vt:lpstr>
      <vt:lpstr>Pohon Penurunan :</vt:lpstr>
      <vt:lpstr>Pohon Penurunan :</vt:lpstr>
      <vt:lpstr>Pohon Penurunan :</vt:lpstr>
      <vt:lpstr>Contoh 1 :</vt:lpstr>
      <vt:lpstr>Diketahui   SaASa  ASbAba</vt:lpstr>
      <vt:lpstr>Contoh 2 :</vt:lpstr>
      <vt:lpstr>Karena string yang akan kita cari adalah  “bbabaaba”, maka kita pilih : </vt:lpstr>
      <vt:lpstr>Contoh 2 :</vt:lpstr>
      <vt:lpstr>Karena string yang akan kita cari adalah  “accd”, maka kita pilih : </vt:lpstr>
      <vt:lpstr>Contoh 3 :</vt:lpstr>
      <vt:lpstr>Contoh 4 :</vt:lpstr>
      <vt:lpstr>Contoh 5 :</vt:lpstr>
      <vt:lpstr>Contoh 6 :</vt:lpstr>
      <vt:lpstr>Contoh 7 :</vt:lpstr>
      <vt:lpstr>Video 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96</cp:revision>
  <dcterms:created xsi:type="dcterms:W3CDTF">2020-07-23T01:18:59Z</dcterms:created>
  <dcterms:modified xsi:type="dcterms:W3CDTF">2022-02-23T13:25:23Z</dcterms:modified>
</cp:coreProperties>
</file>