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8"/>
  </p:notesMasterIdLst>
  <p:sldIdLst>
    <p:sldId id="256" r:id="rId2"/>
    <p:sldId id="261" r:id="rId3"/>
    <p:sldId id="259" r:id="rId4"/>
    <p:sldId id="260" r:id="rId5"/>
    <p:sldId id="303" r:id="rId6"/>
    <p:sldId id="29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2" autoAdjust="0"/>
    <p:restoredTop sz="86486" autoAdjust="0"/>
  </p:normalViewPr>
  <p:slideViewPr>
    <p:cSldViewPr>
      <p:cViewPr varScale="1">
        <p:scale>
          <a:sx n="70" d="100"/>
          <a:sy n="70" d="100"/>
        </p:scale>
        <p:origin x="120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08B82-6AB9-41CD-84E1-50555EB3CA93}" type="datetimeFigureOut">
              <a:rPr lang="id-ID" smtClean="0"/>
              <a:t>01-03-2021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2E864-64DB-4FBA-A705-6E503C0E7F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16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1218" y="1837765"/>
            <a:ext cx="4430806" cy="2364628"/>
          </a:xfrm>
        </p:spPr>
        <p:txBody>
          <a:bodyPr anchor="b"/>
          <a:lstStyle>
            <a:lvl1pPr algn="l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218" y="4338919"/>
            <a:ext cx="3583642" cy="699248"/>
          </a:xfrm>
        </p:spPr>
        <p:txBody>
          <a:bodyPr>
            <a:normAutofit/>
          </a:bodyPr>
          <a:lstStyle>
            <a:lvl1pPr marL="0" indent="0" algn="l">
              <a:buNone/>
              <a:defRPr sz="1500" i="1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8983" y="398277"/>
            <a:ext cx="2228850" cy="453370"/>
          </a:xfrm>
          <a:prstGeom prst="rect">
            <a:avLst/>
          </a:prstGeom>
        </p:spPr>
        <p:txBody>
          <a:bodyPr/>
          <a:lstStyle>
            <a:lvl1pPr>
              <a:defRPr sz="1050" b="1" spc="225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472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90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5F63-95AA-44A9-A414-4560BA96DB12}" type="datetimeFigureOut">
              <a:rPr lang="id-ID" smtClean="0"/>
              <a:t>01-03-2021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424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446" y="1037479"/>
            <a:ext cx="7308478" cy="809251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446" y="2034709"/>
            <a:ext cx="7308478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050"/>
            </a:lvl3pPr>
            <a:lvl4pPr>
              <a:lnSpc>
                <a:spcPct val="100000"/>
              </a:lnSpc>
              <a:spcBef>
                <a:spcPts val="0"/>
              </a:spcBef>
              <a:defRPr sz="900"/>
            </a:lvl4pPr>
            <a:lvl5pPr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61362" y="185739"/>
            <a:ext cx="2057400" cy="495299"/>
          </a:xfrm>
          <a:prstGeom prst="rect">
            <a:avLst/>
          </a:prstGeom>
        </p:spPr>
        <p:txBody>
          <a:bodyPr/>
          <a:lstStyle>
            <a:lvl1pPr algn="r">
              <a:defRPr sz="900" b="0" i="1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284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6789" y="1454598"/>
            <a:ext cx="3009168" cy="750720"/>
          </a:xfrm>
        </p:spPr>
        <p:txBody>
          <a:bodyPr anchor="b"/>
          <a:lstStyle>
            <a:lvl1pPr marL="0" indent="0" algn="l">
              <a:buNone/>
              <a:defRPr sz="1800" b="1"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6789" y="2357718"/>
            <a:ext cx="3009168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97184" y="1454598"/>
            <a:ext cx="3023987" cy="750720"/>
          </a:xfrm>
        </p:spPr>
        <p:txBody>
          <a:bodyPr anchor="b"/>
          <a:lstStyle>
            <a:lvl1pPr marL="0" indent="0" algn="l">
              <a:buNone/>
              <a:defRPr sz="1800" b="1"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97184" y="2357718"/>
            <a:ext cx="3023987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8816" y="206508"/>
            <a:ext cx="1590115" cy="365125"/>
          </a:xfrm>
          <a:prstGeom prst="rect">
            <a:avLst/>
          </a:prstGeom>
        </p:spPr>
        <p:txBody>
          <a:bodyPr/>
          <a:lstStyle>
            <a:lvl1pPr algn="r">
              <a:defRPr sz="900" i="1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600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446" y="1243667"/>
            <a:ext cx="7308478" cy="809251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446" y="2240898"/>
            <a:ext cx="7308478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050"/>
            </a:lvl3pPr>
            <a:lvl4pPr>
              <a:lnSpc>
                <a:spcPct val="100000"/>
              </a:lnSpc>
              <a:spcBef>
                <a:spcPts val="0"/>
              </a:spcBef>
              <a:defRPr sz="900"/>
            </a:lvl4pPr>
            <a:lvl5pPr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61362" y="185739"/>
            <a:ext cx="2057400" cy="495299"/>
          </a:xfrm>
          <a:prstGeom prst="rect">
            <a:avLst/>
          </a:prstGeom>
        </p:spPr>
        <p:txBody>
          <a:bodyPr/>
          <a:lstStyle>
            <a:lvl1pPr algn="r">
              <a:defRPr sz="900" b="0" i="1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394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6789" y="1454598"/>
            <a:ext cx="3009168" cy="750720"/>
          </a:xfrm>
        </p:spPr>
        <p:txBody>
          <a:bodyPr anchor="b"/>
          <a:lstStyle>
            <a:lvl1pPr marL="0" indent="0" algn="l">
              <a:buNone/>
              <a:defRPr sz="1800" b="1"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6789" y="2357718"/>
            <a:ext cx="3009168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97184" y="1454598"/>
            <a:ext cx="3023987" cy="750720"/>
          </a:xfrm>
        </p:spPr>
        <p:txBody>
          <a:bodyPr anchor="b"/>
          <a:lstStyle>
            <a:lvl1pPr marL="0" indent="0" algn="l">
              <a:buNone/>
              <a:defRPr sz="1800" b="1"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97184" y="2357718"/>
            <a:ext cx="3023987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8816" y="206508"/>
            <a:ext cx="1590115" cy="365125"/>
          </a:xfrm>
          <a:prstGeom prst="rect">
            <a:avLst/>
          </a:prstGeom>
        </p:spPr>
        <p:txBody>
          <a:bodyPr/>
          <a:lstStyle>
            <a:lvl1pPr algn="r">
              <a:defRPr sz="900" i="1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080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755" y="1709739"/>
            <a:ext cx="3617258" cy="2145086"/>
          </a:xfrm>
        </p:spPr>
        <p:txBody>
          <a:bodyPr anchor="b">
            <a:normAutofit/>
          </a:bodyPr>
          <a:lstStyle>
            <a:lvl1pPr>
              <a:defRPr sz="3600" b="0" i="1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2755" y="3979864"/>
            <a:ext cx="3232616" cy="103140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210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6789" y="4518212"/>
            <a:ext cx="3009168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15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6789" y="5047130"/>
            <a:ext cx="3009168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35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05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9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97184" y="4518212"/>
            <a:ext cx="3023987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15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97184" y="5047130"/>
            <a:ext cx="3023987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35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05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9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2"/>
            <a:ext cx="9144000" cy="4258233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3477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447" y="1243667"/>
            <a:ext cx="2669243" cy="809251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447" y="2240898"/>
            <a:ext cx="2669243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61362" y="185739"/>
            <a:ext cx="2057400" cy="495299"/>
          </a:xfrm>
          <a:prstGeom prst="rect">
            <a:avLst/>
          </a:prstGeom>
        </p:spPr>
        <p:txBody>
          <a:bodyPr/>
          <a:lstStyle>
            <a:lvl1pPr algn="r">
              <a:defRPr sz="900" b="0" i="1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4514850" y="761720"/>
            <a:ext cx="4629150" cy="609628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7631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373" y="2483224"/>
            <a:ext cx="1761563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02001" y="1185657"/>
            <a:ext cx="4825893" cy="750720"/>
          </a:xfrm>
        </p:spPr>
        <p:txBody>
          <a:bodyPr anchor="b"/>
          <a:lstStyle>
            <a:lvl1pPr marL="0" indent="0" algn="l">
              <a:buNone/>
              <a:defRPr sz="1800" b="1"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02001" y="2088777"/>
            <a:ext cx="482589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8816" y="206508"/>
            <a:ext cx="1590115" cy="365125"/>
          </a:xfrm>
          <a:prstGeom prst="rect">
            <a:avLst/>
          </a:prstGeom>
        </p:spPr>
        <p:txBody>
          <a:bodyPr/>
          <a:lstStyle>
            <a:lvl1pPr algn="r">
              <a:defRPr sz="900" i="1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237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158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Operating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 </a:t>
            </a:r>
            <a:r>
              <a:rPr lang="en-US" dirty="0" err="1"/>
              <a:t>Pengampu</a:t>
            </a:r>
            <a:r>
              <a:rPr lang="en-US" dirty="0"/>
              <a:t> MK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endParaRPr lang="id-ID" dirty="0"/>
          </a:p>
          <a:p>
            <a:r>
              <a:rPr lang="en-US" dirty="0"/>
              <a:t>Universitas </a:t>
            </a:r>
            <a:r>
              <a:rPr lang="id-ID" dirty="0"/>
              <a:t>Dian </a:t>
            </a:r>
            <a:r>
              <a:rPr lang="id-ID" dirty="0" err="1"/>
              <a:t>Nuswantoro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6327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/>
              <a:t>Course Content (Syllabus)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id-ID" sz="1200" dirty="0"/>
              <a:t>Understanding about basic concept of computer system</a:t>
            </a:r>
            <a:r>
              <a:rPr lang="en-US" sz="1200" dirty="0"/>
              <a:t> and operating system</a:t>
            </a:r>
            <a:r>
              <a:rPr lang="id-ID" sz="1200" dirty="0"/>
              <a:t>.</a:t>
            </a:r>
          </a:p>
          <a:p>
            <a:pPr marL="624078" indent="-514350">
              <a:buFont typeface="+mj-lt"/>
              <a:buAutoNum type="arabicPeriod"/>
            </a:pPr>
            <a:r>
              <a:rPr lang="id-ID" sz="1200" dirty="0"/>
              <a:t>Understanding about</a:t>
            </a:r>
            <a:r>
              <a:rPr lang="en-US" sz="1200" dirty="0"/>
              <a:t> storage and</a:t>
            </a:r>
            <a:r>
              <a:rPr lang="id-ID" sz="1200" dirty="0"/>
              <a:t> filesystem concept.</a:t>
            </a:r>
            <a:endParaRPr lang="en-US" sz="1200" dirty="0"/>
          </a:p>
          <a:p>
            <a:pPr marL="624078" indent="-514350">
              <a:buFont typeface="+mj-lt"/>
              <a:buAutoNum type="arabicPeriod"/>
            </a:pPr>
            <a:r>
              <a:rPr lang="en-US" sz="1200" dirty="0"/>
              <a:t>Understanding about virtualization and containerization.</a:t>
            </a:r>
            <a:endParaRPr lang="id-ID" sz="1200" dirty="0"/>
          </a:p>
          <a:p>
            <a:pPr marL="624078" indent="-514350">
              <a:buFont typeface="+mj-lt"/>
              <a:buAutoNum type="arabicPeriod"/>
            </a:pPr>
            <a:r>
              <a:rPr lang="id-ID" sz="1200" dirty="0"/>
              <a:t>Understanding about process management.</a:t>
            </a:r>
          </a:p>
          <a:p>
            <a:pPr marL="1181862" lvl="2" indent="-514350">
              <a:buFont typeface="+mj-lt"/>
              <a:buAutoNum type="arabicPeriod"/>
            </a:pPr>
            <a:r>
              <a:rPr lang="id-ID" sz="1200" dirty="0"/>
              <a:t>Process</a:t>
            </a:r>
          </a:p>
          <a:p>
            <a:pPr marL="1181862" lvl="2" indent="-514350">
              <a:buFont typeface="+mj-lt"/>
              <a:buAutoNum type="arabicPeriod"/>
            </a:pPr>
            <a:r>
              <a:rPr lang="id-ID" sz="1200" dirty="0"/>
              <a:t>Process Scheduling</a:t>
            </a:r>
          </a:p>
          <a:p>
            <a:pPr marL="624078" indent="-514350">
              <a:buFont typeface="+mj-lt"/>
              <a:buAutoNum type="arabicPeriod"/>
            </a:pPr>
            <a:r>
              <a:rPr lang="id-ID" sz="1200" dirty="0"/>
              <a:t>Understanding about concurrency.</a:t>
            </a:r>
          </a:p>
          <a:p>
            <a:pPr marL="1181862" lvl="2" indent="-514350">
              <a:buFont typeface="+mj-lt"/>
              <a:buAutoNum type="arabicPeriod"/>
            </a:pPr>
            <a:r>
              <a:rPr lang="id-ID" sz="1200" dirty="0"/>
              <a:t>Concurrency</a:t>
            </a:r>
          </a:p>
          <a:p>
            <a:pPr marL="1181862" lvl="2" indent="-514350">
              <a:buFont typeface="+mj-lt"/>
              <a:buAutoNum type="arabicPeriod"/>
            </a:pPr>
            <a:r>
              <a:rPr lang="id-ID" sz="1200" dirty="0"/>
              <a:t>Mutual Exclusion</a:t>
            </a:r>
          </a:p>
          <a:p>
            <a:pPr marL="1181862" lvl="2" indent="-514350">
              <a:buFont typeface="+mj-lt"/>
              <a:buAutoNum type="arabicPeriod"/>
            </a:pPr>
            <a:r>
              <a:rPr lang="id-ID" sz="1200" dirty="0"/>
              <a:t>Deadlock</a:t>
            </a:r>
          </a:p>
          <a:p>
            <a:pPr marL="624078" indent="-514350">
              <a:buFont typeface="+mj-lt"/>
              <a:buAutoNum type="arabicPeriod"/>
            </a:pPr>
            <a:r>
              <a:rPr lang="id-ID" sz="1200" dirty="0"/>
              <a:t>Understanding about memory management.</a:t>
            </a:r>
          </a:p>
          <a:p>
            <a:pPr marL="1181862" lvl="2" indent="-514350">
              <a:buFont typeface="+mj-lt"/>
              <a:buAutoNum type="arabicPeriod"/>
            </a:pPr>
            <a:r>
              <a:rPr lang="id-ID" sz="1200" dirty="0"/>
              <a:t>Static Partition</a:t>
            </a:r>
          </a:p>
          <a:p>
            <a:pPr marL="1181862" lvl="2" indent="-514350">
              <a:buFont typeface="+mj-lt"/>
              <a:buAutoNum type="arabicPeriod"/>
            </a:pPr>
            <a:r>
              <a:rPr lang="id-ID" sz="1200" dirty="0"/>
              <a:t>Dynamic Partition</a:t>
            </a:r>
          </a:p>
          <a:p>
            <a:pPr marL="1181862" lvl="2" indent="-514350">
              <a:buFont typeface="+mj-lt"/>
              <a:buAutoNum type="arabicPeriod"/>
            </a:pPr>
            <a:r>
              <a:rPr lang="id-ID" sz="1200" dirty="0"/>
              <a:t>System Paging</a:t>
            </a:r>
          </a:p>
          <a:p>
            <a:pPr marL="1181862" lvl="2" indent="-514350">
              <a:buFont typeface="+mj-lt"/>
              <a:buAutoNum type="arabicPeriod"/>
            </a:pPr>
            <a:r>
              <a:rPr lang="id-ID" sz="1200" dirty="0"/>
              <a:t>Segmentation and Segementation Paging</a:t>
            </a:r>
          </a:p>
          <a:p>
            <a:pPr marL="624078" indent="-514350">
              <a:buFont typeface="+mj-lt"/>
              <a:buAutoNum type="arabicPeriod"/>
            </a:pPr>
            <a:r>
              <a:rPr lang="id-ID" sz="1200" dirty="0"/>
              <a:t>Understanding about I/O devices management.</a:t>
            </a:r>
          </a:p>
          <a:p>
            <a:pPr marL="1181862" lvl="2" indent="-514350">
              <a:buFont typeface="+mj-lt"/>
              <a:buAutoNum type="arabicPeriod"/>
            </a:pPr>
            <a:r>
              <a:rPr lang="id-ID" sz="1200" dirty="0"/>
              <a:t>I/O Devices Management</a:t>
            </a:r>
          </a:p>
          <a:p>
            <a:pPr marL="1181862" lvl="2" indent="-514350">
              <a:buFont typeface="+mj-lt"/>
              <a:buAutoNum type="arabicPeriod"/>
            </a:pPr>
            <a:r>
              <a:rPr lang="id-ID" sz="1200" dirty="0"/>
              <a:t>I/O Devices Mechanism</a:t>
            </a:r>
          </a:p>
          <a:p>
            <a:pPr marL="624078" indent="-514350">
              <a:buFont typeface="+mj-lt"/>
              <a:buAutoNum type="arabicPeriod"/>
            </a:pPr>
            <a:r>
              <a:rPr lang="id-ID" sz="1200" dirty="0"/>
              <a:t>Understanding about file management system.</a:t>
            </a:r>
          </a:p>
          <a:p>
            <a:pPr marL="1181862" lvl="2" indent="-514350">
              <a:buFont typeface="+mj-lt"/>
              <a:buAutoNum type="arabicPeriod"/>
            </a:pPr>
            <a:r>
              <a:rPr lang="id-ID" sz="1200" dirty="0"/>
              <a:t>File Management system</a:t>
            </a:r>
          </a:p>
          <a:p>
            <a:pPr marL="1181862" lvl="2" indent="-514350">
              <a:buFont typeface="+mj-lt"/>
              <a:buAutoNum type="arabicPeriod"/>
            </a:pPr>
            <a:r>
              <a:rPr lang="id-ID" sz="1200" dirty="0"/>
              <a:t>Implementation</a:t>
            </a:r>
          </a:p>
          <a:p>
            <a:pPr marL="624078" indent="-514350">
              <a:buFont typeface="+mj-lt"/>
              <a:buAutoNum type="arabicPeriod"/>
            </a:pPr>
            <a:r>
              <a:rPr lang="id-ID" sz="1200" dirty="0"/>
              <a:t>Understanding about </a:t>
            </a:r>
            <a:r>
              <a:rPr lang="en-US" sz="1200" dirty="0"/>
              <a:t>security aspect and basic </a:t>
            </a:r>
            <a:r>
              <a:rPr lang="id-ID" sz="1200" dirty="0"/>
              <a:t>security system</a:t>
            </a:r>
            <a:r>
              <a:rPr lang="en-US" sz="1200" dirty="0"/>
              <a:t> on single system</a:t>
            </a:r>
            <a:r>
              <a:rPr lang="id-ID" sz="1200" dirty="0"/>
              <a:t>.</a:t>
            </a:r>
          </a:p>
          <a:p>
            <a:pPr marL="624078" indent="-514350">
              <a:buFont typeface="+mj-lt"/>
              <a:buAutoNum type="arabicPeriod"/>
            </a:pP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17730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d-ID" sz="2000" dirty="0"/>
              <a:t>Andrew S. Tanenbaum, Modern Operating Systems, 3rd Edition, Prentice Hall, 2007</a:t>
            </a:r>
          </a:p>
          <a:p>
            <a:r>
              <a:rPr lang="id-ID" sz="2000" dirty="0"/>
              <a:t>Andrew S. Tanenbaum, </a:t>
            </a:r>
            <a:r>
              <a:rPr lang="en-US" sz="2000" dirty="0"/>
              <a:t>Operating Systems Design and Implementation</a:t>
            </a:r>
            <a:r>
              <a:rPr lang="id-ID" sz="2000" dirty="0"/>
              <a:t>, 3rd Edition, Prentice Hall, 2006</a:t>
            </a:r>
          </a:p>
          <a:p>
            <a:r>
              <a:rPr lang="id-ID" sz="2000" dirty="0"/>
              <a:t>Abraham Silberschatz, et. al., Operating System Concepts, 7th Edition, John Wiley &amp; Sons, 2005</a:t>
            </a:r>
          </a:p>
          <a:p>
            <a:endParaRPr lang="id-ID" sz="2000" dirty="0"/>
          </a:p>
          <a:p>
            <a:r>
              <a:rPr lang="id-ID" sz="2000" dirty="0"/>
              <a:t>Bambang Hariyanto, Ir., Sistem Operasi, Edisi Kedua, Informatika Bandung, 1999</a:t>
            </a:r>
          </a:p>
          <a:p>
            <a:r>
              <a:rPr lang="id-ID" sz="2000" dirty="0"/>
              <a:t>Iwan Binanto, Sistem Operasi, Andi Yogyakarta, 2005</a:t>
            </a:r>
          </a:p>
          <a:p>
            <a:r>
              <a:rPr lang="id-ID" sz="2000" dirty="0"/>
              <a:t>Masyarakat Digital Gotong Royong, Pengantar Sistem Operasi Komputer, MDGR, 2006</a:t>
            </a:r>
          </a:p>
        </p:txBody>
      </p:sp>
    </p:spTree>
    <p:extLst>
      <p:ext uri="{BB962C8B-B14F-4D97-AF65-F5344CB8AC3E}">
        <p14:creationId xmlns:p14="http://schemas.microsoft.com/office/powerpoint/2010/main" val="1637460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/>
              <a:t>Grading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000" dirty="0"/>
              <a:t>Middle Exam (30%)</a:t>
            </a:r>
          </a:p>
          <a:p>
            <a:endParaRPr lang="id-ID" sz="2000" dirty="0"/>
          </a:p>
          <a:p>
            <a:r>
              <a:rPr lang="id-ID" sz="2000" dirty="0"/>
              <a:t>Final Exam (30%)</a:t>
            </a:r>
          </a:p>
          <a:p>
            <a:endParaRPr lang="id-ID" sz="2000" dirty="0"/>
          </a:p>
          <a:p>
            <a:r>
              <a:rPr lang="id-ID" sz="2000" dirty="0"/>
              <a:t>Assignments (40%), consisting :</a:t>
            </a:r>
          </a:p>
          <a:p>
            <a:pPr lvl="1"/>
            <a:r>
              <a:rPr lang="id-ID" sz="2000" dirty="0"/>
              <a:t>Individual Assignment</a:t>
            </a:r>
          </a:p>
          <a:p>
            <a:pPr lvl="1"/>
            <a:r>
              <a:rPr lang="id-ID" sz="2000" dirty="0"/>
              <a:t>Group Assignment</a:t>
            </a:r>
          </a:p>
          <a:p>
            <a:pPr lvl="1"/>
            <a:r>
              <a:rPr lang="id-ID" sz="2000" dirty="0"/>
              <a:t>Attendance</a:t>
            </a:r>
          </a:p>
          <a:p>
            <a:pPr lvl="1"/>
            <a:r>
              <a:rPr lang="id-ID" sz="2000" dirty="0"/>
              <a:t>Project or Challange (If  Any...)</a:t>
            </a:r>
          </a:p>
        </p:txBody>
      </p:sp>
    </p:spTree>
    <p:extLst>
      <p:ext uri="{BB962C8B-B14F-4D97-AF65-F5344CB8AC3E}">
        <p14:creationId xmlns:p14="http://schemas.microsoft.com/office/powerpoint/2010/main" val="247741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/>
              <a:t>Introduction to Operating Systems</a:t>
            </a:r>
            <a:br>
              <a:rPr lang="id-ID" sz="4000" dirty="0"/>
            </a:br>
            <a:r>
              <a:rPr lang="id-ID" sz="4000" dirty="0"/>
              <a:t>(Terminology)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endParaRPr lang="id-ID" dirty="0"/>
          </a:p>
          <a:p>
            <a:r>
              <a:rPr lang="id-ID" dirty="0"/>
              <a:t>Multi-processing</a:t>
            </a:r>
          </a:p>
          <a:p>
            <a:r>
              <a:rPr lang="id-ID" dirty="0"/>
              <a:t>Multi-tasking</a:t>
            </a:r>
          </a:p>
          <a:p>
            <a:r>
              <a:rPr lang="id-ID" dirty="0"/>
              <a:t>Multi-thread</a:t>
            </a:r>
          </a:p>
          <a:p>
            <a:r>
              <a:rPr lang="id-ID" dirty="0"/>
              <a:t>Multi-user</a:t>
            </a:r>
          </a:p>
          <a:p>
            <a:r>
              <a:rPr lang="id-ID" dirty="0"/>
              <a:t>Multi-programming</a:t>
            </a:r>
          </a:p>
          <a:p>
            <a:r>
              <a:rPr lang="en-US" dirty="0"/>
              <a:t>Bare Metal</a:t>
            </a:r>
          </a:p>
          <a:p>
            <a:r>
              <a:rPr lang="en-US" dirty="0"/>
              <a:t>Emulation</a:t>
            </a:r>
          </a:p>
          <a:p>
            <a:r>
              <a:rPr lang="id-ID" dirty="0"/>
              <a:t>Virtual Machine</a:t>
            </a:r>
            <a:endParaRPr lang="en-US" dirty="0"/>
          </a:p>
          <a:p>
            <a:r>
              <a:rPr lang="en-US" dirty="0"/>
              <a:t>Hypervisor</a:t>
            </a:r>
          </a:p>
          <a:p>
            <a:r>
              <a:rPr lang="en-US" dirty="0"/>
              <a:t>Container</a:t>
            </a:r>
            <a:endParaRPr lang="id-ID" dirty="0"/>
          </a:p>
          <a:p>
            <a:r>
              <a:rPr lang="id-ID" dirty="0"/>
              <a:t>Distributed Processing</a:t>
            </a:r>
          </a:p>
          <a:p>
            <a:r>
              <a:rPr lang="id-ID" dirty="0"/>
              <a:t>Distributed Systems</a:t>
            </a:r>
          </a:p>
          <a:p>
            <a:r>
              <a:rPr lang="id-ID" dirty="0"/>
              <a:t>Concurrent</a:t>
            </a:r>
          </a:p>
          <a:p>
            <a:r>
              <a:rPr lang="id-ID" dirty="0"/>
              <a:t>Throughput</a:t>
            </a:r>
            <a:endParaRPr lang="en-US" dirty="0"/>
          </a:p>
          <a:p>
            <a:r>
              <a:rPr lang="en-US" dirty="0"/>
              <a:t>Cluster</a:t>
            </a:r>
            <a:endParaRPr lang="id-ID" dirty="0"/>
          </a:p>
          <a:p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id-ID" dirty="0"/>
          </a:p>
          <a:p>
            <a:r>
              <a:rPr lang="en-US" dirty="0"/>
              <a:t>CLI (Shell) / GUI</a:t>
            </a:r>
          </a:p>
          <a:p>
            <a:r>
              <a:rPr lang="id-ID" dirty="0"/>
              <a:t>Filesystem</a:t>
            </a:r>
          </a:p>
          <a:p>
            <a:r>
              <a:rPr lang="id-ID" dirty="0"/>
              <a:t>Contiguous</a:t>
            </a:r>
          </a:p>
          <a:p>
            <a:r>
              <a:rPr lang="id-ID" dirty="0"/>
              <a:t>Pre-emptive</a:t>
            </a:r>
          </a:p>
          <a:p>
            <a:r>
              <a:rPr lang="id-ID" dirty="0"/>
              <a:t>Non-Pre-emptive</a:t>
            </a:r>
          </a:p>
          <a:p>
            <a:r>
              <a:rPr lang="id-ID" dirty="0"/>
              <a:t>Volatile</a:t>
            </a:r>
          </a:p>
          <a:p>
            <a:r>
              <a:rPr lang="id-ID" dirty="0"/>
              <a:t>Non-Volatile</a:t>
            </a:r>
            <a:endParaRPr lang="en-US" dirty="0"/>
          </a:p>
          <a:p>
            <a:r>
              <a:rPr lang="en-US" dirty="0"/>
              <a:t>Kernel</a:t>
            </a:r>
          </a:p>
          <a:p>
            <a:r>
              <a:rPr lang="en-US" dirty="0"/>
              <a:t>Slack Space</a:t>
            </a:r>
          </a:p>
          <a:p>
            <a:r>
              <a:rPr lang="en-US" dirty="0"/>
              <a:t>Linked-List</a:t>
            </a:r>
          </a:p>
          <a:p>
            <a:endParaRPr lang="en-US" dirty="0"/>
          </a:p>
          <a:p>
            <a:endParaRPr lang="id-ID" dirty="0"/>
          </a:p>
          <a:p>
            <a:r>
              <a:rPr lang="id-ID" dirty="0"/>
              <a:t>Anything else ???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5569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7254" y="2276872"/>
            <a:ext cx="767549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Any Question ?</a:t>
            </a:r>
          </a:p>
          <a:p>
            <a:pPr algn="ctr"/>
            <a:endParaRPr lang="id-ID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id-ID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Anything to discuss ?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3350357"/>
      </p:ext>
    </p:extLst>
  </p:cSld>
  <p:clrMapOvr>
    <a:masterClrMapping/>
  </p:clrMapOvr>
</p:sld>
</file>

<file path=ppt/theme/theme1.xml><?xml version="1.0" encoding="utf-8"?>
<a:theme xmlns:a="http://schemas.openxmlformats.org/drawingml/2006/main" name="Fakultas Ilmu Kompu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kultas Ilmu Komputer" id="{F02E28E1-0329-49CB-8A26-C1E43D969C98}" vid="{15DBF05C-B68E-4D6E-A76A-CCDA835524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Fakultas Ilmu Komputer</Template>
  <TotalTime>24779</TotalTime>
  <Words>286</Words>
  <Application>Microsoft Office PowerPoint</Application>
  <PresentationFormat>On-screen Show (4:3)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Signika</vt:lpstr>
      <vt:lpstr>Fakultas Ilmu Komputer</vt:lpstr>
      <vt:lpstr>Operating System</vt:lpstr>
      <vt:lpstr>Course Content (Syllabus)</vt:lpstr>
      <vt:lpstr>References</vt:lpstr>
      <vt:lpstr>Grading Guidelines</vt:lpstr>
      <vt:lpstr>Introduction to Operating Systems (Terminology)</vt:lpstr>
      <vt:lpstr>PowerPoint Presentation</vt:lpstr>
    </vt:vector>
  </TitlesOfParts>
  <Company>Universitas Dian Nuswantoro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netw</dc:title>
  <dc:creator>L. Budi Handoko</dc:creator>
  <cp:lastModifiedBy>Ensign Budi</cp:lastModifiedBy>
  <cp:revision>238</cp:revision>
  <dcterms:created xsi:type="dcterms:W3CDTF">2011-09-14T06:18:36Z</dcterms:created>
  <dcterms:modified xsi:type="dcterms:W3CDTF">2021-03-01T02:04:15Z</dcterms:modified>
</cp:coreProperties>
</file>