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327" r:id="rId3"/>
    <p:sldId id="310" r:id="rId4"/>
    <p:sldId id="371" r:id="rId5"/>
    <p:sldId id="359" r:id="rId6"/>
    <p:sldId id="360" r:id="rId7"/>
    <p:sldId id="361" r:id="rId8"/>
    <p:sldId id="362" r:id="rId9"/>
    <p:sldId id="363" r:id="rId10"/>
    <p:sldId id="320" r:id="rId11"/>
    <p:sldId id="309" r:id="rId12"/>
    <p:sldId id="311" r:id="rId13"/>
    <p:sldId id="364" r:id="rId14"/>
    <p:sldId id="357" r:id="rId15"/>
    <p:sldId id="329" r:id="rId16"/>
    <p:sldId id="323" r:id="rId17"/>
    <p:sldId id="330" r:id="rId18"/>
    <p:sldId id="376" r:id="rId19"/>
    <p:sldId id="358" r:id="rId20"/>
    <p:sldId id="322" r:id="rId21"/>
    <p:sldId id="366" r:id="rId22"/>
    <p:sldId id="32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86486" autoAdjust="0"/>
  </p:normalViewPr>
  <p:slideViewPr>
    <p:cSldViewPr>
      <p:cViewPr varScale="1">
        <p:scale>
          <a:sx n="70" d="100"/>
          <a:sy n="70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8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218" y="1837765"/>
            <a:ext cx="4430806" cy="2364628"/>
          </a:xfrm>
        </p:spPr>
        <p:txBody>
          <a:bodyPr anchor="b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218" y="4338919"/>
            <a:ext cx="3583642" cy="699248"/>
          </a:xfrm>
        </p:spPr>
        <p:txBody>
          <a:bodyPr>
            <a:normAutofit/>
          </a:bodyPr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983" y="398277"/>
            <a:ext cx="2228850" cy="453370"/>
          </a:xfrm>
          <a:prstGeom prst="rect">
            <a:avLst/>
          </a:prstGeom>
        </p:spPr>
        <p:txBody>
          <a:bodyPr/>
          <a:lstStyle>
            <a:lvl1pPr>
              <a:defRPr sz="1050" b="1" spc="225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67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1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42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037479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034709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022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994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243667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240898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65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748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755" y="1709739"/>
            <a:ext cx="3617258" cy="2145086"/>
          </a:xfrm>
        </p:spPr>
        <p:txBody>
          <a:bodyPr anchor="b">
            <a:normAutofit/>
          </a:bodyPr>
          <a:lstStyle>
            <a:lvl1pPr>
              <a:defRPr sz="36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55" y="3979864"/>
            <a:ext cx="3232616" cy="103140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0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4518212"/>
            <a:ext cx="3009168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5047130"/>
            <a:ext cx="3009168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4518212"/>
            <a:ext cx="3023987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5047130"/>
            <a:ext cx="3023987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2"/>
            <a:ext cx="9144000" cy="42582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16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7" y="1243667"/>
            <a:ext cx="2669243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240898"/>
            <a:ext cx="2669243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514850" y="761720"/>
            <a:ext cx="4629150" cy="6096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080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73" y="2483224"/>
            <a:ext cx="1761563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02001" y="1185657"/>
            <a:ext cx="4825893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2001" y="2088777"/>
            <a:ext cx="482589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70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73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</a:t>
            </a:r>
            <a:r>
              <a:rPr lang="en-US" dirty="0" err="1"/>
              <a:t>Pengampu</a:t>
            </a:r>
            <a:r>
              <a:rPr lang="en-US" dirty="0"/>
              <a:t> MK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  <a:p>
            <a:r>
              <a:rPr lang="en-US" dirty="0"/>
              <a:t>Universitas </a:t>
            </a:r>
            <a:r>
              <a:rPr lang="id-ID" dirty="0"/>
              <a:t>Dian </a:t>
            </a:r>
            <a:r>
              <a:rPr lang="id-ID"/>
              <a:t>Nuswantoro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7504" y="2492896"/>
            <a:ext cx="4176464" cy="360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</a:t>
            </a:r>
            <a:r>
              <a:rPr lang="en-US" dirty="0" err="1"/>
              <a:t>omputer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 err="1"/>
              <a:t>ystems</a:t>
            </a:r>
            <a:r>
              <a:rPr lang="id-ID" dirty="0"/>
              <a:t> B</a:t>
            </a:r>
            <a:r>
              <a:rPr lang="en-US" dirty="0"/>
              <a:t>lock </a:t>
            </a:r>
            <a:r>
              <a:rPr lang="id-ID" dirty="0"/>
              <a:t>S</a:t>
            </a:r>
            <a:r>
              <a:rPr lang="en-US" dirty="0" err="1"/>
              <a:t>chem</a:t>
            </a:r>
            <a:r>
              <a:rPr lang="id-ID" dirty="0"/>
              <a:t>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2775595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Input Devices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4935835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Output Devices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5756" y="3855715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I/O Ports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6913" y="3855715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Processor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8070" y="3855715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Main Memory</a:t>
            </a: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1763688" y="3207643"/>
            <a:ext cx="61206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>
          <a:xfrm flipH="1">
            <a:off x="1763688" y="4287763"/>
            <a:ext cx="61206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3815916" y="4287763"/>
            <a:ext cx="990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6247073" y="4287763"/>
            <a:ext cx="990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95836" y="3284984"/>
            <a:ext cx="4862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</p:cNvCxnSpPr>
          <p:nvPr/>
        </p:nvCxnSpPr>
        <p:spPr>
          <a:xfrm flipV="1">
            <a:off x="3095836" y="3284984"/>
            <a:ext cx="0" cy="570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26993" y="3284983"/>
            <a:ext cx="0" cy="570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958150" y="3284983"/>
            <a:ext cx="0" cy="570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12951" y="5285208"/>
            <a:ext cx="4862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5526993" y="4719811"/>
            <a:ext cx="0" cy="57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2"/>
          </p:cNvCxnSpPr>
          <p:nvPr/>
        </p:nvCxnSpPr>
        <p:spPr>
          <a:xfrm flipH="1" flipV="1">
            <a:off x="7958150" y="4719811"/>
            <a:ext cx="17115" cy="56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98465" y="4714477"/>
            <a:ext cx="0" cy="57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71392" y="288834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Data Bus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28739" y="4318379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/>
              <a:t>Bus</a:t>
            </a:r>
          </a:p>
          <a:p>
            <a:pPr algn="ctr"/>
            <a:r>
              <a:rPr lang="id-ID" sz="1200" dirty="0"/>
              <a:t>Control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9895" y="4289504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/>
              <a:t>Bus</a:t>
            </a:r>
          </a:p>
          <a:p>
            <a:pPr algn="ctr"/>
            <a:r>
              <a:rPr lang="id-ID" sz="1200" dirty="0"/>
              <a:t>Control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18589" y="538018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Address Bus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38574" y="3850381"/>
            <a:ext cx="186786" cy="864959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/>
              <a:t>Chipset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65009" y="3849518"/>
            <a:ext cx="186786" cy="864959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/>
              <a:t>Cache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60575" y="3857024"/>
            <a:ext cx="186786" cy="864959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336126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40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Operating System</a:t>
            </a:r>
            <a:r>
              <a:rPr lang="en-US" sz="4000" dirty="0"/>
              <a:t> Definition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2000" dirty="0"/>
          </a:p>
          <a:p>
            <a:pPr marL="109728" indent="0" algn="ctr">
              <a:buNone/>
            </a:pPr>
            <a:r>
              <a:rPr lang="en-US" sz="2000" dirty="0"/>
              <a:t>It is hard to pin down what an operating system is other than saying it is </a:t>
            </a:r>
            <a:r>
              <a:rPr lang="en-US" sz="2000" b="1" i="1" dirty="0"/>
              <a:t>the</a:t>
            </a:r>
            <a:r>
              <a:rPr lang="id-ID" sz="2000" b="1" i="1" dirty="0"/>
              <a:t> </a:t>
            </a:r>
            <a:r>
              <a:rPr lang="en-US" sz="2000" b="1" i="1" dirty="0"/>
              <a:t>software that runs in kernel mode</a:t>
            </a:r>
            <a:r>
              <a:rPr lang="en-US" sz="2000" dirty="0"/>
              <a:t>-and even that is not always true.</a:t>
            </a:r>
          </a:p>
          <a:p>
            <a:pPr marL="109728" indent="0" algn="ctr">
              <a:buNone/>
            </a:pPr>
            <a:endParaRPr lang="en-US" sz="2000" dirty="0"/>
          </a:p>
          <a:p>
            <a:pPr marL="109728" indent="0" algn="just">
              <a:buNone/>
            </a:pPr>
            <a:r>
              <a:rPr lang="en-US" sz="2000" dirty="0"/>
              <a:t>The main aspect that these operating system handle are :</a:t>
            </a:r>
          </a:p>
          <a:p>
            <a:pPr marL="109728" indent="0" algn="just">
              <a:buNone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Intermediary between hardware and user, and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as a system resources manager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2775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00" y="620688"/>
            <a:ext cx="917843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id-ID" dirty="0"/>
              <a:t>Operating System Diagram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52600" y="3048000"/>
            <a:ext cx="5638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/>
              <a:t>system and application programs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895600" y="3962400"/>
            <a:ext cx="3429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/>
              <a:t>operating system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657600" y="4876800"/>
            <a:ext cx="205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/>
              <a:t>hardware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057400" y="1676400"/>
            <a:ext cx="914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/>
              <a:t>user</a:t>
            </a:r>
          </a:p>
          <a:p>
            <a:pPr algn="ctr"/>
            <a:r>
              <a:rPr lang="en-US" altLang="id-ID"/>
              <a:t>1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352800" y="1676400"/>
            <a:ext cx="914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 dirty="0"/>
              <a:t>user</a:t>
            </a:r>
          </a:p>
          <a:p>
            <a:pPr algn="ctr"/>
            <a:r>
              <a:rPr lang="en-US" altLang="id-ID" dirty="0"/>
              <a:t>2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172200" y="1676400"/>
            <a:ext cx="914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/>
              <a:t>user</a:t>
            </a:r>
          </a:p>
          <a:p>
            <a:pPr algn="ctr"/>
            <a:r>
              <a:rPr lang="en-US" altLang="id-ID"/>
              <a:t>n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876800" y="1752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. . .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5146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3810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6629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057400" y="2971800"/>
            <a:ext cx="909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600"/>
              <a:t>compiler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3352800" y="2971800"/>
            <a:ext cx="1017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600"/>
              <a:t>text editor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6400800" y="2971800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600"/>
              <a:t>  ls</a:t>
            </a:r>
          </a:p>
        </p:txBody>
      </p:sp>
    </p:spTree>
    <p:extLst>
      <p:ext uri="{BB962C8B-B14F-4D97-AF65-F5344CB8AC3E}">
        <p14:creationId xmlns:p14="http://schemas.microsoft.com/office/powerpoint/2010/main" val="366396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Operating System</a:t>
            </a:r>
            <a:r>
              <a:rPr lang="en-US" sz="4000" dirty="0"/>
              <a:t> Block Scheme</a:t>
            </a:r>
            <a:endParaRPr lang="id-ID" sz="4000" dirty="0"/>
          </a:p>
        </p:txBody>
      </p:sp>
      <p:sp>
        <p:nvSpPr>
          <p:cNvPr id="4" name="Rectangle 3"/>
          <p:cNvSpPr/>
          <p:nvPr/>
        </p:nvSpPr>
        <p:spPr>
          <a:xfrm>
            <a:off x="2819066" y="3068960"/>
            <a:ext cx="1080120" cy="301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</a:rPr>
              <a:t>Interpreater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9186" y="3068960"/>
            <a:ext cx="1080120" cy="301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</a:rPr>
              <a:t>K E R N E L</a:t>
            </a:r>
          </a:p>
        </p:txBody>
      </p:sp>
      <p:sp>
        <p:nvSpPr>
          <p:cNvPr id="6" name="Oval 5"/>
          <p:cNvSpPr/>
          <p:nvPr/>
        </p:nvSpPr>
        <p:spPr>
          <a:xfrm>
            <a:off x="260410" y="4071636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Brain Ware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87204" y="4362386"/>
            <a:ext cx="432048" cy="4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511227" y="3024400"/>
            <a:ext cx="1328375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Input</a:t>
            </a:r>
          </a:p>
        </p:txBody>
      </p:sp>
      <p:sp>
        <p:nvSpPr>
          <p:cNvPr id="9" name="Oval 8"/>
          <p:cNvSpPr/>
          <p:nvPr/>
        </p:nvSpPr>
        <p:spPr>
          <a:xfrm>
            <a:off x="7339817" y="2596995"/>
            <a:ext cx="1700327" cy="8640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Processor</a:t>
            </a:r>
          </a:p>
        </p:txBody>
      </p:sp>
      <p:sp>
        <p:nvSpPr>
          <p:cNvPr id="10" name="Oval 9"/>
          <p:cNvSpPr/>
          <p:nvPr/>
        </p:nvSpPr>
        <p:spPr>
          <a:xfrm>
            <a:off x="5511227" y="5218328"/>
            <a:ext cx="133031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Output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1805249" y="4362386"/>
            <a:ext cx="432048" cy="4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 rot="10800000">
            <a:off x="5065246" y="327642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>
            <a:off x="5065246" y="5470356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ight Arrow 13"/>
          <p:cNvSpPr/>
          <p:nvPr/>
        </p:nvSpPr>
        <p:spPr>
          <a:xfrm>
            <a:off x="5549330" y="4362386"/>
            <a:ext cx="432048" cy="4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ight Arrow 14"/>
          <p:cNvSpPr/>
          <p:nvPr/>
        </p:nvSpPr>
        <p:spPr>
          <a:xfrm rot="10800000">
            <a:off x="5067375" y="4362386"/>
            <a:ext cx="432048" cy="4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6072393" y="4124470"/>
            <a:ext cx="1573692" cy="8640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Main Memory</a:t>
            </a:r>
          </a:p>
        </p:txBody>
      </p:sp>
      <p:sp>
        <p:nvSpPr>
          <p:cNvPr id="17" name="Oval 16"/>
          <p:cNvSpPr/>
          <p:nvPr/>
        </p:nvSpPr>
        <p:spPr>
          <a:xfrm>
            <a:off x="7236296" y="5262888"/>
            <a:ext cx="1800200" cy="8640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Secondary Memory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00392" y="4298351"/>
            <a:ext cx="95499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File System</a:t>
            </a:r>
          </a:p>
        </p:txBody>
      </p:sp>
      <p:sp>
        <p:nvSpPr>
          <p:cNvPr id="19" name="Right Arrow 18"/>
          <p:cNvSpPr/>
          <p:nvPr/>
        </p:nvSpPr>
        <p:spPr>
          <a:xfrm rot="18946530">
            <a:off x="7376236" y="3461698"/>
            <a:ext cx="360040" cy="30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Down Arrow 21"/>
          <p:cNvSpPr/>
          <p:nvPr/>
        </p:nvSpPr>
        <p:spPr>
          <a:xfrm>
            <a:off x="8361247" y="4962484"/>
            <a:ext cx="145227" cy="234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Arrow 22"/>
          <p:cNvSpPr/>
          <p:nvPr/>
        </p:nvSpPr>
        <p:spPr>
          <a:xfrm>
            <a:off x="7759744" y="4440278"/>
            <a:ext cx="271132" cy="23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/>
          <p:cNvSpPr/>
          <p:nvPr/>
        </p:nvSpPr>
        <p:spPr>
          <a:xfrm rot="8160672">
            <a:off x="7112925" y="3718839"/>
            <a:ext cx="360040" cy="30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025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Operating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Where it fits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50" y="2957485"/>
            <a:ext cx="6407100" cy="36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1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OS Re-Presentation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00" y="2924944"/>
            <a:ext cx="5898600" cy="35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689769" y="849313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A View of Operating System Services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36738"/>
            <a:ext cx="7221538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7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0688"/>
            <a:ext cx="9144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Computer History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/>
              <a:t>History of Development</a:t>
            </a:r>
          </a:p>
          <a:p>
            <a:endParaRPr lang="id-ID" sz="2000" dirty="0"/>
          </a:p>
          <a:p>
            <a:pPr lvl="1"/>
            <a:r>
              <a:rPr lang="id-ID" sz="2000" dirty="0"/>
              <a:t>1st Generation (1945 – 1955)</a:t>
            </a:r>
          </a:p>
          <a:p>
            <a:pPr lvl="2"/>
            <a:r>
              <a:rPr lang="id-ID" sz="2000" dirty="0"/>
              <a:t>Vacuum Tubes</a:t>
            </a:r>
          </a:p>
          <a:p>
            <a:pPr lvl="1"/>
            <a:r>
              <a:rPr lang="id-ID" sz="2000" dirty="0"/>
              <a:t>2nd Generation (1955 – 1965)</a:t>
            </a:r>
          </a:p>
          <a:p>
            <a:pPr lvl="2"/>
            <a:r>
              <a:rPr lang="id-ID" sz="2000" dirty="0"/>
              <a:t>Transistors and Batch Systems</a:t>
            </a:r>
          </a:p>
          <a:p>
            <a:pPr lvl="1"/>
            <a:r>
              <a:rPr lang="id-ID" sz="2000" dirty="0"/>
              <a:t>3rd Generation (1965 – 1980)</a:t>
            </a:r>
          </a:p>
          <a:p>
            <a:pPr lvl="2"/>
            <a:r>
              <a:rPr lang="id-ID" sz="2000" dirty="0"/>
              <a:t>IC’s and Multiprogramming</a:t>
            </a:r>
          </a:p>
          <a:p>
            <a:pPr lvl="1"/>
            <a:r>
              <a:rPr lang="id-ID" sz="2000" dirty="0"/>
              <a:t>4th Generation (1980 – Present)</a:t>
            </a:r>
          </a:p>
          <a:p>
            <a:pPr lvl="2"/>
            <a:r>
              <a:rPr lang="id-ID" sz="2000" dirty="0"/>
              <a:t>Personal Computer</a:t>
            </a:r>
          </a:p>
        </p:txBody>
      </p:sp>
    </p:spTree>
    <p:extLst>
      <p:ext uri="{BB962C8B-B14F-4D97-AF65-F5344CB8AC3E}">
        <p14:creationId xmlns:p14="http://schemas.microsoft.com/office/powerpoint/2010/main" val="48410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/>
              <a:t>Level and Point of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981919" y="3696774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918" y="4272838"/>
            <a:ext cx="366208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Utilities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918" y="4858808"/>
            <a:ext cx="438216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Operating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918" y="5454684"/>
            <a:ext cx="56063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Computer Hardware</a:t>
            </a:r>
          </a:p>
        </p:txBody>
      </p:sp>
      <p:sp>
        <p:nvSpPr>
          <p:cNvPr id="8" name="Oval 7"/>
          <p:cNvSpPr/>
          <p:nvPr/>
        </p:nvSpPr>
        <p:spPr>
          <a:xfrm>
            <a:off x="7094190" y="5274664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OS Designer</a:t>
            </a:r>
          </a:p>
        </p:txBody>
      </p:sp>
      <p:sp>
        <p:nvSpPr>
          <p:cNvPr id="9" name="Oval 8"/>
          <p:cNvSpPr/>
          <p:nvPr/>
        </p:nvSpPr>
        <p:spPr>
          <a:xfrm>
            <a:off x="6499080" y="3661460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Programmer</a:t>
            </a:r>
          </a:p>
        </p:txBody>
      </p:sp>
      <p:sp>
        <p:nvSpPr>
          <p:cNvPr id="10" name="Oval 9"/>
          <p:cNvSpPr/>
          <p:nvPr/>
        </p:nvSpPr>
        <p:spPr>
          <a:xfrm>
            <a:off x="4824055" y="2937654"/>
            <a:ext cx="12241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Users</a:t>
            </a:r>
          </a:p>
        </p:txBody>
      </p:sp>
      <p:sp>
        <p:nvSpPr>
          <p:cNvPr id="12" name="Down Arrow 11"/>
          <p:cNvSpPr/>
          <p:nvPr/>
        </p:nvSpPr>
        <p:spPr>
          <a:xfrm rot="4462289">
            <a:off x="4314951" y="3383557"/>
            <a:ext cx="288031" cy="555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rot="10800000">
            <a:off x="6668717" y="5639434"/>
            <a:ext cx="360040" cy="206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ight Arrow 13"/>
          <p:cNvSpPr/>
          <p:nvPr/>
        </p:nvSpPr>
        <p:spPr>
          <a:xfrm rot="10239077">
            <a:off x="5260993" y="4064308"/>
            <a:ext cx="11297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ight Arrow 14"/>
          <p:cNvSpPr/>
          <p:nvPr/>
        </p:nvSpPr>
        <p:spPr>
          <a:xfrm rot="9806710">
            <a:off x="5865029" y="4609585"/>
            <a:ext cx="1130856" cy="51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18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4000" dirty="0"/>
              <a:t>Operating System Goals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en-US" altLang="id-ID" sz="2000" dirty="0"/>
              <a:t>Users expect certain properties of operating systems</a:t>
            </a:r>
          </a:p>
          <a:p>
            <a:pPr marL="109728" indent="0" eaLnBrk="1" hangingPunct="1">
              <a:buNone/>
            </a:pPr>
            <a:endParaRPr lang="en-US" altLang="id-ID" sz="2000" dirty="0"/>
          </a:p>
          <a:p>
            <a:r>
              <a:rPr lang="en-US" altLang="id-ID" sz="2000" dirty="0"/>
              <a:t>Efficiency</a:t>
            </a:r>
          </a:p>
          <a:p>
            <a:r>
              <a:rPr lang="en-US" altLang="id-ID" sz="2000" dirty="0"/>
              <a:t>Robustness</a:t>
            </a:r>
          </a:p>
          <a:p>
            <a:r>
              <a:rPr lang="en-US" altLang="id-ID" sz="2000" dirty="0"/>
              <a:t>Scalability</a:t>
            </a:r>
          </a:p>
          <a:p>
            <a:r>
              <a:rPr lang="en-US" altLang="id-ID" sz="2000" dirty="0"/>
              <a:t>Extensibility</a:t>
            </a:r>
          </a:p>
          <a:p>
            <a:r>
              <a:rPr lang="en-US" altLang="id-ID" sz="2000" dirty="0"/>
              <a:t>Portability</a:t>
            </a:r>
          </a:p>
          <a:p>
            <a:r>
              <a:rPr lang="en-US" altLang="id-ID" sz="2000" dirty="0"/>
              <a:t>Security</a:t>
            </a:r>
          </a:p>
          <a:p>
            <a:r>
              <a:rPr lang="en-US" altLang="id-ID" sz="2000" dirty="0"/>
              <a:t>Protection</a:t>
            </a:r>
          </a:p>
          <a:p>
            <a:r>
              <a:rPr lang="en-US" altLang="id-ID" sz="2000" dirty="0"/>
              <a:t>Interactivity</a:t>
            </a:r>
          </a:p>
          <a:p>
            <a:r>
              <a:rPr lang="en-US" altLang="id-ID" sz="2000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86233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4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Computer Systems</a:t>
            </a:r>
            <a:r>
              <a:rPr lang="en-US" sz="4000" dirty="0"/>
              <a:t> Diagram (HW)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d-ID" sz="2000" dirty="0"/>
              <a:t>Personal Computer (PC)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780928"/>
            <a:ext cx="5991225" cy="38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962025"/>
            <a:ext cx="620395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4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52736"/>
            <a:ext cx="7772400" cy="609600"/>
          </a:xfrm>
        </p:spPr>
        <p:txBody>
          <a:bodyPr>
            <a:noAutofit/>
          </a:bodyPr>
          <a:lstStyle/>
          <a:p>
            <a:r>
              <a:rPr lang="en-US" altLang="id-ID" sz="4000" dirty="0"/>
              <a:t>Hardware Basics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2856"/>
            <a:ext cx="7772400" cy="4191744"/>
          </a:xfrm>
        </p:spPr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OS and hardware closely tied together</a:t>
            </a:r>
          </a:p>
          <a:p>
            <a:r>
              <a:rPr lang="en-US" altLang="id-ID" sz="2000" dirty="0"/>
              <a:t>Many useful hardware features have been invented to compliment the OS</a:t>
            </a:r>
          </a:p>
          <a:p>
            <a:r>
              <a:rPr lang="en-US" altLang="id-ID" sz="2000" dirty="0"/>
              <a:t>Basic hardware resources</a:t>
            </a:r>
          </a:p>
          <a:p>
            <a:pPr lvl="1"/>
            <a:r>
              <a:rPr lang="en-US" altLang="id-ID" sz="2000" dirty="0"/>
              <a:t>CPU</a:t>
            </a:r>
          </a:p>
          <a:p>
            <a:pPr lvl="1"/>
            <a:r>
              <a:rPr lang="en-US" altLang="id-ID" sz="2000" dirty="0"/>
              <a:t>Memory</a:t>
            </a:r>
          </a:p>
          <a:p>
            <a:pPr lvl="1"/>
            <a:r>
              <a:rPr lang="en-US" altLang="id-ID" sz="2000" dirty="0"/>
              <a:t>Disk</a:t>
            </a:r>
          </a:p>
          <a:p>
            <a:pPr lvl="1"/>
            <a:r>
              <a:rPr lang="en-US" altLang="id-ID" sz="2000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9534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CPU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832"/>
            <a:ext cx="7772400" cy="4179168"/>
          </a:xfrm>
        </p:spPr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CPU controls everything in the system</a:t>
            </a:r>
          </a:p>
          <a:p>
            <a:pPr lvl="1"/>
            <a:r>
              <a:rPr lang="en-US" altLang="id-ID" sz="2000" dirty="0"/>
              <a:t>if work needs to be done, CPU gets involved</a:t>
            </a:r>
          </a:p>
          <a:p>
            <a:r>
              <a:rPr lang="en-US" altLang="id-ID" sz="2000" dirty="0"/>
              <a:t>Most precious resource</a:t>
            </a:r>
          </a:p>
          <a:p>
            <a:pPr lvl="1"/>
            <a:r>
              <a:rPr lang="en-US" altLang="id-ID" sz="2000" dirty="0"/>
              <a:t>this is what your paying for</a:t>
            </a:r>
          </a:p>
          <a:p>
            <a:pPr lvl="1"/>
            <a:r>
              <a:rPr lang="en-US" altLang="id-ID" sz="2000" dirty="0"/>
              <a:t>want to get high utilization (from useful work)</a:t>
            </a:r>
          </a:p>
          <a:p>
            <a:r>
              <a:rPr lang="en-US" altLang="id-ID" sz="2000" dirty="0"/>
              <a:t>Only one process on a CPU at a time</a:t>
            </a:r>
          </a:p>
          <a:p>
            <a:r>
              <a:rPr lang="en-US" altLang="id-ID" sz="2000" dirty="0"/>
              <a:t>Hundreds of millions of instructions / sec</a:t>
            </a:r>
          </a:p>
          <a:p>
            <a:pPr lvl="1"/>
            <a:r>
              <a:rPr lang="en-US" altLang="id-ID" sz="2000" dirty="0"/>
              <a:t>and getting faster all the time</a:t>
            </a:r>
          </a:p>
        </p:txBody>
      </p:sp>
    </p:spTree>
    <p:extLst>
      <p:ext uri="{BB962C8B-B14F-4D97-AF65-F5344CB8AC3E}">
        <p14:creationId xmlns:p14="http://schemas.microsoft.com/office/powerpoint/2010/main" val="391672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52736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Memory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4864"/>
            <a:ext cx="7772400" cy="3891136"/>
          </a:xfrm>
        </p:spPr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Limited in capacity</a:t>
            </a:r>
          </a:p>
          <a:p>
            <a:pPr lvl="1"/>
            <a:r>
              <a:rPr lang="en-US" altLang="id-ID" sz="2000" dirty="0"/>
              <a:t>never enough memory</a:t>
            </a:r>
          </a:p>
          <a:p>
            <a:r>
              <a:rPr lang="en-US" altLang="id-ID" sz="2000" dirty="0"/>
              <a:t>Temporary (volatile) storage</a:t>
            </a:r>
          </a:p>
          <a:p>
            <a:r>
              <a:rPr lang="en-US" altLang="id-ID" sz="2000" dirty="0"/>
              <a:t>Electronic storage</a:t>
            </a:r>
          </a:p>
          <a:p>
            <a:pPr lvl="1"/>
            <a:r>
              <a:rPr lang="en-US" altLang="id-ID" sz="2000" dirty="0"/>
              <a:t>fast, random access</a:t>
            </a:r>
          </a:p>
          <a:p>
            <a:r>
              <a:rPr lang="en-US" altLang="id-ID" sz="2000" dirty="0"/>
              <a:t>Any program to run on the CPU must be in memory</a:t>
            </a:r>
          </a:p>
        </p:txBody>
      </p:sp>
    </p:spTree>
    <p:extLst>
      <p:ext uri="{BB962C8B-B14F-4D97-AF65-F5344CB8AC3E}">
        <p14:creationId xmlns:p14="http://schemas.microsoft.com/office/powerpoint/2010/main" val="219137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287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Disk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4864"/>
            <a:ext cx="7772400" cy="3891136"/>
          </a:xfrm>
        </p:spPr>
        <p:txBody>
          <a:bodyPr>
            <a:normAutofit/>
          </a:bodyPr>
          <a:lstStyle/>
          <a:p>
            <a:r>
              <a:rPr lang="en-US" altLang="id-ID" sz="2000" dirty="0"/>
              <a:t>Virtually infinite capacity</a:t>
            </a:r>
          </a:p>
          <a:p>
            <a:r>
              <a:rPr lang="en-US" altLang="id-ID" sz="2000" dirty="0"/>
              <a:t>Permanent storage</a:t>
            </a:r>
          </a:p>
          <a:p>
            <a:r>
              <a:rPr lang="en-US" altLang="id-ID" sz="2000" dirty="0"/>
              <a:t>Orders of magnitude slower than memory</a:t>
            </a:r>
          </a:p>
          <a:p>
            <a:pPr lvl="1"/>
            <a:r>
              <a:rPr lang="en-US" altLang="id-ID" sz="2000" dirty="0"/>
              <a:t>mechanical device</a:t>
            </a:r>
          </a:p>
          <a:p>
            <a:pPr lvl="1"/>
            <a:r>
              <a:rPr lang="en-US" altLang="id-ID" sz="2000" dirty="0"/>
              <a:t>millions of CPU instructions can execute in the time it takes to access a single piece of data on disk</a:t>
            </a:r>
          </a:p>
          <a:p>
            <a:r>
              <a:rPr lang="en-US" altLang="id-ID" sz="2000" dirty="0"/>
              <a:t>All data is accessed in blocks</a:t>
            </a:r>
          </a:p>
          <a:p>
            <a:pPr lvl="1"/>
            <a:r>
              <a:rPr lang="en-US" altLang="id-ID" sz="2000" dirty="0"/>
              <a:t>usually 512 bytes</a:t>
            </a:r>
          </a:p>
        </p:txBody>
      </p:sp>
    </p:spTree>
    <p:extLst>
      <p:ext uri="{BB962C8B-B14F-4D97-AF65-F5344CB8AC3E}">
        <p14:creationId xmlns:p14="http://schemas.microsoft.com/office/powerpoint/2010/main" val="327162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049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8840"/>
            <a:ext cx="7772400" cy="4107160"/>
          </a:xfrm>
        </p:spPr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Disk is actually part of the I/O subsystem</a:t>
            </a:r>
          </a:p>
          <a:p>
            <a:pPr lvl="1"/>
            <a:r>
              <a:rPr lang="en-US" altLang="id-ID" sz="2000" dirty="0"/>
              <a:t>they are of special interest to the OS</a:t>
            </a:r>
          </a:p>
          <a:p>
            <a:r>
              <a:rPr lang="en-US" altLang="id-ID" sz="2000" dirty="0"/>
              <a:t>Many other I/O devices</a:t>
            </a:r>
          </a:p>
          <a:p>
            <a:pPr lvl="1"/>
            <a:r>
              <a:rPr lang="en-US" altLang="id-ID" sz="2000" dirty="0"/>
              <a:t>printers, monitor, keyboard, etc.</a:t>
            </a:r>
          </a:p>
          <a:p>
            <a:r>
              <a:rPr lang="en-US" altLang="id-ID" sz="2000" dirty="0"/>
              <a:t>Most I/O devices are painfully slow</a:t>
            </a:r>
          </a:p>
          <a:p>
            <a:r>
              <a:rPr lang="en-US" altLang="id-ID" sz="2000" dirty="0"/>
              <a:t>Need to find ways to hide I/O latency</a:t>
            </a:r>
          </a:p>
          <a:p>
            <a:pPr lvl="1"/>
            <a:r>
              <a:rPr lang="en-US" altLang="id-ID" sz="2000" dirty="0"/>
              <a:t>like multiprogramming</a:t>
            </a:r>
          </a:p>
        </p:txBody>
      </p:sp>
    </p:spTree>
    <p:extLst>
      <p:ext uri="{BB962C8B-B14F-4D97-AF65-F5344CB8AC3E}">
        <p14:creationId xmlns:p14="http://schemas.microsoft.com/office/powerpoint/2010/main" val="2789797387"/>
      </p:ext>
    </p:extLst>
  </p:cSld>
  <p:clrMapOvr>
    <a:masterClrMapping/>
  </p:clrMapOvr>
</p:sld>
</file>

<file path=ppt/theme/theme1.xml><?xml version="1.0" encoding="utf-8"?>
<a:theme xmlns:a="http://schemas.openxmlformats.org/drawingml/2006/main" name="Fakultas Ilmu Komp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kultas Ilmu Komputer" id="{F02E28E1-0329-49CB-8A26-C1E43D969C98}" vid="{15DBF05C-B68E-4D6E-A76A-CCDA8355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Fakultas Ilmu Komputer</Template>
  <TotalTime>24789</TotalTime>
  <Words>477</Words>
  <Application>Microsoft Office PowerPoint</Application>
  <PresentationFormat>On-screen Show (4:3)</PresentationFormat>
  <Paragraphs>139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Signika</vt:lpstr>
      <vt:lpstr>Times New Roman</vt:lpstr>
      <vt:lpstr>Fakultas Ilmu Komputer</vt:lpstr>
      <vt:lpstr>Operating System</vt:lpstr>
      <vt:lpstr>Computer History</vt:lpstr>
      <vt:lpstr>Computer Systems Diagram (HW)</vt:lpstr>
      <vt:lpstr>PowerPoint Presentation</vt:lpstr>
      <vt:lpstr>Hardware Basics</vt:lpstr>
      <vt:lpstr>CPU</vt:lpstr>
      <vt:lpstr>Memory</vt:lpstr>
      <vt:lpstr>Disk</vt:lpstr>
      <vt:lpstr>I/O</vt:lpstr>
      <vt:lpstr>Computer Systems Block Scheme</vt:lpstr>
      <vt:lpstr>PowerPoint Presentation</vt:lpstr>
      <vt:lpstr>Operating System Definition</vt:lpstr>
      <vt:lpstr>PowerPoint Presentation</vt:lpstr>
      <vt:lpstr>Operating System Diagram</vt:lpstr>
      <vt:lpstr>Operating System Block Scheme</vt:lpstr>
      <vt:lpstr>Operating System</vt:lpstr>
      <vt:lpstr>Operating System</vt:lpstr>
      <vt:lpstr>A View of Operating System Services</vt:lpstr>
      <vt:lpstr>PowerPoint Presentation</vt:lpstr>
      <vt:lpstr>Operating System</vt:lpstr>
      <vt:lpstr>Operating System Goals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240</cp:revision>
  <dcterms:created xsi:type="dcterms:W3CDTF">2011-09-14T06:18:36Z</dcterms:created>
  <dcterms:modified xsi:type="dcterms:W3CDTF">2021-03-01T02:04:30Z</dcterms:modified>
</cp:coreProperties>
</file>