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2"/>
  </p:notesMasterIdLst>
  <p:sldIdLst>
    <p:sldId id="256" r:id="rId2"/>
    <p:sldId id="414" r:id="rId3"/>
    <p:sldId id="368" r:id="rId4"/>
    <p:sldId id="404" r:id="rId5"/>
    <p:sldId id="369" r:id="rId6"/>
    <p:sldId id="373" r:id="rId7"/>
    <p:sldId id="374" r:id="rId8"/>
    <p:sldId id="375" r:id="rId9"/>
    <p:sldId id="405" r:id="rId10"/>
    <p:sldId id="794" r:id="rId11"/>
    <p:sldId id="795" r:id="rId12"/>
    <p:sldId id="408" r:id="rId13"/>
    <p:sldId id="410" r:id="rId14"/>
    <p:sldId id="412" r:id="rId15"/>
    <p:sldId id="411" r:id="rId16"/>
    <p:sldId id="413" r:id="rId17"/>
    <p:sldId id="406" r:id="rId18"/>
    <p:sldId id="407" r:id="rId19"/>
    <p:sldId id="415" r:id="rId20"/>
    <p:sldId id="3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86486" autoAdjust="0"/>
  </p:normalViewPr>
  <p:slideViewPr>
    <p:cSldViewPr>
      <p:cViewPr varScale="1">
        <p:scale>
          <a:sx n="60" d="100"/>
          <a:sy n="60" d="100"/>
        </p:scale>
        <p:origin x="14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08B82-6AB9-41CD-84E1-50555EB3CA93}" type="datetimeFigureOut">
              <a:rPr lang="id-ID" smtClean="0"/>
              <a:t>01-03-2021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2E864-64DB-4FBA-A705-6E503C0E7F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16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581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99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72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1218" y="1837765"/>
            <a:ext cx="4430806" cy="2364628"/>
          </a:xfrm>
        </p:spPr>
        <p:txBody>
          <a:bodyPr anchor="b"/>
          <a:lstStyle>
            <a:lvl1pPr algn="l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218" y="4338919"/>
            <a:ext cx="3583642" cy="699248"/>
          </a:xfrm>
        </p:spPr>
        <p:txBody>
          <a:bodyPr>
            <a:normAutofit/>
          </a:bodyPr>
          <a:lstStyle>
            <a:lvl1pPr marL="0" indent="0" algn="l">
              <a:buNone/>
              <a:defRPr sz="1500" i="1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8983" y="398277"/>
            <a:ext cx="2228850" cy="453370"/>
          </a:xfrm>
          <a:prstGeom prst="rect">
            <a:avLst/>
          </a:prstGeom>
        </p:spPr>
        <p:txBody>
          <a:bodyPr/>
          <a:lstStyle>
            <a:lvl1pPr>
              <a:defRPr sz="1050" b="1" spc="225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954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6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446" y="1037479"/>
            <a:ext cx="7308478" cy="809251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446" y="2034709"/>
            <a:ext cx="7308478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/>
            </a:lvl1pPr>
            <a:lvl2pPr>
              <a:lnSpc>
                <a:spcPct val="100000"/>
              </a:lnSpc>
              <a:spcBef>
                <a:spcPts val="0"/>
              </a:spcBef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defRPr sz="1050"/>
            </a:lvl3pPr>
            <a:lvl4pPr>
              <a:lnSpc>
                <a:spcPct val="100000"/>
              </a:lnSpc>
              <a:spcBef>
                <a:spcPts val="0"/>
              </a:spcBef>
              <a:defRPr sz="900"/>
            </a:lvl4pPr>
            <a:lvl5pPr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61362" y="185739"/>
            <a:ext cx="2057400" cy="495299"/>
          </a:xfrm>
          <a:prstGeom prst="rect">
            <a:avLst/>
          </a:prstGeom>
        </p:spPr>
        <p:txBody>
          <a:bodyPr/>
          <a:lstStyle>
            <a:lvl1pPr algn="r">
              <a:defRPr sz="900" b="0" i="1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687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6789" y="1454598"/>
            <a:ext cx="3009168" cy="750720"/>
          </a:xfrm>
        </p:spPr>
        <p:txBody>
          <a:bodyPr anchor="b"/>
          <a:lstStyle>
            <a:lvl1pPr marL="0" indent="0" algn="l">
              <a:buNone/>
              <a:defRPr sz="1800" b="1"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6789" y="2357718"/>
            <a:ext cx="3009168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97184" y="1454598"/>
            <a:ext cx="3023987" cy="750720"/>
          </a:xfrm>
        </p:spPr>
        <p:txBody>
          <a:bodyPr anchor="b"/>
          <a:lstStyle>
            <a:lvl1pPr marL="0" indent="0" algn="l">
              <a:buNone/>
              <a:defRPr sz="1800" b="1"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97184" y="2357718"/>
            <a:ext cx="3023987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8816" y="206508"/>
            <a:ext cx="1590115" cy="365125"/>
          </a:xfrm>
          <a:prstGeom prst="rect">
            <a:avLst/>
          </a:prstGeom>
        </p:spPr>
        <p:txBody>
          <a:bodyPr/>
          <a:lstStyle>
            <a:lvl1pPr algn="r">
              <a:defRPr sz="900" i="1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441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446" y="1243667"/>
            <a:ext cx="7308478" cy="809251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446" y="2240898"/>
            <a:ext cx="7308478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/>
            </a:lvl1pPr>
            <a:lvl2pPr>
              <a:lnSpc>
                <a:spcPct val="100000"/>
              </a:lnSpc>
              <a:spcBef>
                <a:spcPts val="0"/>
              </a:spcBef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defRPr sz="1050"/>
            </a:lvl3pPr>
            <a:lvl4pPr>
              <a:lnSpc>
                <a:spcPct val="100000"/>
              </a:lnSpc>
              <a:spcBef>
                <a:spcPts val="0"/>
              </a:spcBef>
              <a:defRPr sz="900"/>
            </a:lvl4pPr>
            <a:lvl5pPr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61362" y="185739"/>
            <a:ext cx="2057400" cy="495299"/>
          </a:xfrm>
          <a:prstGeom prst="rect">
            <a:avLst/>
          </a:prstGeom>
        </p:spPr>
        <p:txBody>
          <a:bodyPr/>
          <a:lstStyle>
            <a:lvl1pPr algn="r">
              <a:defRPr sz="900" b="0" i="1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442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6789" y="1454598"/>
            <a:ext cx="3009168" cy="750720"/>
          </a:xfrm>
        </p:spPr>
        <p:txBody>
          <a:bodyPr anchor="b"/>
          <a:lstStyle>
            <a:lvl1pPr marL="0" indent="0" algn="l">
              <a:buNone/>
              <a:defRPr sz="1800" b="1"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6789" y="2357718"/>
            <a:ext cx="3009168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97184" y="1454598"/>
            <a:ext cx="3023987" cy="750720"/>
          </a:xfrm>
        </p:spPr>
        <p:txBody>
          <a:bodyPr anchor="b"/>
          <a:lstStyle>
            <a:lvl1pPr marL="0" indent="0" algn="l">
              <a:buNone/>
              <a:defRPr sz="1800" b="1"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97184" y="2357718"/>
            <a:ext cx="3023987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8816" y="206508"/>
            <a:ext cx="1590115" cy="365125"/>
          </a:xfrm>
          <a:prstGeom prst="rect">
            <a:avLst/>
          </a:prstGeom>
        </p:spPr>
        <p:txBody>
          <a:bodyPr/>
          <a:lstStyle>
            <a:lvl1pPr algn="r">
              <a:defRPr sz="900" i="1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230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755" y="1709739"/>
            <a:ext cx="3617258" cy="2145086"/>
          </a:xfrm>
        </p:spPr>
        <p:txBody>
          <a:bodyPr anchor="b">
            <a:normAutofit/>
          </a:bodyPr>
          <a:lstStyle>
            <a:lvl1pPr>
              <a:defRPr sz="3600" b="0" i="1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2755" y="3979864"/>
            <a:ext cx="3232616" cy="1031408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335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6789" y="4518212"/>
            <a:ext cx="3009168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15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6789" y="5047130"/>
            <a:ext cx="3009168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35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05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9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97184" y="4518212"/>
            <a:ext cx="3023987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15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97184" y="5047130"/>
            <a:ext cx="3023987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35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05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9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2"/>
            <a:ext cx="9144000" cy="4258233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1724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447" y="1243667"/>
            <a:ext cx="2669243" cy="809251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447" y="2240898"/>
            <a:ext cx="2669243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61362" y="185739"/>
            <a:ext cx="2057400" cy="495299"/>
          </a:xfrm>
          <a:prstGeom prst="rect">
            <a:avLst/>
          </a:prstGeom>
        </p:spPr>
        <p:txBody>
          <a:bodyPr/>
          <a:lstStyle>
            <a:lvl1pPr algn="r">
              <a:defRPr sz="900" b="0" i="1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4514850" y="761720"/>
            <a:ext cx="4629150" cy="609628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6958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373" y="2483224"/>
            <a:ext cx="1761563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02001" y="1185657"/>
            <a:ext cx="4825893" cy="750720"/>
          </a:xfrm>
        </p:spPr>
        <p:txBody>
          <a:bodyPr anchor="b"/>
          <a:lstStyle>
            <a:lvl1pPr marL="0" indent="0" algn="l">
              <a:buNone/>
              <a:defRPr sz="1800" b="1"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02001" y="2088777"/>
            <a:ext cx="482589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8816" y="206508"/>
            <a:ext cx="1590115" cy="365125"/>
          </a:xfrm>
          <a:prstGeom prst="rect">
            <a:avLst/>
          </a:prstGeom>
        </p:spPr>
        <p:txBody>
          <a:bodyPr/>
          <a:lstStyle>
            <a:lvl1pPr algn="r">
              <a:defRPr sz="900" i="1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978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896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Operating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 </a:t>
            </a:r>
            <a:r>
              <a:rPr lang="en-US" dirty="0" err="1"/>
              <a:t>Pengampu</a:t>
            </a:r>
            <a:r>
              <a:rPr lang="en-US" dirty="0"/>
              <a:t> MK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endParaRPr lang="id-ID" dirty="0"/>
          </a:p>
          <a:p>
            <a:r>
              <a:rPr lang="en-US" dirty="0"/>
              <a:t>Universitas </a:t>
            </a:r>
            <a:r>
              <a:rPr lang="id-ID" dirty="0"/>
              <a:t>Dian </a:t>
            </a:r>
            <a:r>
              <a:rPr lang="id-ID"/>
              <a:t>Nuswantoro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63278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533882" y="958034"/>
            <a:ext cx="82296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id-ID" sz="4000" dirty="0"/>
              <a:t>Full Virtualization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768096" y="2151577"/>
            <a:ext cx="7925144" cy="3014546"/>
          </a:xfrm>
        </p:spPr>
        <p:txBody>
          <a:bodyPr/>
          <a:lstStyle/>
          <a:p>
            <a:pPr eaLnBrk="1" hangingPunct="1"/>
            <a:r>
              <a:rPr lang="en-US" altLang="id-ID" sz="1800" dirty="0"/>
              <a:t>User level codes are executed directly on the processor</a:t>
            </a:r>
          </a:p>
          <a:p>
            <a:pPr eaLnBrk="1" hangingPunct="1"/>
            <a:r>
              <a:rPr lang="en-US" altLang="id-ID" sz="1800" dirty="0">
                <a:solidFill>
                  <a:srgbClr val="FF0000"/>
                </a:solidFill>
              </a:rPr>
              <a:t>Translate kernel code to replace non-</a:t>
            </a:r>
            <a:r>
              <a:rPr lang="en-US" altLang="id-ID" sz="1800" dirty="0" err="1">
                <a:solidFill>
                  <a:srgbClr val="FF0000"/>
                </a:solidFill>
              </a:rPr>
              <a:t>virtualizable</a:t>
            </a:r>
            <a:r>
              <a:rPr lang="en-US" altLang="id-ID" sz="1800" dirty="0">
                <a:solidFill>
                  <a:srgbClr val="FF0000"/>
                </a:solidFill>
              </a:rPr>
              <a:t> instructions with new sequences of instructions </a:t>
            </a:r>
            <a:r>
              <a:rPr lang="en-US" altLang="id-ID" sz="1800" dirty="0"/>
              <a:t>that have the intended effects on the virtual hardware.</a:t>
            </a: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1" y="3471864"/>
            <a:ext cx="2736056" cy="222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299" y="3357563"/>
            <a:ext cx="29718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6" name="TextBox 6"/>
          <p:cNvSpPr txBox="1">
            <a:spLocks noChangeArrowheads="1"/>
          </p:cNvSpPr>
          <p:nvPr/>
        </p:nvSpPr>
        <p:spPr bwMode="auto">
          <a:xfrm>
            <a:off x="1102518" y="5659964"/>
            <a:ext cx="354616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d-ID" sz="1500" dirty="0"/>
              <a:t>X86 privileged level arch w/o virtualization</a:t>
            </a:r>
          </a:p>
        </p:txBody>
      </p:sp>
      <p:sp>
        <p:nvSpPr>
          <p:cNvPr id="51207" name="TextBox 7"/>
          <p:cNvSpPr txBox="1">
            <a:spLocks noChangeArrowheads="1"/>
          </p:cNvSpPr>
          <p:nvPr/>
        </p:nvSpPr>
        <p:spPr bwMode="auto">
          <a:xfrm>
            <a:off x="5429249" y="5643563"/>
            <a:ext cx="156485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d-ID" sz="1500"/>
              <a:t>Binary translation</a:t>
            </a:r>
          </a:p>
        </p:txBody>
      </p:sp>
    </p:spTree>
    <p:extLst>
      <p:ext uri="{BB962C8B-B14F-4D97-AF65-F5344CB8AC3E}">
        <p14:creationId xmlns:p14="http://schemas.microsoft.com/office/powerpoint/2010/main" val="3525732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136904" cy="53697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Types of VMs – </a:t>
            </a:r>
            <a:r>
              <a:rPr lang="en-US" altLang="en-US" sz="3200" b="1" dirty="0" err="1"/>
              <a:t>Paravirtualization</a:t>
            </a:r>
            <a:r>
              <a:rPr lang="en-US" altLang="en-US" sz="3200" b="1" dirty="0"/>
              <a:t> (OS-Assisted)</a:t>
            </a:r>
            <a:endParaRPr lang="en-US" altLang="id-ID" sz="3200" dirty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67544" y="2708920"/>
            <a:ext cx="4819918" cy="3148079"/>
          </a:xfrm>
        </p:spPr>
        <p:txBody>
          <a:bodyPr/>
          <a:lstStyle/>
          <a:p>
            <a:pPr eaLnBrk="1" hangingPunct="1"/>
            <a:r>
              <a:rPr lang="en-US" altLang="id-ID" sz="1800" dirty="0">
                <a:solidFill>
                  <a:srgbClr val="C00000"/>
                </a:solidFill>
              </a:rPr>
              <a:t>Modify the OS kernel to replace non-</a:t>
            </a:r>
            <a:r>
              <a:rPr lang="en-US" altLang="id-ID" sz="1800" dirty="0" err="1">
                <a:solidFill>
                  <a:srgbClr val="C00000"/>
                </a:solidFill>
              </a:rPr>
              <a:t>virtualizable</a:t>
            </a:r>
            <a:r>
              <a:rPr lang="en-US" altLang="id-ID" sz="1800" dirty="0">
                <a:solidFill>
                  <a:srgbClr val="C00000"/>
                </a:solidFill>
              </a:rPr>
              <a:t> instructions with </a:t>
            </a:r>
            <a:r>
              <a:rPr lang="en-US" altLang="id-ID" sz="1800" dirty="0" err="1">
                <a:solidFill>
                  <a:srgbClr val="C00000"/>
                </a:solidFill>
              </a:rPr>
              <a:t>hypercalls</a:t>
            </a:r>
            <a:r>
              <a:rPr lang="en-US" altLang="id-ID" sz="1800" dirty="0">
                <a:solidFill>
                  <a:srgbClr val="C00000"/>
                </a:solidFill>
              </a:rPr>
              <a:t> that </a:t>
            </a:r>
            <a:r>
              <a:rPr lang="en-US" altLang="id-ID" sz="1800" dirty="0" err="1">
                <a:solidFill>
                  <a:srgbClr val="C00000"/>
                </a:solidFill>
              </a:rPr>
              <a:t>comm</a:t>
            </a:r>
            <a:r>
              <a:rPr lang="en-US" altLang="id-ID" sz="1800" dirty="0">
                <a:solidFill>
                  <a:srgbClr val="C00000"/>
                </a:solidFill>
              </a:rPr>
              <a:t> directly with the virtualization layer hypervisor</a:t>
            </a:r>
          </a:p>
          <a:p>
            <a:pPr eaLnBrk="1" hangingPunct="1"/>
            <a:r>
              <a:rPr lang="en-US" altLang="id-ID" sz="1800" dirty="0"/>
              <a:t>Hypervisor also provides </a:t>
            </a:r>
            <a:r>
              <a:rPr lang="en-US" altLang="id-ID" sz="1800" dirty="0" err="1"/>
              <a:t>hypercall</a:t>
            </a:r>
            <a:r>
              <a:rPr lang="en-US" altLang="id-ID" sz="1800" dirty="0"/>
              <a:t> interfaces for other critical kernel ops such as mem management, interrupt handling and time keeping</a:t>
            </a: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647" y="2708921"/>
            <a:ext cx="3169444" cy="2316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492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 noChangeArrowheads="1"/>
          </p:cNvSpPr>
          <p:nvPr>
            <p:ph type="title"/>
          </p:nvPr>
        </p:nvSpPr>
        <p:spPr>
          <a:xfrm>
            <a:off x="611560" y="908720"/>
            <a:ext cx="8229600" cy="576262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Types of VMs – </a:t>
            </a:r>
            <a:r>
              <a:rPr lang="en-US" altLang="en-US" sz="3600" b="1" dirty="0" err="1"/>
              <a:t>Paravirtualization</a:t>
            </a:r>
            <a:r>
              <a:rPr lang="en-US" altLang="en-US" sz="3600" b="1" dirty="0"/>
              <a:t> (cont.)</a:t>
            </a:r>
          </a:p>
        </p:txBody>
      </p:sp>
      <p:sp>
        <p:nvSpPr>
          <p:cNvPr id="3584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908423" y="1621383"/>
            <a:ext cx="7212012" cy="4530725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Does not fit the definition of virtualization – VMM not presenting an exact duplication of underlying hardware</a:t>
            </a:r>
          </a:p>
          <a:p>
            <a:pPr lvl="1"/>
            <a:r>
              <a:rPr lang="en-US" altLang="en-US" sz="2000" dirty="0"/>
              <a:t>But still useful!</a:t>
            </a:r>
          </a:p>
          <a:p>
            <a:pPr lvl="1"/>
            <a:r>
              <a:rPr lang="en-US" altLang="en-US" sz="2000" dirty="0"/>
              <a:t>VMM provides services that guest must be modified to use</a:t>
            </a:r>
          </a:p>
          <a:p>
            <a:pPr lvl="1"/>
            <a:r>
              <a:rPr lang="en-US" altLang="en-US" sz="2000" dirty="0"/>
              <a:t>Leads to increased performance</a:t>
            </a:r>
          </a:p>
          <a:p>
            <a:pPr lvl="1"/>
            <a:r>
              <a:rPr lang="en-US" altLang="en-US" sz="2000" dirty="0"/>
              <a:t>Less needed as hardware support for VMs grows</a:t>
            </a:r>
          </a:p>
          <a:p>
            <a:r>
              <a:rPr lang="en-US" altLang="en-US" sz="2000" dirty="0"/>
              <a:t>Xen, leader in </a:t>
            </a:r>
            <a:r>
              <a:rPr lang="en-US" altLang="en-US" sz="2000" dirty="0" err="1"/>
              <a:t>paravirtualized</a:t>
            </a:r>
            <a:r>
              <a:rPr lang="en-US" altLang="en-US" sz="2000" dirty="0"/>
              <a:t> space, adds several techniques </a:t>
            </a:r>
          </a:p>
          <a:p>
            <a:pPr lvl="1"/>
            <a:r>
              <a:rPr lang="en-US" altLang="en-US" sz="2000" dirty="0"/>
              <a:t>For example, clean and simple device abstractions</a:t>
            </a:r>
          </a:p>
          <a:p>
            <a:pPr lvl="2"/>
            <a:r>
              <a:rPr lang="en-US" altLang="en-US" sz="2000" dirty="0"/>
              <a:t>Efficient I/O</a:t>
            </a:r>
          </a:p>
          <a:p>
            <a:pPr lvl="2"/>
            <a:r>
              <a:rPr lang="en-US" altLang="en-US" sz="2000" dirty="0"/>
              <a:t>Good communication between guest and VMM about device I/O</a:t>
            </a:r>
          </a:p>
          <a:p>
            <a:pPr lvl="2"/>
            <a:r>
              <a:rPr lang="en-US" altLang="en-US" sz="2000" dirty="0"/>
              <a:t>Each device has circular buffer shared by guest and VMM via shared memory</a:t>
            </a:r>
          </a:p>
          <a:p>
            <a:pPr lvl="2"/>
            <a:endParaRPr lang="en-US" altLang="en-US" sz="2000" dirty="0"/>
          </a:p>
          <a:p>
            <a:pPr>
              <a:buFont typeface="Monotype Sorts" pitchFamily="-84" charset="2"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45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 noChangeArrowheads="1"/>
          </p:cNvSpPr>
          <p:nvPr>
            <p:ph type="title"/>
          </p:nvPr>
        </p:nvSpPr>
        <p:spPr>
          <a:xfrm>
            <a:off x="702469" y="980728"/>
            <a:ext cx="7739062" cy="57626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Types of VMs – </a:t>
            </a:r>
            <a:r>
              <a:rPr lang="en-US" altLang="en-US" sz="3200" b="1" dirty="0" err="1"/>
              <a:t>Paravirtualization</a:t>
            </a:r>
            <a:r>
              <a:rPr lang="en-US" altLang="en-US" sz="3200" b="1" dirty="0"/>
              <a:t>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FEC94855-9B30-1A4F-BF4B-C3A922B4E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799" y="1919387"/>
            <a:ext cx="7043737" cy="45307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2000" dirty="0" err="1"/>
              <a:t>Xen</a:t>
            </a:r>
            <a:r>
              <a:rPr lang="en-US" altLang="en-US" sz="2000" dirty="0"/>
              <a:t>, leader in </a:t>
            </a:r>
            <a:r>
              <a:rPr lang="en-US" altLang="en-US" sz="2000" dirty="0" err="1"/>
              <a:t>paravirtualized</a:t>
            </a:r>
            <a:r>
              <a:rPr lang="en-US" altLang="en-US" sz="2000" dirty="0"/>
              <a:t> space, adds several techniques (Cont.) </a:t>
            </a:r>
            <a:endParaRPr lang="en-US" sz="2000" dirty="0">
              <a:ea typeface="ＭＳ Ｐゴシック" charset="0"/>
            </a:endParaRPr>
          </a:p>
          <a:p>
            <a:pPr lvl="1">
              <a:buFont typeface="Monotype Sorts" charset="0"/>
              <a:buChar char="l"/>
              <a:defRPr/>
            </a:pPr>
            <a:r>
              <a:rPr lang="en-US" sz="2000" dirty="0">
                <a:ea typeface="ＭＳ Ｐゴシック" charset="0"/>
              </a:rPr>
              <a:t>Memory management does not include nested page tables</a:t>
            </a:r>
          </a:p>
          <a:p>
            <a:pPr lvl="2">
              <a:buFont typeface="Webdings" charset="0"/>
              <a:buChar char="4"/>
              <a:defRPr/>
            </a:pPr>
            <a:r>
              <a:rPr lang="en-US" sz="2000" dirty="0">
                <a:ea typeface="ＭＳ Ｐゴシック" charset="0"/>
              </a:rPr>
              <a:t>Each guest has own read-only tables</a:t>
            </a:r>
          </a:p>
          <a:p>
            <a:pPr lvl="2">
              <a:buFont typeface="Webdings" charset="0"/>
              <a:buChar char="4"/>
              <a:defRPr/>
            </a:pPr>
            <a:r>
              <a:rPr lang="en-US" sz="2000" dirty="0">
                <a:ea typeface="ＭＳ Ｐゴシック" charset="0"/>
              </a:rPr>
              <a:t>Guest uses </a:t>
            </a:r>
            <a:r>
              <a:rPr lang="en-US" sz="2000" b="1" dirty="0" err="1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hypercall</a:t>
            </a:r>
            <a:r>
              <a:rPr lang="en-US" sz="2000" dirty="0">
                <a:ea typeface="ＭＳ Ｐゴシック" charset="0"/>
              </a:rPr>
              <a:t> (call to hypervisor) when page-table changes needed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000" dirty="0" err="1">
                <a:ea typeface="ＭＳ Ｐゴシック" charset="0"/>
              </a:rPr>
              <a:t>Paravirtualization</a:t>
            </a:r>
            <a:r>
              <a:rPr lang="en-US" sz="2000" dirty="0">
                <a:ea typeface="ＭＳ Ｐゴシック" charset="0"/>
              </a:rPr>
              <a:t> allowed virtualization of older x86 CPUs (and others) without binary translation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ＭＳ Ｐゴシック" charset="0"/>
              </a:rPr>
              <a:t>Guest had to be modified to use run on </a:t>
            </a:r>
            <a:r>
              <a:rPr lang="en-US" sz="2000" dirty="0" err="1">
                <a:ea typeface="ＭＳ Ｐゴシック" charset="0"/>
              </a:rPr>
              <a:t>paravirtualized</a:t>
            </a:r>
            <a:r>
              <a:rPr lang="en-US" sz="2000" dirty="0">
                <a:ea typeface="ＭＳ Ｐゴシック" charset="0"/>
              </a:rPr>
              <a:t> VMM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ＭＳ Ｐゴシック" charset="0"/>
              </a:rPr>
              <a:t>But on modern CPUs </a:t>
            </a:r>
            <a:r>
              <a:rPr lang="en-US" sz="2000" dirty="0" err="1">
                <a:ea typeface="ＭＳ Ｐゴシック" charset="0"/>
              </a:rPr>
              <a:t>Xen</a:t>
            </a:r>
            <a:r>
              <a:rPr lang="en-US" sz="2000" dirty="0">
                <a:ea typeface="ＭＳ Ｐゴシック" charset="0"/>
              </a:rPr>
              <a:t> no longer requires guest modification -&gt; no longer </a:t>
            </a:r>
            <a:r>
              <a:rPr lang="en-US" sz="2000" dirty="0" err="1">
                <a:ea typeface="ＭＳ Ｐゴシック" charset="0"/>
              </a:rPr>
              <a:t>paravirtualization</a:t>
            </a:r>
            <a:endParaRPr lang="en-US" sz="2000" dirty="0">
              <a:ea typeface="ＭＳ Ｐゴシック" charset="0"/>
            </a:endParaRPr>
          </a:p>
          <a:p>
            <a:pPr marL="857250" lvl="2" indent="0">
              <a:buFont typeface="Webdings" charset="0"/>
              <a:buNone/>
              <a:defRPr/>
            </a:pPr>
            <a:endParaRPr lang="en-US" sz="20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542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1016225"/>
            <a:ext cx="8229600" cy="576263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Types of VMs – </a:t>
            </a:r>
            <a:r>
              <a:rPr lang="en-US" altLang="en-US" sz="4000" b="1" dirty="0"/>
              <a:t>Emulation</a:t>
            </a:r>
          </a:p>
        </p:txBody>
      </p:sp>
      <p:sp>
        <p:nvSpPr>
          <p:cNvPr id="3993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36415" y="1988840"/>
            <a:ext cx="7394575" cy="4644281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Another (older) way for running one operating system on a different operating system</a:t>
            </a:r>
          </a:p>
          <a:p>
            <a:pPr lvl="1"/>
            <a:r>
              <a:rPr lang="en-US" altLang="en-US" sz="1800" dirty="0"/>
              <a:t>Virtualization requires underlying CPU to be same as guest was compiled for</a:t>
            </a:r>
          </a:p>
          <a:p>
            <a:pPr lvl="1"/>
            <a:r>
              <a:rPr lang="en-US" altLang="en-US" sz="1800" dirty="0"/>
              <a:t>Emulation allows guest to run on different CPU</a:t>
            </a:r>
          </a:p>
          <a:p>
            <a:r>
              <a:rPr lang="en-US" altLang="en-US" sz="1800" dirty="0"/>
              <a:t>Necessary to translate all guest instructions from guest CPU to native CPU</a:t>
            </a:r>
          </a:p>
          <a:p>
            <a:pPr lvl="1"/>
            <a:r>
              <a:rPr lang="en-US" altLang="en-US" sz="1800" dirty="0"/>
              <a:t>Emulation, not virtualization</a:t>
            </a:r>
          </a:p>
          <a:p>
            <a:r>
              <a:rPr lang="en-US" altLang="en-US" sz="1800" dirty="0"/>
              <a:t>Useful when host system has one architecture, guest compiled for other architecture</a:t>
            </a:r>
          </a:p>
          <a:p>
            <a:pPr lvl="1"/>
            <a:r>
              <a:rPr lang="en-US" altLang="en-US" sz="1800" dirty="0"/>
              <a:t>Company replacing outdated servers with new servers containing different CPU architecture, but still want to run old applications</a:t>
            </a:r>
          </a:p>
          <a:p>
            <a:r>
              <a:rPr lang="en-US" altLang="en-US" sz="1800" dirty="0"/>
              <a:t>Performance challenge – order of magnitude slower than native code</a:t>
            </a:r>
          </a:p>
          <a:p>
            <a:pPr lvl="1"/>
            <a:r>
              <a:rPr lang="en-US" altLang="en-US" sz="1800" dirty="0"/>
              <a:t>New machines faster than older machines so can reduce slowdown</a:t>
            </a:r>
          </a:p>
          <a:p>
            <a:r>
              <a:rPr lang="en-US" altLang="en-US" sz="1800" dirty="0"/>
              <a:t>Very popular – especially in gaming where old consoles emulated on new</a:t>
            </a:r>
          </a:p>
          <a:p>
            <a:pPr lvl="1"/>
            <a:endParaRPr lang="en-US" altLang="en-US" sz="1800" dirty="0"/>
          </a:p>
          <a:p>
            <a:pPr lvl="2"/>
            <a:endParaRPr lang="en-US" altLang="en-US" sz="1800" dirty="0"/>
          </a:p>
          <a:p>
            <a:pPr>
              <a:buFont typeface="Monotype Sorts" pitchFamily="-84" charset="2"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657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 noChangeArrowheads="1"/>
          </p:cNvSpPr>
          <p:nvPr>
            <p:ph type="title"/>
          </p:nvPr>
        </p:nvSpPr>
        <p:spPr>
          <a:xfrm>
            <a:off x="611560" y="980728"/>
            <a:ext cx="8229600" cy="576262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Types of VMs – </a:t>
            </a:r>
            <a:r>
              <a:rPr lang="en-US" altLang="en-US" sz="2400" b="1" dirty="0"/>
              <a:t>Programming Environment Virtualization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5C6CCD97-22DF-BB4E-91B4-2E445C3D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916" y="1855887"/>
            <a:ext cx="7339012" cy="453072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ＭＳ Ｐゴシック" charset="0"/>
              </a:rPr>
              <a:t>Also not-really-virtualization but using same techniques, providing similar features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ＭＳ Ｐゴシック" charset="0"/>
              </a:rPr>
              <a:t>Programming language is designed to run within custom-built virtualized environment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ＭＳ Ｐゴシック" charset="0"/>
              </a:rPr>
              <a:t>For example Oracle Java has many features that depend on running in </a:t>
            </a:r>
            <a:r>
              <a:rPr lang="en-US" sz="2000" b="1" dirty="0">
                <a:solidFill>
                  <a:srgbClr val="3366FF"/>
                </a:solidFill>
                <a:ea typeface="ＭＳ Ｐゴシック" charset="0"/>
              </a:rPr>
              <a:t>Java Virtual Machine</a:t>
            </a:r>
            <a:r>
              <a:rPr lang="en-US" sz="2000" dirty="0">
                <a:ea typeface="ＭＳ Ｐゴシック" charset="0"/>
              </a:rPr>
              <a:t> (</a:t>
            </a:r>
            <a:r>
              <a:rPr lang="en-US" sz="2000" b="1" dirty="0">
                <a:solidFill>
                  <a:srgbClr val="3366FF"/>
                </a:solidFill>
                <a:ea typeface="ＭＳ Ｐゴシック" charset="0"/>
              </a:rPr>
              <a:t>JVM</a:t>
            </a:r>
            <a:r>
              <a:rPr lang="en-US" sz="2000" dirty="0">
                <a:ea typeface="ＭＳ Ｐゴシック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ＭＳ Ｐゴシック" charset="0"/>
              </a:rPr>
              <a:t>In this case virtualization is defined as providing APIs that define a set of features made available to a language and programs written in that language to provide an improved execution environment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ＭＳ Ｐゴシック" charset="0"/>
              </a:rPr>
              <a:t>JVM compiled to run on many systems (including some smart phones even)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ＭＳ Ｐゴシック" charset="0"/>
              </a:rPr>
              <a:t>Programs written in Java run in the JVM no matter the underlying system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ＭＳ Ｐゴシック" charset="0"/>
              </a:rPr>
              <a:t>Similar to </a:t>
            </a:r>
            <a:r>
              <a:rPr lang="en-US" sz="2000" b="1" dirty="0">
                <a:solidFill>
                  <a:srgbClr val="3366FF"/>
                </a:solidFill>
                <a:ea typeface="ＭＳ Ｐゴシック" charset="0"/>
              </a:rPr>
              <a:t>interpreted languages</a:t>
            </a:r>
          </a:p>
          <a:p>
            <a:pPr lvl="1">
              <a:buFont typeface="Monotype Sorts" charset="0"/>
              <a:buChar char="l"/>
              <a:defRPr/>
            </a:pPr>
            <a:endParaRPr lang="en-US" sz="2000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sz="2000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sz="2000" dirty="0"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2235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 noChangeArrowheads="1"/>
          </p:cNvSpPr>
          <p:nvPr>
            <p:ph type="title"/>
          </p:nvPr>
        </p:nvSpPr>
        <p:spPr>
          <a:xfrm>
            <a:off x="689149" y="1002258"/>
            <a:ext cx="7856537" cy="57626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Types of VMs – </a:t>
            </a:r>
            <a:r>
              <a:rPr lang="en-US" altLang="en-US" sz="3200" b="1" dirty="0"/>
              <a:t>Application Containment</a:t>
            </a:r>
          </a:p>
        </p:txBody>
      </p:sp>
      <p:sp>
        <p:nvSpPr>
          <p:cNvPr id="4096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689149" y="1700808"/>
            <a:ext cx="7689850" cy="4776738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Some goals of virtualization are segregation of apps, performance and resource management, easy start, stop, move, and management of them</a:t>
            </a:r>
          </a:p>
          <a:p>
            <a:r>
              <a:rPr lang="en-US" altLang="en-US" sz="2000" dirty="0"/>
              <a:t>Can do those things without full-fledged virtualization</a:t>
            </a:r>
          </a:p>
          <a:p>
            <a:pPr lvl="1"/>
            <a:r>
              <a:rPr lang="en-US" altLang="en-US" sz="2000" dirty="0"/>
              <a:t>If applications compiled for the host operating system, don’t need full virtualization to meet these goals</a:t>
            </a:r>
          </a:p>
          <a:p>
            <a:r>
              <a:rPr lang="en-US" altLang="en-US" sz="2000" dirty="0"/>
              <a:t>Oracle </a:t>
            </a:r>
            <a:r>
              <a:rPr lang="en-US" altLang="en-US" sz="2000" b="1" dirty="0">
                <a:solidFill>
                  <a:srgbClr val="3366FF"/>
                </a:solidFill>
              </a:rPr>
              <a:t>containers</a:t>
            </a:r>
            <a:r>
              <a:rPr lang="en-US" altLang="en-US" sz="2000" dirty="0"/>
              <a:t> / </a:t>
            </a:r>
            <a:r>
              <a:rPr lang="en-US" altLang="en-US" sz="2000" b="1" dirty="0">
                <a:solidFill>
                  <a:srgbClr val="3366FF"/>
                </a:solidFill>
              </a:rPr>
              <a:t>zones</a:t>
            </a:r>
            <a:r>
              <a:rPr lang="en-US" altLang="en-US" sz="2000" dirty="0"/>
              <a:t> for example create virtual layer between OS and apps</a:t>
            </a:r>
          </a:p>
          <a:p>
            <a:pPr lvl="1"/>
            <a:r>
              <a:rPr lang="en-US" altLang="en-US" sz="2000" dirty="0"/>
              <a:t>Only one kernel running – host OS</a:t>
            </a:r>
          </a:p>
          <a:p>
            <a:pPr lvl="1"/>
            <a:r>
              <a:rPr lang="en-US" altLang="en-US" sz="2000" dirty="0"/>
              <a:t>OS and devices are virtualized, providing resources within zone with impression that they are only processes on system</a:t>
            </a:r>
          </a:p>
          <a:p>
            <a:pPr lvl="1"/>
            <a:r>
              <a:rPr lang="en-US" altLang="en-US" sz="2000" dirty="0"/>
              <a:t>Each zone has its own applications; networking stack, addresses, and ports; user accounts, </a:t>
            </a:r>
            <a:r>
              <a:rPr lang="en-US" altLang="en-US" sz="2000" dirty="0" err="1"/>
              <a:t>etc</a:t>
            </a:r>
            <a:endParaRPr lang="en-US" altLang="en-US" sz="2000" dirty="0"/>
          </a:p>
          <a:p>
            <a:pPr lvl="1"/>
            <a:r>
              <a:rPr lang="en-US" altLang="en-US" sz="2000" dirty="0"/>
              <a:t>CPU and memory resources divided between zones</a:t>
            </a:r>
          </a:p>
          <a:p>
            <a:pPr lvl="2"/>
            <a:r>
              <a:rPr lang="en-US" altLang="en-US" sz="2000" dirty="0"/>
              <a:t>Zone can have its own scheduler to use those resources</a:t>
            </a:r>
          </a:p>
          <a:p>
            <a:pPr lvl="1">
              <a:buFont typeface="Monotype Sorts" pitchFamily="-84" charset="2"/>
              <a:buNone/>
            </a:pPr>
            <a:endParaRPr lang="en-US" altLang="en-US" sz="2000" dirty="0"/>
          </a:p>
          <a:p>
            <a:pPr lvl="2"/>
            <a:endParaRPr lang="en-US" altLang="en-US" sz="2000" dirty="0"/>
          </a:p>
          <a:p>
            <a:pPr>
              <a:buFont typeface="Monotype Sorts" pitchFamily="-84" charset="2"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279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1052736"/>
            <a:ext cx="8229600" cy="576263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Benefits and Features</a:t>
            </a:r>
          </a:p>
        </p:txBody>
      </p:sp>
      <p:sp>
        <p:nvSpPr>
          <p:cNvPr id="1638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86644" y="2060848"/>
            <a:ext cx="7408863" cy="4089673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Host system protected from VMs, VMs protected from each other</a:t>
            </a:r>
          </a:p>
          <a:p>
            <a:pPr lvl="1"/>
            <a:r>
              <a:rPr lang="en-US" altLang="en-US" sz="2000" dirty="0"/>
              <a:t>I.e. A virus less likely to spread</a:t>
            </a:r>
          </a:p>
          <a:p>
            <a:pPr lvl="1"/>
            <a:r>
              <a:rPr lang="en-US" altLang="en-US" sz="2000" dirty="0"/>
              <a:t>Sharing is provided though via shared file system volume, network communication</a:t>
            </a:r>
          </a:p>
          <a:p>
            <a:r>
              <a:rPr lang="en-US" altLang="en-US" sz="2000" dirty="0"/>
              <a:t>Freeze, </a:t>
            </a:r>
            <a:r>
              <a:rPr lang="en-US" altLang="en-US" sz="2000" b="1" dirty="0">
                <a:solidFill>
                  <a:srgbClr val="3366FF"/>
                </a:solidFill>
              </a:rPr>
              <a:t>suspend</a:t>
            </a:r>
            <a:r>
              <a:rPr lang="en-US" altLang="en-US" sz="2000" dirty="0"/>
              <a:t>, running VM</a:t>
            </a:r>
          </a:p>
          <a:p>
            <a:pPr lvl="1"/>
            <a:r>
              <a:rPr lang="en-US" altLang="en-US" sz="2000" dirty="0"/>
              <a:t>Then can move or copy somewhere else and </a:t>
            </a:r>
            <a:r>
              <a:rPr lang="en-US" altLang="en-US" sz="2000" b="1" dirty="0">
                <a:solidFill>
                  <a:srgbClr val="3366FF"/>
                </a:solidFill>
              </a:rPr>
              <a:t>resume</a:t>
            </a:r>
          </a:p>
          <a:p>
            <a:pPr lvl="1"/>
            <a:r>
              <a:rPr lang="en-US" altLang="en-US" sz="2000" dirty="0"/>
              <a:t>Snapshot of a given state, able to restore back to that state</a:t>
            </a:r>
          </a:p>
          <a:p>
            <a:pPr lvl="2"/>
            <a:r>
              <a:rPr lang="en-US" altLang="en-US" sz="2000" dirty="0"/>
              <a:t>Some VMMs allow multiple snapshots per VM</a:t>
            </a:r>
          </a:p>
          <a:p>
            <a:pPr lvl="1"/>
            <a:r>
              <a:rPr lang="en-US" altLang="en-US" sz="2000" b="1" dirty="0">
                <a:solidFill>
                  <a:srgbClr val="3366FF"/>
                </a:solidFill>
              </a:rPr>
              <a:t>Clone</a:t>
            </a:r>
            <a:r>
              <a:rPr lang="en-US" altLang="en-US" sz="2000" dirty="0"/>
              <a:t> by creating copy and running both original and copy</a:t>
            </a:r>
          </a:p>
          <a:p>
            <a:r>
              <a:rPr lang="en-US" altLang="en-US" sz="2000" dirty="0"/>
              <a:t>Great for OS research, better system development efficiency</a:t>
            </a:r>
          </a:p>
          <a:p>
            <a:r>
              <a:rPr lang="en-US" altLang="en-US" sz="2000" dirty="0"/>
              <a:t>Run multiple, different OSes on a single machine</a:t>
            </a:r>
          </a:p>
          <a:p>
            <a:pPr lvl="1"/>
            <a:r>
              <a:rPr lang="en-US" altLang="en-US" sz="2000" b="1" dirty="0">
                <a:solidFill>
                  <a:srgbClr val="3366FF"/>
                </a:solidFill>
              </a:rPr>
              <a:t>Consolidation</a:t>
            </a:r>
            <a:r>
              <a:rPr lang="en-US" altLang="en-US" sz="2000" dirty="0"/>
              <a:t>, app dev, …</a:t>
            </a:r>
          </a:p>
        </p:txBody>
      </p:sp>
    </p:spTree>
    <p:extLst>
      <p:ext uri="{BB962C8B-B14F-4D97-AF65-F5344CB8AC3E}">
        <p14:creationId xmlns:p14="http://schemas.microsoft.com/office/powerpoint/2010/main" val="2448624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 noChangeArrowheads="1"/>
          </p:cNvSpPr>
          <p:nvPr>
            <p:ph type="title"/>
          </p:nvPr>
        </p:nvSpPr>
        <p:spPr>
          <a:xfrm>
            <a:off x="611560" y="1052736"/>
            <a:ext cx="8229600" cy="576263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Benefits and Features (cont.)</a:t>
            </a:r>
          </a:p>
        </p:txBody>
      </p:sp>
      <p:sp>
        <p:nvSpPr>
          <p:cNvPr id="1741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905248" y="2132856"/>
            <a:ext cx="7126287" cy="4058370"/>
          </a:xfrm>
        </p:spPr>
        <p:txBody>
          <a:bodyPr>
            <a:normAutofit/>
          </a:bodyPr>
          <a:lstStyle/>
          <a:p>
            <a:r>
              <a:rPr lang="en-US" altLang="en-US" sz="2000" b="1" dirty="0">
                <a:solidFill>
                  <a:srgbClr val="3366FF"/>
                </a:solidFill>
              </a:rPr>
              <a:t>Templating</a:t>
            </a:r>
            <a:r>
              <a:rPr lang="en-US" altLang="en-US" sz="2000" dirty="0"/>
              <a:t> – create an OS + application VM, provide it to customers, use it to create multiple instances of that combination</a:t>
            </a:r>
          </a:p>
          <a:p>
            <a:r>
              <a:rPr lang="en-US" altLang="en-US" sz="2000" b="1" dirty="0">
                <a:solidFill>
                  <a:srgbClr val="3366FF"/>
                </a:solidFill>
              </a:rPr>
              <a:t>Live migration </a:t>
            </a:r>
            <a:r>
              <a:rPr lang="en-US" altLang="en-US" sz="2000" dirty="0"/>
              <a:t>– move a running VM from one host to another!</a:t>
            </a:r>
          </a:p>
          <a:p>
            <a:pPr lvl="1"/>
            <a:r>
              <a:rPr lang="en-US" altLang="en-US" sz="2000" dirty="0"/>
              <a:t>No interruption of user access</a:t>
            </a:r>
          </a:p>
          <a:p>
            <a:r>
              <a:rPr lang="en-US" altLang="en-US" sz="2000" dirty="0"/>
              <a:t>All those features taken together -&gt; </a:t>
            </a:r>
            <a:r>
              <a:rPr lang="en-US" altLang="en-US" sz="2000" b="1" dirty="0">
                <a:solidFill>
                  <a:srgbClr val="3366FF"/>
                </a:solidFill>
              </a:rPr>
              <a:t>cloud computing</a:t>
            </a:r>
          </a:p>
          <a:p>
            <a:pPr lvl="1"/>
            <a:r>
              <a:rPr lang="en-US" altLang="en-US" sz="2000" dirty="0"/>
              <a:t>Using APIs, programs tell cloud infrastructure (servers, networking, storage) to create new guests, VMs, virtual desktops</a:t>
            </a:r>
          </a:p>
        </p:txBody>
      </p:sp>
    </p:spTree>
    <p:extLst>
      <p:ext uri="{BB962C8B-B14F-4D97-AF65-F5344CB8AC3E}">
        <p14:creationId xmlns:p14="http://schemas.microsoft.com/office/powerpoint/2010/main" val="531879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id-ID" sz="4000" dirty="0" err="1"/>
              <a:t>HostOS</a:t>
            </a:r>
            <a:r>
              <a:rPr lang="en-US" altLang="id-ID" sz="4000" dirty="0"/>
              <a:t>/</a:t>
            </a:r>
            <a:r>
              <a:rPr lang="en-US" altLang="id-ID" sz="4000" dirty="0" err="1"/>
              <a:t>GuestOS</a:t>
            </a:r>
            <a:r>
              <a:rPr lang="en-US" altLang="id-ID" sz="4000" dirty="0"/>
              <a:t> Products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id-ID" sz="2000" b="1" dirty="0"/>
              <a:t>VMware server</a:t>
            </a:r>
            <a:r>
              <a:rPr lang="en-US" altLang="id-ID" sz="2000" dirty="0"/>
              <a:t>: introductory package for small environments: limited use in large environments</a:t>
            </a:r>
          </a:p>
          <a:p>
            <a:pPr eaLnBrk="1" hangingPunct="1"/>
            <a:endParaRPr lang="en-US" altLang="id-ID" sz="2000" dirty="0"/>
          </a:p>
          <a:p>
            <a:pPr eaLnBrk="1" hangingPunct="1"/>
            <a:r>
              <a:rPr lang="en-US" altLang="id-ID" sz="2000" dirty="0"/>
              <a:t>Sun(now Oracle) </a:t>
            </a:r>
            <a:r>
              <a:rPr lang="en-US" altLang="id-ID" sz="2000" dirty="0" err="1"/>
              <a:t>xVM</a:t>
            </a:r>
            <a:r>
              <a:rPr lang="en-US" altLang="id-ID" sz="2000" dirty="0"/>
              <a:t> or </a:t>
            </a:r>
            <a:r>
              <a:rPr lang="en-US" altLang="id-ID" sz="2000" b="1" dirty="0"/>
              <a:t>Virtual Box</a:t>
            </a:r>
            <a:r>
              <a:rPr lang="en-US" altLang="id-ID" sz="2000" dirty="0"/>
              <a:t>: favorite among academicians. Adjustable video memory, remote device connectivity, RDP connectivity, snappy performance, may be best hosted virtualization package.</a:t>
            </a:r>
          </a:p>
          <a:p>
            <a:pPr eaLnBrk="1" hangingPunct="1"/>
            <a:endParaRPr lang="en-US" altLang="id-ID" sz="2000" dirty="0"/>
          </a:p>
        </p:txBody>
      </p:sp>
    </p:spTree>
    <p:extLst>
      <p:ext uri="{BB962C8B-B14F-4D97-AF65-F5344CB8AC3E}">
        <p14:creationId xmlns:p14="http://schemas.microsoft.com/office/powerpoint/2010/main" val="281571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id-ID" sz="4000" dirty="0"/>
              <a:t>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000" dirty="0"/>
              <a:t>Virtualization is creation of an alternative to actual version of something: 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en-US" sz="2000" dirty="0"/>
              <a:t>virtual memory (more memory than physically available),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en-US" sz="2000" dirty="0"/>
              <a:t>virtual time (buffering provides virtual/effective download time that less than the actual time),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en-US" sz="2000" dirty="0"/>
              <a:t>Virtual hardware, desktop, disk, appliances, scenes,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en-US" sz="2000" dirty="0"/>
              <a:t>Virtual worlds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000" dirty="0"/>
              <a:t>In our context it is realizing one or more complete computer systems as guests on the base machine/operating system.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000" dirty="0"/>
              <a:t>This offers an excellent conduit for delivering the vastly underutilized power of the multi-core and other resources such as storage and devices.</a:t>
            </a:r>
          </a:p>
        </p:txBody>
      </p:sp>
    </p:spTree>
    <p:extLst>
      <p:ext uri="{BB962C8B-B14F-4D97-AF65-F5344CB8AC3E}">
        <p14:creationId xmlns:p14="http://schemas.microsoft.com/office/powerpoint/2010/main" val="1056420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7254" y="2276872"/>
            <a:ext cx="767549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rgbClr val="53548A">
                      <a:satMod val="175000"/>
                      <a:alpha val="40000"/>
                    </a:srgbClr>
                  </a:glow>
                </a:effectLst>
              </a:rPr>
              <a:t>Any Question ?</a:t>
            </a:r>
          </a:p>
          <a:p>
            <a:pPr algn="ctr"/>
            <a:endParaRPr lang="id-ID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63500">
                  <a:srgbClr val="53548A">
                    <a:satMod val="175000"/>
                    <a:alpha val="40000"/>
                  </a:srgbClr>
                </a:glow>
              </a:effectLst>
            </a:endParaRPr>
          </a:p>
          <a:p>
            <a:pPr algn="ctr"/>
            <a:r>
              <a:rPr lang="id-ID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rgbClr val="53548A">
                      <a:satMod val="175000"/>
                      <a:alpha val="40000"/>
                    </a:srgbClr>
                  </a:glow>
                </a:effectLst>
              </a:rPr>
              <a:t>Anything to discuss ?</a:t>
            </a:r>
            <a:endParaRPr 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63500">
                  <a:srgbClr val="53548A">
                    <a:satMod val="175000"/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56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id-ID" sz="4000" dirty="0"/>
              <a:t>Operating System Environments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id-ID" sz="2000" dirty="0"/>
              <a:t>Virtual machines (VMs)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d-ID" sz="2000" dirty="0"/>
              <a:t>Software abstraction of a computer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d-ID" sz="2000" dirty="0"/>
              <a:t>Often executes on top of native operating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sz="2000" dirty="0"/>
              <a:t>Virtual machine operating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d-ID" sz="2000" dirty="0"/>
              <a:t>Manages resources provided by virtual machine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sz="2000" dirty="0"/>
              <a:t>Applications of virtual machines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d-ID" sz="2000" dirty="0"/>
              <a:t>Allow multiple instances of an operating system to execute concurrently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d-ID" sz="2000" dirty="0"/>
              <a:t>Emulation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id-ID" sz="2000" dirty="0"/>
              <a:t>Software or hardware mimics functionality of hardware or software not present in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d-ID" sz="2000" dirty="0"/>
              <a:t>Promote portability</a:t>
            </a:r>
          </a:p>
        </p:txBody>
      </p:sp>
    </p:spTree>
    <p:extLst>
      <p:ext uri="{BB962C8B-B14F-4D97-AF65-F5344CB8AC3E}">
        <p14:creationId xmlns:p14="http://schemas.microsoft.com/office/powerpoint/2010/main" val="166112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 noChangeArrowheads="1"/>
          </p:cNvSpPr>
          <p:nvPr>
            <p:ph type="title"/>
          </p:nvPr>
        </p:nvSpPr>
        <p:spPr>
          <a:xfrm>
            <a:off x="435124" y="1052636"/>
            <a:ext cx="8229600" cy="576263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Overview</a:t>
            </a:r>
          </a:p>
        </p:txBody>
      </p:sp>
      <p:sp>
        <p:nvSpPr>
          <p:cNvPr id="1126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683568" y="1628899"/>
            <a:ext cx="7732712" cy="4836319"/>
          </a:xfrm>
        </p:spPr>
        <p:txBody>
          <a:bodyPr>
            <a:noAutofit/>
          </a:bodyPr>
          <a:lstStyle/>
          <a:p>
            <a:endParaRPr lang="id-ID" altLang="en-US" sz="2000" dirty="0"/>
          </a:p>
          <a:p>
            <a:r>
              <a:rPr lang="en-US" altLang="en-US" sz="2000" dirty="0"/>
              <a:t>Fundamental idea – abstract hardware of a single computer into several different execution environments</a:t>
            </a:r>
          </a:p>
          <a:p>
            <a:pPr lvl="1"/>
            <a:r>
              <a:rPr lang="en-US" altLang="en-US" sz="2000" dirty="0"/>
              <a:t>Similar to layered approach</a:t>
            </a:r>
          </a:p>
          <a:p>
            <a:pPr lvl="1"/>
            <a:r>
              <a:rPr lang="en-US" altLang="en-US" sz="2000" dirty="0"/>
              <a:t>But layer creates virtual system (</a:t>
            </a:r>
            <a:r>
              <a:rPr lang="en-US" altLang="en-US" sz="2000" b="1" dirty="0">
                <a:solidFill>
                  <a:srgbClr val="3366FF"/>
                </a:solidFill>
              </a:rPr>
              <a:t>virtual machine</a:t>
            </a:r>
            <a:r>
              <a:rPr lang="en-US" altLang="en-US" sz="2000" dirty="0"/>
              <a:t>, or </a:t>
            </a:r>
            <a:r>
              <a:rPr lang="en-US" altLang="en-US" sz="2000" b="1" dirty="0">
                <a:solidFill>
                  <a:srgbClr val="3366FF"/>
                </a:solidFill>
              </a:rPr>
              <a:t>VM</a:t>
            </a:r>
            <a:r>
              <a:rPr lang="en-US" altLang="en-US" sz="2000" dirty="0"/>
              <a:t>) on which operation systems or applications can run</a:t>
            </a:r>
          </a:p>
          <a:p>
            <a:r>
              <a:rPr lang="en-US" altLang="en-US" sz="2000" dirty="0"/>
              <a:t>Several components</a:t>
            </a:r>
          </a:p>
          <a:p>
            <a:pPr lvl="1"/>
            <a:r>
              <a:rPr lang="en-US" altLang="en-US" sz="2000" b="1" dirty="0">
                <a:solidFill>
                  <a:srgbClr val="3366FF"/>
                </a:solidFill>
              </a:rPr>
              <a:t>Host</a:t>
            </a:r>
            <a:r>
              <a:rPr lang="en-US" altLang="en-US" sz="2000" dirty="0"/>
              <a:t> – underlying hardware system</a:t>
            </a:r>
          </a:p>
          <a:p>
            <a:pPr lvl="1"/>
            <a:r>
              <a:rPr lang="en-US" altLang="en-US" sz="2000" b="1" dirty="0">
                <a:solidFill>
                  <a:srgbClr val="3366FF"/>
                </a:solidFill>
              </a:rPr>
              <a:t>Virtual machine manager </a:t>
            </a:r>
            <a:r>
              <a:rPr lang="en-US" altLang="en-US" sz="2000" dirty="0"/>
              <a:t>(</a:t>
            </a:r>
            <a:r>
              <a:rPr lang="en-US" altLang="en-US" sz="2000" b="1" dirty="0">
                <a:solidFill>
                  <a:srgbClr val="3366FF"/>
                </a:solidFill>
              </a:rPr>
              <a:t>VMM</a:t>
            </a:r>
            <a:r>
              <a:rPr lang="en-US" altLang="en-US" sz="2000" dirty="0"/>
              <a:t>) or </a:t>
            </a:r>
            <a:r>
              <a:rPr lang="en-US" altLang="en-US" sz="2000" b="1" dirty="0">
                <a:solidFill>
                  <a:srgbClr val="3366FF"/>
                </a:solidFill>
              </a:rPr>
              <a:t>hypervisor</a:t>
            </a:r>
            <a:r>
              <a:rPr lang="en-US" altLang="en-US" sz="2000" dirty="0"/>
              <a:t> – creates and runs virtual machines by providing interface that is </a:t>
            </a:r>
            <a:r>
              <a:rPr lang="en-US" altLang="en-US" sz="2000" b="1" i="1" dirty="0"/>
              <a:t>identical</a:t>
            </a:r>
            <a:r>
              <a:rPr lang="en-US" altLang="en-US" sz="2000" dirty="0"/>
              <a:t> to the host</a:t>
            </a:r>
          </a:p>
          <a:p>
            <a:pPr lvl="2"/>
            <a:r>
              <a:rPr lang="en-US" altLang="en-US" sz="2000" dirty="0"/>
              <a:t>(Except in the case of </a:t>
            </a:r>
            <a:r>
              <a:rPr lang="en-US" altLang="en-US" sz="2000" dirty="0" err="1"/>
              <a:t>paravirtualization</a:t>
            </a:r>
            <a:r>
              <a:rPr lang="en-US" altLang="en-US" sz="2000" dirty="0"/>
              <a:t>)</a:t>
            </a:r>
          </a:p>
          <a:p>
            <a:pPr lvl="1"/>
            <a:r>
              <a:rPr lang="en-US" altLang="en-US" sz="2000" b="1" dirty="0">
                <a:solidFill>
                  <a:srgbClr val="3366FF"/>
                </a:solidFill>
              </a:rPr>
              <a:t>Guest</a:t>
            </a:r>
            <a:r>
              <a:rPr lang="en-US" altLang="en-US" sz="2000" dirty="0"/>
              <a:t> – process provided with virtual copy of the host</a:t>
            </a:r>
          </a:p>
          <a:p>
            <a:pPr lvl="2"/>
            <a:r>
              <a:rPr lang="en-US" altLang="en-US" sz="2000" dirty="0"/>
              <a:t>Usually an operating system</a:t>
            </a:r>
          </a:p>
          <a:p>
            <a:r>
              <a:rPr lang="en-US" altLang="en-US" sz="2000" dirty="0"/>
              <a:t>Single physical machine can run multiple operating systems concurrently, each in its own virtual machine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01476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 descr="Fig 1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01040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id-ID" sz="4000" dirty="0">
                <a:latin typeface="Arial" panose="020B0604020202020204" pitchFamily="34" charset="0"/>
                <a:cs typeface="Times New Roman" panose="02020603050405020304" pitchFamily="18" charset="0"/>
              </a:rPr>
              <a:t>Schematic of a virtual machine</a:t>
            </a: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1260197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1402" y="567114"/>
            <a:ext cx="7645400" cy="576263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Virtualization</a:t>
            </a:r>
            <a:r>
              <a:rPr lang="id-ID" altLang="en-US" sz="4000" dirty="0"/>
              <a:t> </a:t>
            </a:r>
            <a:r>
              <a:rPr lang="en-US" altLang="en-US" sz="4000" dirty="0"/>
              <a:t>(cont.)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484313"/>
            <a:ext cx="8496944" cy="4824412"/>
          </a:xfrm>
        </p:spPr>
        <p:txBody>
          <a:bodyPr>
            <a:normAutofit/>
          </a:bodyPr>
          <a:lstStyle/>
          <a:p>
            <a:r>
              <a:rPr lang="en-US" altLang="en-US" dirty="0"/>
              <a:t>Allows operating systems to run applications within other OSes</a:t>
            </a:r>
          </a:p>
          <a:p>
            <a:pPr lvl="1"/>
            <a:r>
              <a:rPr lang="en-US" altLang="en-US" dirty="0"/>
              <a:t>Vast and growing industry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3366FF"/>
                </a:solidFill>
              </a:rPr>
              <a:t>Emulation</a:t>
            </a:r>
            <a:r>
              <a:rPr lang="en-US" altLang="en-US" dirty="0"/>
              <a:t> used when source CPU type different from target type (i.e. PowerPC to Intel x86)</a:t>
            </a:r>
          </a:p>
          <a:p>
            <a:pPr lvl="1"/>
            <a:r>
              <a:rPr lang="en-US" altLang="en-US" dirty="0"/>
              <a:t>Generally slowest method</a:t>
            </a:r>
          </a:p>
          <a:p>
            <a:pPr lvl="1"/>
            <a:r>
              <a:rPr lang="en-US" altLang="en-US" dirty="0"/>
              <a:t>When computer language not compiled to native code – </a:t>
            </a:r>
            <a:r>
              <a:rPr lang="en-US" altLang="en-US" b="1" dirty="0">
                <a:solidFill>
                  <a:srgbClr val="3366FF"/>
                </a:solidFill>
              </a:rPr>
              <a:t>Interpretation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Virtualization</a:t>
            </a:r>
            <a:r>
              <a:rPr lang="en-US" altLang="en-US" dirty="0"/>
              <a:t> – OS natively compiled for CPU, running </a:t>
            </a:r>
            <a:r>
              <a:rPr lang="en-US" altLang="en-US" b="1" dirty="0">
                <a:solidFill>
                  <a:srgbClr val="3366FF"/>
                </a:solidFill>
              </a:rPr>
              <a:t>guest</a:t>
            </a:r>
            <a:r>
              <a:rPr lang="en-US" altLang="en-US" dirty="0"/>
              <a:t> OSes  also natively compiled </a:t>
            </a:r>
          </a:p>
          <a:p>
            <a:pPr lvl="1"/>
            <a:r>
              <a:rPr lang="en-US" altLang="en-US" dirty="0"/>
              <a:t>Consider VMware running </a:t>
            </a:r>
            <a:r>
              <a:rPr lang="en-US" altLang="en-US" dirty="0" err="1"/>
              <a:t>WinXP</a:t>
            </a:r>
            <a:r>
              <a:rPr lang="en-US" altLang="en-US" dirty="0"/>
              <a:t> guests, each running applications, all on native </a:t>
            </a:r>
            <a:r>
              <a:rPr lang="en-US" altLang="en-US" dirty="0" err="1"/>
              <a:t>WinXP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host</a:t>
            </a:r>
            <a:r>
              <a:rPr lang="en-US" altLang="en-US" dirty="0"/>
              <a:t> OS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VMM</a:t>
            </a:r>
            <a:r>
              <a:rPr lang="en-US" altLang="en-US" dirty="0"/>
              <a:t> (virtual machine Manager) provides virtualization services</a:t>
            </a:r>
          </a:p>
        </p:txBody>
      </p:sp>
    </p:spTree>
    <p:extLst>
      <p:ext uri="{BB962C8B-B14F-4D97-AF65-F5344CB8AC3E}">
        <p14:creationId xmlns:p14="http://schemas.microsoft.com/office/powerpoint/2010/main" val="3962929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626268"/>
            <a:ext cx="7645400" cy="57626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Virtualization (cont.)</a:t>
            </a:r>
          </a:p>
        </p:txBody>
      </p:sp>
      <p:sp>
        <p:nvSpPr>
          <p:cNvPr id="921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63600" y="1916832"/>
            <a:ext cx="7645400" cy="4026768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Use cases involve laptops and desktops running multiple OSes for exploration or compatibility</a:t>
            </a:r>
          </a:p>
          <a:p>
            <a:pPr lvl="1"/>
            <a:r>
              <a:rPr lang="en-US" altLang="en-US" sz="2000" dirty="0"/>
              <a:t>Apple laptop running Mac OS X host, Windows as a guest</a:t>
            </a:r>
          </a:p>
          <a:p>
            <a:pPr lvl="1"/>
            <a:r>
              <a:rPr lang="en-US" altLang="en-US" sz="2000" dirty="0"/>
              <a:t>Developing apps for multiple OSes without having multiple systems</a:t>
            </a:r>
          </a:p>
          <a:p>
            <a:pPr lvl="1"/>
            <a:r>
              <a:rPr lang="en-US" altLang="en-US" sz="2000" dirty="0"/>
              <a:t>QA testing applications without having multiple systems</a:t>
            </a:r>
          </a:p>
          <a:p>
            <a:pPr lvl="1"/>
            <a:r>
              <a:rPr lang="en-US" altLang="en-US" sz="2000" dirty="0"/>
              <a:t>Executing and managing compute environments within data centers</a:t>
            </a:r>
          </a:p>
          <a:p>
            <a:r>
              <a:rPr lang="en-US" altLang="en-US" sz="2000" dirty="0"/>
              <a:t>VMM can run natively, in which case they are also the host</a:t>
            </a:r>
          </a:p>
          <a:p>
            <a:pPr lvl="1"/>
            <a:r>
              <a:rPr lang="en-US" altLang="en-US" sz="2000" dirty="0"/>
              <a:t>There is no general purpose host then (VMware ESX and Citrix </a:t>
            </a:r>
            <a:r>
              <a:rPr lang="en-US" altLang="en-US" sz="2000" dirty="0" err="1"/>
              <a:t>XenServer</a:t>
            </a:r>
            <a:r>
              <a:rPr lang="en-US" altLang="en-US" sz="2000" dirty="0"/>
              <a:t>)</a:t>
            </a:r>
          </a:p>
          <a:p>
            <a:pPr lvl="2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04389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9300" y="677069"/>
            <a:ext cx="7645400" cy="5762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Computing Environments - Virtualization</a:t>
            </a:r>
          </a:p>
        </p:txBody>
      </p:sp>
      <p:pic>
        <p:nvPicPr>
          <p:cNvPr id="94210" name="Picture 1" descr="1_2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13" y="1554163"/>
            <a:ext cx="6396037" cy="433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090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955525"/>
            <a:ext cx="8229600" cy="576262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Implementation of VMM</a:t>
            </a:r>
            <a:r>
              <a:rPr lang="id-ID" altLang="en-US" sz="4000" dirty="0"/>
              <a:t>s</a:t>
            </a:r>
            <a:endParaRPr lang="en-US" altLang="en-US" sz="4000" dirty="0"/>
          </a:p>
        </p:txBody>
      </p:sp>
      <p:sp>
        <p:nvSpPr>
          <p:cNvPr id="1433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31652" y="1562075"/>
            <a:ext cx="7704137" cy="4530725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Other variations </a:t>
            </a:r>
            <a:r>
              <a:rPr lang="id-ID" altLang="en-US" sz="2000" dirty="0"/>
              <a:t>than “Full Virtualization” </a:t>
            </a:r>
            <a:r>
              <a:rPr lang="en-US" altLang="en-US" sz="2000" dirty="0"/>
              <a:t>include: </a:t>
            </a:r>
          </a:p>
          <a:p>
            <a:pPr lvl="1"/>
            <a:r>
              <a:rPr lang="en-US" altLang="en-US" sz="2000" b="1" dirty="0" err="1">
                <a:solidFill>
                  <a:srgbClr val="3366FF"/>
                </a:solidFill>
              </a:rPr>
              <a:t>Paravirtualization</a:t>
            </a:r>
            <a:r>
              <a:rPr lang="en-US" altLang="en-US" sz="2000" dirty="0"/>
              <a:t> - Technique in which the guest operating system is modified to work in cooperation with the VMM to optimize performance </a:t>
            </a:r>
          </a:p>
          <a:p>
            <a:pPr lvl="1"/>
            <a:r>
              <a:rPr lang="en-US" altLang="en-US" sz="2000" b="1" dirty="0">
                <a:solidFill>
                  <a:srgbClr val="3366FF"/>
                </a:solidFill>
              </a:rPr>
              <a:t>Programming-environment virtualization </a:t>
            </a:r>
            <a:r>
              <a:rPr lang="en-US" altLang="en-US" sz="2000" dirty="0"/>
              <a:t>- VMMs do not virtualize real hardware but instead create an optimized virtual system</a:t>
            </a:r>
          </a:p>
          <a:p>
            <a:pPr lvl="2"/>
            <a:r>
              <a:rPr lang="en-US" altLang="en-US" sz="2000" dirty="0"/>
              <a:t>Used by Oracle Java and </a:t>
            </a:r>
            <a:r>
              <a:rPr lang="en-US" altLang="en-US" sz="2000" dirty="0" err="1"/>
              <a:t>Microsoft.Net</a:t>
            </a:r>
            <a:endParaRPr lang="en-US" altLang="en-US" sz="2000" dirty="0"/>
          </a:p>
          <a:p>
            <a:pPr lvl="1"/>
            <a:r>
              <a:rPr lang="en-US" altLang="en-US" sz="2000" b="1" dirty="0">
                <a:solidFill>
                  <a:srgbClr val="3366FF"/>
                </a:solidFill>
              </a:rPr>
              <a:t>Emulators</a:t>
            </a:r>
            <a:r>
              <a:rPr lang="en-US" altLang="en-US" sz="2000" b="1" dirty="0"/>
              <a:t> – </a:t>
            </a:r>
            <a:r>
              <a:rPr lang="en-US" altLang="en-US" sz="2000" dirty="0"/>
              <a:t>Allow applications written for one hardware environment to run on a very different hardware environment, such as a different type of CPU</a:t>
            </a:r>
          </a:p>
          <a:p>
            <a:pPr lvl="1"/>
            <a:r>
              <a:rPr lang="en-US" altLang="en-US" sz="2000" b="1" dirty="0">
                <a:solidFill>
                  <a:srgbClr val="3366FF"/>
                </a:solidFill>
              </a:rPr>
              <a:t>Application containment </a:t>
            </a:r>
            <a:r>
              <a:rPr lang="en-US" altLang="en-US" sz="2000" dirty="0"/>
              <a:t>- Not virtualization at all but rather provides virtualization-like features by segregating applications from the operating system, making them more secure, manageable</a:t>
            </a:r>
          </a:p>
          <a:p>
            <a:pPr lvl="2"/>
            <a:r>
              <a:rPr lang="en-US" altLang="en-US" sz="2000" dirty="0"/>
              <a:t>Including Oracle Solaris Zones, BSD Jails, and IBM AIX WPARs </a:t>
            </a:r>
          </a:p>
          <a:p>
            <a:r>
              <a:rPr lang="en-US" altLang="en-US" sz="2000" dirty="0"/>
              <a:t>Much variation due to breadth, depth and importance of virtualization in modern computing</a:t>
            </a:r>
          </a:p>
          <a:p>
            <a:pPr lvl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25258862"/>
      </p:ext>
    </p:extLst>
  </p:cSld>
  <p:clrMapOvr>
    <a:masterClrMapping/>
  </p:clrMapOvr>
</p:sld>
</file>

<file path=ppt/theme/theme1.xml><?xml version="1.0" encoding="utf-8"?>
<a:theme xmlns:a="http://schemas.openxmlformats.org/drawingml/2006/main" name="Fakultas Ilmu Kompu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kultas Ilmu Komputer" id="{F02E28E1-0329-49CB-8A26-C1E43D969C98}" vid="{15DBF05C-B68E-4D6E-A76A-CCDA835524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Fakultas Ilmu Komputer</Template>
  <TotalTime>48161</TotalTime>
  <Words>1462</Words>
  <Application>Microsoft Office PowerPoint</Application>
  <PresentationFormat>On-screen Show (4:3)</PresentationFormat>
  <Paragraphs>147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Courier New</vt:lpstr>
      <vt:lpstr>Georgia</vt:lpstr>
      <vt:lpstr>Monotype Sorts</vt:lpstr>
      <vt:lpstr>Signika</vt:lpstr>
      <vt:lpstr>Times New Roman</vt:lpstr>
      <vt:lpstr>Webdings</vt:lpstr>
      <vt:lpstr>Fakultas Ilmu Komputer</vt:lpstr>
      <vt:lpstr>Operating System</vt:lpstr>
      <vt:lpstr>Virtualization</vt:lpstr>
      <vt:lpstr>Operating System Environments</vt:lpstr>
      <vt:lpstr>Overview</vt:lpstr>
      <vt:lpstr>Schematic of a virtual machine</vt:lpstr>
      <vt:lpstr>Virtualization (cont.)</vt:lpstr>
      <vt:lpstr>Virtualization (cont.)</vt:lpstr>
      <vt:lpstr>Computing Environments - Virtualization</vt:lpstr>
      <vt:lpstr>Implementation of VMMs</vt:lpstr>
      <vt:lpstr>Full Virtualization</vt:lpstr>
      <vt:lpstr>Types of VMs – Paravirtualization (OS-Assisted)</vt:lpstr>
      <vt:lpstr>Types of VMs – Paravirtualization (cont.)</vt:lpstr>
      <vt:lpstr>Types of VMs – Paravirtualization (cont.)</vt:lpstr>
      <vt:lpstr>Types of VMs – Emulation</vt:lpstr>
      <vt:lpstr>Types of VMs – Programming Environment Virtualization</vt:lpstr>
      <vt:lpstr>Types of VMs – Application Containment</vt:lpstr>
      <vt:lpstr>Benefits and Features</vt:lpstr>
      <vt:lpstr>Benefits and Features (cont.)</vt:lpstr>
      <vt:lpstr>HostOS/GuestOS Products</vt:lpstr>
      <vt:lpstr>PowerPoint Presentation</vt:lpstr>
    </vt:vector>
  </TitlesOfParts>
  <Company>Universitas Dian Nuswantoro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netw</dc:title>
  <dc:creator>L. Budi Handoko</dc:creator>
  <cp:lastModifiedBy>Ensign Budi</cp:lastModifiedBy>
  <cp:revision>358</cp:revision>
  <dcterms:created xsi:type="dcterms:W3CDTF">2011-09-14T06:18:36Z</dcterms:created>
  <dcterms:modified xsi:type="dcterms:W3CDTF">2021-03-01T02:04:43Z</dcterms:modified>
</cp:coreProperties>
</file>