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7"/>
  </p:notesMasterIdLst>
  <p:sldIdLst>
    <p:sldId id="256" r:id="rId2"/>
    <p:sldId id="315" r:id="rId3"/>
    <p:sldId id="416" r:id="rId4"/>
    <p:sldId id="417" r:id="rId5"/>
    <p:sldId id="418" r:id="rId6"/>
    <p:sldId id="502" r:id="rId7"/>
    <p:sldId id="419" r:id="rId8"/>
    <p:sldId id="420" r:id="rId9"/>
    <p:sldId id="503" r:id="rId10"/>
    <p:sldId id="422" r:id="rId11"/>
    <p:sldId id="426" r:id="rId12"/>
    <p:sldId id="427" r:id="rId13"/>
    <p:sldId id="428" r:id="rId14"/>
    <p:sldId id="500" r:id="rId15"/>
    <p:sldId id="429" r:id="rId16"/>
    <p:sldId id="430" r:id="rId17"/>
    <p:sldId id="431" r:id="rId18"/>
    <p:sldId id="501" r:id="rId19"/>
    <p:sldId id="434" r:id="rId20"/>
    <p:sldId id="435" r:id="rId21"/>
    <p:sldId id="436" r:id="rId22"/>
    <p:sldId id="437" r:id="rId23"/>
    <p:sldId id="499" r:id="rId24"/>
    <p:sldId id="504" r:id="rId25"/>
    <p:sldId id="508" r:id="rId26"/>
    <p:sldId id="505" r:id="rId27"/>
    <p:sldId id="506" r:id="rId28"/>
    <p:sldId id="507" r:id="rId29"/>
    <p:sldId id="509" r:id="rId30"/>
    <p:sldId id="510" r:id="rId31"/>
    <p:sldId id="511" r:id="rId32"/>
    <p:sldId id="512" r:id="rId33"/>
    <p:sldId id="513" r:id="rId34"/>
    <p:sldId id="514" r:id="rId35"/>
    <p:sldId id="33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86486" autoAdjust="0"/>
  </p:normalViewPr>
  <p:slideViewPr>
    <p:cSldViewPr>
      <p:cViewPr varScale="1">
        <p:scale>
          <a:sx n="60" d="100"/>
          <a:sy n="6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3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1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8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8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1007938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9B0E2A-1031-48C4-8869-1EADE2F98208}" type="slidenum">
              <a:rPr lang="en-US" altLang="id-ID">
                <a:latin typeface="Calibri" panose="020F0502020204030204" pitchFamily="34" charset="0"/>
              </a:rPr>
              <a:pPr/>
              <a:t>25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2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6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204238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2585486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237D13-17E4-40D4-8954-412BD5DC906E}" type="slidenum">
              <a:rPr lang="en-US" altLang="id-ID">
                <a:latin typeface="Calibri" panose="020F0502020204030204" pitchFamily="34" charset="0"/>
              </a:rPr>
              <a:pPr/>
              <a:t>29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5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8925D-3782-419D-A463-C049C5C54470}" type="slidenum">
              <a:rPr lang="en-US" altLang="id-ID">
                <a:latin typeface="Calibri" panose="020F0502020204030204" pitchFamily="34" charset="0"/>
              </a:rPr>
              <a:pPr/>
              <a:t>30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4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68C43-C84B-43C4-BE90-CD4B0504A693}" type="slidenum">
              <a:rPr lang="en-US" altLang="id-ID">
                <a:latin typeface="Calibri" panose="020F0502020204030204" pitchFamily="34" charset="0"/>
              </a:rPr>
              <a:pPr/>
              <a:t>31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3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D34C34-4ECE-454D-A43E-E1F2E0EDF2FD}" type="slidenum">
              <a:rPr lang="en-US" altLang="id-ID">
                <a:latin typeface="Calibri" panose="020F0502020204030204" pitchFamily="34" charset="0"/>
              </a:rPr>
              <a:pPr/>
              <a:t>32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6C3FB8-8E96-4ED2-B462-D69E1BC8DC9A}" type="slidenum">
              <a:rPr lang="en-US" altLang="id-ID">
                <a:latin typeface="Calibri" panose="020F0502020204030204" pitchFamily="34" charset="0"/>
              </a:rPr>
              <a:pPr/>
              <a:t>33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5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74D1EF-CDF9-41BC-88E0-1342C1606AC8}" type="slidenum">
              <a:rPr lang="he-IL" altLang="id-ID" sz="1100">
                <a:cs typeface="Times New Roman" panose="02020603050405020304" pitchFamily="18" charset="0"/>
              </a:rPr>
              <a:pPr/>
              <a:t>6</a:t>
            </a:fld>
            <a:endParaRPr lang="en-US" altLang="id-ID" sz="1100">
              <a:cs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08575" cy="3830638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92" tIns="46024" rIns="93692" bIns="46024"/>
          <a:lstStyle/>
          <a:p>
            <a:endParaRPr lang="en-US" altLang="id-ID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3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9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30CD25-BE01-414F-8F87-A28595C7EFF2}" type="slidenum">
              <a:rPr lang="he-IL" altLang="id-ID" sz="1100">
                <a:cs typeface="Times New Roman" panose="02020603050405020304" pitchFamily="18" charset="0"/>
              </a:rPr>
              <a:pPr/>
              <a:t>9</a:t>
            </a:fld>
            <a:endParaRPr lang="en-US" altLang="id-ID" sz="1100">
              <a:cs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06988" cy="3830638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56163"/>
            <a:ext cx="5200650" cy="4595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32" tIns="47666" rIns="95332" bIns="47666"/>
          <a:lstStyle/>
          <a:p>
            <a:endParaRPr lang="en-US" altLang="id-ID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5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2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05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4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24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7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4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689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45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62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10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76454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Scheduling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17613" y="1796579"/>
            <a:ext cx="6975475" cy="39830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Maximize CPU use, quickly switch processes onto CPU core</a:t>
            </a:r>
          </a:p>
          <a:p>
            <a:endParaRPr lang="en-US" altLang="en-US" sz="2000" b="1" dirty="0">
              <a:solidFill>
                <a:srgbClr val="3366FF"/>
              </a:solidFill>
            </a:endParaRPr>
          </a:p>
          <a:p>
            <a:r>
              <a:rPr lang="en-US" altLang="en-US" sz="2000" b="1" dirty="0">
                <a:solidFill>
                  <a:srgbClr val="3366FF"/>
                </a:solidFill>
              </a:rPr>
              <a:t>Process scheduler </a:t>
            </a:r>
            <a:r>
              <a:rPr lang="en-US" altLang="en-US" sz="2000" dirty="0"/>
              <a:t>selects among available processes for next execution on CPU core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Maintains </a:t>
            </a:r>
            <a:r>
              <a:rPr lang="en-US" altLang="en-US" sz="2000" b="1" dirty="0">
                <a:solidFill>
                  <a:srgbClr val="3366FF"/>
                </a:solidFill>
              </a:rPr>
              <a:t>scheduling queues </a:t>
            </a:r>
            <a:r>
              <a:rPr lang="en-US" altLang="en-US" sz="2000" dirty="0"/>
              <a:t>of processes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Ready queue </a:t>
            </a:r>
            <a:r>
              <a:rPr lang="en-US" altLang="en-US" sz="2000" dirty="0"/>
              <a:t>– set of all processes residing in main memory, ready and waiting to execute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Wait queues </a:t>
            </a:r>
            <a:r>
              <a:rPr lang="en-US" altLang="en-US" sz="2000" dirty="0"/>
              <a:t>– set of processes waiting for an event (i.e. I/O)</a:t>
            </a:r>
          </a:p>
          <a:p>
            <a:pPr lvl="1"/>
            <a:r>
              <a:rPr lang="en-US" altLang="en-US" sz="2000" dirty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17914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5373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Context Switch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92411" y="1916832"/>
            <a:ext cx="6997700" cy="416542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When CPU switches to another process, the system must </a:t>
            </a:r>
            <a:r>
              <a:rPr lang="en-US" altLang="en-US" sz="2000" b="1" dirty="0">
                <a:solidFill>
                  <a:srgbClr val="3366FF"/>
                </a:solidFill>
              </a:rPr>
              <a:t>save the state </a:t>
            </a:r>
            <a:r>
              <a:rPr lang="en-US" altLang="en-US" sz="2000" dirty="0"/>
              <a:t>of the old process and load the </a:t>
            </a:r>
            <a:r>
              <a:rPr lang="en-US" altLang="en-US" sz="2000" b="1" dirty="0">
                <a:solidFill>
                  <a:srgbClr val="3366FF"/>
                </a:solidFill>
              </a:rPr>
              <a:t>saved state </a:t>
            </a:r>
            <a:r>
              <a:rPr lang="en-US" altLang="en-US" sz="2000" dirty="0"/>
              <a:t>for the new process via a </a:t>
            </a:r>
            <a:r>
              <a:rPr lang="en-US" altLang="en-US" sz="2000" b="1" dirty="0">
                <a:solidFill>
                  <a:srgbClr val="3366FF"/>
                </a:solidFill>
              </a:rPr>
              <a:t>context switch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3366FF"/>
                </a:solidFill>
              </a:rPr>
              <a:t>Context </a:t>
            </a:r>
            <a:r>
              <a:rPr lang="en-US" altLang="en-US" sz="2000" dirty="0"/>
              <a:t>of a process represented in the PCB</a:t>
            </a:r>
          </a:p>
          <a:p>
            <a:r>
              <a:rPr lang="en-US" altLang="en-US" sz="2000" dirty="0"/>
              <a:t>Context-switch time is overhead; the system does no useful work while switching</a:t>
            </a:r>
          </a:p>
          <a:p>
            <a:pPr lvl="1"/>
            <a:r>
              <a:rPr lang="en-US" altLang="en-US" sz="2000" dirty="0"/>
              <a:t>The more complex the OS and the PCB </a:t>
            </a:r>
            <a:r>
              <a:rPr lang="en-US" altLang="en-US" sz="2000" dirty="0">
                <a:sym typeface="Wingdings" panose="05000000000000000000" pitchFamily="2" charset="2"/>
              </a:rPr>
              <a:t> the </a:t>
            </a:r>
            <a:r>
              <a:rPr lang="en-US" altLang="en-US" sz="2000" dirty="0"/>
              <a:t>longer the context switch</a:t>
            </a:r>
          </a:p>
          <a:p>
            <a:r>
              <a:rPr lang="en-US" altLang="en-US" sz="2000" dirty="0"/>
              <a:t>Time dependent on hardware support</a:t>
            </a:r>
          </a:p>
          <a:p>
            <a:pPr lvl="1"/>
            <a:r>
              <a:rPr lang="en-US" altLang="en-US" sz="2000" dirty="0"/>
              <a:t>Some hardware provides multiple sets of registers per CPU </a:t>
            </a:r>
            <a:r>
              <a:rPr lang="en-US" altLang="en-US" sz="2000" dirty="0">
                <a:sym typeface="Wingdings" panose="05000000000000000000" pitchFamily="2" charset="2"/>
              </a:rPr>
              <a:t></a:t>
            </a:r>
            <a:r>
              <a:rPr lang="en-US" altLang="en-US" sz="2000" dirty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345023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818179" y="908720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Multitasking in Mobile Systems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846634" y="1844824"/>
            <a:ext cx="7359650" cy="430785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Some mobile systems (e.g., early version of iOS)  allow only one process to run, others suspended</a:t>
            </a:r>
          </a:p>
          <a:p>
            <a:r>
              <a:rPr lang="en-US" altLang="en-US" sz="2000" dirty="0"/>
              <a:t>Due to screen real estate, user interface limits iOS provides for a </a:t>
            </a:r>
          </a:p>
          <a:p>
            <a:pPr lvl="1"/>
            <a:r>
              <a:rPr lang="en-US" altLang="en-US" sz="2000" dirty="0"/>
              <a:t>Single </a:t>
            </a:r>
            <a:r>
              <a:rPr lang="en-US" altLang="en-US" sz="2000" b="1" dirty="0">
                <a:solidFill>
                  <a:srgbClr val="3366FF"/>
                </a:solidFill>
              </a:rPr>
              <a:t>foreground</a:t>
            </a:r>
            <a:r>
              <a:rPr lang="en-US" altLang="en-US" sz="2000" dirty="0"/>
              <a:t> process- controlled via user interface</a:t>
            </a:r>
          </a:p>
          <a:p>
            <a:pPr lvl="1"/>
            <a:r>
              <a:rPr lang="en-US" altLang="en-US" sz="2000" dirty="0"/>
              <a:t>Multiple </a:t>
            </a:r>
            <a:r>
              <a:rPr lang="en-US" altLang="en-US" sz="2000" b="1" dirty="0">
                <a:solidFill>
                  <a:srgbClr val="3366FF"/>
                </a:solidFill>
              </a:rPr>
              <a:t>background</a:t>
            </a:r>
            <a:r>
              <a:rPr lang="en-US" altLang="en-US" sz="2000" dirty="0"/>
              <a:t> processes– in memory, running, but not on the display, and with limits</a:t>
            </a:r>
          </a:p>
          <a:p>
            <a:pPr lvl="1"/>
            <a:r>
              <a:rPr lang="en-US" altLang="en-US" sz="2000" dirty="0"/>
              <a:t>Limits include single, short task, receiving notification of events, specific long-running tasks like audio playback</a:t>
            </a:r>
          </a:p>
          <a:p>
            <a:r>
              <a:rPr lang="en-US" altLang="en-US" sz="2000" dirty="0"/>
              <a:t>Android runs foreground and background, with fewer limits</a:t>
            </a:r>
          </a:p>
          <a:p>
            <a:pPr lvl="1"/>
            <a:r>
              <a:rPr lang="en-US" altLang="en-US" sz="2000" dirty="0"/>
              <a:t>Background process uses a </a:t>
            </a:r>
            <a:r>
              <a:rPr lang="en-US" altLang="en-US" sz="2000" b="1" dirty="0">
                <a:solidFill>
                  <a:srgbClr val="3366FF"/>
                </a:solidFill>
              </a:rPr>
              <a:t>service</a:t>
            </a:r>
            <a:r>
              <a:rPr lang="en-US" altLang="en-US" sz="2000" dirty="0"/>
              <a:t> to perform tasks</a:t>
            </a:r>
          </a:p>
          <a:p>
            <a:pPr lvl="1"/>
            <a:r>
              <a:rPr lang="en-US" altLang="en-US" sz="2000" dirty="0"/>
              <a:t>Service can keep running even if background process is suspended</a:t>
            </a:r>
          </a:p>
          <a:p>
            <a:pPr lvl="1"/>
            <a:r>
              <a:rPr lang="en-US" altLang="en-US" sz="2000" dirty="0"/>
              <a:t>Service has no user interface, small memory use</a:t>
            </a:r>
          </a:p>
          <a:p>
            <a:pPr lvl="1"/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23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052736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Operations on Processes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2276872"/>
            <a:ext cx="7480300" cy="340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System must provide mechanisms for: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 process creation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 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180389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99" y="928838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Process Creation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2924944"/>
            <a:ext cx="8178800" cy="3136131"/>
          </a:xfrm>
        </p:spPr>
        <p:txBody>
          <a:bodyPr/>
          <a:lstStyle/>
          <a:p>
            <a:pPr marL="609600" indent="-609600">
              <a:buClrTx/>
              <a:buSzPct val="100000"/>
              <a:buFont typeface="Symbol" panose="05050102010706020507" pitchFamily="18" charset="2"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System initialization (Daemons)</a:t>
            </a:r>
          </a:p>
          <a:p>
            <a:pPr marL="609600" indent="-609600">
              <a:buClrTx/>
              <a:buSzPct val="100000"/>
              <a:buFont typeface="Symbol" panose="05050102010706020507" pitchFamily="18" charset="2"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Execution of a process creation system call by a running process</a:t>
            </a:r>
          </a:p>
          <a:p>
            <a:pPr marL="609600" indent="-609600">
              <a:buClrTx/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A user request to create a process</a:t>
            </a:r>
          </a:p>
          <a:p>
            <a:pPr marL="609600" indent="-609600">
              <a:buClrTx/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Initiation of a batch job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65100" y="1752600"/>
            <a:ext cx="817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</a:pPr>
            <a:r>
              <a:rPr lang="en-US" altLang="id-ID" sz="3600" dirty="0">
                <a:solidFill>
                  <a:srgbClr val="0066CC"/>
                </a:solidFill>
                <a:latin typeface="Comic Sans MS" panose="030F0702030302020204" pitchFamily="66" charset="0"/>
              </a:rPr>
              <a:t>When is a new process created?</a:t>
            </a:r>
          </a:p>
        </p:txBody>
      </p:sp>
    </p:spTree>
    <p:extLst>
      <p:ext uri="{BB962C8B-B14F-4D97-AF65-F5344CB8AC3E}">
        <p14:creationId xmlns:p14="http://schemas.microsoft.com/office/powerpoint/2010/main" val="111019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744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Creation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988840"/>
            <a:ext cx="6918325" cy="4257973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3366FF"/>
                </a:solidFill>
              </a:rPr>
              <a:t>Parent</a:t>
            </a:r>
            <a:r>
              <a:rPr lang="en-US" altLang="en-US" sz="2000" b="1" dirty="0"/>
              <a:t> </a:t>
            </a:r>
            <a:r>
              <a:rPr lang="en-US" altLang="en-US" sz="2000" dirty="0"/>
              <a:t>process create </a:t>
            </a:r>
            <a:r>
              <a:rPr lang="en-US" altLang="en-US" sz="2000" b="1" dirty="0">
                <a:solidFill>
                  <a:srgbClr val="3366FF"/>
                </a:solidFill>
              </a:rPr>
              <a:t>children</a:t>
            </a:r>
            <a:r>
              <a:rPr lang="en-US" altLang="en-US" sz="2000" b="1" dirty="0"/>
              <a:t> </a:t>
            </a:r>
            <a:r>
              <a:rPr lang="en-US" altLang="en-US" sz="2000" dirty="0"/>
              <a:t>processes, which, in turn create other processes, forming a </a:t>
            </a:r>
            <a:r>
              <a:rPr lang="en-US" altLang="en-US" sz="2000" b="1" dirty="0">
                <a:solidFill>
                  <a:srgbClr val="3366FF"/>
                </a:solidFill>
              </a:rPr>
              <a:t>tree</a:t>
            </a:r>
            <a:r>
              <a:rPr lang="en-US" altLang="en-US" sz="2000" dirty="0"/>
              <a:t> of processes</a:t>
            </a:r>
          </a:p>
          <a:p>
            <a:r>
              <a:rPr lang="en-US" altLang="en-US" sz="2000" dirty="0"/>
              <a:t>Generally, process identified and managed via a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process identifier </a:t>
            </a:r>
            <a:r>
              <a:rPr lang="en-US" altLang="en-US" sz="2000" dirty="0"/>
              <a:t>(</a:t>
            </a:r>
            <a:r>
              <a:rPr lang="en-US" altLang="en-US" sz="2000" b="1" dirty="0" err="1">
                <a:solidFill>
                  <a:srgbClr val="3366FF"/>
                </a:solidFill>
              </a:rPr>
              <a:t>pid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Resource sharing options</a:t>
            </a:r>
          </a:p>
          <a:p>
            <a:pPr lvl="1"/>
            <a:r>
              <a:rPr lang="en-US" altLang="en-US" sz="2000" dirty="0"/>
              <a:t>Parent and children share all resources</a:t>
            </a:r>
          </a:p>
          <a:p>
            <a:pPr lvl="1"/>
            <a:r>
              <a:rPr lang="en-US" altLang="en-US" sz="2000" dirty="0"/>
              <a:t>Children share subset of parent</a:t>
            </a:r>
            <a:r>
              <a:rPr lang="ja-JP" altLang="en-US" sz="2000" dirty="0"/>
              <a:t>’</a:t>
            </a:r>
            <a:r>
              <a:rPr lang="en-US" altLang="ja-JP" sz="2000" dirty="0"/>
              <a:t>s resources</a:t>
            </a:r>
          </a:p>
          <a:p>
            <a:pPr lvl="1"/>
            <a:r>
              <a:rPr lang="en-US" altLang="en-US" sz="2000" dirty="0"/>
              <a:t>Parent and child share no resources</a:t>
            </a:r>
          </a:p>
          <a:p>
            <a:r>
              <a:rPr lang="en-US" altLang="en-US" sz="2000" dirty="0"/>
              <a:t>Execution options</a:t>
            </a:r>
          </a:p>
          <a:p>
            <a:pPr lvl="1"/>
            <a:r>
              <a:rPr lang="en-US" altLang="en-US" sz="2000" dirty="0"/>
              <a:t>Parent and children execute concurrently</a:t>
            </a:r>
          </a:p>
          <a:p>
            <a:pPr lvl="1"/>
            <a:r>
              <a:rPr lang="en-US" altLang="en-US" sz="2000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289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Tree of Processes in Linux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37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02" y="1227897"/>
            <a:ext cx="7616825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Creation 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2132856"/>
            <a:ext cx="7154863" cy="455528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Address space</a:t>
            </a:r>
          </a:p>
          <a:p>
            <a:pPr lvl="1"/>
            <a:r>
              <a:rPr lang="en-US" altLang="en-US" sz="2000" dirty="0"/>
              <a:t>Child duplicate of parent</a:t>
            </a:r>
          </a:p>
          <a:p>
            <a:pPr lvl="1"/>
            <a:r>
              <a:rPr lang="en-US" altLang="en-US" sz="2000" dirty="0"/>
              <a:t>Child has a program loaded into it</a:t>
            </a:r>
          </a:p>
          <a:p>
            <a:r>
              <a:rPr lang="en-US" altLang="en-US" sz="2000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to replace the 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memory space with a new program</a:t>
            </a:r>
          </a:p>
          <a:p>
            <a:pPr lvl="1"/>
            <a:r>
              <a:rPr lang="en-US" altLang="en-US" sz="2000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 </a:t>
            </a:r>
            <a:r>
              <a:rPr lang="en-US" altLang="en-US" sz="2000" dirty="0"/>
              <a:t>for the child to terminate</a:t>
            </a:r>
          </a:p>
        </p:txBody>
      </p:sp>
      <p:pic>
        <p:nvPicPr>
          <p:cNvPr id="4608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41168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3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987326"/>
            <a:ext cx="82296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Process Termination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96952"/>
            <a:ext cx="8178800" cy="2286248"/>
          </a:xfrm>
        </p:spPr>
        <p:txBody>
          <a:bodyPr/>
          <a:lstStyle/>
          <a:p>
            <a:pPr marL="609600" indent="-609600">
              <a:buFont typeface="Symbol" panose="05050102010706020507" pitchFamily="18" charset="2"/>
              <a:buNone/>
            </a:pPr>
            <a:endParaRPr lang="en-US" altLang="id-ID" dirty="0"/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Normal exit (voluntary)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Error exit (voluntary)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Fatal error (involuntary)</a:t>
            </a:r>
          </a:p>
          <a:p>
            <a:pPr marL="609600" indent="-609600">
              <a:buClr>
                <a:schemeClr val="tx1"/>
              </a:buClr>
              <a:buSzPct val="100000"/>
              <a:buFontTx/>
              <a:buAutoNum type="arabicPeriod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Killed by another process (involuntary)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51520" y="2204864"/>
            <a:ext cx="817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</a:pPr>
            <a:r>
              <a:rPr lang="en-US" altLang="id-ID" sz="3600" dirty="0">
                <a:solidFill>
                  <a:srgbClr val="0066CC"/>
                </a:solidFill>
                <a:latin typeface="Comic Sans MS" panose="030F0702030302020204" pitchFamily="66" charset="0"/>
              </a:rPr>
              <a:t>When does a process terminate?</a:t>
            </a:r>
          </a:p>
        </p:txBody>
      </p:sp>
    </p:spTree>
    <p:extLst>
      <p:ext uri="{BB962C8B-B14F-4D97-AF65-F5344CB8AC3E}">
        <p14:creationId xmlns:p14="http://schemas.microsoft.com/office/powerpoint/2010/main" val="248681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Termination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988840"/>
            <a:ext cx="7170738" cy="417068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system call.</a:t>
            </a:r>
          </a:p>
          <a:p>
            <a:pPr lvl="1"/>
            <a:r>
              <a:rPr lang="en-US" altLang="en-US" sz="2000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resources are deallocated by operating system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system call.  Some reasons for doing so:</a:t>
            </a:r>
          </a:p>
          <a:p>
            <a:pPr lvl="1"/>
            <a:r>
              <a:rPr lang="en-US" altLang="en-US" sz="2000" dirty="0"/>
              <a:t>Child has exceeded allocated resources</a:t>
            </a:r>
          </a:p>
          <a:p>
            <a:pPr lvl="1"/>
            <a:r>
              <a:rPr lang="en-US" altLang="en-US" sz="2000" dirty="0"/>
              <a:t>Task assigned to child is no longer required</a:t>
            </a:r>
          </a:p>
          <a:p>
            <a:pPr lvl="1"/>
            <a:r>
              <a:rPr lang="en-US" altLang="en-US" sz="2000" dirty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29917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6" y="634716"/>
            <a:ext cx="8229600" cy="1066800"/>
          </a:xfrm>
        </p:spPr>
        <p:txBody>
          <a:bodyPr>
            <a:normAutofit/>
          </a:bodyPr>
          <a:lstStyle/>
          <a:p>
            <a:r>
              <a:rPr lang="id-ID" sz="4000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An operating system executes a variety of programs that run as a process.</a:t>
            </a:r>
          </a:p>
          <a:p>
            <a:pPr marL="342900" lvl="0" indent="-34290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Process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– a program / command / else in being execution / being execute; process execution must progress in sequential fashion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Multiple parts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The program code, also called 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text section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Current activity including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 program</a:t>
            </a:r>
            <a:r>
              <a:rPr kumimoji="1" lang="en-US" altLang="en-US" sz="1800" b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counter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, processor registers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Stack</a:t>
            </a:r>
            <a:r>
              <a:rPr kumimoji="1" lang="en-US" altLang="en-US" sz="1800" b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containing temporary data</a:t>
            </a:r>
          </a:p>
          <a:p>
            <a:pPr marL="1085850" lvl="2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Function parameters, return addresses, local variables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Data section</a:t>
            </a:r>
            <a:r>
              <a:rPr kumimoji="1" lang="en-US" altLang="en-US" sz="1800" b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containing global variables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Heap</a:t>
            </a:r>
            <a:r>
              <a:rPr kumimoji="1" lang="en-US" altLang="en-US" sz="1800" b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containing memory dynamically allocated during run time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Program is </a:t>
            </a:r>
            <a:r>
              <a:rPr kumimoji="1" lang="en-US" altLang="en-US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passive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entity stored on disk (</a:t>
            </a:r>
            <a:r>
              <a:rPr kumimoji="1" lang="en-US" altLang="en-US" sz="1800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executable file</a:t>
            </a: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); process is </a:t>
            </a:r>
            <a:r>
              <a:rPr kumimoji="1" lang="en-US" altLang="en-US" sz="1800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active 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Program becomes process when executable file loaded into memory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Execution of program started via GUI mouse clicks, command line entry of its name, </a:t>
            </a:r>
            <a:r>
              <a:rPr kumimoji="1" lang="en-US" altLang="en-US" sz="1800" kern="0" dirty="0" err="1">
                <a:solidFill>
                  <a:srgbClr val="000000"/>
                </a:solidFill>
                <a:latin typeface="Helvetica"/>
                <a:ea typeface="MS PGothic" pitchFamily="34" charset="-128"/>
              </a:rPr>
              <a:t>etc</a:t>
            </a:r>
            <a:endParaRPr kumimoji="1" lang="en-US" altLang="en-US" sz="1800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One program can be several processes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800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Consider multiple users executing the same program</a:t>
            </a:r>
          </a:p>
        </p:txBody>
      </p:sp>
    </p:spTree>
    <p:extLst>
      <p:ext uri="{BB962C8B-B14F-4D97-AF65-F5344CB8AC3E}">
        <p14:creationId xmlns:p14="http://schemas.microsoft.com/office/powerpoint/2010/main" val="245931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24546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Termination (Cont.)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060848"/>
            <a:ext cx="7369175" cy="417068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sz="2000" b="1" dirty="0"/>
              <a:t>cascading termination.  </a:t>
            </a:r>
            <a:r>
              <a:rPr lang="en-US" altLang="en-US" sz="2000" dirty="0"/>
              <a:t>All children, grandchildren, etc.  are  terminated.</a:t>
            </a:r>
            <a:endParaRPr lang="en-US" altLang="en-US" sz="2000" b="1" dirty="0"/>
          </a:p>
          <a:p>
            <a:pPr lvl="1"/>
            <a:r>
              <a:rPr lang="en-US" altLang="en-US" sz="2000" dirty="0"/>
              <a:t>The termination is initiated by the operating system.</a:t>
            </a:r>
            <a:endParaRPr lang="en-US" altLang="en-US" sz="2000" b="1" dirty="0"/>
          </a:p>
          <a:p>
            <a:r>
              <a:rPr lang="en-US" altLang="en-US" sz="2000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sz="2000" dirty="0"/>
              <a:t>system call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sz="2000" dirty="0"/>
              <a:t>The call returns status information and the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of the terminated process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wait(&amp;status); </a:t>
            </a:r>
          </a:p>
          <a:p>
            <a:r>
              <a:rPr lang="en-US" altLang="en-US" sz="2000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sz="2000" dirty="0"/>
              <a:t>) process is a </a:t>
            </a:r>
            <a:r>
              <a:rPr lang="en-US" altLang="en-US" sz="2000" b="1" dirty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z="2000" dirty="0"/>
              <a:t>If parent terminated without invoking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wait</a:t>
            </a:r>
            <a:r>
              <a:rPr lang="en-US" altLang="en-US" sz="2000" dirty="0"/>
              <a:t> , process is an </a:t>
            </a:r>
            <a:r>
              <a:rPr lang="en-US" altLang="en-US" sz="2000" b="1" dirty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328968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79082" y="850032"/>
            <a:ext cx="8229600" cy="1066800"/>
          </a:xfrm>
        </p:spPr>
        <p:txBody>
          <a:bodyPr>
            <a:noAutofit/>
          </a:bodyPr>
          <a:lstStyle/>
          <a:p>
            <a:r>
              <a:rPr lang="en-US" altLang="id-ID" sz="3600" dirty="0"/>
              <a:t>Android Process Importance Hierarchy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79082" y="2060848"/>
            <a:ext cx="8229600" cy="4181096"/>
          </a:xfrm>
        </p:spPr>
        <p:txBody>
          <a:bodyPr>
            <a:normAutofit/>
          </a:bodyPr>
          <a:lstStyle/>
          <a:p>
            <a:r>
              <a:rPr lang="en-US" altLang="id-ID" sz="2000" dirty="0"/>
              <a:t>Mobile operating systems often have to terminate processes to reclaim system resources such as memory. From </a:t>
            </a:r>
            <a:r>
              <a:rPr lang="en-US" altLang="id-ID" sz="2000" b="1" dirty="0"/>
              <a:t>most</a:t>
            </a:r>
            <a:r>
              <a:rPr lang="en-US" altLang="id-ID" sz="2000" dirty="0"/>
              <a:t> to </a:t>
            </a:r>
            <a:r>
              <a:rPr lang="en-US" altLang="id-ID" sz="2000" b="1" dirty="0"/>
              <a:t>least</a:t>
            </a:r>
            <a:r>
              <a:rPr lang="en-US" altLang="id-ID" sz="2000" dirty="0"/>
              <a:t> important: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id-ID" sz="2000" dirty="0"/>
              <a:t>Foreground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id-ID" sz="2000" dirty="0"/>
              <a:t>Visible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id-ID" sz="2000" dirty="0"/>
              <a:t>Service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id-ID" sz="2000" dirty="0"/>
              <a:t>Background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id-ID" sz="2000" dirty="0"/>
              <a:t>Empty process</a:t>
            </a:r>
          </a:p>
          <a:p>
            <a:endParaRPr lang="en-US" altLang="id-ID" sz="2000" dirty="0"/>
          </a:p>
          <a:p>
            <a:r>
              <a:rPr lang="en-US" altLang="id-ID" sz="2000" dirty="0"/>
              <a:t>Android will begin terminating processes that are least important.</a:t>
            </a:r>
          </a:p>
        </p:txBody>
      </p:sp>
    </p:spTree>
    <p:extLst>
      <p:ext uri="{BB962C8B-B14F-4D97-AF65-F5344CB8AC3E}">
        <p14:creationId xmlns:p14="http://schemas.microsoft.com/office/powerpoint/2010/main" val="292532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68801" y="1052736"/>
            <a:ext cx="7997825" cy="576262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Multiprocess</a:t>
            </a:r>
            <a:r>
              <a:rPr lang="en-US" altLang="en-US" sz="3200" dirty="0"/>
              <a:t> Architecture – Chrome Browser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806450" y="2132856"/>
            <a:ext cx="7512050" cy="324036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Many web browsers ran as single process (some still do)</a:t>
            </a:r>
          </a:p>
          <a:p>
            <a:pPr lvl="1"/>
            <a:r>
              <a:rPr lang="en-US" altLang="en-US" sz="2000" dirty="0"/>
              <a:t>If one web site causes trouble, entire browser can hang or crash</a:t>
            </a:r>
          </a:p>
          <a:p>
            <a:r>
              <a:rPr lang="en-US" altLang="en-US" sz="2000" dirty="0"/>
              <a:t>Google Chrome Browser is </a:t>
            </a:r>
            <a:r>
              <a:rPr lang="en-US" altLang="en-US" sz="2000" dirty="0" err="1"/>
              <a:t>multiprocess</a:t>
            </a:r>
            <a:r>
              <a:rPr lang="en-US" altLang="en-US" sz="2000" dirty="0"/>
              <a:t> with 3 different types of processes: 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Browser</a:t>
            </a:r>
            <a:r>
              <a:rPr lang="en-US" altLang="en-US" sz="2000" dirty="0"/>
              <a:t> process manages user interface, disk and network I/O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Renderer</a:t>
            </a:r>
            <a:r>
              <a:rPr lang="en-US" altLang="en-US" sz="2000" dirty="0"/>
              <a:t> process renders web pages, deals with HTML, 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. A new renderer created for each website opened</a:t>
            </a:r>
          </a:p>
          <a:p>
            <a:pPr lvl="2"/>
            <a:r>
              <a:rPr lang="en-US" altLang="en-US" sz="2000" dirty="0"/>
              <a:t>Runs in </a:t>
            </a:r>
            <a:r>
              <a:rPr lang="en-US" altLang="en-US" sz="2000" b="1" dirty="0">
                <a:solidFill>
                  <a:srgbClr val="3366FF"/>
                </a:solidFill>
              </a:rPr>
              <a:t>sandbox</a:t>
            </a:r>
            <a:r>
              <a:rPr lang="en-US" altLang="en-US" sz="2000" dirty="0"/>
              <a:t> restricting disk and network I/O, minimizing effect of security exploits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Plug-in </a:t>
            </a:r>
            <a:r>
              <a:rPr lang="en-US" altLang="en-US" sz="2000" dirty="0"/>
              <a:t>process for each type of plug-in</a:t>
            </a:r>
          </a:p>
          <a:p>
            <a:pPr lvl="1"/>
            <a:endParaRPr lang="en-US" altLang="en-US" sz="2000" dirty="0"/>
          </a:p>
        </p:txBody>
      </p:sp>
      <p:pic>
        <p:nvPicPr>
          <p:cNvPr id="5734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59057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82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Other(s) Term on Process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Concurrency</a:t>
            </a:r>
          </a:p>
          <a:p>
            <a:endParaRPr lang="en-US" sz="2000" dirty="0"/>
          </a:p>
          <a:p>
            <a:r>
              <a:rPr lang="en-US" sz="2000" dirty="0"/>
              <a:t>Mutual Exclusion</a:t>
            </a:r>
          </a:p>
          <a:p>
            <a:endParaRPr lang="en-US" sz="2000" dirty="0"/>
          </a:p>
          <a:p>
            <a:r>
              <a:rPr lang="en-US" sz="2000" dirty="0"/>
              <a:t>Starvation</a:t>
            </a:r>
          </a:p>
          <a:p>
            <a:endParaRPr lang="en-US" sz="2000" dirty="0"/>
          </a:p>
          <a:p>
            <a:r>
              <a:rPr lang="en-US" sz="2000" dirty="0"/>
              <a:t>Deadlock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6475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52736"/>
            <a:ext cx="8229600" cy="1066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4000" dirty="0"/>
              <a:t>Deadlock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11123" y="2276872"/>
            <a:ext cx="7886700" cy="402344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id-ID" sz="2000" dirty="0"/>
              <a:t>Permanent blocking of a set of processes that either compete for system resources or communicate with each other</a:t>
            </a:r>
          </a:p>
          <a:p>
            <a:endParaRPr lang="en-US" altLang="id-ID" sz="2000" dirty="0"/>
          </a:p>
          <a:p>
            <a:r>
              <a:rPr lang="en-US" altLang="id-ID" sz="2000" dirty="0"/>
              <a:t>Involves conflicting needs for resources by two or more processes</a:t>
            </a:r>
          </a:p>
          <a:p>
            <a:endParaRPr lang="en-US" altLang="id-ID" sz="2000" dirty="0"/>
          </a:p>
          <a:p>
            <a:r>
              <a:rPr lang="en-US" altLang="id-ID" sz="2000" dirty="0"/>
              <a:t>There is no satisfactory solution in the general case</a:t>
            </a:r>
          </a:p>
          <a:p>
            <a:endParaRPr lang="en-US" altLang="id-ID" sz="2000" dirty="0"/>
          </a:p>
          <a:p>
            <a:r>
              <a:rPr lang="en-US" altLang="id-ID" sz="2000" dirty="0"/>
              <a:t>Some OS (ex: Unix SVR4) ignore the problem and pretend that deadlocks never occur...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1588"/>
            <a:ext cx="762000" cy="366712"/>
          </a:xfrm>
          <a:prstGeom prst="rect">
            <a:avLst/>
          </a:prstGeom>
        </p:spPr>
        <p:txBody>
          <a:bodyPr/>
          <a:lstStyle/>
          <a:p>
            <a:fld id="{C9166808-3AB3-4B44-8844-C61823AECA13}" type="slidenum">
              <a:rPr lang="en-US" altLang="id-ID"/>
              <a:pPr/>
              <a:t>24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391888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09599" y="70601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Deadlock</a:t>
            </a:r>
          </a:p>
        </p:txBody>
      </p:sp>
      <p:pic>
        <p:nvPicPr>
          <p:cNvPr id="30722" name="Content Placeholder 3" descr="Fig06_0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112" y="1772816"/>
            <a:ext cx="8410575" cy="4855295"/>
          </a:xfrm>
        </p:spPr>
      </p:pic>
    </p:spTree>
    <p:extLst>
      <p:ext uri="{BB962C8B-B14F-4D97-AF65-F5344CB8AC3E}">
        <p14:creationId xmlns:p14="http://schemas.microsoft.com/office/powerpoint/2010/main" val="150423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5116" y="908720"/>
            <a:ext cx="7885112" cy="817562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id-ID" sz="4000" dirty="0"/>
              <a:t>The Conditions for Deadlock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611560" y="2132856"/>
            <a:ext cx="7886700" cy="407213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sz="2000" dirty="0"/>
              <a:t>These 3 conditions of </a:t>
            </a:r>
            <a:r>
              <a:rPr lang="en-US" altLang="id-ID" sz="2000" dirty="0">
                <a:solidFill>
                  <a:schemeClr val="hlink"/>
                </a:solidFill>
              </a:rPr>
              <a:t>policy</a:t>
            </a:r>
            <a:r>
              <a:rPr lang="en-US" altLang="id-ID" sz="2000" dirty="0"/>
              <a:t> must be present for a deadlock to be possible:</a:t>
            </a:r>
          </a:p>
          <a:p>
            <a:pPr lvl="1"/>
            <a:endParaRPr lang="en-US" altLang="id-ID" sz="2000" dirty="0"/>
          </a:p>
          <a:p>
            <a:pPr marL="342900" lvl="1" indent="0">
              <a:buNone/>
            </a:pPr>
            <a:r>
              <a:rPr lang="en-US" altLang="id-ID" sz="2000" dirty="0"/>
              <a:t>1: Mutual exclusion</a:t>
            </a:r>
          </a:p>
          <a:p>
            <a:pPr lvl="2"/>
            <a:r>
              <a:rPr lang="en-US" altLang="id-ID" sz="2000" dirty="0"/>
              <a:t>only one process may use a resource at a time</a:t>
            </a:r>
          </a:p>
          <a:p>
            <a:pPr marL="342900" lvl="1" indent="0">
              <a:buNone/>
            </a:pPr>
            <a:endParaRPr lang="en-US" altLang="id-ID" sz="2000" dirty="0"/>
          </a:p>
          <a:p>
            <a:pPr marL="342900" lvl="1" indent="0">
              <a:buNone/>
            </a:pPr>
            <a:r>
              <a:rPr lang="en-US" altLang="id-ID" sz="2000" dirty="0"/>
              <a:t>2: Hold-and-wait</a:t>
            </a:r>
          </a:p>
          <a:p>
            <a:pPr lvl="2"/>
            <a:r>
              <a:rPr lang="en-US" altLang="id-ID" sz="2000" dirty="0"/>
              <a:t>a process may hold allocated resources while awaiting assignment of others</a:t>
            </a:r>
          </a:p>
          <a:p>
            <a:pPr marL="342900" lvl="1" indent="0">
              <a:buNone/>
            </a:pPr>
            <a:endParaRPr lang="en-US" altLang="id-ID" sz="2000" dirty="0"/>
          </a:p>
          <a:p>
            <a:pPr marL="342900" lvl="1" indent="0">
              <a:buNone/>
            </a:pPr>
            <a:r>
              <a:rPr lang="en-US" altLang="id-ID" sz="2000" dirty="0"/>
              <a:t>3: No preemption</a:t>
            </a:r>
          </a:p>
          <a:p>
            <a:pPr lvl="2"/>
            <a:r>
              <a:rPr lang="en-US" altLang="id-ID" sz="2000" dirty="0"/>
              <a:t>no resource can be forcibly removed from a process holding it</a:t>
            </a:r>
          </a:p>
        </p:txBody>
      </p:sp>
    </p:spTree>
    <p:extLst>
      <p:ext uri="{BB962C8B-B14F-4D97-AF65-F5344CB8AC3E}">
        <p14:creationId xmlns:p14="http://schemas.microsoft.com/office/powerpoint/2010/main" val="29368224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0728"/>
            <a:ext cx="7885113" cy="762000"/>
          </a:xfrm>
          <a:noFill/>
          <a:ln/>
        </p:spPr>
        <p:txBody>
          <a:bodyPr anchor="b">
            <a:normAutofit/>
          </a:bodyPr>
          <a:lstStyle/>
          <a:p>
            <a:r>
              <a:rPr lang="en-US" altLang="id-ID" sz="4000" dirty="0"/>
              <a:t>The Conditions for Deadlock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060848"/>
            <a:ext cx="8039100" cy="1940488"/>
          </a:xfrm>
          <a:noFill/>
          <a:ln/>
        </p:spPr>
        <p:txBody>
          <a:bodyPr>
            <a:normAutofit/>
          </a:bodyPr>
          <a:lstStyle/>
          <a:p>
            <a:r>
              <a:rPr lang="en-US" altLang="id-ID" sz="2000" dirty="0"/>
              <a:t>We also need the occurrence of a particular sequence of events that result in:</a:t>
            </a:r>
          </a:p>
          <a:p>
            <a:pPr lvl="1"/>
            <a:r>
              <a:rPr lang="en-US" altLang="id-ID" sz="2000" dirty="0"/>
              <a:t>4: Circular wait</a:t>
            </a:r>
          </a:p>
          <a:p>
            <a:pPr lvl="2"/>
            <a:r>
              <a:rPr lang="en-US" altLang="id-ID" sz="2000" dirty="0"/>
              <a:t>a closed chain of processes exists, such that each process holds at least one resource needed by the next process in the chain</a:t>
            </a:r>
          </a:p>
          <a:p>
            <a:pPr lvl="1"/>
            <a:endParaRPr lang="en-US" altLang="id-ID" sz="2000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905000" y="4114800"/>
          <a:ext cx="57070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6380952" imgH="2819794" progId="Adobe.Illustrator.7">
                  <p:embed/>
                </p:oleObj>
              </mc:Choice>
              <mc:Fallback>
                <p:oleObj name="Artwork" r:id="rId3" imgW="6380952" imgH="2819794" progId="Adobe.Illustrator.7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57070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03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967909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The Conditions for Deadlock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Deadlock occurs if and only if the circular wait condition is unresolvable</a:t>
            </a:r>
          </a:p>
          <a:p>
            <a:endParaRPr lang="en-US" altLang="id-ID" sz="2000" dirty="0"/>
          </a:p>
          <a:p>
            <a:r>
              <a:rPr lang="en-US" altLang="id-ID" sz="2000" dirty="0"/>
              <a:t>The circular wait condition is unresolvable when the first 3 policy conditions hold</a:t>
            </a:r>
          </a:p>
          <a:p>
            <a:endParaRPr lang="en-US" altLang="id-ID" sz="2000" dirty="0"/>
          </a:p>
          <a:p>
            <a:r>
              <a:rPr lang="en-US" altLang="id-ID" sz="2000" dirty="0"/>
              <a:t>Thus the 4 conditions taken together constitute necessary and sufficient conditions for deadlock</a:t>
            </a:r>
          </a:p>
        </p:txBody>
      </p:sp>
    </p:spTree>
    <p:extLst>
      <p:ext uri="{BB962C8B-B14F-4D97-AF65-F5344CB8AC3E}">
        <p14:creationId xmlns:p14="http://schemas.microsoft.com/office/powerpoint/2010/main" val="169053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Deadlock Prevention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Mutual Exclusion</a:t>
            </a:r>
          </a:p>
          <a:p>
            <a:pPr lvl="1"/>
            <a:r>
              <a:rPr lang="en-US" altLang="id-ID" sz="2000" dirty="0"/>
              <a:t>Must be supported by the OS</a:t>
            </a:r>
          </a:p>
          <a:p>
            <a:pPr lvl="1"/>
            <a:endParaRPr lang="en-US" altLang="id-ID" sz="2000" dirty="0"/>
          </a:p>
          <a:p>
            <a:r>
              <a:rPr lang="en-US" altLang="id-ID" sz="2000" dirty="0"/>
              <a:t>Hold and Wait</a:t>
            </a:r>
          </a:p>
          <a:p>
            <a:pPr lvl="1"/>
            <a:r>
              <a:rPr lang="en-US" altLang="id-ID" sz="2000" dirty="0"/>
              <a:t>Require a process request all of its required resources at one time</a:t>
            </a:r>
          </a:p>
          <a:p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0569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967909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Deadlock Prevention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No Preemption</a:t>
            </a:r>
          </a:p>
          <a:p>
            <a:pPr lvl="1"/>
            <a:r>
              <a:rPr lang="en-US" altLang="id-ID" sz="2000" dirty="0"/>
              <a:t>Process must release resource and request again</a:t>
            </a:r>
          </a:p>
          <a:p>
            <a:pPr lvl="1"/>
            <a:r>
              <a:rPr lang="en-US" altLang="id-ID" sz="2000" dirty="0"/>
              <a:t>OS may preempt a process to require it releases its resources</a:t>
            </a:r>
          </a:p>
          <a:p>
            <a:endParaRPr lang="en-US" altLang="id-ID" sz="2000" dirty="0"/>
          </a:p>
          <a:p>
            <a:r>
              <a:rPr lang="en-US" altLang="id-ID" sz="2000" dirty="0"/>
              <a:t>Circular Wait</a:t>
            </a:r>
          </a:p>
          <a:p>
            <a:pPr lvl="1"/>
            <a:r>
              <a:rPr lang="en-US" altLang="id-ID" sz="2000" dirty="0"/>
              <a:t>Define a linear ordering of resource types</a:t>
            </a:r>
          </a:p>
          <a:p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73777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000" dirty="0"/>
              <a:t>Deadlock Avoidance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A decision is made dynamically whether the current resource allocation request will, if granted, potentially lead to a deadlock</a:t>
            </a:r>
          </a:p>
          <a:p>
            <a:endParaRPr lang="en-US" altLang="id-ID" sz="2000" dirty="0"/>
          </a:p>
          <a:p>
            <a:r>
              <a:rPr lang="en-US" altLang="id-ID" sz="2000" dirty="0"/>
              <a:t>Requires knowledge of future process requests</a:t>
            </a:r>
          </a:p>
          <a:p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646773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d-ID" sz="4000" dirty="0"/>
              <a:t>Two Approaches to </a:t>
            </a:r>
            <a:br>
              <a:rPr lang="en-US" altLang="id-ID" sz="4000" dirty="0"/>
            </a:br>
            <a:r>
              <a:rPr lang="en-US" altLang="id-ID" sz="4000" dirty="0"/>
              <a:t>Deadlock Avoidance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1156446" y="2204864"/>
            <a:ext cx="7308478" cy="2806408"/>
          </a:xfrm>
        </p:spPr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Do not start a process if its demands might lead to deadlock</a:t>
            </a:r>
          </a:p>
          <a:p>
            <a:endParaRPr lang="en-US" altLang="id-ID" sz="2000" dirty="0"/>
          </a:p>
          <a:p>
            <a:r>
              <a:rPr lang="en-US" altLang="id-ID" sz="2000" dirty="0"/>
              <a:t>Do not grant an incremental resource request to a process if this allocation might lead to deadlock</a:t>
            </a:r>
          </a:p>
          <a:p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303858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sz="4000" dirty="0"/>
              <a:t>Resource Allocation Denial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id-ID" sz="2000" dirty="0"/>
          </a:p>
          <a:p>
            <a:r>
              <a:rPr lang="en-US" altLang="id-ID" sz="2000" dirty="0"/>
              <a:t>Referred to as the banker’s algorithm</a:t>
            </a:r>
          </a:p>
          <a:p>
            <a:r>
              <a:rPr lang="en-US" altLang="id-ID" sz="2000" dirty="0"/>
              <a:t>State of the system is the current allocation of resources to process</a:t>
            </a:r>
          </a:p>
          <a:p>
            <a:r>
              <a:rPr lang="en-US" altLang="id-ID" sz="2000" dirty="0"/>
              <a:t>Safe state is where there is at least one sequence that does not result in deadlock</a:t>
            </a:r>
          </a:p>
          <a:p>
            <a:r>
              <a:rPr lang="en-US" altLang="id-ID" sz="2000" dirty="0"/>
              <a:t>Unsafe state is a state that is not safe</a:t>
            </a:r>
          </a:p>
          <a:p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99587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  <a:endParaRPr lang="id-ID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96764"/>
              </p:ext>
            </p:extLst>
          </p:nvPr>
        </p:nvGraphicFramePr>
        <p:xfrm>
          <a:off x="538119" y="260952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83506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7633019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63758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Allocated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Needed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1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9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0688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Available : 4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12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1760" y="5085184"/>
            <a:ext cx="448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it on </a:t>
            </a:r>
            <a:r>
              <a:rPr lang="en-US" sz="2000" b="1" i="1" dirty="0"/>
              <a:t>safe state</a:t>
            </a:r>
            <a:r>
              <a:rPr lang="en-US" sz="2000" dirty="0"/>
              <a:t> or </a:t>
            </a:r>
            <a:r>
              <a:rPr lang="en-US" sz="2000" b="1" i="1" dirty="0"/>
              <a:t>unsafe state</a:t>
            </a:r>
            <a:r>
              <a:rPr lang="en-US" sz="2000" dirty="0"/>
              <a:t> 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93663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08621"/>
            <a:ext cx="625157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State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777602" y="1684313"/>
            <a:ext cx="7370763" cy="3976935"/>
          </a:xfrm>
        </p:spPr>
        <p:txBody>
          <a:bodyPr>
            <a:normAutofit/>
          </a:bodyPr>
          <a:lstStyle/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As a process executes, it changes </a:t>
            </a:r>
            <a:r>
              <a:rPr lang="en-US" altLang="en-US" sz="2000" b="1" dirty="0">
                <a:solidFill>
                  <a:srgbClr val="3366FF"/>
                </a:solidFill>
              </a:rPr>
              <a:t>state</a:t>
            </a:r>
          </a:p>
          <a:p>
            <a:pPr lvl="1"/>
            <a:endParaRPr lang="en-US" altLang="en-US" sz="2000" b="1" dirty="0"/>
          </a:p>
          <a:p>
            <a:pPr lvl="1"/>
            <a:r>
              <a:rPr lang="en-US" altLang="en-US" sz="2000" b="1" dirty="0"/>
              <a:t>New</a:t>
            </a:r>
            <a:r>
              <a:rPr lang="en-US" altLang="en-US" sz="2000" dirty="0"/>
              <a:t>:  The process is being created</a:t>
            </a:r>
          </a:p>
          <a:p>
            <a:pPr lvl="1"/>
            <a:r>
              <a:rPr lang="en-US" altLang="en-US" sz="2000" b="1" dirty="0"/>
              <a:t>Running</a:t>
            </a:r>
            <a:r>
              <a:rPr lang="en-US" altLang="en-US" sz="2000" dirty="0"/>
              <a:t>:  Instructions are being executed</a:t>
            </a:r>
          </a:p>
          <a:p>
            <a:pPr lvl="1"/>
            <a:r>
              <a:rPr lang="en-US" altLang="en-US" sz="2000" b="1" dirty="0"/>
              <a:t>Waiting</a:t>
            </a:r>
            <a:r>
              <a:rPr lang="en-US" altLang="en-US" sz="2000" dirty="0"/>
              <a:t>:  The process is waiting for some event to occur</a:t>
            </a:r>
          </a:p>
          <a:p>
            <a:pPr lvl="1"/>
            <a:r>
              <a:rPr lang="en-US" altLang="en-US" sz="2000" b="1" dirty="0"/>
              <a:t>Ready</a:t>
            </a:r>
            <a:r>
              <a:rPr lang="en-US" altLang="en-US" sz="2000" dirty="0"/>
              <a:t>:  The process is waiting to be assigned to a processor</a:t>
            </a:r>
          </a:p>
          <a:p>
            <a:pPr lvl="1"/>
            <a:r>
              <a:rPr lang="en-US" altLang="en-US" sz="2000" b="1" dirty="0"/>
              <a:t>Terminated</a:t>
            </a:r>
            <a:r>
              <a:rPr lang="en-US" altLang="en-US" sz="2000" dirty="0"/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827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4077" y="908720"/>
            <a:ext cx="8495845" cy="7234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Diagram of Process State</a:t>
            </a:r>
          </a:p>
        </p:txBody>
      </p:sp>
      <p:pic>
        <p:nvPicPr>
          <p:cNvPr id="2048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81134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8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2643"/>
            <a:ext cx="7772400" cy="1143000"/>
          </a:xfrm>
        </p:spPr>
        <p:txBody>
          <a:bodyPr lIns="90488" tIns="44450" rIns="90488" bIns="44450" anchor="ctr"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Process State Transition Diagram with Two Suspend States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93204" y="2919412"/>
            <a:ext cx="1435100" cy="673100"/>
          </a:xfrm>
          <a:prstGeom prst="ellipse">
            <a:avLst/>
          </a:prstGeom>
          <a:solidFill>
            <a:srgbClr val="CC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393604" y="5967412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193204" y="5967412"/>
            <a:ext cx="1435100" cy="673100"/>
          </a:xfrm>
          <a:prstGeom prst="ellipse">
            <a:avLst/>
          </a:prstGeom>
          <a:solidFill>
            <a:srgbClr val="CCFF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374804" y="2919412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7508404" y="2919412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3393604" y="2919412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1869604" y="1471612"/>
            <a:ext cx="1435100" cy="673100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100000">
                <a:srgbClr val="6E6E6E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642592" y="3141662"/>
            <a:ext cx="1738312" cy="0"/>
          </a:xfrm>
          <a:prstGeom prst="lin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1553692" y="3446462"/>
            <a:ext cx="1916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4766792" y="3065462"/>
            <a:ext cx="671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4754092" y="3446462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824192" y="3217862"/>
            <a:ext cx="671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4601692" y="3606800"/>
            <a:ext cx="1154112" cy="2424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4149254" y="3594100"/>
            <a:ext cx="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1553692" y="6494462"/>
            <a:ext cx="1916112" cy="0"/>
          </a:xfrm>
          <a:prstGeom prst="lin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948854" y="3594100"/>
            <a:ext cx="0" cy="2373312"/>
          </a:xfrm>
          <a:prstGeom prst="lin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1642592" y="6189662"/>
            <a:ext cx="1738312" cy="0"/>
          </a:xfrm>
          <a:prstGeom prst="lin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7" name="Arc 20"/>
          <p:cNvSpPr>
            <a:spLocks/>
          </p:cNvSpPr>
          <p:nvPr/>
        </p:nvSpPr>
        <p:spPr bwMode="auto">
          <a:xfrm>
            <a:off x="3158654" y="2541587"/>
            <a:ext cx="2889250" cy="3746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11" y="0"/>
                </a:moveTo>
                <a:cubicBezTo>
                  <a:pt x="11936" y="6"/>
                  <a:pt x="21600" y="9675"/>
                  <a:pt x="21600" y="21600"/>
                </a:cubicBezTo>
              </a:path>
              <a:path w="21600" h="21600" stroke="0" extrusionOk="0">
                <a:moveTo>
                  <a:pt x="11" y="0"/>
                </a:moveTo>
                <a:cubicBezTo>
                  <a:pt x="11936" y="6"/>
                  <a:pt x="21600" y="9675"/>
                  <a:pt x="21600" y="21600"/>
                </a:cubicBezTo>
                <a:lnTo>
                  <a:pt x="0" y="21600"/>
                </a:lnTo>
                <a:lnTo>
                  <a:pt x="11" y="0"/>
                </a:lnTo>
                <a:close/>
              </a:path>
            </a:pathLst>
          </a:custGeom>
          <a:noFill/>
          <a:ln w="12700" cap="rnd">
            <a:solidFill>
              <a:srgbClr val="0066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8" name="Arc 21"/>
          <p:cNvSpPr>
            <a:spLocks/>
          </p:cNvSpPr>
          <p:nvPr/>
        </p:nvSpPr>
        <p:spPr bwMode="auto">
          <a:xfrm>
            <a:off x="958379" y="2541587"/>
            <a:ext cx="2355850" cy="3746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08"/>
                </a:moveTo>
                <a:cubicBezTo>
                  <a:pt x="50" y="9620"/>
                  <a:pt x="9697" y="8"/>
                  <a:pt x="21585" y="0"/>
                </a:cubicBezTo>
              </a:path>
              <a:path w="21600" h="21600" stroke="0" extrusionOk="0">
                <a:moveTo>
                  <a:pt x="0" y="21508"/>
                </a:moveTo>
                <a:cubicBezTo>
                  <a:pt x="50" y="9620"/>
                  <a:pt x="9697" y="8"/>
                  <a:pt x="21585" y="0"/>
                </a:cubicBezTo>
                <a:lnTo>
                  <a:pt x="21600" y="21600"/>
                </a:lnTo>
                <a:lnTo>
                  <a:pt x="0" y="21508"/>
                </a:lnTo>
                <a:close/>
              </a:path>
            </a:pathLst>
          </a:custGeom>
          <a:noFill/>
          <a:ln w="12700" cap="rnd">
            <a:solidFill>
              <a:srgbClr val="0066CC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H="1">
            <a:off x="639292" y="2006600"/>
            <a:ext cx="1382712" cy="900112"/>
          </a:xfrm>
          <a:prstGeom prst="lin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3166592" y="2006600"/>
            <a:ext cx="976312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2153767" y="1595437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 dirty="0"/>
              <a:t>New</a:t>
            </a:r>
          </a:p>
        </p:txBody>
      </p:sp>
      <p:sp>
        <p:nvSpPr>
          <p:cNvPr id="29722" name="Rectangle 25"/>
          <p:cNvSpPr>
            <a:spLocks noChangeArrowheads="1"/>
          </p:cNvSpPr>
          <p:nvPr/>
        </p:nvSpPr>
        <p:spPr bwMode="auto">
          <a:xfrm>
            <a:off x="1620367" y="2205037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Admit</a:t>
            </a:r>
          </a:p>
        </p:txBody>
      </p:sp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3525367" y="2052637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Admit</a:t>
            </a:r>
          </a:p>
        </p:txBody>
      </p:sp>
      <p:sp>
        <p:nvSpPr>
          <p:cNvPr id="29724" name="Rectangle 27"/>
          <p:cNvSpPr>
            <a:spLocks noChangeArrowheads="1"/>
          </p:cNvSpPr>
          <p:nvPr/>
        </p:nvSpPr>
        <p:spPr bwMode="auto">
          <a:xfrm>
            <a:off x="4439767" y="2128837"/>
            <a:ext cx="955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Suspend</a:t>
            </a:r>
          </a:p>
        </p:txBody>
      </p:sp>
      <p:sp>
        <p:nvSpPr>
          <p:cNvPr id="29725" name="Rectangle 28"/>
          <p:cNvSpPr>
            <a:spLocks noChangeArrowheads="1"/>
          </p:cNvSpPr>
          <p:nvPr/>
        </p:nvSpPr>
        <p:spPr bwMode="auto">
          <a:xfrm>
            <a:off x="4592167" y="2662237"/>
            <a:ext cx="993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Dispatch</a:t>
            </a:r>
          </a:p>
        </p:txBody>
      </p:sp>
      <p:sp>
        <p:nvSpPr>
          <p:cNvPr id="29726" name="Rectangle 29"/>
          <p:cNvSpPr>
            <a:spLocks noChangeArrowheads="1"/>
          </p:cNvSpPr>
          <p:nvPr/>
        </p:nvSpPr>
        <p:spPr bwMode="auto">
          <a:xfrm>
            <a:off x="4668367" y="3500437"/>
            <a:ext cx="10128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Time out</a:t>
            </a:r>
          </a:p>
        </p:txBody>
      </p:sp>
      <p:sp>
        <p:nvSpPr>
          <p:cNvPr id="29727" name="Rectangle 30"/>
          <p:cNvSpPr>
            <a:spLocks noChangeArrowheads="1"/>
          </p:cNvSpPr>
          <p:nvPr/>
        </p:nvSpPr>
        <p:spPr bwMode="auto">
          <a:xfrm>
            <a:off x="477367" y="2967037"/>
            <a:ext cx="917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Ready,</a:t>
            </a:r>
          </a:p>
          <a:p>
            <a:r>
              <a:rPr lang="en-US" altLang="id-ID" sz="1800"/>
              <a:t>suspend</a:t>
            </a:r>
          </a:p>
        </p:txBody>
      </p:sp>
      <p:sp>
        <p:nvSpPr>
          <p:cNvPr id="29728" name="Rectangle 31"/>
          <p:cNvSpPr>
            <a:spLocks noChangeArrowheads="1"/>
          </p:cNvSpPr>
          <p:nvPr/>
        </p:nvSpPr>
        <p:spPr bwMode="auto">
          <a:xfrm>
            <a:off x="3677767" y="3043237"/>
            <a:ext cx="765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Ready</a:t>
            </a:r>
          </a:p>
        </p:txBody>
      </p:sp>
      <p:sp>
        <p:nvSpPr>
          <p:cNvPr id="29729" name="Rectangle 32"/>
          <p:cNvSpPr>
            <a:spLocks noChangeArrowheads="1"/>
          </p:cNvSpPr>
          <p:nvPr/>
        </p:nvSpPr>
        <p:spPr bwMode="auto">
          <a:xfrm>
            <a:off x="3601567" y="6091237"/>
            <a:ext cx="94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Blocked</a:t>
            </a:r>
          </a:p>
        </p:txBody>
      </p:sp>
      <p:sp>
        <p:nvSpPr>
          <p:cNvPr id="29730" name="Rectangle 33"/>
          <p:cNvSpPr>
            <a:spLocks noChangeArrowheads="1"/>
          </p:cNvSpPr>
          <p:nvPr/>
        </p:nvSpPr>
        <p:spPr bwMode="auto">
          <a:xfrm>
            <a:off x="477367" y="6015037"/>
            <a:ext cx="1000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Blocked,</a:t>
            </a:r>
          </a:p>
          <a:p>
            <a:r>
              <a:rPr lang="en-US" altLang="id-ID" sz="1800"/>
              <a:t>suspend</a:t>
            </a:r>
          </a:p>
        </p:txBody>
      </p:sp>
      <p:sp>
        <p:nvSpPr>
          <p:cNvPr id="29731" name="Rectangle 34"/>
          <p:cNvSpPr>
            <a:spLocks noChangeArrowheads="1"/>
          </p:cNvSpPr>
          <p:nvPr/>
        </p:nvSpPr>
        <p:spPr bwMode="auto">
          <a:xfrm>
            <a:off x="1086967" y="4567237"/>
            <a:ext cx="82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Event</a:t>
            </a:r>
          </a:p>
          <a:p>
            <a:r>
              <a:rPr lang="en-US" altLang="id-ID" sz="1800"/>
              <a:t>Occurs</a:t>
            </a:r>
          </a:p>
        </p:txBody>
      </p:sp>
      <p:sp>
        <p:nvSpPr>
          <p:cNvPr id="29732" name="Rectangle 35"/>
          <p:cNvSpPr>
            <a:spLocks noChangeArrowheads="1"/>
          </p:cNvSpPr>
          <p:nvPr/>
        </p:nvSpPr>
        <p:spPr bwMode="auto">
          <a:xfrm>
            <a:off x="2210917" y="5784850"/>
            <a:ext cx="955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Activate</a:t>
            </a:r>
          </a:p>
        </p:txBody>
      </p:sp>
      <p:sp>
        <p:nvSpPr>
          <p:cNvPr id="29733" name="Rectangle 36"/>
          <p:cNvSpPr>
            <a:spLocks noChangeArrowheads="1"/>
          </p:cNvSpPr>
          <p:nvPr/>
        </p:nvSpPr>
        <p:spPr bwMode="auto">
          <a:xfrm>
            <a:off x="4211167" y="4491037"/>
            <a:ext cx="82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Event</a:t>
            </a:r>
          </a:p>
          <a:p>
            <a:r>
              <a:rPr lang="en-US" altLang="id-ID" sz="1800"/>
              <a:t>Occurs</a:t>
            </a:r>
          </a:p>
        </p:txBody>
      </p:sp>
      <p:sp>
        <p:nvSpPr>
          <p:cNvPr id="29734" name="Rectangle 37"/>
          <p:cNvSpPr>
            <a:spLocks noChangeArrowheads="1"/>
          </p:cNvSpPr>
          <p:nvPr/>
        </p:nvSpPr>
        <p:spPr bwMode="auto">
          <a:xfrm>
            <a:off x="1772767" y="2738437"/>
            <a:ext cx="955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Activate</a:t>
            </a:r>
          </a:p>
        </p:txBody>
      </p:sp>
      <p:sp>
        <p:nvSpPr>
          <p:cNvPr id="29735" name="Rectangle 38"/>
          <p:cNvSpPr>
            <a:spLocks noChangeArrowheads="1"/>
          </p:cNvSpPr>
          <p:nvPr/>
        </p:nvSpPr>
        <p:spPr bwMode="auto">
          <a:xfrm>
            <a:off x="1848967" y="3500437"/>
            <a:ext cx="955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Suspend</a:t>
            </a:r>
          </a:p>
        </p:txBody>
      </p:sp>
      <p:sp>
        <p:nvSpPr>
          <p:cNvPr id="29736" name="Rectangle 39"/>
          <p:cNvSpPr>
            <a:spLocks noChangeArrowheads="1"/>
          </p:cNvSpPr>
          <p:nvPr/>
        </p:nvSpPr>
        <p:spPr bwMode="auto">
          <a:xfrm>
            <a:off x="5582767" y="3043237"/>
            <a:ext cx="96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Running</a:t>
            </a:r>
          </a:p>
        </p:txBody>
      </p:sp>
      <p:sp>
        <p:nvSpPr>
          <p:cNvPr id="29737" name="Rectangle 40"/>
          <p:cNvSpPr>
            <a:spLocks noChangeArrowheads="1"/>
          </p:cNvSpPr>
          <p:nvPr/>
        </p:nvSpPr>
        <p:spPr bwMode="auto">
          <a:xfrm>
            <a:off x="7792567" y="3043237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Exit</a:t>
            </a:r>
          </a:p>
        </p:txBody>
      </p:sp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5506567" y="4414837"/>
            <a:ext cx="714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Event</a:t>
            </a:r>
          </a:p>
          <a:p>
            <a:r>
              <a:rPr lang="en-US" altLang="id-ID" sz="1800"/>
              <a:t>Wait</a:t>
            </a:r>
          </a:p>
        </p:txBody>
      </p:sp>
      <p:sp>
        <p:nvSpPr>
          <p:cNvPr id="29739" name="Rectangle 42"/>
          <p:cNvSpPr>
            <a:spLocks noChangeArrowheads="1"/>
          </p:cNvSpPr>
          <p:nvPr/>
        </p:nvSpPr>
        <p:spPr bwMode="auto">
          <a:xfrm>
            <a:off x="1907704" y="6494462"/>
            <a:ext cx="955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id-ID" sz="1800"/>
              <a:t>Suspend</a:t>
            </a:r>
          </a:p>
        </p:txBody>
      </p:sp>
    </p:spTree>
    <p:extLst>
      <p:ext uri="{BB962C8B-B14F-4D97-AF65-F5344CB8AC3E}">
        <p14:creationId xmlns:p14="http://schemas.microsoft.com/office/powerpoint/2010/main" val="11562178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41535"/>
            <a:ext cx="7519987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Control Block (PCB)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3245" y="1597571"/>
            <a:ext cx="4579938" cy="4772025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800" dirty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dirty="0"/>
              <a:t>(also called </a:t>
            </a:r>
            <a:r>
              <a:rPr lang="en-US" altLang="en-US" sz="1800" b="1" dirty="0">
                <a:solidFill>
                  <a:srgbClr val="3366FF"/>
                </a:solidFill>
              </a:rPr>
              <a:t>task control block</a:t>
            </a:r>
            <a:r>
              <a:rPr lang="en-US" altLang="en-US" sz="18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800" dirty="0"/>
          </a:p>
          <a:p>
            <a:r>
              <a:rPr lang="en-US" altLang="en-US" sz="1800" dirty="0"/>
              <a:t>Process state – running, waiting,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r>
              <a:rPr lang="en-US" altLang="en-US" sz="1800" dirty="0"/>
              <a:t>Program counter – location of instruction to next execute</a:t>
            </a:r>
          </a:p>
          <a:p>
            <a:r>
              <a:rPr lang="en-US" altLang="en-US" sz="1800" dirty="0"/>
              <a:t>CPU registers – contents of all process-centric registers</a:t>
            </a:r>
          </a:p>
          <a:p>
            <a:r>
              <a:rPr lang="en-US" altLang="en-US" sz="1800" dirty="0"/>
              <a:t>CPU scheduling information- priorities, scheduling queue pointers</a:t>
            </a:r>
          </a:p>
          <a:p>
            <a:r>
              <a:rPr lang="en-US" altLang="en-US" sz="1800" dirty="0"/>
              <a:t>Memory-management information – memory allocated to the process</a:t>
            </a:r>
          </a:p>
          <a:p>
            <a:r>
              <a:rPr lang="en-US" altLang="en-US" sz="1800" dirty="0"/>
              <a:t>Accounting information – CPU used, clock time elapsed since start, time limits</a:t>
            </a:r>
          </a:p>
          <a:p>
            <a:r>
              <a:rPr lang="en-US" altLang="en-US" sz="1800" dirty="0"/>
              <a:t>I/O status information – I/O devices allocated to process, list of open files</a:t>
            </a:r>
          </a:p>
          <a:p>
            <a:endParaRPr lang="en-US" altLang="en-US" sz="1800" dirty="0"/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83" y="2510384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1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951524" y="936872"/>
            <a:ext cx="76454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Threads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917625" y="1988840"/>
            <a:ext cx="6975475" cy="364415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So far, process has a single thread of execution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Consider having multiple program counters per process</a:t>
            </a:r>
          </a:p>
          <a:p>
            <a:pPr lvl="1"/>
            <a:r>
              <a:rPr lang="en-US" altLang="en-US" sz="2000" dirty="0"/>
              <a:t>Multiple locations can execute at once</a:t>
            </a:r>
          </a:p>
          <a:p>
            <a:pPr lvl="2"/>
            <a:r>
              <a:rPr lang="en-US" altLang="en-US" sz="2000" dirty="0"/>
              <a:t>Multiple threads of control -&gt; </a:t>
            </a:r>
            <a:r>
              <a:rPr lang="en-US" altLang="en-US" sz="2000" b="1" dirty="0">
                <a:solidFill>
                  <a:srgbClr val="3366FF"/>
                </a:solidFill>
              </a:rPr>
              <a:t>threads</a:t>
            </a:r>
          </a:p>
          <a:p>
            <a:endParaRPr lang="en-US" altLang="en-US" sz="2000" dirty="0"/>
          </a:p>
          <a:p>
            <a:r>
              <a:rPr lang="en-US" altLang="en-US" sz="2000" dirty="0"/>
              <a:t>Must then have storage for thread details, multiple program counters in PCB</a:t>
            </a:r>
          </a:p>
        </p:txBody>
      </p:sp>
    </p:spTree>
    <p:extLst>
      <p:ext uri="{BB962C8B-B14F-4D97-AF65-F5344CB8AC3E}">
        <p14:creationId xmlns:p14="http://schemas.microsoft.com/office/powerpoint/2010/main" val="407146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780" y="891307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Single and multithreaded processes</a:t>
            </a:r>
          </a:p>
        </p:txBody>
      </p:sp>
      <p:sp>
        <p:nvSpPr>
          <p:cNvPr id="56324" name="Rectangle 27"/>
          <p:cNvSpPr>
            <a:spLocks noChangeArrowheads="1"/>
          </p:cNvSpPr>
          <p:nvPr/>
        </p:nvSpPr>
        <p:spPr bwMode="auto">
          <a:xfrm>
            <a:off x="931842" y="2183532"/>
            <a:ext cx="2565400" cy="3606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56325" name="Text Box 28"/>
          <p:cNvSpPr txBox="1">
            <a:spLocks noChangeArrowheads="1"/>
          </p:cNvSpPr>
          <p:nvPr/>
        </p:nvSpPr>
        <p:spPr bwMode="auto">
          <a:xfrm>
            <a:off x="1033442" y="5790332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</a:pPr>
            <a:r>
              <a:rPr lang="en-US" altLang="id-ID"/>
              <a:t>single threaded</a:t>
            </a:r>
          </a:p>
        </p:txBody>
      </p:sp>
      <p:sp>
        <p:nvSpPr>
          <p:cNvPr id="56326" name="Rectangle 30"/>
          <p:cNvSpPr>
            <a:spLocks noChangeArrowheads="1"/>
          </p:cNvSpPr>
          <p:nvPr/>
        </p:nvSpPr>
        <p:spPr bwMode="auto">
          <a:xfrm>
            <a:off x="931842" y="2183532"/>
            <a:ext cx="2565400" cy="990600"/>
          </a:xfrm>
          <a:prstGeom prst="rect">
            <a:avLst/>
          </a:prstGeom>
          <a:solidFill>
            <a:srgbClr val="FFAC7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en-US" altLang="id-ID"/>
          </a:p>
        </p:txBody>
      </p:sp>
      <p:sp>
        <p:nvSpPr>
          <p:cNvPr id="56327" name="Rectangle 31"/>
          <p:cNvSpPr>
            <a:spLocks noChangeArrowheads="1"/>
          </p:cNvSpPr>
          <p:nvPr/>
        </p:nvSpPr>
        <p:spPr bwMode="auto">
          <a:xfrm>
            <a:off x="1033442" y="2291482"/>
            <a:ext cx="5842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id-ID" sz="1600"/>
              <a:t>code</a:t>
            </a:r>
          </a:p>
        </p:txBody>
      </p:sp>
      <p:sp>
        <p:nvSpPr>
          <p:cNvPr id="56328" name="Rectangle 32"/>
          <p:cNvSpPr>
            <a:spLocks noChangeArrowheads="1"/>
          </p:cNvSpPr>
          <p:nvPr/>
        </p:nvSpPr>
        <p:spPr bwMode="auto">
          <a:xfrm>
            <a:off x="1947842" y="2291482"/>
            <a:ext cx="5842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id-ID" sz="1600"/>
              <a:t>data</a:t>
            </a:r>
          </a:p>
        </p:txBody>
      </p:sp>
      <p:sp>
        <p:nvSpPr>
          <p:cNvPr id="56329" name="Rectangle 33"/>
          <p:cNvSpPr>
            <a:spLocks noChangeArrowheads="1"/>
          </p:cNvSpPr>
          <p:nvPr/>
        </p:nvSpPr>
        <p:spPr bwMode="auto">
          <a:xfrm>
            <a:off x="2773342" y="2291482"/>
            <a:ext cx="5842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id-ID" sz="1600"/>
              <a:t>files</a:t>
            </a:r>
          </a:p>
        </p:txBody>
      </p:sp>
      <p:sp>
        <p:nvSpPr>
          <p:cNvPr id="56330" name="Rectangle 34"/>
          <p:cNvSpPr>
            <a:spLocks noChangeArrowheads="1"/>
          </p:cNvSpPr>
          <p:nvPr/>
        </p:nvSpPr>
        <p:spPr bwMode="auto">
          <a:xfrm>
            <a:off x="957242" y="2735982"/>
            <a:ext cx="10033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id-ID" sz="1600"/>
              <a:t>registers</a:t>
            </a:r>
          </a:p>
        </p:txBody>
      </p:sp>
      <p:sp>
        <p:nvSpPr>
          <p:cNvPr id="56331" name="Rectangle 35"/>
          <p:cNvSpPr>
            <a:spLocks noChangeArrowheads="1"/>
          </p:cNvSpPr>
          <p:nvPr/>
        </p:nvSpPr>
        <p:spPr bwMode="auto">
          <a:xfrm>
            <a:off x="1998642" y="2735982"/>
            <a:ext cx="1498600" cy="3683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id-ID" sz="1600"/>
              <a:t>user/kernel stacks</a:t>
            </a:r>
          </a:p>
        </p:txBody>
      </p:sp>
      <p:sp>
        <p:nvSpPr>
          <p:cNvPr id="56332" name="Freeform 36"/>
          <p:cNvSpPr>
            <a:spLocks/>
          </p:cNvSpPr>
          <p:nvPr/>
        </p:nvSpPr>
        <p:spPr bwMode="auto">
          <a:xfrm>
            <a:off x="2036742" y="4023445"/>
            <a:ext cx="236538" cy="1146175"/>
          </a:xfrm>
          <a:custGeom>
            <a:avLst/>
            <a:gdLst>
              <a:gd name="T0" fmla="*/ 2147483647 w 149"/>
              <a:gd name="T1" fmla="*/ 0 h 722"/>
              <a:gd name="T2" fmla="*/ 2147483647 w 149"/>
              <a:gd name="T3" fmla="*/ 2147483647 h 722"/>
              <a:gd name="T4" fmla="*/ 2147483647 w 149"/>
              <a:gd name="T5" fmla="*/ 2147483647 h 722"/>
              <a:gd name="T6" fmla="*/ 2147483647 w 149"/>
              <a:gd name="T7" fmla="*/ 2147483647 h 722"/>
              <a:gd name="T8" fmla="*/ 2147483647 w 149"/>
              <a:gd name="T9" fmla="*/ 2147483647 h 722"/>
              <a:gd name="T10" fmla="*/ 2147483647 w 149"/>
              <a:gd name="T11" fmla="*/ 2147483647 h 7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"/>
              <a:gd name="T19" fmla="*/ 0 h 722"/>
              <a:gd name="T20" fmla="*/ 149 w 149"/>
              <a:gd name="T21" fmla="*/ 722 h 7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" h="722">
                <a:moveTo>
                  <a:pt x="111" y="0"/>
                </a:moveTo>
                <a:cubicBezTo>
                  <a:pt x="58" y="29"/>
                  <a:pt x="5" y="59"/>
                  <a:pt x="11" y="100"/>
                </a:cubicBezTo>
                <a:cubicBezTo>
                  <a:pt x="17" y="141"/>
                  <a:pt x="149" y="198"/>
                  <a:pt x="148" y="247"/>
                </a:cubicBezTo>
                <a:cubicBezTo>
                  <a:pt x="147" y="296"/>
                  <a:pt x="4" y="337"/>
                  <a:pt x="2" y="393"/>
                </a:cubicBezTo>
                <a:cubicBezTo>
                  <a:pt x="0" y="449"/>
                  <a:pt x="130" y="530"/>
                  <a:pt x="139" y="585"/>
                </a:cubicBezTo>
                <a:cubicBezTo>
                  <a:pt x="148" y="640"/>
                  <a:pt x="102" y="681"/>
                  <a:pt x="57" y="72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3" name="Text Box 37"/>
          <p:cNvSpPr txBox="1">
            <a:spLocks noChangeArrowheads="1"/>
          </p:cNvSpPr>
          <p:nvPr/>
        </p:nvSpPr>
        <p:spPr bwMode="auto">
          <a:xfrm>
            <a:off x="1617642" y="5169620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</a:pPr>
            <a:r>
              <a:rPr lang="en-US" altLang="id-ID" sz="1800"/>
              <a:t>thread</a:t>
            </a:r>
          </a:p>
        </p:txBody>
      </p:sp>
      <p:sp>
        <p:nvSpPr>
          <p:cNvPr id="56334" name="AutoShape 65"/>
          <p:cNvSpPr>
            <a:spLocks/>
          </p:cNvSpPr>
          <p:nvPr/>
        </p:nvSpPr>
        <p:spPr bwMode="auto">
          <a:xfrm>
            <a:off x="3497242" y="2183532"/>
            <a:ext cx="330200" cy="9906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id-ID"/>
          </a:p>
        </p:txBody>
      </p:sp>
      <p:sp>
        <p:nvSpPr>
          <p:cNvPr id="56335" name="Text Box 66"/>
          <p:cNvSpPr txBox="1">
            <a:spLocks noChangeArrowheads="1"/>
          </p:cNvSpPr>
          <p:nvPr/>
        </p:nvSpPr>
        <p:spPr bwMode="auto">
          <a:xfrm>
            <a:off x="3687742" y="2266082"/>
            <a:ext cx="901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50000"/>
              </a:spcBef>
            </a:pPr>
            <a:r>
              <a:rPr lang="en-US" altLang="id-ID" sz="1600" b="1"/>
              <a:t>process control block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698980" y="1916832"/>
            <a:ext cx="3776662" cy="4349750"/>
            <a:chOff x="2837" y="856"/>
            <a:chExt cx="2379" cy="2740"/>
          </a:xfrm>
        </p:grpSpPr>
        <p:grpSp>
          <p:nvGrpSpPr>
            <p:cNvPr id="56338" name="Group 64"/>
            <p:cNvGrpSpPr>
              <a:grpSpLocks/>
            </p:cNvGrpSpPr>
            <p:nvPr/>
          </p:nvGrpSpPr>
          <p:grpSpPr bwMode="auto">
            <a:xfrm>
              <a:off x="3405" y="1036"/>
              <a:ext cx="1811" cy="2560"/>
              <a:chOff x="3405" y="1036"/>
              <a:chExt cx="1811" cy="2560"/>
            </a:xfrm>
          </p:grpSpPr>
          <p:sp>
            <p:nvSpPr>
              <p:cNvPr id="56343" name="Rectangle 38"/>
              <p:cNvSpPr>
                <a:spLocks noChangeArrowheads="1"/>
              </p:cNvSpPr>
              <p:nvPr/>
            </p:nvSpPr>
            <p:spPr bwMode="auto">
              <a:xfrm>
                <a:off x="3488" y="1036"/>
                <a:ext cx="1680" cy="227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ar-SA" altLang="id-ID"/>
              </a:p>
            </p:txBody>
          </p:sp>
          <p:sp>
            <p:nvSpPr>
              <p:cNvPr id="5634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3308"/>
                <a:ext cx="1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>
                  <a:spcBef>
                    <a:spcPct val="50000"/>
                  </a:spcBef>
                </a:pPr>
                <a:r>
                  <a:rPr lang="en-US" altLang="id-ID"/>
                  <a:t>multithreaded</a:t>
                </a:r>
              </a:p>
            </p:txBody>
          </p:sp>
          <p:sp>
            <p:nvSpPr>
              <p:cNvPr id="56345" name="Rectangle 40"/>
              <p:cNvSpPr>
                <a:spLocks noChangeArrowheads="1"/>
              </p:cNvSpPr>
              <p:nvPr/>
            </p:nvSpPr>
            <p:spPr bwMode="auto">
              <a:xfrm>
                <a:off x="3488" y="1036"/>
                <a:ext cx="1680" cy="336"/>
              </a:xfrm>
              <a:prstGeom prst="rect">
                <a:avLst/>
              </a:prstGeom>
              <a:solidFill>
                <a:srgbClr val="FFAC73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id-ID"/>
              </a:p>
            </p:txBody>
          </p:sp>
          <p:sp>
            <p:nvSpPr>
              <p:cNvPr id="56346" name="Rectangle 41"/>
              <p:cNvSpPr>
                <a:spLocks noChangeArrowheads="1"/>
              </p:cNvSpPr>
              <p:nvPr/>
            </p:nvSpPr>
            <p:spPr bwMode="auto">
              <a:xfrm>
                <a:off x="3552" y="1104"/>
                <a:ext cx="368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code</a:t>
                </a:r>
              </a:p>
            </p:txBody>
          </p:sp>
          <p:sp>
            <p:nvSpPr>
              <p:cNvPr id="56347" name="Rectangle 42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368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data</a:t>
                </a:r>
              </a:p>
            </p:txBody>
          </p:sp>
          <p:sp>
            <p:nvSpPr>
              <p:cNvPr id="56348" name="Rectangle 43"/>
              <p:cNvSpPr>
                <a:spLocks noChangeArrowheads="1"/>
              </p:cNvSpPr>
              <p:nvPr/>
            </p:nvSpPr>
            <p:spPr bwMode="auto">
              <a:xfrm>
                <a:off x="4648" y="1104"/>
                <a:ext cx="368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files</a:t>
                </a:r>
              </a:p>
            </p:txBody>
          </p:sp>
          <p:sp>
            <p:nvSpPr>
              <p:cNvPr id="56349" name="Rectangle 44"/>
              <p:cNvSpPr>
                <a:spLocks noChangeArrowheads="1"/>
              </p:cNvSpPr>
              <p:nvPr/>
            </p:nvSpPr>
            <p:spPr bwMode="auto">
              <a:xfrm>
                <a:off x="3544" y="1416"/>
                <a:ext cx="485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registers</a:t>
                </a:r>
              </a:p>
            </p:txBody>
          </p:sp>
          <p:sp>
            <p:nvSpPr>
              <p:cNvPr id="56350" name="Freeform 46"/>
              <p:cNvSpPr>
                <a:spLocks/>
              </p:cNvSpPr>
              <p:nvPr/>
            </p:nvSpPr>
            <p:spPr bwMode="auto">
              <a:xfrm>
                <a:off x="3669" y="2363"/>
                <a:ext cx="149" cy="722"/>
              </a:xfrm>
              <a:custGeom>
                <a:avLst/>
                <a:gdLst>
                  <a:gd name="T0" fmla="*/ 111 w 149"/>
                  <a:gd name="T1" fmla="*/ 0 h 722"/>
                  <a:gd name="T2" fmla="*/ 11 w 149"/>
                  <a:gd name="T3" fmla="*/ 100 h 722"/>
                  <a:gd name="T4" fmla="*/ 148 w 149"/>
                  <a:gd name="T5" fmla="*/ 247 h 722"/>
                  <a:gd name="T6" fmla="*/ 2 w 149"/>
                  <a:gd name="T7" fmla="*/ 393 h 722"/>
                  <a:gd name="T8" fmla="*/ 139 w 149"/>
                  <a:gd name="T9" fmla="*/ 585 h 722"/>
                  <a:gd name="T10" fmla="*/ 57 w 149"/>
                  <a:gd name="T11" fmla="*/ 722 h 7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9"/>
                  <a:gd name="T19" fmla="*/ 0 h 722"/>
                  <a:gd name="T20" fmla="*/ 149 w 149"/>
                  <a:gd name="T21" fmla="*/ 722 h 7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9" h="722">
                    <a:moveTo>
                      <a:pt x="111" y="0"/>
                    </a:moveTo>
                    <a:cubicBezTo>
                      <a:pt x="58" y="29"/>
                      <a:pt x="5" y="59"/>
                      <a:pt x="11" y="100"/>
                    </a:cubicBezTo>
                    <a:cubicBezTo>
                      <a:pt x="17" y="141"/>
                      <a:pt x="149" y="198"/>
                      <a:pt x="148" y="247"/>
                    </a:cubicBezTo>
                    <a:cubicBezTo>
                      <a:pt x="147" y="296"/>
                      <a:pt x="4" y="337"/>
                      <a:pt x="2" y="393"/>
                    </a:cubicBezTo>
                    <a:cubicBezTo>
                      <a:pt x="0" y="449"/>
                      <a:pt x="130" y="530"/>
                      <a:pt x="139" y="585"/>
                    </a:cubicBezTo>
                    <a:cubicBezTo>
                      <a:pt x="148" y="640"/>
                      <a:pt x="102" y="681"/>
                      <a:pt x="57" y="72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351" name="Text Box 47"/>
              <p:cNvSpPr txBox="1">
                <a:spLocks noChangeArrowheads="1"/>
              </p:cNvSpPr>
              <p:nvPr/>
            </p:nvSpPr>
            <p:spPr bwMode="auto">
              <a:xfrm>
                <a:off x="3405" y="3085"/>
                <a:ext cx="6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>
                  <a:spcBef>
                    <a:spcPct val="50000"/>
                  </a:spcBef>
                </a:pPr>
                <a:r>
                  <a:rPr lang="en-US" altLang="id-ID" sz="1800"/>
                  <a:t>thread</a:t>
                </a:r>
              </a:p>
            </p:txBody>
          </p:sp>
          <p:sp>
            <p:nvSpPr>
              <p:cNvPr id="56352" name="Line 48"/>
              <p:cNvSpPr>
                <a:spLocks noChangeShapeType="1"/>
              </p:cNvSpPr>
              <p:nvPr/>
            </p:nvSpPr>
            <p:spPr bwMode="auto">
              <a:xfrm>
                <a:off x="4056" y="1372"/>
                <a:ext cx="0" cy="19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353" name="Line 49"/>
              <p:cNvSpPr>
                <a:spLocks noChangeShapeType="1"/>
              </p:cNvSpPr>
              <p:nvPr/>
            </p:nvSpPr>
            <p:spPr bwMode="auto">
              <a:xfrm>
                <a:off x="4624" y="1368"/>
                <a:ext cx="0" cy="19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354" name="Rectangle 51"/>
              <p:cNvSpPr>
                <a:spLocks noChangeArrowheads="1"/>
              </p:cNvSpPr>
              <p:nvPr/>
            </p:nvSpPr>
            <p:spPr bwMode="auto">
              <a:xfrm>
                <a:off x="4099" y="1416"/>
                <a:ext cx="485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registers</a:t>
                </a:r>
              </a:p>
            </p:txBody>
          </p:sp>
          <p:sp>
            <p:nvSpPr>
              <p:cNvPr id="56355" name="Rectangle 52"/>
              <p:cNvSpPr>
                <a:spLocks noChangeArrowheads="1"/>
              </p:cNvSpPr>
              <p:nvPr/>
            </p:nvSpPr>
            <p:spPr bwMode="auto">
              <a:xfrm>
                <a:off x="4651" y="1416"/>
                <a:ext cx="485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registers</a:t>
                </a:r>
              </a:p>
            </p:txBody>
          </p:sp>
          <p:sp>
            <p:nvSpPr>
              <p:cNvPr id="56356" name="Rectangle 54"/>
              <p:cNvSpPr>
                <a:spLocks noChangeArrowheads="1"/>
              </p:cNvSpPr>
              <p:nvPr/>
            </p:nvSpPr>
            <p:spPr bwMode="auto">
              <a:xfrm>
                <a:off x="3552" y="1706"/>
                <a:ext cx="408" cy="4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user</a:t>
                </a:r>
                <a:br>
                  <a:rPr lang="en-US" altLang="id-ID" sz="1600"/>
                </a:br>
                <a:r>
                  <a:rPr lang="en-US" altLang="id-ID" sz="1600"/>
                  <a:t>/kernel </a:t>
                </a:r>
                <a:br>
                  <a:rPr lang="en-US" altLang="id-ID" sz="1600"/>
                </a:br>
                <a:r>
                  <a:rPr lang="en-US" altLang="id-ID" sz="1600"/>
                  <a:t>stacks</a:t>
                </a:r>
              </a:p>
            </p:txBody>
          </p:sp>
          <p:sp>
            <p:nvSpPr>
              <p:cNvPr id="56357" name="Freeform 57"/>
              <p:cNvSpPr>
                <a:spLocks/>
              </p:cNvSpPr>
              <p:nvPr/>
            </p:nvSpPr>
            <p:spPr bwMode="auto">
              <a:xfrm>
                <a:off x="4293" y="2363"/>
                <a:ext cx="149" cy="722"/>
              </a:xfrm>
              <a:custGeom>
                <a:avLst/>
                <a:gdLst>
                  <a:gd name="T0" fmla="*/ 111 w 149"/>
                  <a:gd name="T1" fmla="*/ 0 h 722"/>
                  <a:gd name="T2" fmla="*/ 11 w 149"/>
                  <a:gd name="T3" fmla="*/ 100 h 722"/>
                  <a:gd name="T4" fmla="*/ 148 w 149"/>
                  <a:gd name="T5" fmla="*/ 247 h 722"/>
                  <a:gd name="T6" fmla="*/ 2 w 149"/>
                  <a:gd name="T7" fmla="*/ 393 h 722"/>
                  <a:gd name="T8" fmla="*/ 139 w 149"/>
                  <a:gd name="T9" fmla="*/ 585 h 722"/>
                  <a:gd name="T10" fmla="*/ 57 w 149"/>
                  <a:gd name="T11" fmla="*/ 722 h 7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9"/>
                  <a:gd name="T19" fmla="*/ 0 h 722"/>
                  <a:gd name="T20" fmla="*/ 149 w 149"/>
                  <a:gd name="T21" fmla="*/ 722 h 7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9" h="722">
                    <a:moveTo>
                      <a:pt x="111" y="0"/>
                    </a:moveTo>
                    <a:cubicBezTo>
                      <a:pt x="58" y="29"/>
                      <a:pt x="5" y="59"/>
                      <a:pt x="11" y="100"/>
                    </a:cubicBezTo>
                    <a:cubicBezTo>
                      <a:pt x="17" y="141"/>
                      <a:pt x="149" y="198"/>
                      <a:pt x="148" y="247"/>
                    </a:cubicBezTo>
                    <a:cubicBezTo>
                      <a:pt x="147" y="296"/>
                      <a:pt x="4" y="337"/>
                      <a:pt x="2" y="393"/>
                    </a:cubicBezTo>
                    <a:cubicBezTo>
                      <a:pt x="0" y="449"/>
                      <a:pt x="130" y="530"/>
                      <a:pt x="139" y="585"/>
                    </a:cubicBezTo>
                    <a:cubicBezTo>
                      <a:pt x="148" y="640"/>
                      <a:pt x="102" y="681"/>
                      <a:pt x="57" y="72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358" name="Text Box 58"/>
              <p:cNvSpPr txBox="1">
                <a:spLocks noChangeArrowheads="1"/>
              </p:cNvSpPr>
              <p:nvPr/>
            </p:nvSpPr>
            <p:spPr bwMode="auto">
              <a:xfrm>
                <a:off x="4029" y="3084"/>
                <a:ext cx="66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>
                  <a:spcBef>
                    <a:spcPct val="50000"/>
                  </a:spcBef>
                </a:pPr>
                <a:r>
                  <a:rPr lang="en-US" altLang="id-ID" sz="1800"/>
                  <a:t>thread</a:t>
                </a:r>
              </a:p>
            </p:txBody>
          </p:sp>
          <p:sp>
            <p:nvSpPr>
              <p:cNvPr id="56359" name="Freeform 59"/>
              <p:cNvSpPr>
                <a:spLocks/>
              </p:cNvSpPr>
              <p:nvPr/>
            </p:nvSpPr>
            <p:spPr bwMode="auto">
              <a:xfrm>
                <a:off x="4816" y="2363"/>
                <a:ext cx="149" cy="722"/>
              </a:xfrm>
              <a:custGeom>
                <a:avLst/>
                <a:gdLst>
                  <a:gd name="T0" fmla="*/ 111 w 149"/>
                  <a:gd name="T1" fmla="*/ 0 h 722"/>
                  <a:gd name="T2" fmla="*/ 11 w 149"/>
                  <a:gd name="T3" fmla="*/ 100 h 722"/>
                  <a:gd name="T4" fmla="*/ 148 w 149"/>
                  <a:gd name="T5" fmla="*/ 247 h 722"/>
                  <a:gd name="T6" fmla="*/ 2 w 149"/>
                  <a:gd name="T7" fmla="*/ 393 h 722"/>
                  <a:gd name="T8" fmla="*/ 139 w 149"/>
                  <a:gd name="T9" fmla="*/ 585 h 722"/>
                  <a:gd name="T10" fmla="*/ 57 w 149"/>
                  <a:gd name="T11" fmla="*/ 722 h 7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9"/>
                  <a:gd name="T19" fmla="*/ 0 h 722"/>
                  <a:gd name="T20" fmla="*/ 149 w 149"/>
                  <a:gd name="T21" fmla="*/ 722 h 7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9" h="722">
                    <a:moveTo>
                      <a:pt x="111" y="0"/>
                    </a:moveTo>
                    <a:cubicBezTo>
                      <a:pt x="58" y="29"/>
                      <a:pt x="5" y="59"/>
                      <a:pt x="11" y="100"/>
                    </a:cubicBezTo>
                    <a:cubicBezTo>
                      <a:pt x="17" y="141"/>
                      <a:pt x="149" y="198"/>
                      <a:pt x="148" y="247"/>
                    </a:cubicBezTo>
                    <a:cubicBezTo>
                      <a:pt x="147" y="296"/>
                      <a:pt x="4" y="337"/>
                      <a:pt x="2" y="393"/>
                    </a:cubicBezTo>
                    <a:cubicBezTo>
                      <a:pt x="0" y="449"/>
                      <a:pt x="130" y="530"/>
                      <a:pt x="139" y="585"/>
                    </a:cubicBezTo>
                    <a:cubicBezTo>
                      <a:pt x="148" y="640"/>
                      <a:pt x="102" y="681"/>
                      <a:pt x="57" y="72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360" name="Text Box 60"/>
              <p:cNvSpPr txBox="1">
                <a:spLocks noChangeArrowheads="1"/>
              </p:cNvSpPr>
              <p:nvPr/>
            </p:nvSpPr>
            <p:spPr bwMode="auto">
              <a:xfrm>
                <a:off x="4552" y="3084"/>
                <a:ext cx="66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>
                  <a:spcBef>
                    <a:spcPct val="50000"/>
                  </a:spcBef>
                </a:pPr>
                <a:r>
                  <a:rPr lang="en-US" altLang="id-ID" sz="1800"/>
                  <a:t>thread</a:t>
                </a:r>
              </a:p>
            </p:txBody>
          </p:sp>
          <p:sp>
            <p:nvSpPr>
              <p:cNvPr id="56361" name="Rectangle 62"/>
              <p:cNvSpPr>
                <a:spLocks noChangeArrowheads="1"/>
              </p:cNvSpPr>
              <p:nvPr/>
            </p:nvSpPr>
            <p:spPr bwMode="auto">
              <a:xfrm>
                <a:off x="4150" y="1706"/>
                <a:ext cx="408" cy="4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user</a:t>
                </a:r>
                <a:br>
                  <a:rPr lang="en-US" altLang="id-ID" sz="1600"/>
                </a:br>
                <a:r>
                  <a:rPr lang="en-US" altLang="id-ID" sz="1600"/>
                  <a:t>/kernel </a:t>
                </a:r>
                <a:br>
                  <a:rPr lang="en-US" altLang="id-ID" sz="1600"/>
                </a:br>
                <a:r>
                  <a:rPr lang="en-US" altLang="id-ID" sz="1600"/>
                  <a:t>stacks</a:t>
                </a:r>
              </a:p>
            </p:txBody>
          </p:sp>
          <p:sp>
            <p:nvSpPr>
              <p:cNvPr id="56362" name="Rectangle 63"/>
              <p:cNvSpPr>
                <a:spLocks noChangeArrowheads="1"/>
              </p:cNvSpPr>
              <p:nvPr/>
            </p:nvSpPr>
            <p:spPr bwMode="auto">
              <a:xfrm>
                <a:off x="4686" y="1706"/>
                <a:ext cx="408" cy="4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r>
                  <a:rPr lang="en-US" altLang="id-ID" sz="1600"/>
                  <a:t>user</a:t>
                </a:r>
                <a:br>
                  <a:rPr lang="en-US" altLang="id-ID" sz="1600"/>
                </a:br>
                <a:r>
                  <a:rPr lang="en-US" altLang="id-ID" sz="1600"/>
                  <a:t>/kernel </a:t>
                </a:r>
                <a:br>
                  <a:rPr lang="en-US" altLang="id-ID" sz="1600"/>
                </a:br>
                <a:r>
                  <a:rPr lang="en-US" altLang="id-ID" sz="1600"/>
                  <a:t>stacks</a:t>
                </a:r>
              </a:p>
            </p:txBody>
          </p:sp>
        </p:grpSp>
        <p:sp>
          <p:nvSpPr>
            <p:cNvPr id="56339" name="AutoShape 67"/>
            <p:cNvSpPr>
              <a:spLocks/>
            </p:cNvSpPr>
            <p:nvPr/>
          </p:nvSpPr>
          <p:spPr bwMode="auto">
            <a:xfrm>
              <a:off x="3405" y="1036"/>
              <a:ext cx="83" cy="288"/>
            </a:xfrm>
            <a:prstGeom prst="leftBrace">
              <a:avLst>
                <a:gd name="adj1" fmla="val 289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ar-SA" altLang="id-ID"/>
            </a:p>
          </p:txBody>
        </p:sp>
        <p:sp>
          <p:nvSpPr>
            <p:cNvPr id="56340" name="Text Box 68"/>
            <p:cNvSpPr txBox="1">
              <a:spLocks noChangeArrowheads="1"/>
            </p:cNvSpPr>
            <p:nvPr/>
          </p:nvSpPr>
          <p:spPr bwMode="auto">
            <a:xfrm>
              <a:off x="2917" y="856"/>
              <a:ext cx="56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>
                <a:spcBef>
                  <a:spcPct val="50000"/>
                </a:spcBef>
              </a:pPr>
              <a:r>
                <a:rPr lang="en-US" altLang="id-ID" sz="1600" b="1"/>
                <a:t>process control block</a:t>
              </a:r>
            </a:p>
          </p:txBody>
        </p:sp>
        <p:sp>
          <p:nvSpPr>
            <p:cNvPr id="56341" name="AutoShape 69"/>
            <p:cNvSpPr>
              <a:spLocks/>
            </p:cNvSpPr>
            <p:nvPr/>
          </p:nvSpPr>
          <p:spPr bwMode="auto">
            <a:xfrm>
              <a:off x="3304" y="1376"/>
              <a:ext cx="181" cy="807"/>
            </a:xfrm>
            <a:prstGeom prst="leftBrace">
              <a:avLst>
                <a:gd name="adj1" fmla="val 3715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ar-SA" altLang="id-ID"/>
            </a:p>
          </p:txBody>
        </p:sp>
        <p:sp>
          <p:nvSpPr>
            <p:cNvPr id="56342" name="Text Box 70"/>
            <p:cNvSpPr txBox="1">
              <a:spLocks noChangeArrowheads="1"/>
            </p:cNvSpPr>
            <p:nvPr/>
          </p:nvSpPr>
          <p:spPr bwMode="auto">
            <a:xfrm>
              <a:off x="2837" y="1596"/>
              <a:ext cx="56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>
                <a:spcBef>
                  <a:spcPct val="50000"/>
                </a:spcBef>
              </a:pPr>
              <a:r>
                <a:rPr lang="en-US" altLang="id-ID" sz="1600" b="1"/>
                <a:t>Thread control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2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48231</TotalTime>
  <Words>1700</Words>
  <Application>Microsoft Office PowerPoint</Application>
  <PresentationFormat>On-screen Show (4:3)</PresentationFormat>
  <Paragraphs>293</Paragraphs>
  <Slides>35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Comic Sans MS</vt:lpstr>
      <vt:lpstr>Courier New</vt:lpstr>
      <vt:lpstr>Helvetica</vt:lpstr>
      <vt:lpstr>Monotype Sorts</vt:lpstr>
      <vt:lpstr>Signika</vt:lpstr>
      <vt:lpstr>Symbol</vt:lpstr>
      <vt:lpstr>Times New Roman</vt:lpstr>
      <vt:lpstr>Webdings</vt:lpstr>
      <vt:lpstr>Fakultas Ilmu Komputer</vt:lpstr>
      <vt:lpstr>Artwork</vt:lpstr>
      <vt:lpstr>Operating System</vt:lpstr>
      <vt:lpstr>Process</vt:lpstr>
      <vt:lpstr>Process in Memory</vt:lpstr>
      <vt:lpstr>Process State</vt:lpstr>
      <vt:lpstr>Diagram of Process State</vt:lpstr>
      <vt:lpstr>Process State Transition Diagram with Two Suspend States</vt:lpstr>
      <vt:lpstr>Process Control Block (PCB)</vt:lpstr>
      <vt:lpstr>Threads</vt:lpstr>
      <vt:lpstr>Single and multithreaded processes</vt:lpstr>
      <vt:lpstr>Process Scheduling</vt:lpstr>
      <vt:lpstr>Context Switch</vt:lpstr>
      <vt:lpstr>Multitasking in Mobile Systems</vt:lpstr>
      <vt:lpstr>Operations on Processes</vt:lpstr>
      <vt:lpstr>Process Creation</vt:lpstr>
      <vt:lpstr>Process Creation</vt:lpstr>
      <vt:lpstr>A Tree of Processes in Linux</vt:lpstr>
      <vt:lpstr>Process Creation (Cont.)</vt:lpstr>
      <vt:lpstr>Process Termination</vt:lpstr>
      <vt:lpstr>Process Termination</vt:lpstr>
      <vt:lpstr>Process Termination (Cont.)</vt:lpstr>
      <vt:lpstr>Android Process Importance Hierarchy</vt:lpstr>
      <vt:lpstr>Multiprocess Architecture – Chrome Browser</vt:lpstr>
      <vt:lpstr>Other(s) Term on Process</vt:lpstr>
      <vt:lpstr>Deadlock</vt:lpstr>
      <vt:lpstr>Deadlock</vt:lpstr>
      <vt:lpstr>The Conditions for Deadlock</vt:lpstr>
      <vt:lpstr>The Conditions for Deadlock</vt:lpstr>
      <vt:lpstr>The Conditions for Deadlock</vt:lpstr>
      <vt:lpstr>Deadlock Prevention</vt:lpstr>
      <vt:lpstr>Deadlock Prevention</vt:lpstr>
      <vt:lpstr>Deadlock Avoidance</vt:lpstr>
      <vt:lpstr>Two Approaches to  Deadlock Avoidance</vt:lpstr>
      <vt:lpstr>Resource Allocation Denial</vt:lpstr>
      <vt:lpstr>Example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358</cp:revision>
  <dcterms:created xsi:type="dcterms:W3CDTF">2011-09-14T06:18:36Z</dcterms:created>
  <dcterms:modified xsi:type="dcterms:W3CDTF">2021-03-01T02:04:54Z</dcterms:modified>
</cp:coreProperties>
</file>