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39"/>
  </p:notesMasterIdLst>
  <p:sldIdLst>
    <p:sldId id="256" r:id="rId2"/>
    <p:sldId id="480" r:id="rId3"/>
    <p:sldId id="482" r:id="rId4"/>
    <p:sldId id="483" r:id="rId5"/>
    <p:sldId id="518" r:id="rId6"/>
    <p:sldId id="519" r:id="rId7"/>
    <p:sldId id="517" r:id="rId8"/>
    <p:sldId id="484" r:id="rId9"/>
    <p:sldId id="485" r:id="rId10"/>
    <p:sldId id="486" r:id="rId11"/>
    <p:sldId id="487" r:id="rId12"/>
    <p:sldId id="521" r:id="rId13"/>
    <p:sldId id="491" r:id="rId14"/>
    <p:sldId id="492" r:id="rId15"/>
    <p:sldId id="493" r:id="rId16"/>
    <p:sldId id="496" r:id="rId17"/>
    <p:sldId id="497" r:id="rId18"/>
    <p:sldId id="498" r:id="rId19"/>
    <p:sldId id="602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36" r:id="rId35"/>
    <p:sldId id="537" r:id="rId36"/>
    <p:sldId id="520" r:id="rId37"/>
    <p:sldId id="33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86486" autoAdjust="0"/>
  </p:normalViewPr>
  <p:slideViewPr>
    <p:cSldViewPr>
      <p:cViewPr varScale="1">
        <p:scale>
          <a:sx n="60" d="100"/>
          <a:sy n="60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08B82-6AB9-41CD-84E1-50555EB3CA93}" type="datetimeFigureOut">
              <a:rPr lang="id-ID" smtClean="0"/>
              <a:t>01-03-2021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E864-64DB-4FBA-A705-6E503C0E7FA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16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23DA65-7F5B-4862-80F4-C657BEC76E09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160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B3B4E7-E4C2-471C-9248-3D6FD25B3156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621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1BA48AC-8FA4-43FC-93FB-6F54FA1E1E86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46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80865F2-BD86-49C9-B261-77E13AEB977F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91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E2478D-F374-4B62-BD06-C8E61AB10331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14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4C25BA-1FE2-4724-B27B-1EC72A20D27F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533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9866F8-931D-42DE-B7BC-1AA03780462C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91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61593D1-0D33-4F6D-980E-F546975A1432}" type="slidenum">
              <a:rPr lang="en-US" altLang="id-ID">
                <a:latin typeface="Times New Roman" panose="02020603050405020304" pitchFamily="18" charset="0"/>
              </a:rPr>
              <a:pPr/>
              <a:t>20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2851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13F6CB6-ED80-4FA0-95B6-446A6BBFFBEE}" type="slidenum">
              <a:rPr lang="en-US" altLang="id-ID">
                <a:latin typeface="Times New Roman" panose="02020603050405020304" pitchFamily="18" charset="0"/>
              </a:rPr>
              <a:pPr/>
              <a:t>21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2735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D6E80CA-4E11-44D6-9C75-3DA5E324A765}" type="slidenum">
              <a:rPr lang="en-US" altLang="id-ID">
                <a:latin typeface="Times New Roman" panose="02020603050405020304" pitchFamily="18" charset="0"/>
              </a:rPr>
              <a:pPr/>
              <a:t>22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738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7FEE652-76A3-4F9B-BB29-23EBF8F4196B}" type="slidenum">
              <a:rPr lang="en-US" altLang="id-ID">
                <a:latin typeface="Times New Roman" panose="02020603050405020304" pitchFamily="18" charset="0"/>
              </a:rPr>
              <a:pPr/>
              <a:t>23</a:t>
            </a:fld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842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89F12E3-7BE9-4181-A494-CDE50AD454F0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39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defTabSz="947738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defTabSz="947738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defTabSz="947738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defTabSz="947738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3F0618C-ECD3-404B-9022-534DEB6750E1}" type="slidenum">
              <a:rPr lang="he-IL" altLang="id-ID" sz="1100">
                <a:cs typeface="Times New Roman" panose="02020603050405020304" pitchFamily="18" charset="0"/>
              </a:rPr>
              <a:pPr/>
              <a:t>35</a:t>
            </a:fld>
            <a:endParaRPr lang="en-US" altLang="id-ID" sz="1100">
              <a:cs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33425"/>
            <a:ext cx="4870450" cy="3652838"/>
          </a:xfrm>
          <a:ln w="12699" cap="flat"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632325"/>
            <a:ext cx="5027612" cy="4387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4918" rIns="91440" bIns="44918"/>
          <a:lstStyle/>
          <a:p>
            <a:endParaRPr lang="en-US" altLang="id-ID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52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DFADDF-CE74-47A8-9BC7-1DE4789A48B1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07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AD36B61C-4F37-4631-BE73-8FB5FF744772}" type="slidenum">
              <a:rPr lang="en-US" altLang="id-ID"/>
              <a:pPr/>
              <a:t>5</a:t>
            </a:fld>
            <a:endParaRPr lang="en-US" altLang="id-ID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71" tIns="49336" rIns="98671" bIns="49336"/>
          <a:lstStyle/>
          <a:p>
            <a:pPr eaLnBrk="1" hangingPunct="1"/>
            <a:endParaRPr lang="id-ID" alt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12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418AB1CB-477C-4D25-9F53-998B06D566C8}" type="slidenum">
              <a:rPr lang="en-US" altLang="id-ID"/>
              <a:pPr/>
              <a:t>6</a:t>
            </a:fld>
            <a:endParaRPr lang="en-US" altLang="id-ID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5838" cy="3597275"/>
          </a:xfrm>
          <a:ln w="12700" cap="flat">
            <a:solidFill>
              <a:schemeClr val="tx1"/>
            </a:solidFill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2" tIns="46992" rIns="95662" bIns="46992"/>
          <a:lstStyle/>
          <a:p>
            <a:pPr defTabSz="930275">
              <a:spcBef>
                <a:spcPct val="0"/>
              </a:spcBef>
            </a:pPr>
            <a:endParaRPr lang="id-ID" altLang="id-ID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69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7730E5-ACE4-4894-B8C0-533E59FFB231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279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DEC12A-CC22-42A3-8653-951DD1097962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06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169F43-5D6F-465C-B964-C7943B6A5192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95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51AE0FF-BBA6-4BD5-ABC4-8D63A72F2301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77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1218" y="1837765"/>
            <a:ext cx="4430806" cy="2364628"/>
          </a:xfrm>
        </p:spPr>
        <p:txBody>
          <a:bodyPr anchor="b"/>
          <a:lstStyle>
            <a:lvl1pPr algn="l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218" y="4338919"/>
            <a:ext cx="3583642" cy="699248"/>
          </a:xfrm>
        </p:spPr>
        <p:txBody>
          <a:bodyPr>
            <a:normAutofit/>
          </a:bodyPr>
          <a:lstStyle>
            <a:lvl1pPr marL="0" indent="0" algn="l">
              <a:buNone/>
              <a:defRPr sz="1500" i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8983" y="398277"/>
            <a:ext cx="2228850" cy="453370"/>
          </a:xfrm>
          <a:prstGeom prst="rect">
            <a:avLst/>
          </a:prstGeom>
        </p:spPr>
        <p:txBody>
          <a:bodyPr/>
          <a:lstStyle>
            <a:lvl1pPr>
              <a:defRPr sz="1050" b="1" spc="225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846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25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5F63-95AA-44A9-A414-4560BA96DB12}" type="datetimeFigureOut">
              <a:rPr lang="id-ID" smtClean="0"/>
              <a:t>01-03-2021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428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E425F63-95AA-44A9-A414-4560BA96DB12}" type="datetimeFigureOut">
              <a:rPr lang="id-ID" smtClean="0"/>
              <a:t>01-03-2021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423B70B-A003-4F75-BD4B-6A18899CDD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6802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6400" y="228600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13200" cy="22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371600"/>
            <a:ext cx="4013200" cy="22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790950"/>
            <a:ext cx="4013200" cy="22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2800" y="3790950"/>
            <a:ext cx="4013200" cy="22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E78941D-47C9-4772-8685-BBC25C4A22E4}" type="datetime1">
              <a:rPr lang="en-US"/>
              <a:pPr>
                <a:defRPr/>
              </a:pPr>
              <a:t>3/1/2021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Operating Systems, 2012, Danny Hendler &amp; Roie Zivan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943C6-B3BF-4CF4-9E82-988D0A29A59B}" type="slidenum">
              <a:rPr lang="he-IL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0224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6" y="1037479"/>
            <a:ext cx="7308478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6" y="2034709"/>
            <a:ext cx="7308478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050"/>
            </a:lvl3pPr>
            <a:lvl4pPr>
              <a:lnSpc>
                <a:spcPct val="100000"/>
              </a:lnSpc>
              <a:spcBef>
                <a:spcPts val="0"/>
              </a:spcBef>
              <a:defRPr sz="900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1362" y="185739"/>
            <a:ext cx="2057400" cy="495299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674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89" y="1454598"/>
            <a:ext cx="3009168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789" y="2357718"/>
            <a:ext cx="3009168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7184" y="1454598"/>
            <a:ext cx="3023987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7184" y="2357718"/>
            <a:ext cx="3023987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8816" y="206508"/>
            <a:ext cx="159011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114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6" y="1243667"/>
            <a:ext cx="7308478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6" y="2240898"/>
            <a:ext cx="7308478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050"/>
            </a:lvl3pPr>
            <a:lvl4pPr>
              <a:lnSpc>
                <a:spcPct val="100000"/>
              </a:lnSpc>
              <a:spcBef>
                <a:spcPts val="0"/>
              </a:spcBef>
              <a:defRPr sz="900"/>
            </a:lvl4pPr>
            <a:lvl5pPr>
              <a:lnSpc>
                <a:spcPct val="100000"/>
              </a:lnSpc>
              <a:spcBef>
                <a:spcPts val="0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1362" y="185739"/>
            <a:ext cx="2057400" cy="495299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574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89" y="1454598"/>
            <a:ext cx="3009168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789" y="2357718"/>
            <a:ext cx="3009168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7184" y="1454598"/>
            <a:ext cx="3023987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7184" y="2357718"/>
            <a:ext cx="3023987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8816" y="206508"/>
            <a:ext cx="159011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918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755" y="1709739"/>
            <a:ext cx="3617258" cy="2145086"/>
          </a:xfrm>
        </p:spPr>
        <p:txBody>
          <a:bodyPr anchor="b">
            <a:normAutofit/>
          </a:bodyPr>
          <a:lstStyle>
            <a:lvl1pPr>
              <a:defRPr sz="3600" b="0" i="1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2755" y="3979864"/>
            <a:ext cx="3232616" cy="103140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267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789" y="4518212"/>
            <a:ext cx="3009168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15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789" y="5047130"/>
            <a:ext cx="3009168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35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05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9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7184" y="4518212"/>
            <a:ext cx="3023987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15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97184" y="5047130"/>
            <a:ext cx="3023987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35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05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9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2"/>
            <a:ext cx="9144000" cy="425823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768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47" y="1243667"/>
            <a:ext cx="2669243" cy="809251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7" y="2240898"/>
            <a:ext cx="2669243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61362" y="185739"/>
            <a:ext cx="2057400" cy="495299"/>
          </a:xfrm>
          <a:prstGeom prst="rect">
            <a:avLst/>
          </a:prstGeom>
        </p:spPr>
        <p:txBody>
          <a:bodyPr/>
          <a:lstStyle>
            <a:lvl1pPr algn="r">
              <a:defRPr sz="900" b="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514850" y="761720"/>
            <a:ext cx="4629150" cy="609628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987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373" y="2483224"/>
            <a:ext cx="1761563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02001" y="1185657"/>
            <a:ext cx="4825893" cy="750720"/>
          </a:xfrm>
        </p:spPr>
        <p:txBody>
          <a:bodyPr anchor="b"/>
          <a:lstStyle>
            <a:lvl1pPr marL="0" indent="0" algn="l">
              <a:buNone/>
              <a:defRPr sz="1800" b="1">
                <a:latin typeface="Signika" panose="02010003020600000004" pitchFamily="2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02001" y="2088777"/>
            <a:ext cx="482589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35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05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8816" y="206508"/>
            <a:ext cx="1590115" cy="365125"/>
          </a:xfrm>
          <a:prstGeom prst="rect">
            <a:avLst/>
          </a:prstGeom>
        </p:spPr>
        <p:txBody>
          <a:bodyPr/>
          <a:lstStyle>
            <a:lvl1pPr algn="r">
              <a:defRPr sz="900" i="1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58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159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6.w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6.wmf"/><Relationship Id="rId7" Type="http://schemas.openxmlformats.org/officeDocument/2006/relationships/oleObject" Target="../embeddings/oleObject10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6.wmf"/><Relationship Id="rId7" Type="http://schemas.openxmlformats.org/officeDocument/2006/relationships/oleObject" Target="../embeddings/oleObject15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16.wmf"/><Relationship Id="rId7" Type="http://schemas.openxmlformats.org/officeDocument/2006/relationships/oleObject" Target="../embeddings/oleObject20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6.wmf"/><Relationship Id="rId7" Type="http://schemas.openxmlformats.org/officeDocument/2006/relationships/oleObject" Target="../embeddings/oleObject25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oleObject" Target="../embeddings/oleObject30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16.wmf"/><Relationship Id="rId7" Type="http://schemas.openxmlformats.org/officeDocument/2006/relationships/oleObject" Target="../embeddings/oleObject34.bin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8.wmf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16.wmf"/><Relationship Id="rId7" Type="http://schemas.openxmlformats.org/officeDocument/2006/relationships/oleObject" Target="../embeddings/oleObject39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1.wmf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16.wmf"/><Relationship Id="rId7" Type="http://schemas.openxmlformats.org/officeDocument/2006/relationships/oleObject" Target="../embeddings/oleObject44.bin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16.wmf"/><Relationship Id="rId7" Type="http://schemas.openxmlformats.org/officeDocument/2006/relationships/oleObject" Target="../embeddings/oleObject49.bin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35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Operating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 </a:t>
            </a:r>
            <a:r>
              <a:rPr lang="en-US" dirty="0" err="1"/>
              <a:t>Pengampu</a:t>
            </a:r>
            <a:r>
              <a:rPr lang="en-US" dirty="0"/>
              <a:t> MK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endParaRPr lang="id-ID" dirty="0"/>
          </a:p>
          <a:p>
            <a:r>
              <a:rPr lang="en-US" dirty="0"/>
              <a:t>Universitas </a:t>
            </a:r>
            <a:r>
              <a:rPr lang="id-ID" dirty="0"/>
              <a:t>Dian </a:t>
            </a:r>
            <a:r>
              <a:rPr lang="id-ID"/>
              <a:t>Nuswantoro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327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1340768"/>
            <a:ext cx="7704137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Shortest-Job-First (SJF) Scheduling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908050" y="2564904"/>
            <a:ext cx="7143750" cy="3666629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Associate with each process the length of its next CPU burst</a:t>
            </a:r>
          </a:p>
          <a:p>
            <a:pPr lvl="1"/>
            <a:r>
              <a:rPr lang="en-US" altLang="en-US" sz="2000" dirty="0"/>
              <a:t> Use these lengths to schedule the process with the shortest time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SJF is optimal – gives minimum average waiting time for a given set of processes</a:t>
            </a:r>
          </a:p>
          <a:p>
            <a:pPr lvl="1"/>
            <a:r>
              <a:rPr lang="en-US" altLang="en-US" sz="2000" dirty="0"/>
              <a:t>The difficulty is knowing the length of the next CPU request</a:t>
            </a:r>
          </a:p>
          <a:p>
            <a:pPr lvl="1"/>
            <a:r>
              <a:rPr lang="en-US" altLang="en-US" sz="2000" dirty="0"/>
              <a:t>Could ask the user</a:t>
            </a:r>
          </a:p>
        </p:txBody>
      </p:sp>
    </p:spTree>
    <p:extLst>
      <p:ext uri="{BB962C8B-B14F-4D97-AF65-F5344CB8AC3E}">
        <p14:creationId xmlns:p14="http://schemas.microsoft.com/office/powerpoint/2010/main" val="180544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08522"/>
            <a:ext cx="8229600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Example of SJF (Non-Preemptive)</a:t>
            </a:r>
          </a:p>
        </p:txBody>
      </p:sp>
      <p:sp>
        <p:nvSpPr>
          <p:cNvPr id="29698" name="Rectangle 36"/>
          <p:cNvSpPr>
            <a:spLocks noGrp="1" noChangeArrowheads="1"/>
          </p:cNvSpPr>
          <p:nvPr>
            <p:ph idx="1"/>
          </p:nvPr>
        </p:nvSpPr>
        <p:spPr>
          <a:xfrm>
            <a:off x="570706" y="1484784"/>
            <a:ext cx="8229600" cy="4325112"/>
          </a:xfrm>
          <a:noFill/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 dirty="0"/>
              <a:t>	      	         </a:t>
            </a:r>
            <a:r>
              <a:rPr lang="en-US" altLang="en-US" sz="2000" u="sng" dirty="0" err="1"/>
              <a:t>Process</a:t>
            </a:r>
            <a:r>
              <a:rPr lang="en-US" altLang="en-US" sz="2000" u="sng" dirty="0" err="1">
                <a:solidFill>
                  <a:schemeClr val="bg1"/>
                </a:solidFill>
              </a:rPr>
              <a:t>Arrival</a:t>
            </a:r>
            <a:r>
              <a:rPr lang="en-US" altLang="en-US" sz="2000" u="sng" dirty="0">
                <a:solidFill>
                  <a:schemeClr val="bg1"/>
                </a:solidFill>
              </a:rPr>
              <a:t> e</a:t>
            </a:r>
            <a:r>
              <a:rPr lang="en-US" altLang="en-US" sz="2000" dirty="0"/>
              <a:t>	</a:t>
            </a:r>
            <a:r>
              <a:rPr lang="en-US" altLang="en-US" sz="2000" u="sng" dirty="0"/>
              <a:t>Burst Time</a:t>
            </a:r>
            <a:endParaRPr lang="en-US" altLang="en-US" sz="2000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 dirty="0"/>
              <a:t>		            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1</a:t>
            </a: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chemeClr val="bg1"/>
                </a:solidFill>
              </a:rPr>
              <a:t>0.0</a:t>
            </a:r>
            <a:r>
              <a:rPr lang="en-US" altLang="en-US" sz="2000" dirty="0"/>
              <a:t>	6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 dirty="0"/>
              <a:t>		           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2 	</a:t>
            </a:r>
            <a:r>
              <a:rPr lang="en-US" altLang="en-US" sz="2000" dirty="0">
                <a:solidFill>
                  <a:schemeClr val="bg1"/>
                </a:solidFill>
              </a:rPr>
              <a:t>2.0</a:t>
            </a:r>
            <a:r>
              <a:rPr lang="en-US" altLang="en-US" sz="2000" dirty="0"/>
              <a:t>	8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 dirty="0"/>
              <a:t>		           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3</a:t>
            </a: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chemeClr val="bg1"/>
                </a:solidFill>
              </a:rPr>
              <a:t>4.0</a:t>
            </a:r>
            <a:r>
              <a:rPr lang="en-US" altLang="en-US" sz="2000" dirty="0"/>
              <a:t>	7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 dirty="0"/>
              <a:t>		           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4</a:t>
            </a: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chemeClr val="bg1"/>
                </a:solidFill>
              </a:rPr>
              <a:t>5.0</a:t>
            </a:r>
            <a:r>
              <a:rPr lang="en-US" altLang="en-US" sz="2000" dirty="0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20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 dirty="0"/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20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20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2000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20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 dirty="0"/>
              <a:t>Average waiting time = (3 + 16 + 9 + 0) / 4 = 7</a:t>
            </a:r>
            <a:endParaRPr lang="en-US" altLang="en-US" sz="2000" i="1" baseline="-25000" dirty="0"/>
          </a:p>
        </p:txBody>
      </p:sp>
      <p:pic>
        <p:nvPicPr>
          <p:cNvPr id="2969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076700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81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26604" y="815901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id-ID" sz="4000" dirty="0"/>
              <a:t>Example of Preemptive SJF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65448" y="2274556"/>
            <a:ext cx="8229600" cy="4325112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id-ID" sz="2800" dirty="0"/>
              <a:t>		</a:t>
            </a:r>
            <a:r>
              <a:rPr lang="en-US" altLang="id-ID" sz="2800" u="sng" dirty="0"/>
              <a:t>Process	Arrival Time</a:t>
            </a:r>
            <a:r>
              <a:rPr lang="en-US" altLang="id-ID" sz="2800" dirty="0"/>
              <a:t>	</a:t>
            </a:r>
            <a:r>
              <a:rPr lang="en-US" altLang="id-ID" sz="2800" u="sng" dirty="0"/>
              <a:t>Burst Time</a:t>
            </a:r>
            <a:endParaRPr lang="en-US" altLang="id-ID" sz="2800" dirty="0"/>
          </a:p>
          <a:p>
            <a:pPr>
              <a:lnSpc>
                <a:spcPct val="9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id-ID" sz="2800" dirty="0"/>
              <a:t>		</a:t>
            </a:r>
            <a:r>
              <a:rPr lang="en-US" altLang="id-ID" sz="2800" i="1" dirty="0"/>
              <a:t>P</a:t>
            </a:r>
            <a:r>
              <a:rPr lang="en-US" altLang="id-ID" sz="2800" i="1" baseline="-25000" dirty="0"/>
              <a:t>1</a:t>
            </a:r>
            <a:r>
              <a:rPr lang="en-US" altLang="id-ID" sz="2800" dirty="0"/>
              <a:t>	0.0	7</a:t>
            </a:r>
          </a:p>
          <a:p>
            <a:pPr>
              <a:lnSpc>
                <a:spcPct val="9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id-ID" sz="2800" dirty="0"/>
              <a:t>		 </a:t>
            </a:r>
            <a:r>
              <a:rPr lang="en-US" altLang="id-ID" sz="2800" i="1" dirty="0"/>
              <a:t>P</a:t>
            </a:r>
            <a:r>
              <a:rPr lang="en-US" altLang="id-ID" sz="2800" i="1" baseline="-25000" dirty="0"/>
              <a:t>2	</a:t>
            </a:r>
            <a:r>
              <a:rPr lang="en-US" altLang="id-ID" sz="2800" dirty="0"/>
              <a:t>2.0	4</a:t>
            </a:r>
          </a:p>
          <a:p>
            <a:pPr>
              <a:lnSpc>
                <a:spcPct val="9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id-ID" sz="2800" dirty="0"/>
              <a:t>		 </a:t>
            </a:r>
            <a:r>
              <a:rPr lang="en-US" altLang="id-ID" sz="2800" i="1" dirty="0"/>
              <a:t>P</a:t>
            </a:r>
            <a:r>
              <a:rPr lang="en-US" altLang="id-ID" sz="2800" i="1" baseline="-25000" dirty="0"/>
              <a:t>3</a:t>
            </a:r>
            <a:r>
              <a:rPr lang="en-US" altLang="id-ID" sz="2800" dirty="0"/>
              <a:t>	4.0	1</a:t>
            </a:r>
          </a:p>
          <a:p>
            <a:pPr>
              <a:lnSpc>
                <a:spcPct val="90000"/>
              </a:lnSpc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id-ID" sz="2800" dirty="0"/>
              <a:t>		 </a:t>
            </a:r>
            <a:r>
              <a:rPr lang="en-US" altLang="id-ID" sz="2800" i="1" dirty="0"/>
              <a:t>P</a:t>
            </a:r>
            <a:r>
              <a:rPr lang="en-US" altLang="id-ID" sz="2800" i="1" baseline="-25000" dirty="0"/>
              <a:t>4</a:t>
            </a:r>
            <a:r>
              <a:rPr lang="en-US" altLang="id-ID" sz="2800" dirty="0"/>
              <a:t>	5.0	4</a:t>
            </a:r>
          </a:p>
          <a:p>
            <a:pPr>
              <a:lnSpc>
                <a:spcPct val="9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altLang="id-ID" sz="2800" dirty="0"/>
          </a:p>
          <a:p>
            <a:pPr>
              <a:lnSpc>
                <a:spcPct val="9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altLang="id-ID" sz="2800" dirty="0"/>
          </a:p>
          <a:p>
            <a:pPr>
              <a:lnSpc>
                <a:spcPct val="9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altLang="id-ID" sz="2800" dirty="0"/>
          </a:p>
          <a:p>
            <a:pPr>
              <a:lnSpc>
                <a:spcPct val="90000"/>
              </a:lnSpc>
              <a:tabLst>
                <a:tab pos="1603375" algn="ctr"/>
                <a:tab pos="3254375" algn="ctr"/>
                <a:tab pos="5143500" algn="ctr"/>
              </a:tabLst>
            </a:pPr>
            <a:endParaRPr lang="en-US" altLang="id-ID" sz="2800" dirty="0"/>
          </a:p>
          <a:p>
            <a:pPr>
              <a:lnSpc>
                <a:spcPct val="90000"/>
              </a:lnSpc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id-ID" sz="2800" dirty="0"/>
              <a:t>Average waiting time = (9 + 1 + 0 +2)/4 = 3</a:t>
            </a:r>
            <a:endParaRPr lang="en-US" altLang="id-ID" sz="2800" i="1" baseline="-25000" dirty="0"/>
          </a:p>
        </p:txBody>
      </p:sp>
      <p:grpSp>
        <p:nvGrpSpPr>
          <p:cNvPr id="20486" name="Group 4"/>
          <p:cNvGrpSpPr>
            <a:grpSpLocks/>
          </p:cNvGrpSpPr>
          <p:nvPr/>
        </p:nvGrpSpPr>
        <p:grpSpPr bwMode="auto">
          <a:xfrm>
            <a:off x="1403648" y="4437112"/>
            <a:ext cx="5924550" cy="1204913"/>
            <a:chOff x="864" y="2364"/>
            <a:chExt cx="3732" cy="759"/>
          </a:xfrm>
        </p:grpSpPr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20488" name="Text Box 6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latin typeface="Helvetica" panose="020B0604020202020204" pitchFamily="34" charset="0"/>
                </a:rPr>
                <a:t>P</a:t>
              </a:r>
              <a:r>
                <a:rPr lang="en-US" altLang="id-ID" baseline="-25000">
                  <a:latin typeface="Helvetica" panose="020B0604020202020204" pitchFamily="34" charset="0"/>
                </a:rPr>
                <a:t>1</a:t>
              </a:r>
              <a:endParaRPr lang="en-US" altLang="id-ID">
                <a:latin typeface="Helvetica" panose="020B0604020202020204" pitchFamily="34" charset="0"/>
              </a:endParaRPr>
            </a:p>
          </p:txBody>
        </p:sp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 flipH="1">
              <a:off x="1824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latin typeface="Helvetica" panose="020B0604020202020204" pitchFamily="34" charset="0"/>
                </a:rPr>
                <a:t>P</a:t>
              </a:r>
              <a:r>
                <a:rPr lang="en-US" altLang="id-ID" baseline="-25000">
                  <a:latin typeface="Helvetica" panose="020B0604020202020204" pitchFamily="34" charset="0"/>
                </a:rPr>
                <a:t>3</a:t>
              </a:r>
              <a:endParaRPr lang="en-US" altLang="id-ID">
                <a:latin typeface="Helvetica" panose="020B0604020202020204" pitchFamily="34" charset="0"/>
              </a:endParaRPr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 flipH="1">
              <a:off x="1488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latin typeface="Helvetica" panose="020B0604020202020204" pitchFamily="34" charset="0"/>
                </a:rPr>
                <a:t>P</a:t>
              </a:r>
              <a:r>
                <a:rPr lang="en-US" altLang="id-ID" baseline="-25000">
                  <a:latin typeface="Helvetica" panose="020B0604020202020204" pitchFamily="34" charset="0"/>
                </a:rPr>
                <a:t>2</a:t>
              </a:r>
              <a:endParaRPr lang="en-US" altLang="id-ID">
                <a:latin typeface="Helvetica" panose="020B0604020202020204" pitchFamily="34" charset="0"/>
              </a:endParaRPr>
            </a:p>
          </p:txBody>
        </p:sp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493" name="Line 11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 flipH="1">
              <a:off x="134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495" name="Line 13"/>
            <p:cNvSpPr>
              <a:spLocks noChangeShapeType="1"/>
            </p:cNvSpPr>
            <p:nvPr/>
          </p:nvSpPr>
          <p:spPr bwMode="auto">
            <a:xfrm flipH="1">
              <a:off x="240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496" name="Text Box 14"/>
            <p:cNvSpPr txBox="1">
              <a:spLocks noChangeArrowheads="1"/>
            </p:cNvSpPr>
            <p:nvPr/>
          </p:nvSpPr>
          <p:spPr bwMode="auto">
            <a:xfrm flipH="1">
              <a:off x="1728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0497" name="Text Box 15"/>
            <p:cNvSpPr txBox="1">
              <a:spLocks noChangeArrowheads="1"/>
            </p:cNvSpPr>
            <p:nvPr/>
          </p:nvSpPr>
          <p:spPr bwMode="auto">
            <a:xfrm flipH="1">
              <a:off x="1248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0498" name="Text Box 16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latin typeface="Helvetica" panose="020B0604020202020204" pitchFamily="34" charset="0"/>
                </a:rPr>
                <a:t>11</a:t>
              </a:r>
            </a:p>
          </p:txBody>
        </p:sp>
        <p:sp>
          <p:nvSpPr>
            <p:cNvPr id="20499" name="Text Box 17"/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0500" name="Text Box 18"/>
            <p:cNvSpPr txBox="1">
              <a:spLocks noChangeArrowheads="1"/>
            </p:cNvSpPr>
            <p:nvPr/>
          </p:nvSpPr>
          <p:spPr bwMode="auto">
            <a:xfrm flipH="1">
              <a:off x="2976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latin typeface="Helvetica" panose="020B0604020202020204" pitchFamily="34" charset="0"/>
                </a:rPr>
                <a:t>P</a:t>
              </a:r>
              <a:r>
                <a:rPr lang="en-US" altLang="id-ID" baseline="-25000">
                  <a:latin typeface="Helvetica" panose="020B0604020202020204" pitchFamily="34" charset="0"/>
                </a:rPr>
                <a:t>4</a:t>
              </a:r>
              <a:endParaRPr lang="en-US" altLang="id-ID">
                <a:latin typeface="Helvetica" panose="020B0604020202020204" pitchFamily="34" charset="0"/>
              </a:endParaRPr>
            </a:p>
          </p:txBody>
        </p:sp>
        <p:sp>
          <p:nvSpPr>
            <p:cNvPr id="20501" name="Line 19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502" name="Line 20"/>
            <p:cNvSpPr>
              <a:spLocks noChangeShapeType="1"/>
            </p:cNvSpPr>
            <p:nvPr/>
          </p:nvSpPr>
          <p:spPr bwMode="auto">
            <a:xfrm flipH="1">
              <a:off x="115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503" name="Line 21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504" name="Line 22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505" name="Text Box 23"/>
            <p:cNvSpPr txBox="1">
              <a:spLocks noChangeArrowheads="1"/>
            </p:cNvSpPr>
            <p:nvPr/>
          </p:nvSpPr>
          <p:spPr bwMode="auto">
            <a:xfrm flipH="1">
              <a:off x="2064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latin typeface="Helvetica" panose="020B0604020202020204" pitchFamily="34" charset="0"/>
                </a:rPr>
                <a:t>5</a:t>
              </a:r>
            </a:p>
          </p:txBody>
        </p:sp>
        <p:sp>
          <p:nvSpPr>
            <p:cNvPr id="20506" name="Line 24"/>
            <p:cNvSpPr>
              <a:spLocks noChangeShapeType="1"/>
            </p:cNvSpPr>
            <p:nvPr/>
          </p:nvSpPr>
          <p:spPr bwMode="auto">
            <a:xfrm flipH="1">
              <a:off x="292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507" name="Line 25"/>
            <p:cNvSpPr>
              <a:spLocks noChangeShapeType="1"/>
            </p:cNvSpPr>
            <p:nvPr/>
          </p:nvSpPr>
          <p:spPr bwMode="auto">
            <a:xfrm flipH="1">
              <a:off x="312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508" name="Line 26"/>
            <p:cNvSpPr>
              <a:spLocks noChangeShapeType="1"/>
            </p:cNvSpPr>
            <p:nvPr/>
          </p:nvSpPr>
          <p:spPr bwMode="auto">
            <a:xfrm flipH="1">
              <a:off x="331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509" name="Line 27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510" name="Text Box 28"/>
            <p:cNvSpPr txBox="1">
              <a:spLocks noChangeArrowheads="1"/>
            </p:cNvSpPr>
            <p:nvPr/>
          </p:nvSpPr>
          <p:spPr bwMode="auto">
            <a:xfrm flipH="1">
              <a:off x="2592" y="28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20511" name="Line 29"/>
            <p:cNvSpPr>
              <a:spLocks noChangeShapeType="1"/>
            </p:cNvSpPr>
            <p:nvPr/>
          </p:nvSpPr>
          <p:spPr bwMode="auto">
            <a:xfrm flipH="1">
              <a:off x="3696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512" name="Line 30"/>
            <p:cNvSpPr>
              <a:spLocks noChangeShapeType="1"/>
            </p:cNvSpPr>
            <p:nvPr/>
          </p:nvSpPr>
          <p:spPr bwMode="auto">
            <a:xfrm flipH="1">
              <a:off x="388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513" name="Line 31"/>
            <p:cNvSpPr>
              <a:spLocks noChangeShapeType="1"/>
            </p:cNvSpPr>
            <p:nvPr/>
          </p:nvSpPr>
          <p:spPr bwMode="auto">
            <a:xfrm flipH="1">
              <a:off x="408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514" name="Line 32"/>
            <p:cNvSpPr>
              <a:spLocks noChangeShapeType="1"/>
            </p:cNvSpPr>
            <p:nvPr/>
          </p:nvSpPr>
          <p:spPr bwMode="auto">
            <a:xfrm flipH="1">
              <a:off x="182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515" name="Line 33"/>
            <p:cNvSpPr>
              <a:spLocks noChangeShapeType="1"/>
            </p:cNvSpPr>
            <p:nvPr/>
          </p:nvSpPr>
          <p:spPr bwMode="auto">
            <a:xfrm flipH="1">
              <a:off x="2160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516" name="Text Box 34"/>
            <p:cNvSpPr txBox="1">
              <a:spLocks noChangeArrowheads="1"/>
            </p:cNvSpPr>
            <p:nvPr/>
          </p:nvSpPr>
          <p:spPr bwMode="auto">
            <a:xfrm flipH="1">
              <a:off x="2256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latin typeface="Helvetica" panose="020B0604020202020204" pitchFamily="34" charset="0"/>
                </a:rPr>
                <a:t>P</a:t>
              </a:r>
              <a:r>
                <a:rPr lang="en-US" altLang="id-ID" baseline="-25000">
                  <a:latin typeface="Helvetica" panose="020B0604020202020204" pitchFamily="34" charset="0"/>
                </a:rPr>
                <a:t>2</a:t>
              </a:r>
              <a:endParaRPr lang="en-US" altLang="id-ID">
                <a:latin typeface="Helvetica" panose="020B0604020202020204" pitchFamily="34" charset="0"/>
              </a:endParaRPr>
            </a:p>
          </p:txBody>
        </p:sp>
        <p:sp>
          <p:nvSpPr>
            <p:cNvPr id="20517" name="Text Box 35"/>
            <p:cNvSpPr txBox="1">
              <a:spLocks noChangeArrowheads="1"/>
            </p:cNvSpPr>
            <p:nvPr/>
          </p:nvSpPr>
          <p:spPr bwMode="auto">
            <a:xfrm flipH="1">
              <a:off x="3840" y="2412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latin typeface="Helvetica" panose="020B0604020202020204" pitchFamily="34" charset="0"/>
                </a:rPr>
                <a:t>P</a:t>
              </a:r>
              <a:r>
                <a:rPr lang="en-US" altLang="id-ID" baseline="-25000">
                  <a:latin typeface="Helvetica" panose="020B0604020202020204" pitchFamily="34" charset="0"/>
                </a:rPr>
                <a:t>1</a:t>
              </a:r>
              <a:endParaRPr lang="en-US" altLang="id-ID">
                <a:latin typeface="Helvetica" panose="020B0604020202020204" pitchFamily="34" charset="0"/>
              </a:endParaRPr>
            </a:p>
          </p:txBody>
        </p:sp>
        <p:sp>
          <p:nvSpPr>
            <p:cNvPr id="20518" name="Line 36"/>
            <p:cNvSpPr>
              <a:spLocks noChangeShapeType="1"/>
            </p:cNvSpPr>
            <p:nvPr/>
          </p:nvSpPr>
          <p:spPr bwMode="auto">
            <a:xfrm flipH="1">
              <a:off x="427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519" name="Text Box 37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>
                  <a:latin typeface="Helvetica" panose="020B0604020202020204" pitchFamily="34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96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908720"/>
            <a:ext cx="7594600" cy="5762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Example of Shortest-remaining-time-first</a:t>
            </a:r>
          </a:p>
        </p:txBody>
      </p:sp>
      <p:sp>
        <p:nvSpPr>
          <p:cNvPr id="19459" name="Rectangle 36"/>
          <p:cNvSpPr>
            <a:spLocks noGrp="1" noChangeArrowheads="1"/>
          </p:cNvSpPr>
          <p:nvPr>
            <p:ph idx="1"/>
          </p:nvPr>
        </p:nvSpPr>
        <p:spPr>
          <a:xfrm>
            <a:off x="784176" y="1628800"/>
            <a:ext cx="7600950" cy="4530725"/>
          </a:xfrm>
        </p:spPr>
        <p:txBody>
          <a:bodyPr>
            <a:normAutofit/>
          </a:bodyPr>
          <a:lstStyle/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dirty="0">
                <a:cs typeface="ＭＳ Ｐゴシック" charset="-128"/>
              </a:rPr>
              <a:t>Now 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dirty="0">
                <a:cs typeface="ＭＳ Ｐゴシック" charset="-128"/>
              </a:rPr>
              <a:t>		         </a:t>
            </a:r>
            <a:r>
              <a:rPr lang="en-US" altLang="en-US" sz="2000" u="sng" dirty="0" err="1">
                <a:cs typeface="ＭＳ Ｐゴシック" charset="-128"/>
              </a:rPr>
              <a:t>Process</a:t>
            </a:r>
            <a:r>
              <a:rPr lang="en-US" altLang="en-US" sz="2000" u="sng" dirty="0" err="1">
                <a:solidFill>
                  <a:schemeClr val="bg1"/>
                </a:solidFill>
                <a:cs typeface="ＭＳ Ｐゴシック" charset="-128"/>
              </a:rPr>
              <a:t>A</a:t>
            </a:r>
            <a:r>
              <a:rPr lang="en-US" altLang="en-US" sz="2000" u="sng" dirty="0">
                <a:solidFill>
                  <a:schemeClr val="bg1"/>
                </a:solidFill>
                <a:cs typeface="ＭＳ Ｐゴシック" charset="-128"/>
              </a:rPr>
              <a:t>	</a:t>
            </a:r>
            <a:r>
              <a:rPr lang="en-US" altLang="en-US" sz="2000" u="sng" dirty="0" err="1">
                <a:solidFill>
                  <a:schemeClr val="bg1"/>
                </a:solidFill>
                <a:cs typeface="ＭＳ Ｐゴシック" charset="-128"/>
              </a:rPr>
              <a:t>arri</a:t>
            </a:r>
            <a:r>
              <a:rPr lang="en-US" altLang="en-US" sz="2000" u="sng" dirty="0">
                <a:solidFill>
                  <a:schemeClr val="bg1"/>
                </a:solidFill>
                <a:cs typeface="ＭＳ Ｐゴシック" charset="-128"/>
              </a:rPr>
              <a:t> </a:t>
            </a:r>
            <a:r>
              <a:rPr lang="en-US" altLang="en-US" sz="2000" i="1" u="sng" dirty="0">
                <a:cs typeface="ＭＳ Ｐゴシック" charset="-128"/>
              </a:rPr>
              <a:t>Arrival </a:t>
            </a:r>
            <a:r>
              <a:rPr lang="en-US" altLang="en-US" sz="2000" u="sng" dirty="0" err="1">
                <a:cs typeface="ＭＳ Ｐゴシック" charset="-128"/>
              </a:rPr>
              <a:t>Time</a:t>
            </a:r>
            <a:r>
              <a:rPr lang="en-US" altLang="en-US" sz="2000" u="sng" dirty="0" err="1">
                <a:solidFill>
                  <a:schemeClr val="bg1"/>
                </a:solidFill>
                <a:cs typeface="ＭＳ Ｐゴシック" charset="-128"/>
              </a:rPr>
              <a:t>T</a:t>
            </a:r>
            <a:r>
              <a:rPr lang="en-US" altLang="en-US" sz="2000" dirty="0">
                <a:cs typeface="ＭＳ Ｐゴシック" charset="-128"/>
              </a:rPr>
              <a:t>	</a:t>
            </a:r>
            <a:r>
              <a:rPr lang="en-US" altLang="en-US" sz="2000" u="sng" dirty="0">
                <a:cs typeface="ＭＳ Ｐゴシック" charset="-128"/>
              </a:rPr>
              <a:t>Burst Time</a:t>
            </a:r>
            <a:endParaRPr lang="en-US" altLang="en-US" sz="2000" dirty="0"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dirty="0">
                <a:cs typeface="ＭＳ Ｐゴシック" charset="-128"/>
              </a:rPr>
              <a:t>		 </a:t>
            </a:r>
            <a:r>
              <a:rPr lang="en-US" altLang="en-US" sz="2000" i="1" dirty="0">
                <a:cs typeface="ＭＳ Ｐゴシック" charset="-128"/>
              </a:rPr>
              <a:t>P</a:t>
            </a:r>
            <a:r>
              <a:rPr lang="en-US" altLang="en-US" sz="2000" i="1" baseline="-25000" dirty="0">
                <a:cs typeface="ＭＳ Ｐゴシック" charset="-128"/>
              </a:rPr>
              <a:t>1</a:t>
            </a:r>
            <a:r>
              <a:rPr lang="en-US" altLang="en-US" sz="2000" dirty="0">
                <a:cs typeface="ＭＳ Ｐゴシック" charset="-128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cs typeface="ＭＳ Ｐゴシック" charset="-128"/>
              </a:rPr>
              <a:t>0</a:t>
            </a:r>
            <a:r>
              <a:rPr lang="en-US" altLang="en-US" sz="2000" dirty="0">
                <a:cs typeface="ＭＳ Ｐゴシック" charset="-128"/>
              </a:rPr>
              <a:t>	8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dirty="0">
                <a:cs typeface="ＭＳ Ｐゴシック" charset="-128"/>
              </a:rPr>
              <a:t>		 </a:t>
            </a:r>
            <a:r>
              <a:rPr lang="en-US" altLang="en-US" sz="2000" i="1" dirty="0">
                <a:cs typeface="ＭＳ Ｐゴシック" charset="-128"/>
              </a:rPr>
              <a:t>P</a:t>
            </a:r>
            <a:r>
              <a:rPr lang="en-US" altLang="en-US" sz="2000" i="1" baseline="-25000" dirty="0">
                <a:cs typeface="ＭＳ Ｐゴシック" charset="-128"/>
              </a:rPr>
              <a:t>2 	</a:t>
            </a:r>
            <a:r>
              <a:rPr lang="en-US" altLang="en-US" sz="2000" dirty="0">
                <a:solidFill>
                  <a:srgbClr val="000000"/>
                </a:solidFill>
                <a:cs typeface="ＭＳ Ｐゴシック" charset="-128"/>
              </a:rPr>
              <a:t>1</a:t>
            </a:r>
            <a:r>
              <a:rPr lang="en-US" altLang="en-US" sz="2000" dirty="0">
                <a:cs typeface="ＭＳ Ｐゴシック" charset="-128"/>
              </a:rPr>
              <a:t>	4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dirty="0">
                <a:cs typeface="ＭＳ Ｐゴシック" charset="-128"/>
              </a:rPr>
              <a:t>		 </a:t>
            </a:r>
            <a:r>
              <a:rPr lang="en-US" altLang="en-US" sz="2000" i="1" dirty="0">
                <a:cs typeface="ＭＳ Ｐゴシック" charset="-128"/>
              </a:rPr>
              <a:t>P</a:t>
            </a:r>
            <a:r>
              <a:rPr lang="en-US" altLang="en-US" sz="2000" i="1" baseline="-25000" dirty="0">
                <a:cs typeface="ＭＳ Ｐゴシック" charset="-128"/>
              </a:rPr>
              <a:t>3</a:t>
            </a:r>
            <a:r>
              <a:rPr lang="en-US" altLang="en-US" sz="2000" dirty="0">
                <a:cs typeface="ＭＳ Ｐゴシック" charset="-128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cs typeface="ＭＳ Ｐゴシック" charset="-128"/>
              </a:rPr>
              <a:t>2</a:t>
            </a:r>
            <a:r>
              <a:rPr lang="en-US" altLang="en-US" sz="2000" dirty="0">
                <a:cs typeface="ＭＳ Ｐゴシック" charset="-128"/>
              </a:rPr>
              <a:t>	9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dirty="0">
                <a:cs typeface="ＭＳ Ｐゴシック" charset="-128"/>
              </a:rPr>
              <a:t>		 </a:t>
            </a:r>
            <a:r>
              <a:rPr lang="en-US" altLang="en-US" sz="2000" i="1" dirty="0">
                <a:cs typeface="ＭＳ Ｐゴシック" charset="-128"/>
              </a:rPr>
              <a:t>P</a:t>
            </a:r>
            <a:r>
              <a:rPr lang="en-US" altLang="en-US" sz="2000" i="1" baseline="-25000" dirty="0">
                <a:cs typeface="ＭＳ Ｐゴシック" charset="-128"/>
              </a:rPr>
              <a:t>4</a:t>
            </a:r>
            <a:r>
              <a:rPr lang="en-US" altLang="en-US" sz="2000" dirty="0">
                <a:cs typeface="ＭＳ Ｐゴシック" charset="-128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cs typeface="ＭＳ Ｐゴシック" charset="-128"/>
              </a:rPr>
              <a:t>3</a:t>
            </a:r>
            <a:r>
              <a:rPr lang="en-US" altLang="en-US" sz="2000" dirty="0">
                <a:cs typeface="ＭＳ Ｐゴシック" charset="-128"/>
              </a:rPr>
              <a:t>	5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i="1" dirty="0">
                <a:cs typeface="ＭＳ Ｐゴシック" charset="-128"/>
              </a:rPr>
              <a:t>Preemptive </a:t>
            </a:r>
            <a:r>
              <a:rPr lang="en-US" altLang="en-US" sz="2000" dirty="0">
                <a:cs typeface="ＭＳ Ｐゴシック" charset="-128"/>
              </a:rPr>
              <a:t>SJF Gantt 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2000" dirty="0">
              <a:cs typeface="ＭＳ Ｐゴシック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2000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2000" dirty="0">
              <a:cs typeface="ＭＳ Ｐゴシック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sz="2000" dirty="0">
                <a:cs typeface="ＭＳ Ｐゴシック" charset="-128"/>
              </a:rPr>
              <a:t>Average waiting time = [(10-1)+(1-1)+(17-2)+5-3)]/4 = 26/4 = 6.5 </a:t>
            </a:r>
            <a:r>
              <a:rPr lang="en-US" altLang="en-US" sz="2000" dirty="0" err="1">
                <a:cs typeface="ＭＳ Ｐゴシック" charset="-128"/>
              </a:rPr>
              <a:t>msec</a:t>
            </a:r>
            <a:endParaRPr lang="en-US" altLang="en-US" sz="2000" dirty="0">
              <a:cs typeface="ＭＳ Ｐゴシック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2000" i="1" baseline="-25000" dirty="0"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sz="2000" i="1" baseline="-25000" dirty="0">
              <a:cs typeface="ＭＳ Ｐゴシック" charset="-128"/>
            </a:endParaRPr>
          </a:p>
        </p:txBody>
      </p:sp>
      <p:pic>
        <p:nvPicPr>
          <p:cNvPr id="37891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4284663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58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52736"/>
            <a:ext cx="8229600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Round Robin (RR)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2276872"/>
            <a:ext cx="7150100" cy="383502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Each process gets a small unit of CPU time (</a:t>
            </a:r>
            <a:r>
              <a:rPr lang="en-US" altLang="en-US" sz="2000" b="1" dirty="0">
                <a:solidFill>
                  <a:srgbClr val="3366FF"/>
                </a:solidFill>
              </a:rPr>
              <a:t>time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3366FF"/>
                </a:solidFill>
              </a:rPr>
              <a:t>quantum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q</a:t>
            </a:r>
            <a:r>
              <a:rPr lang="en-US" altLang="en-US" sz="2000" dirty="0"/>
              <a:t>), usually 10-100 milliseconds.  After this time has elapsed, the process is preempted and added to the end of the ready queue.</a:t>
            </a:r>
          </a:p>
          <a:p>
            <a:r>
              <a:rPr lang="en-US" altLang="en-US" sz="2000" dirty="0"/>
              <a:t>If there are </a:t>
            </a:r>
            <a:r>
              <a:rPr lang="en-US" altLang="en-US" sz="2000" i="1" dirty="0"/>
              <a:t>n</a:t>
            </a:r>
            <a:r>
              <a:rPr lang="en-US" altLang="en-US" sz="2000" dirty="0"/>
              <a:t> processes in the ready queue and the time quantum is </a:t>
            </a:r>
            <a:r>
              <a:rPr lang="en-US" altLang="en-US" sz="2000" i="1" dirty="0"/>
              <a:t>q</a:t>
            </a:r>
            <a:r>
              <a:rPr lang="en-US" altLang="en-US" sz="2000" dirty="0"/>
              <a:t>, then each process gets 1/</a:t>
            </a:r>
            <a:r>
              <a:rPr lang="en-US" altLang="en-US" sz="2000" i="1" dirty="0"/>
              <a:t>n</a:t>
            </a:r>
            <a:r>
              <a:rPr lang="en-US" altLang="en-US" sz="2000" dirty="0"/>
              <a:t> of the CPU time in chunks of at most </a:t>
            </a:r>
            <a:r>
              <a:rPr lang="en-US" altLang="en-US" sz="2000" i="1" dirty="0"/>
              <a:t>q</a:t>
            </a:r>
            <a:r>
              <a:rPr lang="en-US" altLang="en-US" sz="2000" dirty="0"/>
              <a:t> time units at once.  No process waits more than (</a:t>
            </a:r>
            <a:r>
              <a:rPr lang="en-US" altLang="en-US" sz="2000" i="1" dirty="0"/>
              <a:t>n</a:t>
            </a:r>
            <a:r>
              <a:rPr lang="en-US" altLang="en-US" sz="2000" dirty="0"/>
              <a:t>-1)</a:t>
            </a:r>
            <a:r>
              <a:rPr lang="en-US" altLang="en-US" sz="2000" i="1" dirty="0"/>
              <a:t>q </a:t>
            </a:r>
            <a:r>
              <a:rPr lang="en-US" altLang="en-US" sz="2000" dirty="0"/>
              <a:t>time units.</a:t>
            </a:r>
          </a:p>
          <a:p>
            <a:r>
              <a:rPr lang="en-US" altLang="en-US" sz="2000" dirty="0"/>
              <a:t>Timer interrupts every quantum to schedule next process</a:t>
            </a:r>
          </a:p>
          <a:p>
            <a:r>
              <a:rPr lang="en-US" altLang="en-US" sz="2000" dirty="0"/>
              <a:t>Performance</a:t>
            </a:r>
          </a:p>
          <a:p>
            <a:pPr lvl="1"/>
            <a:r>
              <a:rPr lang="en-US" altLang="en-US" sz="2000" i="1" dirty="0"/>
              <a:t>q</a:t>
            </a:r>
            <a:r>
              <a:rPr lang="en-US" altLang="en-US" sz="2000" dirty="0"/>
              <a:t> large </a:t>
            </a:r>
            <a:r>
              <a:rPr lang="en-US" altLang="en-US" sz="2000" dirty="0">
                <a:sym typeface="Symbol" panose="05050102010706020507" pitchFamily="18" charset="2"/>
              </a:rPr>
              <a:t> FIFO</a:t>
            </a:r>
          </a:p>
          <a:p>
            <a:pPr lvl="1"/>
            <a:r>
              <a:rPr lang="en-US" altLang="en-US" sz="2000" i="1" dirty="0">
                <a:sym typeface="Symbol" panose="05050102010706020507" pitchFamily="18" charset="2"/>
              </a:rPr>
              <a:t>q </a:t>
            </a:r>
            <a:r>
              <a:rPr lang="en-US" altLang="en-US" sz="2000" dirty="0">
                <a:sym typeface="Symbol" panose="05050102010706020507" pitchFamily="18" charset="2"/>
              </a:rPr>
              <a:t>small  </a:t>
            </a:r>
            <a:r>
              <a:rPr lang="en-US" altLang="en-US" sz="2000" i="1" dirty="0">
                <a:sym typeface="Symbol" panose="05050102010706020507" pitchFamily="18" charset="2"/>
              </a:rPr>
              <a:t>q </a:t>
            </a:r>
            <a:r>
              <a:rPr lang="en-US" altLang="en-US" sz="2000" dirty="0">
                <a:sym typeface="Symbol" panose="05050102010706020507" pitchFamily="18" charset="2"/>
              </a:rPr>
              <a:t>must be large with respect to context switch, otherwise overhead is too high</a:t>
            </a:r>
          </a:p>
        </p:txBody>
      </p:sp>
    </p:spTree>
    <p:extLst>
      <p:ext uri="{BB962C8B-B14F-4D97-AF65-F5344CB8AC3E}">
        <p14:creationId xmlns:p14="http://schemas.microsoft.com/office/powerpoint/2010/main" val="932798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808013"/>
            <a:ext cx="8173338" cy="6477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Example of RR with Time Quantum = 4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806349" y="1628800"/>
            <a:ext cx="7351712" cy="4483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z="2000" dirty="0"/>
              <a:t>		</a:t>
            </a:r>
            <a:r>
              <a:rPr lang="en-US" altLang="en-US" sz="2000" u="sng" dirty="0"/>
              <a:t>Process</a:t>
            </a:r>
            <a:r>
              <a:rPr lang="en-US" altLang="en-US" sz="2000" dirty="0"/>
              <a:t>	</a:t>
            </a:r>
            <a:r>
              <a:rPr lang="en-US" altLang="en-US" sz="2000" u="sng" dirty="0"/>
              <a:t>Burst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z="2000" i="1" dirty="0"/>
              <a:t>		P</a:t>
            </a:r>
            <a:r>
              <a:rPr lang="en-US" altLang="en-US" sz="2000" i="1" baseline="-25000" dirty="0"/>
              <a:t>1	</a:t>
            </a:r>
            <a:r>
              <a:rPr lang="en-US" altLang="en-US" sz="2000" dirty="0"/>
              <a:t>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2	 </a:t>
            </a:r>
            <a:r>
              <a:rPr lang="en-US" altLang="en-US" sz="2000" dirty="0"/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3	</a:t>
            </a:r>
            <a:r>
              <a:rPr lang="en-US" altLang="en-US" sz="2000" dirty="0"/>
              <a:t>3	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z="2000" dirty="0"/>
              <a:t>The Gantt chart is: </a:t>
            </a: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z="2000" dirty="0"/>
              <a:t>Typically, higher average turnaround than SJF, but better </a:t>
            </a:r>
            <a:r>
              <a:rPr lang="en-US" altLang="en-US" sz="2000" b="1" i="1" dirty="0"/>
              <a:t>response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z="2000" dirty="0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sz="2000" dirty="0"/>
              <a:t>q usually 10ms to 100ms, context switch &lt; 10 </a:t>
            </a:r>
            <a:r>
              <a:rPr lang="en-US" altLang="en-US" sz="2000" dirty="0" err="1"/>
              <a:t>usec</a:t>
            </a:r>
            <a:endParaRPr lang="en-US" altLang="en-US" sz="2000" dirty="0"/>
          </a:p>
        </p:txBody>
      </p:sp>
      <p:pic>
        <p:nvPicPr>
          <p:cNvPr id="41987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3227388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044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732630" y="958445"/>
            <a:ext cx="7723187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Priority Scheduling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882649" y="1772816"/>
            <a:ext cx="7423150" cy="4314701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/>
              <a:t>A priority number (integer) is associated with each process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The CPU is allocated to the process with the highest priority (smallest integer </a:t>
            </a:r>
            <a:r>
              <a:rPr lang="en-US" altLang="en-US" sz="2000" dirty="0">
                <a:sym typeface="Symbol" panose="05050102010706020507" pitchFamily="18" charset="2"/>
              </a:rPr>
              <a:t> highest priority)</a:t>
            </a:r>
          </a:p>
          <a:p>
            <a:pPr lvl="1"/>
            <a:r>
              <a:rPr lang="en-US" altLang="en-US" sz="2000" dirty="0"/>
              <a:t>Preemptive</a:t>
            </a:r>
          </a:p>
          <a:p>
            <a:pPr lvl="1"/>
            <a:r>
              <a:rPr lang="en-US" altLang="en-US" sz="2000" dirty="0" err="1"/>
              <a:t>Nonpreemptive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SJF is priority scheduling where priority is the inverse of predicted next CPU burst time</a:t>
            </a:r>
          </a:p>
          <a:p>
            <a:endParaRPr lang="en-US" altLang="en-US" sz="2000" dirty="0"/>
          </a:p>
          <a:p>
            <a:r>
              <a:rPr lang="en-US" altLang="en-US" sz="2000" dirty="0"/>
              <a:t>Problem </a:t>
            </a:r>
            <a:r>
              <a:rPr lang="en-US" altLang="en-US" sz="2000" dirty="0">
                <a:sym typeface="Symbol" panose="05050102010706020507" pitchFamily="18" charset="2"/>
              </a:rPr>
              <a:t> </a:t>
            </a:r>
            <a:r>
              <a:rPr lang="en-US" altLang="en-US" sz="2000" b="1" dirty="0">
                <a:solidFill>
                  <a:srgbClr val="3366FF"/>
                </a:solidFill>
                <a:sym typeface="Symbol" panose="05050102010706020507" pitchFamily="18" charset="2"/>
              </a:rPr>
              <a:t>Starvation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– low priority processes may never execute</a:t>
            </a:r>
          </a:p>
          <a:p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US" altLang="en-US" sz="2000" dirty="0">
                <a:sym typeface="Symbol" panose="05050102010706020507" pitchFamily="18" charset="2"/>
              </a:rPr>
              <a:t>Solution  </a:t>
            </a:r>
            <a:r>
              <a:rPr lang="en-US" altLang="en-US" sz="2000" b="1" dirty="0">
                <a:solidFill>
                  <a:srgbClr val="3366FF"/>
                </a:solidFill>
                <a:sym typeface="Symbol" panose="05050102010706020507" pitchFamily="18" charset="2"/>
              </a:rPr>
              <a:t>Aging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altLang="en-US" sz="2000" b="1" dirty="0">
              <a:solidFill>
                <a:srgbClr val="3366FF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288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527720" y="908720"/>
            <a:ext cx="7280275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Example of Priority Scheduling</a:t>
            </a:r>
          </a:p>
        </p:txBody>
      </p:sp>
      <p:sp>
        <p:nvSpPr>
          <p:cNvPr id="50178" name="Rectangle 36"/>
          <p:cNvSpPr>
            <a:spLocks noGrp="1" noChangeArrowheads="1"/>
          </p:cNvSpPr>
          <p:nvPr>
            <p:ph idx="1"/>
          </p:nvPr>
        </p:nvSpPr>
        <p:spPr>
          <a:xfrm>
            <a:off x="527720" y="1596404"/>
            <a:ext cx="8337550" cy="4704283"/>
          </a:xfrm>
          <a:noFill/>
        </p:spPr>
        <p:txBody>
          <a:bodyPr>
            <a:normAutofit lnSpcReduction="10000"/>
          </a:bodyPr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400" dirty="0"/>
              <a:t>		         </a:t>
            </a:r>
            <a:r>
              <a:rPr lang="en-US" altLang="en-US" sz="2400" u="sng" dirty="0" err="1"/>
              <a:t>Process</a:t>
            </a:r>
            <a:r>
              <a:rPr lang="en-US" altLang="en-US" sz="2400" u="sng" dirty="0" err="1">
                <a:solidFill>
                  <a:schemeClr val="bg1"/>
                </a:solidFill>
              </a:rPr>
              <a:t>A</a:t>
            </a:r>
            <a:r>
              <a:rPr lang="en-US" altLang="en-US" sz="2400" u="sng" dirty="0">
                <a:solidFill>
                  <a:schemeClr val="bg1"/>
                </a:solidFill>
              </a:rPr>
              <a:t>	a </a:t>
            </a:r>
            <a:r>
              <a:rPr lang="en-US" altLang="en-US" sz="2400" u="sng" dirty="0"/>
              <a:t>Burst </a:t>
            </a:r>
            <a:r>
              <a:rPr lang="en-US" altLang="en-US" sz="2400" u="sng" dirty="0" err="1"/>
              <a:t>Time</a:t>
            </a:r>
            <a:r>
              <a:rPr lang="en-US" altLang="en-US" sz="2400" u="sng" dirty="0" err="1">
                <a:solidFill>
                  <a:schemeClr val="bg1"/>
                </a:solidFill>
              </a:rPr>
              <a:t>T</a:t>
            </a:r>
            <a:r>
              <a:rPr lang="en-US" altLang="en-US" sz="2400" dirty="0"/>
              <a:t>	</a:t>
            </a:r>
            <a:r>
              <a:rPr lang="en-US" altLang="en-US" sz="2400" u="sng" dirty="0"/>
              <a:t>Priority</a:t>
            </a:r>
            <a:endParaRPr lang="en-US" altLang="en-US" sz="2400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	1</a:t>
            </a:r>
            <a:r>
              <a:rPr lang="en-US" altLang="en-US" sz="2400" dirty="0">
                <a:solidFill>
                  <a:srgbClr val="000000"/>
                </a:solidFill>
              </a:rPr>
              <a:t>0</a:t>
            </a:r>
            <a:r>
              <a:rPr lang="en-US" altLang="en-US" sz="2400" dirty="0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2 	</a:t>
            </a:r>
            <a:r>
              <a:rPr lang="en-US" altLang="en-US" sz="2400" dirty="0">
                <a:solidFill>
                  <a:srgbClr val="000000"/>
                </a:solidFill>
              </a:rPr>
              <a:t>1</a:t>
            </a:r>
            <a:r>
              <a:rPr lang="en-US" altLang="en-US" sz="2400" dirty="0"/>
              <a:t>	1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3</a:t>
            </a: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000000"/>
                </a:solidFill>
              </a:rPr>
              <a:t>2</a:t>
            </a:r>
            <a:r>
              <a:rPr lang="en-US" altLang="en-US" sz="2400" dirty="0"/>
              <a:t>	4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400" dirty="0"/>
              <a:t>		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4</a:t>
            </a:r>
            <a:r>
              <a:rPr lang="en-US" altLang="en-US" sz="2400" dirty="0"/>
              <a:t>	</a:t>
            </a:r>
            <a:r>
              <a:rPr lang="en-US" altLang="en-US" sz="2400" dirty="0">
                <a:solidFill>
                  <a:srgbClr val="000000"/>
                </a:solidFill>
              </a:rPr>
              <a:t>1</a:t>
            </a:r>
            <a:r>
              <a:rPr lang="en-US" altLang="en-US" sz="2400" dirty="0"/>
              <a:t>	5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400" dirty="0"/>
              <a:t>		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5	</a:t>
            </a:r>
            <a:r>
              <a:rPr lang="en-US" altLang="en-US" sz="2400" dirty="0"/>
              <a:t>5	2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2400" baseline="-250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400" dirty="0"/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24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24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2400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24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400" dirty="0"/>
              <a:t>Average waiting time = 8.2 </a:t>
            </a:r>
            <a:r>
              <a:rPr lang="en-US" altLang="en-US" sz="2400" dirty="0" err="1"/>
              <a:t>msec</a:t>
            </a:r>
            <a:endParaRPr lang="en-US" altLang="en-US" sz="2400" i="1" baseline="-25000" dirty="0"/>
          </a:p>
        </p:txBody>
      </p:sp>
      <p:pic>
        <p:nvPicPr>
          <p:cNvPr id="5017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1" y="4509120"/>
            <a:ext cx="64674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7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675697" y="1196752"/>
            <a:ext cx="7776864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Priority Scheduling w/ Round-Robin</a:t>
            </a:r>
          </a:p>
        </p:txBody>
      </p:sp>
      <p:sp>
        <p:nvSpPr>
          <p:cNvPr id="52226" name="Rectangle 36"/>
          <p:cNvSpPr>
            <a:spLocks noGrp="1" noChangeArrowheads="1"/>
          </p:cNvSpPr>
          <p:nvPr>
            <p:ph idx="1"/>
          </p:nvPr>
        </p:nvSpPr>
        <p:spPr>
          <a:xfrm>
            <a:off x="349250" y="2204864"/>
            <a:ext cx="8337550" cy="4023816"/>
          </a:xfrm>
          <a:noFill/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 dirty="0"/>
              <a:t>		         </a:t>
            </a:r>
            <a:r>
              <a:rPr lang="en-US" altLang="en-US" sz="2000" u="sng" dirty="0" err="1"/>
              <a:t>Process</a:t>
            </a:r>
            <a:r>
              <a:rPr lang="en-US" altLang="en-US" sz="2000" u="sng" dirty="0" err="1">
                <a:solidFill>
                  <a:schemeClr val="bg1"/>
                </a:solidFill>
              </a:rPr>
              <a:t>A</a:t>
            </a:r>
            <a:r>
              <a:rPr lang="en-US" altLang="en-US" sz="2000" u="sng" dirty="0">
                <a:solidFill>
                  <a:schemeClr val="bg1"/>
                </a:solidFill>
              </a:rPr>
              <a:t>	</a:t>
            </a:r>
            <a:r>
              <a:rPr lang="en-US" altLang="en-US" sz="2000" u="sng" dirty="0" err="1">
                <a:solidFill>
                  <a:schemeClr val="bg1"/>
                </a:solidFill>
              </a:rPr>
              <a:t>ar</a:t>
            </a:r>
            <a:r>
              <a:rPr lang="en-US" altLang="en-US" sz="2000" u="sng" dirty="0" err="1"/>
              <a:t>Burst</a:t>
            </a:r>
            <a:r>
              <a:rPr lang="en-US" altLang="en-US" sz="2000" u="sng" dirty="0"/>
              <a:t> </a:t>
            </a:r>
            <a:r>
              <a:rPr lang="en-US" altLang="en-US" sz="2000" u="sng" dirty="0" err="1"/>
              <a:t>Time</a:t>
            </a:r>
            <a:r>
              <a:rPr lang="en-US" altLang="en-US" sz="2000" u="sng" dirty="0" err="1">
                <a:solidFill>
                  <a:schemeClr val="bg1"/>
                </a:solidFill>
              </a:rPr>
              <a:t>T</a:t>
            </a:r>
            <a:r>
              <a:rPr lang="en-US" altLang="en-US" sz="2000" dirty="0"/>
              <a:t>	</a:t>
            </a:r>
            <a:r>
              <a:rPr lang="en-US" altLang="en-US" sz="2000" u="sng" dirty="0"/>
              <a:t>Priority</a:t>
            </a:r>
            <a:endParaRPr lang="en-US" altLang="en-US" sz="2000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1</a:t>
            </a:r>
            <a:r>
              <a:rPr lang="en-US" altLang="en-US" sz="2000" dirty="0"/>
              <a:t>	4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2 	</a:t>
            </a:r>
            <a:r>
              <a:rPr lang="en-US" altLang="en-US" sz="2000" dirty="0">
                <a:solidFill>
                  <a:srgbClr val="000000"/>
                </a:solidFill>
              </a:rPr>
              <a:t>5</a:t>
            </a:r>
            <a:r>
              <a:rPr lang="en-US" altLang="en-US" sz="2000" dirty="0"/>
              <a:t>	2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3</a:t>
            </a: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0000"/>
                </a:solidFill>
              </a:rPr>
              <a:t>8</a:t>
            </a:r>
            <a:r>
              <a:rPr lang="en-US" altLang="en-US" sz="2000" dirty="0"/>
              <a:t>	2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4</a:t>
            </a: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0000"/>
                </a:solidFill>
              </a:rPr>
              <a:t>7</a:t>
            </a:r>
            <a:r>
              <a:rPr lang="en-US" altLang="en-US" sz="2000" dirty="0"/>
              <a:t>	1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5	</a:t>
            </a:r>
            <a:r>
              <a:rPr lang="en-US" altLang="en-US" sz="2000" dirty="0"/>
              <a:t>3	3</a:t>
            </a:r>
          </a:p>
          <a:p>
            <a:pPr>
              <a:buFont typeface="Wingdings" panose="05000000000000000000" pitchFamily="2" charset="2"/>
              <a:buChar char="q"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 dirty="0"/>
              <a:t>Run the process with the highest priority. Processes with the same priority run round-robin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2000" baseline="-250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sz="2000" dirty="0"/>
              <a:t>Gantt Chart with 2 </a:t>
            </a:r>
            <a:r>
              <a:rPr lang="en-US" altLang="en-US" sz="2000" dirty="0" err="1"/>
              <a:t>ms</a:t>
            </a:r>
            <a:r>
              <a:rPr lang="en-US" altLang="en-US" sz="2000" dirty="0"/>
              <a:t> time quantum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20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20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2000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sz="2000" dirty="0"/>
          </a:p>
        </p:txBody>
      </p:sp>
      <p:pic>
        <p:nvPicPr>
          <p:cNvPr id="52227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5415183"/>
            <a:ext cx="7810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05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254" y="2276872"/>
            <a:ext cx="76754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  <a:uLnTx/>
                <a:uFillTx/>
                <a:latin typeface="Georgia"/>
                <a:ea typeface="+mn-ea"/>
                <a:cs typeface="+mn-cs"/>
              </a:rPr>
              <a:t>Any Question 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54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  <a:uLnTx/>
              <a:uFillTx/>
              <a:latin typeface="Georgi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5400" b="1" i="0" u="none" strike="noStrike" kern="1200" cap="none" spc="0" normalizeH="0" baseline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  <a:uLnTx/>
                <a:uFillTx/>
                <a:latin typeface="Georgia"/>
                <a:ea typeface="+mn-ea"/>
                <a:cs typeface="+mn-cs"/>
              </a:rPr>
              <a:t>Anything to discuss ?</a:t>
            </a:r>
            <a:endParaRPr kumimoji="0" lang="en-US" sz="54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81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052538"/>
            <a:ext cx="7848600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Process Scheduling : 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628800"/>
            <a:ext cx="7067550" cy="4786312"/>
          </a:xfrm>
        </p:spPr>
        <p:txBody>
          <a:bodyPr>
            <a:normAutofit/>
          </a:bodyPr>
          <a:lstStyle/>
          <a:p>
            <a:pPr marL="342815" indent="-342815">
              <a:buFont typeface="Monotype Sorts" charset="2"/>
              <a:buChar char="n"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The</a:t>
            </a:r>
            <a:r>
              <a:rPr lang="en-US" sz="20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CPU scheduler 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selects from among the processes in ready queue, and allocates the a CPU core to one of them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sz="2000" dirty="0">
                <a:ea typeface="ＭＳ Ｐゴシック" charset="-128"/>
              </a:rPr>
              <a:t>Queue may be ordered in various ways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CPU scheduling decisions may take place when a process: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sz="2000" dirty="0">
                <a:solidFill>
                  <a:srgbClr val="CC6600"/>
                </a:solidFill>
                <a:ea typeface="ＭＳ Ｐゴシック" charset="-128"/>
              </a:rPr>
              <a:t>1.	</a:t>
            </a:r>
            <a:r>
              <a:rPr lang="en-US" sz="2000" dirty="0">
                <a:ea typeface="ＭＳ Ｐゴシック" charset="-128"/>
              </a:rPr>
              <a:t>Switches from running to waiting state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sz="2000" dirty="0">
                <a:solidFill>
                  <a:srgbClr val="CC6600"/>
                </a:solidFill>
                <a:ea typeface="ＭＳ Ｐゴシック" charset="-128"/>
              </a:rPr>
              <a:t>2.</a:t>
            </a:r>
            <a:r>
              <a:rPr lang="en-US" sz="2000" dirty="0">
                <a:ea typeface="ＭＳ Ｐゴシック" charset="-128"/>
              </a:rPr>
              <a:t>	Switches from running to ready state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sz="2000" dirty="0">
                <a:solidFill>
                  <a:srgbClr val="CC6600"/>
                </a:solidFill>
                <a:ea typeface="ＭＳ Ｐゴシック" charset="-128"/>
              </a:rPr>
              <a:t>3.</a:t>
            </a:r>
            <a:r>
              <a:rPr lang="en-US" sz="2000" dirty="0">
                <a:ea typeface="ＭＳ Ｐゴシック" charset="-128"/>
              </a:rPr>
              <a:t>	Switches from waiting to ready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  <a:ea typeface="ＭＳ Ｐゴシック" charset="-128"/>
              </a:rPr>
              <a:t>4</a:t>
            </a:r>
            <a:r>
              <a:rPr lang="en-US" sz="2000" dirty="0">
                <a:ea typeface="ＭＳ Ｐゴシック" charset="-128"/>
              </a:rPr>
              <a:t>.	Terminates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Scheduling under 1 and 4 is </a:t>
            </a:r>
            <a:r>
              <a:rPr lang="en-US" sz="2000" b="1" dirty="0" err="1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nonpreemptive</a:t>
            </a:r>
            <a:endParaRPr lang="en-US" sz="2000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All other scheduling is </a:t>
            </a:r>
            <a:r>
              <a:rPr lang="en-US" sz="20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preemptive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sz="2000" dirty="0">
                <a:ea typeface="ＭＳ Ｐゴシック" charset="-128"/>
              </a:rPr>
              <a:t>Consider access to shared data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sz="2000" dirty="0">
                <a:ea typeface="ＭＳ Ｐゴシック" charset="-128"/>
              </a:rPr>
              <a:t>Consider preemption while in kernel mode</a:t>
            </a:r>
          </a:p>
          <a:p>
            <a:pPr marL="742765" lvl="1" indent="-285680">
              <a:buFont typeface="Monotype Sorts" charset="2"/>
              <a:buChar char="l"/>
              <a:defRPr/>
            </a:pPr>
            <a:r>
              <a:rPr lang="en-US" sz="2000" dirty="0">
                <a:ea typeface="ＭＳ Ｐゴシック" charset="-128"/>
              </a:rPr>
              <a:t>Consider interrupts occurring during crucial OS activities</a:t>
            </a:r>
          </a:p>
        </p:txBody>
      </p:sp>
    </p:spTree>
    <p:extLst>
      <p:ext uri="{BB962C8B-B14F-4D97-AF65-F5344CB8AC3E}">
        <p14:creationId xmlns:p14="http://schemas.microsoft.com/office/powerpoint/2010/main" val="155923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4319" y="980728"/>
            <a:ext cx="7713662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id-ID" sz="4000" dirty="0">
                <a:ea typeface="ＭＳ Ｐゴシック" panose="020B0600070205080204" pitchFamily="34" charset="-128"/>
              </a:rPr>
              <a:t>Multilevel Queue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844824"/>
            <a:ext cx="7743825" cy="4717231"/>
          </a:xfrm>
        </p:spPr>
        <p:txBody>
          <a:bodyPr/>
          <a:lstStyle/>
          <a:p>
            <a:r>
              <a:rPr lang="en-US" altLang="id-ID" sz="2000" dirty="0">
                <a:ea typeface="ＭＳ Ｐゴシック" panose="020B0600070205080204" pitchFamily="34" charset="-128"/>
              </a:rPr>
              <a:t>Ready queue is partitioned into separate queues:</a:t>
            </a:r>
          </a:p>
          <a:p>
            <a:pPr lvl="1"/>
            <a:r>
              <a:rPr lang="en-US" altLang="id-ID" sz="2000" dirty="0">
                <a:ea typeface="ＭＳ Ｐゴシック" panose="020B0600070205080204" pitchFamily="34" charset="-128"/>
              </a:rPr>
              <a:t>foreground (interactive)</a:t>
            </a:r>
          </a:p>
          <a:p>
            <a:pPr lvl="1"/>
            <a:r>
              <a:rPr lang="en-US" altLang="id-ID" sz="2000" dirty="0">
                <a:ea typeface="ＭＳ Ｐゴシック" panose="020B0600070205080204" pitchFamily="34" charset="-128"/>
              </a:rPr>
              <a:t>background (batch)</a:t>
            </a:r>
          </a:p>
          <a:p>
            <a:pPr lvl="1"/>
            <a:endParaRPr lang="en-US" altLang="id-ID" sz="900" dirty="0">
              <a:ea typeface="ＭＳ Ｐゴシック" panose="020B0600070205080204" pitchFamily="34" charset="-128"/>
            </a:endParaRPr>
          </a:p>
          <a:p>
            <a:r>
              <a:rPr lang="en-US" altLang="id-ID" sz="2000" dirty="0">
                <a:ea typeface="ＭＳ Ｐゴシック" panose="020B0600070205080204" pitchFamily="34" charset="-128"/>
              </a:rPr>
              <a:t>Each queue has its own scheduling algorithm:</a:t>
            </a:r>
          </a:p>
          <a:p>
            <a:pPr lvl="1"/>
            <a:r>
              <a:rPr lang="en-US" altLang="id-ID" sz="2000" dirty="0">
                <a:ea typeface="ＭＳ Ｐゴシック" panose="020B0600070205080204" pitchFamily="34" charset="-128"/>
              </a:rPr>
              <a:t>foreground – RR</a:t>
            </a:r>
          </a:p>
          <a:p>
            <a:pPr lvl="1"/>
            <a:r>
              <a:rPr lang="en-US" altLang="id-ID" sz="2000" dirty="0">
                <a:ea typeface="ＭＳ Ｐゴシック" panose="020B0600070205080204" pitchFamily="34" charset="-128"/>
              </a:rPr>
              <a:t>background – FCFS</a:t>
            </a:r>
          </a:p>
          <a:p>
            <a:pPr lvl="1"/>
            <a:endParaRPr lang="en-US" altLang="id-ID" sz="900" dirty="0">
              <a:ea typeface="ＭＳ Ｐゴシック" panose="020B0600070205080204" pitchFamily="34" charset="-128"/>
            </a:endParaRPr>
          </a:p>
          <a:p>
            <a:r>
              <a:rPr lang="en-US" altLang="id-ID" sz="2000" dirty="0">
                <a:ea typeface="ＭＳ Ｐゴシック" panose="020B0600070205080204" pitchFamily="34" charset="-128"/>
              </a:rPr>
              <a:t>Scheduling must be done between the queues:</a:t>
            </a:r>
          </a:p>
          <a:p>
            <a:pPr lvl="1"/>
            <a:r>
              <a:rPr lang="en-US" altLang="id-ID" sz="2000" dirty="0">
                <a:ea typeface="ＭＳ Ｐゴシック" panose="020B0600070205080204" pitchFamily="34" charset="-128"/>
              </a:rPr>
              <a:t>Fixed priority scheduling; (i.e., serve all from foreground then from background).  Possibility of starvation.</a:t>
            </a:r>
          </a:p>
          <a:p>
            <a:pPr lvl="1"/>
            <a:r>
              <a:rPr lang="en-US" altLang="id-ID" sz="2000" dirty="0">
                <a:ea typeface="ＭＳ Ｐゴシック" panose="020B0600070205080204" pitchFamily="34" charset="-128"/>
              </a:rPr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altLang="id-ID" sz="2000" dirty="0">
                <a:ea typeface="ＭＳ Ｐゴシック" panose="020B0600070205080204" pitchFamily="34" charset="-128"/>
              </a:rPr>
              <a:t>20% to background in FCFS </a:t>
            </a:r>
          </a:p>
        </p:txBody>
      </p:sp>
    </p:spTree>
    <p:extLst>
      <p:ext uri="{BB962C8B-B14F-4D97-AF65-F5344CB8AC3E}">
        <p14:creationId xmlns:p14="http://schemas.microsoft.com/office/powerpoint/2010/main" val="3239080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24301"/>
            <a:ext cx="8026400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id-ID" sz="4000" dirty="0">
                <a:ea typeface="ＭＳ Ｐゴシック" panose="020B0600070205080204" pitchFamily="34" charset="-128"/>
              </a:rPr>
              <a:t>Multilevel Feedback Queue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988840"/>
            <a:ext cx="7351712" cy="3962698"/>
          </a:xfrm>
        </p:spPr>
        <p:txBody>
          <a:bodyPr>
            <a:normAutofit/>
          </a:bodyPr>
          <a:lstStyle/>
          <a:p>
            <a:r>
              <a:rPr lang="en-US" altLang="id-ID" sz="2000" dirty="0">
                <a:ea typeface="ＭＳ Ｐゴシック" panose="020B0600070205080204" pitchFamily="34" charset="-128"/>
              </a:rPr>
              <a:t>A process can move between the various queues; aging can be implemented this way.</a:t>
            </a:r>
          </a:p>
          <a:p>
            <a:r>
              <a:rPr lang="en-US" altLang="id-ID" sz="2000" dirty="0">
                <a:ea typeface="ＭＳ Ｐゴシック" panose="020B0600070205080204" pitchFamily="34" charset="-128"/>
              </a:rPr>
              <a:t>Multilevel-feedback-queue scheduler defined by the following parameters:</a:t>
            </a:r>
          </a:p>
          <a:p>
            <a:pPr lvl="1"/>
            <a:r>
              <a:rPr lang="en-US" altLang="id-ID" sz="2000" dirty="0">
                <a:ea typeface="ＭＳ Ｐゴシック" panose="020B0600070205080204" pitchFamily="34" charset="-128"/>
              </a:rPr>
              <a:t>number of queues</a:t>
            </a:r>
          </a:p>
          <a:p>
            <a:pPr lvl="1"/>
            <a:r>
              <a:rPr lang="en-US" altLang="id-ID" sz="2000" dirty="0">
                <a:ea typeface="ＭＳ Ｐゴシック" panose="020B0600070205080204" pitchFamily="34" charset="-128"/>
              </a:rPr>
              <a:t>scheduling algorithms for each queue</a:t>
            </a:r>
          </a:p>
          <a:p>
            <a:pPr lvl="1"/>
            <a:r>
              <a:rPr lang="en-US" altLang="id-ID" sz="2000" dirty="0">
                <a:ea typeface="ＭＳ Ｐゴシック" panose="020B0600070205080204" pitchFamily="34" charset="-128"/>
              </a:rPr>
              <a:t>method used to determine when to upgrade a process</a:t>
            </a:r>
          </a:p>
          <a:p>
            <a:pPr lvl="1"/>
            <a:r>
              <a:rPr lang="en-US" altLang="id-ID" sz="2000" dirty="0">
                <a:ea typeface="ＭＳ Ｐゴシック" panose="020B0600070205080204" pitchFamily="34" charset="-128"/>
              </a:rPr>
              <a:t>method used to determine when to demote a process</a:t>
            </a:r>
          </a:p>
          <a:p>
            <a:pPr lvl="1"/>
            <a:r>
              <a:rPr lang="en-US" altLang="id-ID" sz="2000" dirty="0">
                <a:ea typeface="ＭＳ Ｐゴシック" panose="020B0600070205080204" pitchFamily="34" charset="-128"/>
              </a:rPr>
              <a:t>method used to determine which queue a process will enter when that process needs service</a:t>
            </a:r>
          </a:p>
        </p:txBody>
      </p:sp>
    </p:spTree>
    <p:extLst>
      <p:ext uri="{BB962C8B-B14F-4D97-AF65-F5344CB8AC3E}">
        <p14:creationId xmlns:p14="http://schemas.microsoft.com/office/powerpoint/2010/main" val="1387068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85303"/>
            <a:ext cx="7772400" cy="8445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id-ID" sz="3600" dirty="0">
                <a:ea typeface="ＭＳ Ｐゴシック" panose="020B0600070205080204" pitchFamily="34" charset="-128"/>
              </a:rPr>
              <a:t>Example of Multilevel Feedback Queue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844824"/>
            <a:ext cx="7607300" cy="4530725"/>
          </a:xfrm>
        </p:spPr>
        <p:txBody>
          <a:bodyPr>
            <a:normAutofit/>
          </a:bodyPr>
          <a:lstStyle/>
          <a:p>
            <a:r>
              <a:rPr lang="en-US" altLang="id-ID" sz="2400" dirty="0">
                <a:ea typeface="ＭＳ Ｐゴシック" panose="020B0600070205080204" pitchFamily="34" charset="-128"/>
              </a:rPr>
              <a:t>Three queues: </a:t>
            </a:r>
          </a:p>
          <a:p>
            <a:pPr lvl="1"/>
            <a:r>
              <a:rPr lang="en-US" altLang="id-ID" sz="2400" i="1" dirty="0">
                <a:ea typeface="ＭＳ Ｐゴシック" panose="020B0600070205080204" pitchFamily="34" charset="-128"/>
              </a:rPr>
              <a:t>Q</a:t>
            </a:r>
            <a:r>
              <a:rPr lang="en-US" altLang="id-ID" sz="2400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id-ID" sz="2400" dirty="0">
                <a:ea typeface="ＭＳ Ｐゴシック" panose="020B0600070205080204" pitchFamily="34" charset="-128"/>
              </a:rPr>
              <a:t> – RR with time quantum 8 milliseconds</a:t>
            </a:r>
          </a:p>
          <a:p>
            <a:pPr lvl="1"/>
            <a:r>
              <a:rPr lang="en-US" altLang="id-ID" sz="2400" i="1" dirty="0">
                <a:ea typeface="ＭＳ Ｐゴシック" panose="020B0600070205080204" pitchFamily="34" charset="-128"/>
              </a:rPr>
              <a:t>Q</a:t>
            </a:r>
            <a:r>
              <a:rPr lang="en-US" altLang="id-ID" sz="24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id-ID" sz="2400" dirty="0">
                <a:ea typeface="ＭＳ Ｐゴシック" panose="020B0600070205080204" pitchFamily="34" charset="-128"/>
              </a:rPr>
              <a:t> – RR time quantum 16 milliseconds</a:t>
            </a:r>
          </a:p>
          <a:p>
            <a:pPr lvl="1"/>
            <a:r>
              <a:rPr lang="en-US" altLang="id-ID" sz="2400" i="1" dirty="0">
                <a:ea typeface="ＭＳ Ｐゴシック" panose="020B0600070205080204" pitchFamily="34" charset="-128"/>
              </a:rPr>
              <a:t>Q</a:t>
            </a:r>
            <a:r>
              <a:rPr lang="en-US" altLang="id-ID" sz="24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id-ID" sz="2400" dirty="0">
                <a:ea typeface="ＭＳ Ｐゴシック" panose="020B0600070205080204" pitchFamily="34" charset="-128"/>
              </a:rPr>
              <a:t> – FCFS</a:t>
            </a:r>
          </a:p>
          <a:p>
            <a:r>
              <a:rPr lang="en-US" altLang="id-ID" sz="2400" dirty="0">
                <a:ea typeface="ＭＳ Ｐゴシック" panose="020B0600070205080204" pitchFamily="34" charset="-128"/>
              </a:rPr>
              <a:t>Scheduling</a:t>
            </a:r>
          </a:p>
          <a:p>
            <a:pPr lvl="1"/>
            <a:r>
              <a:rPr lang="en-US" altLang="id-ID" sz="2400" dirty="0">
                <a:ea typeface="ＭＳ Ｐゴシック" panose="020B0600070205080204" pitchFamily="34" charset="-128"/>
              </a:rPr>
              <a:t>A new job enters queue </a:t>
            </a:r>
            <a:r>
              <a:rPr lang="en-US" altLang="id-ID" sz="2400" i="1" dirty="0">
                <a:ea typeface="ＭＳ Ｐゴシック" panose="020B0600070205080204" pitchFamily="34" charset="-128"/>
              </a:rPr>
              <a:t>Q</a:t>
            </a:r>
            <a:r>
              <a:rPr lang="en-US" altLang="id-ID" sz="2400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id-ID" sz="2400" i="1" dirty="0">
                <a:ea typeface="ＭＳ Ｐゴシック" panose="020B0600070205080204" pitchFamily="34" charset="-128"/>
              </a:rPr>
              <a:t> </a:t>
            </a:r>
            <a:r>
              <a:rPr lang="en-US" altLang="id-ID" sz="2400" dirty="0">
                <a:ea typeface="ＭＳ Ｐゴシック" panose="020B0600070205080204" pitchFamily="34" charset="-128"/>
              </a:rPr>
              <a:t>which is served</a:t>
            </a:r>
            <a:r>
              <a:rPr lang="en-US" altLang="id-ID" sz="2400" i="1" dirty="0">
                <a:ea typeface="ＭＳ Ｐゴシック" panose="020B0600070205080204" pitchFamily="34" charset="-128"/>
              </a:rPr>
              <a:t> </a:t>
            </a:r>
            <a:r>
              <a:rPr lang="en-US" altLang="id-ID" sz="2400" dirty="0">
                <a:ea typeface="ＭＳ Ｐゴシック" panose="020B0600070205080204" pitchFamily="34" charset="-128"/>
              </a:rPr>
              <a:t>FCFS. When it gains CPU, job receives 8 milliseconds.  If it does not finish in 8 milliseconds, job is moved to queue </a:t>
            </a:r>
            <a:r>
              <a:rPr lang="en-US" altLang="id-ID" sz="2400" i="1" dirty="0">
                <a:ea typeface="ＭＳ Ｐゴシック" panose="020B0600070205080204" pitchFamily="34" charset="-128"/>
              </a:rPr>
              <a:t>Q</a:t>
            </a:r>
            <a:r>
              <a:rPr lang="en-US" altLang="id-ID" sz="24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id-ID" sz="2400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id-ID" sz="2400" dirty="0">
                <a:ea typeface="ＭＳ Ｐゴシック" panose="020B0600070205080204" pitchFamily="34" charset="-128"/>
              </a:rPr>
              <a:t>At </a:t>
            </a:r>
            <a:r>
              <a:rPr lang="en-US" altLang="id-ID" sz="2400" i="1" dirty="0">
                <a:ea typeface="ＭＳ Ｐゴシック" panose="020B0600070205080204" pitchFamily="34" charset="-128"/>
              </a:rPr>
              <a:t>Q</a:t>
            </a:r>
            <a:r>
              <a:rPr lang="en-US" altLang="id-ID" sz="24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id-ID" sz="2400" dirty="0">
                <a:ea typeface="ＭＳ Ｐゴシック" panose="020B0600070205080204" pitchFamily="34" charset="-128"/>
              </a:rPr>
              <a:t> job is again served FCFS and receives 16 additional milliseconds.  If it still does not complete, it is preempted and moved to queue </a:t>
            </a:r>
            <a:r>
              <a:rPr lang="en-US" altLang="id-ID" sz="2400" i="1" dirty="0">
                <a:ea typeface="ＭＳ Ｐゴシック" panose="020B0600070205080204" pitchFamily="34" charset="-128"/>
              </a:rPr>
              <a:t>Q</a:t>
            </a:r>
            <a:r>
              <a:rPr lang="en-US" altLang="id-ID" sz="24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id-ID" sz="2400" dirty="0"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7172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7005" y="764704"/>
            <a:ext cx="7685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id-ID" dirty="0">
                <a:ea typeface="ＭＳ Ｐゴシック" panose="020B0600070205080204" pitchFamily="34" charset="-128"/>
              </a:rPr>
              <a:t>Multilevel Feedback Queues</a:t>
            </a:r>
          </a:p>
        </p:txBody>
      </p:sp>
      <p:pic>
        <p:nvPicPr>
          <p:cNvPr id="29699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5" y="1988840"/>
            <a:ext cx="6850063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46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306083" y="1052736"/>
            <a:ext cx="8153400" cy="381000"/>
          </a:xfrm>
        </p:spPr>
        <p:txBody>
          <a:bodyPr lIns="92075" tIns="46038" rIns="92075" bIns="46038" anchor="ctr">
            <a:noAutofit/>
          </a:bodyPr>
          <a:lstStyle/>
          <a:p>
            <a:pPr algn="ctr">
              <a:defRPr/>
            </a:pPr>
            <a:r>
              <a:rPr lang="en-US" sz="4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Guaranteed  (Fair-share) Scheduling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>
          <a:xfrm>
            <a:off x="478536" y="1772816"/>
            <a:ext cx="8077200" cy="4800600"/>
          </a:xfrm>
        </p:spPr>
        <p:txBody>
          <a:bodyPr lIns="92075" tIns="46038" rIns="92075" bIns="46038"/>
          <a:lstStyle/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id-ID" sz="2800" dirty="0">
                <a:solidFill>
                  <a:schemeClr val="tx1"/>
                </a:solidFill>
                <a:latin typeface="Calibri" panose="020F0502020204030204" pitchFamily="34" charset="0"/>
              </a:rPr>
              <a:t>To achieve guaranteed 1/</a:t>
            </a:r>
            <a:r>
              <a:rPr lang="en-US" altLang="id-ID" sz="2800" b="1" i="1" dirty="0">
                <a:solidFill>
                  <a:schemeClr val="tx1"/>
                </a:solidFill>
                <a:latin typeface="Calibri" panose="020F0502020204030204" pitchFamily="34" charset="0"/>
              </a:rPr>
              <a:t>n</a:t>
            </a:r>
            <a:r>
              <a:rPr lang="en-US" altLang="id-ID" sz="2800" dirty="0">
                <a:solidFill>
                  <a:schemeClr val="tx1"/>
                </a:solidFill>
                <a:latin typeface="Calibri" panose="020F0502020204030204" pitchFamily="34" charset="0"/>
              </a:rPr>
              <a:t> of </a:t>
            </a:r>
            <a:r>
              <a:rPr lang="en-US" altLang="id-ID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cpu</a:t>
            </a:r>
            <a:r>
              <a:rPr lang="en-US" altLang="id-ID" sz="2800" dirty="0">
                <a:solidFill>
                  <a:schemeClr val="tx1"/>
                </a:solidFill>
                <a:latin typeface="Calibri" panose="020F0502020204030204" pitchFamily="34" charset="0"/>
              </a:rPr>
              <a:t> time (for </a:t>
            </a:r>
            <a:r>
              <a:rPr lang="en-US" altLang="id-ID" sz="2800" b="1" i="1" dirty="0">
                <a:solidFill>
                  <a:schemeClr val="tx1"/>
                </a:solidFill>
                <a:latin typeface="Calibri" panose="020F0502020204030204" pitchFamily="34" charset="0"/>
              </a:rPr>
              <a:t>n</a:t>
            </a:r>
            <a:r>
              <a:rPr lang="en-US" altLang="id-ID" sz="2800" dirty="0">
                <a:solidFill>
                  <a:schemeClr val="tx1"/>
                </a:solidFill>
                <a:latin typeface="Calibri" panose="020F0502020204030204" pitchFamily="34" charset="0"/>
              </a:rPr>
              <a:t> processes/users logged on):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id-ID" sz="2800" dirty="0">
                <a:solidFill>
                  <a:schemeClr val="tx1"/>
                </a:solidFill>
                <a:latin typeface="Calibri" panose="020F0502020204030204" pitchFamily="34" charset="0"/>
              </a:rPr>
              <a:t>Monitor the total amount of CPU time per process and the total logged on time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id-ID" sz="2800" dirty="0">
                <a:solidFill>
                  <a:schemeClr val="tx1"/>
                </a:solidFill>
                <a:latin typeface="Calibri" panose="020F0502020204030204" pitchFamily="34" charset="0"/>
              </a:rPr>
              <a:t>Calculate the ratio of allocated </a:t>
            </a:r>
            <a:r>
              <a:rPr lang="en-US" altLang="id-ID" sz="2800" dirty="0" err="1">
                <a:solidFill>
                  <a:schemeClr val="tx1"/>
                </a:solidFill>
                <a:latin typeface="Calibri" panose="020F0502020204030204" pitchFamily="34" charset="0"/>
              </a:rPr>
              <a:t>cpu</a:t>
            </a:r>
            <a:r>
              <a:rPr lang="en-US" altLang="id-ID" sz="2800" dirty="0">
                <a:solidFill>
                  <a:schemeClr val="tx1"/>
                </a:solidFill>
                <a:latin typeface="Calibri" panose="020F0502020204030204" pitchFamily="34" charset="0"/>
              </a:rPr>
              <a:t> time to the amount of CPU time each process is entitled to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id-ID" sz="2800" dirty="0">
                <a:solidFill>
                  <a:schemeClr val="tx1"/>
                </a:solidFill>
                <a:latin typeface="Calibri" panose="020F0502020204030204" pitchFamily="34" charset="0"/>
              </a:rPr>
              <a:t>Run the process with the lowest ratio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id-ID" sz="2800" dirty="0">
                <a:solidFill>
                  <a:schemeClr val="tx1"/>
                </a:solidFill>
                <a:latin typeface="Calibri" panose="020F0502020204030204" pitchFamily="34" charset="0"/>
              </a:rPr>
              <a:t>Switch to another process when the ratio of the running process has passed its </a:t>
            </a:r>
            <a:r>
              <a:rPr lang="en-US" altLang="id-ID" sz="2800" i="1" dirty="0">
                <a:solidFill>
                  <a:schemeClr val="tx1"/>
                </a:solidFill>
                <a:latin typeface="Calibri" panose="020F0502020204030204" pitchFamily="34" charset="0"/>
              </a:rPr>
              <a:t>“goal ratio”</a:t>
            </a:r>
            <a:endParaRPr lang="en-US" altLang="id-ID" sz="2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98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Guaranteed scheduling example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876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52280" imgH="393480" progId="Equation.3">
                  <p:embed/>
                </p:oleObj>
              </mc:Choice>
              <mc:Fallback>
                <p:oleObj name="משוואה" r:id="rId2" imgW="152280" imgH="393480" progId="Equation.3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532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52280" imgH="393480" progId="Equation.3">
                  <p:embed/>
                </p:oleObj>
              </mc:Choice>
              <mc:Fallback>
                <p:oleObj name="משוואה" r:id="rId4" imgW="152280" imgH="393480" progId="Equation.3">
                  <p:embed/>
                  <p:pic>
                    <p:nvPicPr>
                      <p:cNvPr id="10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81150" y="3816350"/>
          <a:ext cx="5397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152280" imgH="393480" progId="Equation.3">
                  <p:embed/>
                </p:oleObj>
              </mc:Choice>
              <mc:Fallback>
                <p:oleObj name="משוואה" r:id="rId5" imgW="152280" imgH="393480" progId="Equation.3">
                  <p:embed/>
                  <p:pic>
                    <p:nvPicPr>
                      <p:cNvPr id="102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816350"/>
                        <a:ext cx="539750" cy="139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1262063" y="2636838"/>
            <a:ext cx="1349375" cy="111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1</a:t>
            </a:r>
          </a:p>
        </p:txBody>
      </p:sp>
      <p:sp>
        <p:nvSpPr>
          <p:cNvPr id="1033" name="Rectangle 6"/>
          <p:cNvSpPr>
            <a:spLocks noChangeArrowheads="1"/>
          </p:cNvSpPr>
          <p:nvPr/>
        </p:nvSpPr>
        <p:spPr bwMode="auto">
          <a:xfrm>
            <a:off x="3700463" y="2636838"/>
            <a:ext cx="1349375" cy="1117600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2</a:t>
            </a:r>
          </a:p>
        </p:txBody>
      </p:sp>
      <p:sp>
        <p:nvSpPr>
          <p:cNvPr id="1034" name="Rectangle 7"/>
          <p:cNvSpPr>
            <a:spLocks noChangeArrowheads="1"/>
          </p:cNvSpPr>
          <p:nvPr/>
        </p:nvSpPr>
        <p:spPr bwMode="auto">
          <a:xfrm>
            <a:off x="6330950" y="2636838"/>
            <a:ext cx="1349375" cy="1117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3</a:t>
            </a:r>
          </a:p>
        </p:txBody>
      </p:sp>
      <p:sp>
        <p:nvSpPr>
          <p:cNvPr id="1035" name="Text Box 8"/>
          <p:cNvSpPr txBox="1">
            <a:spLocks noChangeArrowheads="1"/>
          </p:cNvSpPr>
          <p:nvPr/>
        </p:nvSpPr>
        <p:spPr bwMode="auto">
          <a:xfrm>
            <a:off x="1262063" y="414655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id-ID"/>
          </a:p>
        </p:txBody>
      </p:sp>
      <p:graphicFrame>
        <p:nvGraphicFramePr>
          <p:cNvPr id="1029" name="Object 10"/>
          <p:cNvGraphicFramePr>
            <a:graphicFrameLocks noChangeAspect="1"/>
          </p:cNvGraphicFramePr>
          <p:nvPr/>
        </p:nvGraphicFramePr>
        <p:xfrm>
          <a:off x="6705600" y="3803650"/>
          <a:ext cx="544513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152280" imgH="393480" progId="Equation.3">
                  <p:embed/>
                </p:oleObj>
              </mc:Choice>
              <mc:Fallback>
                <p:oleObj name="משוואה" r:id="rId7" imgW="152280" imgH="393480" progId="Equation.3">
                  <p:embed/>
                  <p:pic>
                    <p:nvPicPr>
                      <p:cNvPr id="102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803650"/>
                        <a:ext cx="544513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Line 11"/>
          <p:cNvSpPr>
            <a:spLocks noChangeShapeType="1"/>
          </p:cNvSpPr>
          <p:nvPr/>
        </p:nvSpPr>
        <p:spPr bwMode="auto">
          <a:xfrm>
            <a:off x="682625" y="5983288"/>
            <a:ext cx="7677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37" name="Text Box 12"/>
          <p:cNvSpPr txBox="1">
            <a:spLocks noChangeArrowheads="1"/>
          </p:cNvSpPr>
          <p:nvPr/>
        </p:nvSpPr>
        <p:spPr bwMode="auto">
          <a:xfrm>
            <a:off x="3700463" y="1563688"/>
            <a:ext cx="15541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 sz="4400"/>
              <a:t>0</a:t>
            </a:r>
          </a:p>
        </p:txBody>
      </p:sp>
      <p:graphicFrame>
        <p:nvGraphicFramePr>
          <p:cNvPr id="1030" name="Object 13"/>
          <p:cNvGraphicFramePr>
            <a:graphicFrameLocks noChangeAspect="1"/>
          </p:cNvGraphicFramePr>
          <p:nvPr/>
        </p:nvGraphicFramePr>
        <p:xfrm>
          <a:off x="4197350" y="3816350"/>
          <a:ext cx="544513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52280" imgH="393480" progId="Equation.3">
                  <p:embed/>
                </p:oleObj>
              </mc:Choice>
              <mc:Fallback>
                <p:oleObj name="משוואה" r:id="rId8" imgW="152280" imgH="393480" progId="Equation.3">
                  <p:embed/>
                  <p:pic>
                    <p:nvPicPr>
                      <p:cNvPr id="103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3816350"/>
                        <a:ext cx="544513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201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Guaranteed scheduling example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876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52280" imgH="393480" progId="Equation.3">
                  <p:embed/>
                </p:oleObj>
              </mc:Choice>
              <mc:Fallback>
                <p:oleObj name="משוואה" r:id="rId2" imgW="152280" imgH="393480" progId="Equation.3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532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52280" imgH="393480" progId="Equation.3">
                  <p:embed/>
                </p:oleObj>
              </mc:Choice>
              <mc:Fallback>
                <p:oleObj name="משוואה" r:id="rId4" imgW="152280" imgH="393480" progId="Equation.3">
                  <p:embed/>
                  <p:pic>
                    <p:nvPicPr>
                      <p:cNvPr id="20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11600" y="3846513"/>
          <a:ext cx="846138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279360" imgH="393480" progId="Equation.3">
                  <p:embed/>
                </p:oleObj>
              </mc:Choice>
              <mc:Fallback>
                <p:oleObj name="משוואה" r:id="rId5" imgW="279360" imgH="393480" progId="Equation.3">
                  <p:embed/>
                  <p:pic>
                    <p:nvPicPr>
                      <p:cNvPr id="20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3846513"/>
                        <a:ext cx="846138" cy="1192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519238" y="3876675"/>
          <a:ext cx="8255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279360" imgH="393480" progId="Equation.3">
                  <p:embed/>
                </p:oleObj>
              </mc:Choice>
              <mc:Fallback>
                <p:oleObj name="משוואה" r:id="rId7" imgW="279360" imgH="393480" progId="Equation.3">
                  <p:embed/>
                  <p:pic>
                    <p:nvPicPr>
                      <p:cNvPr id="20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3876675"/>
                        <a:ext cx="825500" cy="1163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1262063" y="2565400"/>
            <a:ext cx="1349375" cy="111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1</a:t>
            </a:r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3700463" y="2565400"/>
            <a:ext cx="1349375" cy="1117600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2</a:t>
            </a:r>
          </a:p>
        </p:txBody>
      </p:sp>
      <p:sp>
        <p:nvSpPr>
          <p:cNvPr id="2057" name="Rectangle 8"/>
          <p:cNvSpPr>
            <a:spLocks noChangeArrowheads="1"/>
          </p:cNvSpPr>
          <p:nvPr/>
        </p:nvSpPr>
        <p:spPr bwMode="auto">
          <a:xfrm>
            <a:off x="6330950" y="2565400"/>
            <a:ext cx="1349375" cy="1117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3</a:t>
            </a:r>
          </a:p>
        </p:txBody>
      </p:sp>
      <p:sp>
        <p:nvSpPr>
          <p:cNvPr id="2058" name="Text Box 9"/>
          <p:cNvSpPr txBox="1">
            <a:spLocks noChangeArrowheads="1"/>
          </p:cNvSpPr>
          <p:nvPr/>
        </p:nvSpPr>
        <p:spPr bwMode="auto">
          <a:xfrm>
            <a:off x="1262063" y="407511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id-ID"/>
          </a:p>
        </p:txBody>
      </p:sp>
      <p:sp>
        <p:nvSpPr>
          <p:cNvPr id="2059" name="Line 10"/>
          <p:cNvSpPr>
            <a:spLocks noChangeShapeType="1"/>
          </p:cNvSpPr>
          <p:nvPr/>
        </p:nvSpPr>
        <p:spPr bwMode="auto">
          <a:xfrm>
            <a:off x="682625" y="5983288"/>
            <a:ext cx="7677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060" name="Rectangle 11"/>
          <p:cNvSpPr>
            <a:spLocks noChangeArrowheads="1"/>
          </p:cNvSpPr>
          <p:nvPr/>
        </p:nvSpPr>
        <p:spPr bwMode="auto">
          <a:xfrm>
            <a:off x="682625" y="5616575"/>
            <a:ext cx="579438" cy="366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2061" name="Text Box 12"/>
          <p:cNvSpPr txBox="1">
            <a:spLocks noChangeArrowheads="1"/>
          </p:cNvSpPr>
          <p:nvPr/>
        </p:nvSpPr>
        <p:spPr bwMode="auto">
          <a:xfrm>
            <a:off x="3700463" y="1563688"/>
            <a:ext cx="15541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 sz="4400"/>
              <a:t>1</a:t>
            </a:r>
          </a:p>
        </p:txBody>
      </p:sp>
      <p:graphicFrame>
        <p:nvGraphicFramePr>
          <p:cNvPr id="2054" name="Object 14"/>
          <p:cNvGraphicFramePr>
            <a:graphicFrameLocks noChangeAspect="1"/>
          </p:cNvGraphicFramePr>
          <p:nvPr/>
        </p:nvGraphicFramePr>
        <p:xfrm>
          <a:off x="6553200" y="3846513"/>
          <a:ext cx="8461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9" imgW="279360" imgH="393480" progId="Equation.3">
                  <p:embed/>
                </p:oleObj>
              </mc:Choice>
              <mc:Fallback>
                <p:oleObj name="משוואה" r:id="rId9" imgW="279360" imgH="393480" progId="Equation.3">
                  <p:embed/>
                  <p:pic>
                    <p:nvPicPr>
                      <p:cNvPr id="20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846513"/>
                        <a:ext cx="846138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979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Guaranteed scheduling example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876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52280" imgH="393480" progId="Equation.3">
                  <p:embed/>
                </p:oleObj>
              </mc:Choice>
              <mc:Fallback>
                <p:oleObj name="משוואה" r:id="rId2" imgW="152280" imgH="393480" progId="Equation.3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532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52280" imgH="393480" progId="Equation.3">
                  <p:embed/>
                </p:oleObj>
              </mc:Choice>
              <mc:Fallback>
                <p:oleObj name="משוואה" r:id="rId4" imgW="152280" imgH="393480" progId="Equation.3">
                  <p:embed/>
                  <p:pic>
                    <p:nvPicPr>
                      <p:cNvPr id="30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22713" y="3895725"/>
          <a:ext cx="8636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304560" imgH="393480" progId="Equation.3">
                  <p:embed/>
                </p:oleObj>
              </mc:Choice>
              <mc:Fallback>
                <p:oleObj name="משוואה" r:id="rId5" imgW="304560" imgH="393480" progId="Equation.3">
                  <p:embed/>
                  <p:pic>
                    <p:nvPicPr>
                      <p:cNvPr id="307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3895725"/>
                        <a:ext cx="863600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476375" y="3910013"/>
          <a:ext cx="8636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304560" imgH="393480" progId="Equation.3">
                  <p:embed/>
                </p:oleObj>
              </mc:Choice>
              <mc:Fallback>
                <p:oleObj name="משוואה" r:id="rId7" imgW="304560" imgH="393480" progId="Equation.3">
                  <p:embed/>
                  <p:pic>
                    <p:nvPicPr>
                      <p:cNvPr id="307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910013"/>
                        <a:ext cx="863600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1262063" y="2565400"/>
            <a:ext cx="1349375" cy="111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1</a:t>
            </a:r>
          </a:p>
        </p:txBody>
      </p:sp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3700463" y="2565400"/>
            <a:ext cx="1349375" cy="1117600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2</a:t>
            </a: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6330950" y="2565400"/>
            <a:ext cx="1349375" cy="1117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3</a:t>
            </a:r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1262063" y="407511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id-ID"/>
          </a:p>
        </p:txBody>
      </p:sp>
      <p:sp>
        <p:nvSpPr>
          <p:cNvPr id="3083" name="Line 10"/>
          <p:cNvSpPr>
            <a:spLocks noChangeShapeType="1"/>
          </p:cNvSpPr>
          <p:nvPr/>
        </p:nvSpPr>
        <p:spPr bwMode="auto">
          <a:xfrm>
            <a:off x="682625" y="5983288"/>
            <a:ext cx="7677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084" name="Rectangle 11"/>
          <p:cNvSpPr>
            <a:spLocks noChangeArrowheads="1"/>
          </p:cNvSpPr>
          <p:nvPr/>
        </p:nvSpPr>
        <p:spPr bwMode="auto">
          <a:xfrm>
            <a:off x="682625" y="5616575"/>
            <a:ext cx="579438" cy="366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3700463" y="1563688"/>
            <a:ext cx="15541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 sz="4400"/>
              <a:t>2</a:t>
            </a:r>
          </a:p>
        </p:txBody>
      </p:sp>
      <p:graphicFrame>
        <p:nvGraphicFramePr>
          <p:cNvPr id="3077" name="Object 13"/>
          <p:cNvGraphicFramePr>
            <a:graphicFrameLocks noChangeAspect="1"/>
          </p:cNvGraphicFramePr>
          <p:nvPr/>
        </p:nvGraphicFramePr>
        <p:xfrm>
          <a:off x="6515100" y="3846513"/>
          <a:ext cx="9239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304560" imgH="393480" progId="Equation.3">
                  <p:embed/>
                </p:oleObj>
              </mc:Choice>
              <mc:Fallback>
                <p:oleObj name="משוואה" r:id="rId8" imgW="304560" imgH="393480" progId="Equation.3">
                  <p:embed/>
                  <p:pic>
                    <p:nvPicPr>
                      <p:cNvPr id="30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3846513"/>
                        <a:ext cx="923925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1262063" y="5616575"/>
            <a:ext cx="579437" cy="366713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</p:spTree>
    <p:extLst>
      <p:ext uri="{BB962C8B-B14F-4D97-AF65-F5344CB8AC3E}">
        <p14:creationId xmlns:p14="http://schemas.microsoft.com/office/powerpoint/2010/main" val="2197255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Guaranteed scheduling example</a:t>
            </a:r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876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52280" imgH="393480" progId="Equation.3">
                  <p:embed/>
                </p:oleObj>
              </mc:Choice>
              <mc:Fallback>
                <p:oleObj name="משוואה" r:id="rId2" imgW="152280" imgH="393480" progId="Equation.3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532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52280" imgH="393480" progId="Equation.3">
                  <p:embed/>
                </p:oleObj>
              </mc:Choice>
              <mc:Fallback>
                <p:oleObj name="משוואה" r:id="rId4" imgW="152280" imgH="393480" progId="Equation.3">
                  <p:embed/>
                  <p:pic>
                    <p:nvPicPr>
                      <p:cNvPr id="409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03663" y="3846513"/>
          <a:ext cx="86518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291960" imgH="393480" progId="Equation.3">
                  <p:embed/>
                </p:oleObj>
              </mc:Choice>
              <mc:Fallback>
                <p:oleObj name="משוואה" r:id="rId5" imgW="291960" imgH="393480" progId="Equation.3">
                  <p:embed/>
                  <p:pic>
                    <p:nvPicPr>
                      <p:cNvPr id="410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3846513"/>
                        <a:ext cx="865187" cy="116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447800" y="3846513"/>
          <a:ext cx="8858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291960" imgH="393480" progId="Equation.3">
                  <p:embed/>
                </p:oleObj>
              </mc:Choice>
              <mc:Fallback>
                <p:oleObj name="משוואה" r:id="rId7" imgW="291960" imgH="393480" progId="Equation.3">
                  <p:embed/>
                  <p:pic>
                    <p:nvPicPr>
                      <p:cNvPr id="41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46513"/>
                        <a:ext cx="885825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1262063" y="2565400"/>
            <a:ext cx="1349375" cy="111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1</a:t>
            </a: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3700463" y="2565400"/>
            <a:ext cx="1349375" cy="1117600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2</a:t>
            </a:r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6330950" y="2565400"/>
            <a:ext cx="1349375" cy="1117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3</a:t>
            </a: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1262063" y="407511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id-ID"/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auto">
          <a:xfrm>
            <a:off x="682625" y="5983288"/>
            <a:ext cx="7677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108" name="Rectangle 11"/>
          <p:cNvSpPr>
            <a:spLocks noChangeArrowheads="1"/>
          </p:cNvSpPr>
          <p:nvPr/>
        </p:nvSpPr>
        <p:spPr bwMode="auto">
          <a:xfrm>
            <a:off x="682625" y="5616575"/>
            <a:ext cx="579438" cy="366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3700463" y="1563688"/>
            <a:ext cx="15541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 sz="4400"/>
              <a:t>3</a:t>
            </a:r>
          </a:p>
        </p:txBody>
      </p:sp>
      <p:graphicFrame>
        <p:nvGraphicFramePr>
          <p:cNvPr id="4101" name="Object 13"/>
          <p:cNvGraphicFramePr>
            <a:graphicFrameLocks noChangeAspect="1"/>
          </p:cNvGraphicFramePr>
          <p:nvPr/>
        </p:nvGraphicFramePr>
        <p:xfrm>
          <a:off x="6534150" y="3846513"/>
          <a:ext cx="8858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91960" imgH="393480" progId="Equation.3">
                  <p:embed/>
                </p:oleObj>
              </mc:Choice>
              <mc:Fallback>
                <p:oleObj name="משוואה" r:id="rId8" imgW="291960" imgH="393480" progId="Equation.3">
                  <p:embed/>
                  <p:pic>
                    <p:nvPicPr>
                      <p:cNvPr id="41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3846513"/>
                        <a:ext cx="885825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1262063" y="5616575"/>
            <a:ext cx="579437" cy="366713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4111" name="Rectangle 16"/>
          <p:cNvSpPr>
            <a:spLocks noChangeArrowheads="1"/>
          </p:cNvSpPr>
          <p:nvPr/>
        </p:nvSpPr>
        <p:spPr bwMode="auto">
          <a:xfrm>
            <a:off x="1838325" y="5616575"/>
            <a:ext cx="579438" cy="3667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</p:spTree>
    <p:extLst>
      <p:ext uri="{BB962C8B-B14F-4D97-AF65-F5344CB8AC3E}">
        <p14:creationId xmlns:p14="http://schemas.microsoft.com/office/powerpoint/2010/main" val="3354126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Guaranteed scheduling example</a:t>
            </a:r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876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52280" imgH="393480" progId="Equation.3">
                  <p:embed/>
                </p:oleObj>
              </mc:Choice>
              <mc:Fallback>
                <p:oleObj name="משוואה" r:id="rId2" imgW="152280" imgH="393480" progId="Equation.3">
                  <p:embed/>
                  <p:pic>
                    <p:nvPicPr>
                      <p:cNvPr id="51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532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52280" imgH="393480" progId="Equation.3">
                  <p:embed/>
                </p:oleObj>
              </mc:Choice>
              <mc:Fallback>
                <p:oleObj name="משוואה" r:id="rId4" imgW="152280" imgH="393480" progId="Equation.3">
                  <p:embed/>
                  <p:pic>
                    <p:nvPicPr>
                      <p:cNvPr id="51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95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03663" y="3870325"/>
          <a:ext cx="86518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304560" imgH="393480" progId="Equation.3">
                  <p:embed/>
                </p:oleObj>
              </mc:Choice>
              <mc:Fallback>
                <p:oleObj name="משוואה" r:id="rId5" imgW="304560" imgH="393480" progId="Equation.3">
                  <p:embed/>
                  <p:pic>
                    <p:nvPicPr>
                      <p:cNvPr id="4812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3870325"/>
                        <a:ext cx="865187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447800" y="3870325"/>
          <a:ext cx="8858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304560" imgH="393480" progId="Equation.3">
                  <p:embed/>
                </p:oleObj>
              </mc:Choice>
              <mc:Fallback>
                <p:oleObj name="משוואה" r:id="rId7" imgW="304560" imgH="393480" progId="Equation.3">
                  <p:embed/>
                  <p:pic>
                    <p:nvPicPr>
                      <p:cNvPr id="51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70325"/>
                        <a:ext cx="885825" cy="114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1262063" y="2565400"/>
            <a:ext cx="1349375" cy="111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1</a:t>
            </a:r>
          </a:p>
        </p:txBody>
      </p:sp>
      <p:sp>
        <p:nvSpPr>
          <p:cNvPr id="481287" name="Rectangle 7"/>
          <p:cNvSpPr>
            <a:spLocks noChangeArrowheads="1"/>
          </p:cNvSpPr>
          <p:nvPr/>
        </p:nvSpPr>
        <p:spPr bwMode="auto">
          <a:xfrm>
            <a:off x="3700463" y="2565400"/>
            <a:ext cx="1349375" cy="1117600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2</a:t>
            </a:r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6330950" y="2565400"/>
            <a:ext cx="1349375" cy="1117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3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1262063" y="407511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id-ID"/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>
            <a:off x="682625" y="5983288"/>
            <a:ext cx="7677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132" name="Rectangle 11"/>
          <p:cNvSpPr>
            <a:spLocks noChangeArrowheads="1"/>
          </p:cNvSpPr>
          <p:nvPr/>
        </p:nvSpPr>
        <p:spPr bwMode="auto">
          <a:xfrm>
            <a:off x="682625" y="5616575"/>
            <a:ext cx="579438" cy="366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3700463" y="1563688"/>
            <a:ext cx="15541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 sz="4400"/>
              <a:t>4</a:t>
            </a:r>
          </a:p>
        </p:txBody>
      </p:sp>
      <p:graphicFrame>
        <p:nvGraphicFramePr>
          <p:cNvPr id="5125" name="Object 13"/>
          <p:cNvGraphicFramePr>
            <a:graphicFrameLocks noChangeAspect="1"/>
          </p:cNvGraphicFramePr>
          <p:nvPr/>
        </p:nvGraphicFramePr>
        <p:xfrm>
          <a:off x="6515100" y="3846513"/>
          <a:ext cx="9239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9" imgW="304560" imgH="393480" progId="Equation.3">
                  <p:embed/>
                </p:oleObj>
              </mc:Choice>
              <mc:Fallback>
                <p:oleObj name="משוואה" r:id="rId9" imgW="304560" imgH="393480" progId="Equation.3">
                  <p:embed/>
                  <p:pic>
                    <p:nvPicPr>
                      <p:cNvPr id="51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3846513"/>
                        <a:ext cx="923925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1262063" y="5616575"/>
            <a:ext cx="579437" cy="366713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5135" name="Rectangle 16"/>
          <p:cNvSpPr>
            <a:spLocks noChangeArrowheads="1"/>
          </p:cNvSpPr>
          <p:nvPr/>
        </p:nvSpPr>
        <p:spPr bwMode="auto">
          <a:xfrm>
            <a:off x="1838325" y="5616575"/>
            <a:ext cx="579438" cy="3667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5136" name="Rectangle 17"/>
          <p:cNvSpPr>
            <a:spLocks noChangeArrowheads="1"/>
          </p:cNvSpPr>
          <p:nvPr/>
        </p:nvSpPr>
        <p:spPr bwMode="auto">
          <a:xfrm>
            <a:off x="2417763" y="5616575"/>
            <a:ext cx="579437" cy="366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</p:spTree>
    <p:extLst>
      <p:ext uri="{BB962C8B-B14F-4D97-AF65-F5344CB8AC3E}">
        <p14:creationId xmlns:p14="http://schemas.microsoft.com/office/powerpoint/2010/main" val="107327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491462" y="981964"/>
            <a:ext cx="7696200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Scheduling Criteria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16832"/>
            <a:ext cx="7156450" cy="4599310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CPU utilization </a:t>
            </a:r>
            <a:r>
              <a:rPr lang="en-US" altLang="en-US" sz="2400" dirty="0"/>
              <a:t>– keep the CPU as busy as possible</a:t>
            </a:r>
          </a:p>
          <a:p>
            <a:r>
              <a:rPr lang="en-US" altLang="en-US" sz="2400" b="1" dirty="0"/>
              <a:t>Throughput</a:t>
            </a:r>
            <a:r>
              <a:rPr lang="en-US" altLang="en-US" sz="2400" dirty="0"/>
              <a:t> – # of processes that complete their execution per time unit</a:t>
            </a:r>
          </a:p>
          <a:p>
            <a:r>
              <a:rPr lang="en-US" altLang="en-US" sz="2400" b="1" dirty="0"/>
              <a:t>Turnaround time </a:t>
            </a:r>
            <a:r>
              <a:rPr lang="en-US" altLang="en-US" sz="2400" dirty="0"/>
              <a:t>– amount of time to execute a particular process</a:t>
            </a:r>
          </a:p>
          <a:p>
            <a:r>
              <a:rPr lang="en-US" altLang="en-US" sz="2400" b="1" dirty="0"/>
              <a:t>Waiting time </a:t>
            </a:r>
            <a:r>
              <a:rPr lang="en-US" altLang="en-US" sz="2400" dirty="0"/>
              <a:t>– amount of time a process has been waiting in the ready queue</a:t>
            </a:r>
          </a:p>
          <a:p>
            <a:r>
              <a:rPr lang="en-US" altLang="en-US" sz="2400" b="1" dirty="0"/>
              <a:t>Response time </a:t>
            </a:r>
            <a:r>
              <a:rPr lang="en-US" altLang="en-US" sz="2400" dirty="0"/>
              <a:t>– amount of time it takes from when a request was submitted until the first response is produced, not output  (for time-sharing environment)</a:t>
            </a:r>
          </a:p>
        </p:txBody>
      </p:sp>
    </p:spTree>
    <p:extLst>
      <p:ext uri="{BB962C8B-B14F-4D97-AF65-F5344CB8AC3E}">
        <p14:creationId xmlns:p14="http://schemas.microsoft.com/office/powerpoint/2010/main" val="3079847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Guaranteed scheduling example</a:t>
            </a:r>
          </a:p>
        </p:txBody>
      </p:sp>
      <p:graphicFrame>
        <p:nvGraphicFramePr>
          <p:cNvPr id="6146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876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52280" imgH="393480" progId="Equation.3">
                  <p:embed/>
                </p:oleObj>
              </mc:Choice>
              <mc:Fallback>
                <p:oleObj name="משוואה" r:id="rId2" imgW="152280" imgH="393480" progId="Equation.3">
                  <p:embed/>
                  <p:pic>
                    <p:nvPicPr>
                      <p:cNvPr id="61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532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52280" imgH="393480" progId="Equation.3">
                  <p:embed/>
                </p:oleObj>
              </mc:Choice>
              <mc:Fallback>
                <p:oleObj name="משוואה" r:id="rId4" imgW="152280" imgH="393480" progId="Equation.3">
                  <p:embed/>
                  <p:pic>
                    <p:nvPicPr>
                      <p:cNvPr id="61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3870325"/>
          <a:ext cx="8858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304560" imgH="393480" progId="Equation.3">
                  <p:embed/>
                </p:oleObj>
              </mc:Choice>
              <mc:Fallback>
                <p:oleObj name="משוואה" r:id="rId5" imgW="304560" imgH="393480" progId="Equation.3">
                  <p:embed/>
                  <p:pic>
                    <p:nvPicPr>
                      <p:cNvPr id="614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70325"/>
                        <a:ext cx="885825" cy="114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262063" y="2565400"/>
            <a:ext cx="1349375" cy="111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1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6330950" y="2565400"/>
            <a:ext cx="1349375" cy="1117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3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682625" y="5983288"/>
            <a:ext cx="7677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682625" y="5616575"/>
            <a:ext cx="579438" cy="366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3700463" y="1563688"/>
            <a:ext cx="15541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 sz="4400"/>
              <a:t>5</a:t>
            </a:r>
          </a:p>
        </p:txBody>
      </p:sp>
      <p:graphicFrame>
        <p:nvGraphicFramePr>
          <p:cNvPr id="6149" name="Object 11"/>
          <p:cNvGraphicFramePr>
            <a:graphicFrameLocks noChangeAspect="1"/>
          </p:cNvGraphicFramePr>
          <p:nvPr/>
        </p:nvGraphicFramePr>
        <p:xfrm>
          <a:off x="6515100" y="3846513"/>
          <a:ext cx="9239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304560" imgH="393480" progId="Equation.3">
                  <p:embed/>
                </p:oleObj>
              </mc:Choice>
              <mc:Fallback>
                <p:oleObj name="משוואה" r:id="rId7" imgW="304560" imgH="393480" progId="Equation.3">
                  <p:embed/>
                  <p:pic>
                    <p:nvPicPr>
                      <p:cNvPr id="614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3846513"/>
                        <a:ext cx="923925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1262063" y="5616575"/>
            <a:ext cx="579437" cy="366713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1838325" y="5616575"/>
            <a:ext cx="579438" cy="3667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6157" name="Rectangle 14"/>
          <p:cNvSpPr>
            <a:spLocks noChangeArrowheads="1"/>
          </p:cNvSpPr>
          <p:nvPr/>
        </p:nvSpPr>
        <p:spPr bwMode="auto">
          <a:xfrm>
            <a:off x="2417763" y="5616575"/>
            <a:ext cx="579437" cy="366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6158" name="Rectangle 15"/>
          <p:cNvSpPr>
            <a:spLocks noChangeArrowheads="1"/>
          </p:cNvSpPr>
          <p:nvPr/>
        </p:nvSpPr>
        <p:spPr bwMode="auto">
          <a:xfrm>
            <a:off x="2997200" y="5616575"/>
            <a:ext cx="579438" cy="3667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</p:spTree>
    <p:extLst>
      <p:ext uri="{BB962C8B-B14F-4D97-AF65-F5344CB8AC3E}">
        <p14:creationId xmlns:p14="http://schemas.microsoft.com/office/powerpoint/2010/main" val="1601050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9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Guaranteed scheduling example</a:t>
            </a:r>
          </a:p>
        </p:txBody>
      </p:sp>
      <p:graphicFrame>
        <p:nvGraphicFramePr>
          <p:cNvPr id="7170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876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52280" imgH="393480" progId="Equation.3">
                  <p:embed/>
                </p:oleObj>
              </mc:Choice>
              <mc:Fallback>
                <p:oleObj name="משוואה" r:id="rId2" imgW="152280" imgH="393480" progId="Equation.3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532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52280" imgH="393480" progId="Equation.3">
                  <p:embed/>
                </p:oleObj>
              </mc:Choice>
              <mc:Fallback>
                <p:oleObj name="משוואה" r:id="rId4" imgW="152280" imgH="393480" progId="Equation.3">
                  <p:embed/>
                  <p:pic>
                    <p:nvPicPr>
                      <p:cNvPr id="71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42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03663" y="3870325"/>
          <a:ext cx="86518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304560" imgH="393480" progId="Equation.3">
                  <p:embed/>
                </p:oleObj>
              </mc:Choice>
              <mc:Fallback>
                <p:oleObj name="משוואה" r:id="rId5" imgW="304560" imgH="393480" progId="Equation.3">
                  <p:embed/>
                  <p:pic>
                    <p:nvPicPr>
                      <p:cNvPr id="4833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3870325"/>
                        <a:ext cx="865187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447800" y="3870325"/>
          <a:ext cx="8858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304560" imgH="393480" progId="Equation.3">
                  <p:embed/>
                </p:oleObj>
              </mc:Choice>
              <mc:Fallback>
                <p:oleObj name="משוואה" r:id="rId7" imgW="304560" imgH="393480" progId="Equation.3">
                  <p:embed/>
                  <p:pic>
                    <p:nvPicPr>
                      <p:cNvPr id="71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70325"/>
                        <a:ext cx="885825" cy="114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1262063" y="2565400"/>
            <a:ext cx="1349375" cy="111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1</a:t>
            </a:r>
          </a:p>
        </p:txBody>
      </p:sp>
      <p:sp>
        <p:nvSpPr>
          <p:cNvPr id="483335" name="Rectangle 7"/>
          <p:cNvSpPr>
            <a:spLocks noChangeArrowheads="1"/>
          </p:cNvSpPr>
          <p:nvPr/>
        </p:nvSpPr>
        <p:spPr bwMode="auto">
          <a:xfrm>
            <a:off x="3700463" y="2565400"/>
            <a:ext cx="1349375" cy="1117600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2</a:t>
            </a: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6330950" y="2565400"/>
            <a:ext cx="1349375" cy="1117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3</a:t>
            </a: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682625" y="5983288"/>
            <a:ext cx="7677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682625" y="5616575"/>
            <a:ext cx="579438" cy="366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3700463" y="1563688"/>
            <a:ext cx="15541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 sz="4400"/>
              <a:t>6</a:t>
            </a:r>
          </a:p>
        </p:txBody>
      </p:sp>
      <p:graphicFrame>
        <p:nvGraphicFramePr>
          <p:cNvPr id="7173" name="Object 12"/>
          <p:cNvGraphicFramePr>
            <a:graphicFrameLocks noChangeAspect="1"/>
          </p:cNvGraphicFramePr>
          <p:nvPr/>
        </p:nvGraphicFramePr>
        <p:xfrm>
          <a:off x="6515100" y="3846513"/>
          <a:ext cx="9239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9" imgW="304560" imgH="393480" progId="Equation.3">
                  <p:embed/>
                </p:oleObj>
              </mc:Choice>
              <mc:Fallback>
                <p:oleObj name="משוואה" r:id="rId9" imgW="304560" imgH="393480" progId="Equation.3">
                  <p:embed/>
                  <p:pic>
                    <p:nvPicPr>
                      <p:cNvPr id="717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3846513"/>
                        <a:ext cx="923925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1262063" y="5616575"/>
            <a:ext cx="579437" cy="366713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7182" name="Rectangle 15"/>
          <p:cNvSpPr>
            <a:spLocks noChangeArrowheads="1"/>
          </p:cNvSpPr>
          <p:nvPr/>
        </p:nvSpPr>
        <p:spPr bwMode="auto">
          <a:xfrm>
            <a:off x="1838325" y="5616575"/>
            <a:ext cx="579438" cy="3667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7183" name="Rectangle 16"/>
          <p:cNvSpPr>
            <a:spLocks noChangeArrowheads="1"/>
          </p:cNvSpPr>
          <p:nvPr/>
        </p:nvSpPr>
        <p:spPr bwMode="auto">
          <a:xfrm>
            <a:off x="2417763" y="5616575"/>
            <a:ext cx="579437" cy="366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7184" name="Rectangle 17"/>
          <p:cNvSpPr>
            <a:spLocks noChangeArrowheads="1"/>
          </p:cNvSpPr>
          <p:nvPr/>
        </p:nvSpPr>
        <p:spPr bwMode="auto">
          <a:xfrm>
            <a:off x="2997200" y="5616575"/>
            <a:ext cx="579438" cy="3667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7185" name="Rectangle 18"/>
          <p:cNvSpPr>
            <a:spLocks noChangeArrowheads="1"/>
          </p:cNvSpPr>
          <p:nvPr/>
        </p:nvSpPr>
        <p:spPr bwMode="auto">
          <a:xfrm>
            <a:off x="3576638" y="5616575"/>
            <a:ext cx="579437" cy="366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</p:spTree>
    <p:extLst>
      <p:ext uri="{BB962C8B-B14F-4D97-AF65-F5344CB8AC3E}">
        <p14:creationId xmlns:p14="http://schemas.microsoft.com/office/powerpoint/2010/main" val="374615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876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52280" imgH="393480" progId="Equation.3">
                  <p:embed/>
                </p:oleObj>
              </mc:Choice>
              <mc:Fallback>
                <p:oleObj name="משוואה" r:id="rId2" imgW="152280" imgH="393480" progId="Equation.3">
                  <p:embed/>
                  <p:pic>
                    <p:nvPicPr>
                      <p:cNvPr id="81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532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52280" imgH="393480" progId="Equation.3">
                  <p:embed/>
                </p:oleObj>
              </mc:Choice>
              <mc:Fallback>
                <p:oleObj name="משוואה" r:id="rId4" imgW="152280" imgH="393480" progId="Equation.3">
                  <p:embed/>
                  <p:pic>
                    <p:nvPicPr>
                      <p:cNvPr id="81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03663" y="3870325"/>
          <a:ext cx="86518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304560" imgH="393480" progId="Equation.3">
                  <p:embed/>
                </p:oleObj>
              </mc:Choice>
              <mc:Fallback>
                <p:oleObj name="משוואה" r:id="rId5" imgW="304560" imgH="393480" progId="Equation.3">
                  <p:embed/>
                  <p:pic>
                    <p:nvPicPr>
                      <p:cNvPr id="819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3870325"/>
                        <a:ext cx="865187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447800" y="3870325"/>
          <a:ext cx="8858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304560" imgH="393480" progId="Equation.3">
                  <p:embed/>
                </p:oleObj>
              </mc:Choice>
              <mc:Fallback>
                <p:oleObj name="משוואה" r:id="rId7" imgW="304560" imgH="393480" progId="Equation.3">
                  <p:embed/>
                  <p:pic>
                    <p:nvPicPr>
                      <p:cNvPr id="819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70325"/>
                        <a:ext cx="885825" cy="114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1262063" y="2565400"/>
            <a:ext cx="1349375" cy="111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1</a:t>
            </a: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3700463" y="2565400"/>
            <a:ext cx="1349375" cy="1117600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2</a:t>
            </a: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6330950" y="2565400"/>
            <a:ext cx="1349375" cy="1117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3</a:t>
            </a: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262063" y="407511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id-ID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682625" y="5983288"/>
            <a:ext cx="7677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682625" y="5616575"/>
            <a:ext cx="579438" cy="366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3700463" y="1563688"/>
            <a:ext cx="15541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 sz="4400"/>
              <a:t>7</a:t>
            </a:r>
          </a:p>
        </p:txBody>
      </p:sp>
      <p:graphicFrame>
        <p:nvGraphicFramePr>
          <p:cNvPr id="8197" name="Object 13"/>
          <p:cNvGraphicFramePr>
            <a:graphicFrameLocks noChangeAspect="1"/>
          </p:cNvGraphicFramePr>
          <p:nvPr/>
        </p:nvGraphicFramePr>
        <p:xfrm>
          <a:off x="6515100" y="3846513"/>
          <a:ext cx="9239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9" imgW="304560" imgH="393480" progId="Equation.3">
                  <p:embed/>
                </p:oleObj>
              </mc:Choice>
              <mc:Fallback>
                <p:oleObj name="משוואה" r:id="rId9" imgW="304560" imgH="393480" progId="Equation.3">
                  <p:embed/>
                  <p:pic>
                    <p:nvPicPr>
                      <p:cNvPr id="81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3846513"/>
                        <a:ext cx="923925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1262063" y="5616575"/>
            <a:ext cx="579437" cy="366713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8207" name="Rectangle 16"/>
          <p:cNvSpPr>
            <a:spLocks noChangeArrowheads="1"/>
          </p:cNvSpPr>
          <p:nvPr/>
        </p:nvSpPr>
        <p:spPr bwMode="auto">
          <a:xfrm>
            <a:off x="1838325" y="5616575"/>
            <a:ext cx="579438" cy="3667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8208" name="Rectangle 17"/>
          <p:cNvSpPr>
            <a:spLocks noChangeArrowheads="1"/>
          </p:cNvSpPr>
          <p:nvPr/>
        </p:nvSpPr>
        <p:spPr bwMode="auto">
          <a:xfrm>
            <a:off x="2417763" y="5616575"/>
            <a:ext cx="579437" cy="366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8209" name="Rectangle 18"/>
          <p:cNvSpPr>
            <a:spLocks noChangeArrowheads="1"/>
          </p:cNvSpPr>
          <p:nvPr/>
        </p:nvSpPr>
        <p:spPr bwMode="auto">
          <a:xfrm>
            <a:off x="2997200" y="5616575"/>
            <a:ext cx="579438" cy="3667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8210" name="Rectangle 19"/>
          <p:cNvSpPr>
            <a:spLocks noChangeArrowheads="1"/>
          </p:cNvSpPr>
          <p:nvPr/>
        </p:nvSpPr>
        <p:spPr bwMode="auto">
          <a:xfrm>
            <a:off x="3576638" y="5616575"/>
            <a:ext cx="579437" cy="366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8211" name="Rectangle 20"/>
          <p:cNvSpPr>
            <a:spLocks noChangeArrowheads="1"/>
          </p:cNvSpPr>
          <p:nvPr/>
        </p:nvSpPr>
        <p:spPr bwMode="auto">
          <a:xfrm>
            <a:off x="4160838" y="5616575"/>
            <a:ext cx="579437" cy="366713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395536" y="157957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rtl="0" eaLnBrk="0" hangingPunct="0">
              <a:defRPr/>
            </a:pPr>
            <a:r>
              <a:rPr kumimoji="1" lang="en-US" sz="4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+mj-cs"/>
              </a:rPr>
              <a:t>Guaranteed scheduling example</a:t>
            </a:r>
          </a:p>
        </p:txBody>
      </p:sp>
    </p:spTree>
    <p:extLst>
      <p:ext uri="{BB962C8B-B14F-4D97-AF65-F5344CB8AC3E}">
        <p14:creationId xmlns:p14="http://schemas.microsoft.com/office/powerpoint/2010/main" val="2535969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i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Guaranteed scheduling example</a:t>
            </a:r>
          </a:p>
        </p:txBody>
      </p:sp>
      <p:graphicFrame>
        <p:nvGraphicFramePr>
          <p:cNvPr id="9218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876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52280" imgH="393480" progId="Equation.3">
                  <p:embed/>
                </p:oleObj>
              </mc:Choice>
              <mc:Fallback>
                <p:oleObj name="משוואה" r:id="rId2" imgW="152280" imgH="393480" progId="Equation.3">
                  <p:embed/>
                  <p:pic>
                    <p:nvPicPr>
                      <p:cNvPr id="92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532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52280" imgH="393480" progId="Equation.3">
                  <p:embed/>
                </p:oleObj>
              </mc:Choice>
              <mc:Fallback>
                <p:oleObj name="משוואה" r:id="rId4" imgW="152280" imgH="393480" progId="Equation.3">
                  <p:embed/>
                  <p:pic>
                    <p:nvPicPr>
                      <p:cNvPr id="92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21125" y="3870325"/>
          <a:ext cx="8286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291960" imgH="393480" progId="Equation.3">
                  <p:embed/>
                </p:oleObj>
              </mc:Choice>
              <mc:Fallback>
                <p:oleObj name="משוואה" r:id="rId5" imgW="291960" imgH="393480" progId="Equation.3">
                  <p:embed/>
                  <p:pic>
                    <p:nvPicPr>
                      <p:cNvPr id="922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3870325"/>
                        <a:ext cx="828675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465263" y="3870325"/>
          <a:ext cx="849312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291960" imgH="393480" progId="Equation.3">
                  <p:embed/>
                </p:oleObj>
              </mc:Choice>
              <mc:Fallback>
                <p:oleObj name="משוואה" r:id="rId7" imgW="291960" imgH="393480" progId="Equation.3">
                  <p:embed/>
                  <p:pic>
                    <p:nvPicPr>
                      <p:cNvPr id="92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3870325"/>
                        <a:ext cx="849312" cy="114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1262063" y="2565400"/>
            <a:ext cx="1349375" cy="111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1</a:t>
            </a: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3700463" y="2565400"/>
            <a:ext cx="1349375" cy="1117600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2</a:t>
            </a: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6330950" y="2565400"/>
            <a:ext cx="1349375" cy="1117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3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1262063" y="407511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id-ID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682625" y="5983288"/>
            <a:ext cx="7677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682625" y="5616575"/>
            <a:ext cx="579438" cy="366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3700463" y="1563688"/>
            <a:ext cx="15541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 sz="4400"/>
              <a:t>8</a:t>
            </a:r>
          </a:p>
        </p:txBody>
      </p:sp>
      <p:graphicFrame>
        <p:nvGraphicFramePr>
          <p:cNvPr id="9221" name="Object 13"/>
          <p:cNvGraphicFramePr>
            <a:graphicFrameLocks noChangeAspect="1"/>
          </p:cNvGraphicFramePr>
          <p:nvPr/>
        </p:nvGraphicFramePr>
        <p:xfrm>
          <a:off x="6534150" y="3846513"/>
          <a:ext cx="8858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91960" imgH="393480" progId="Equation.3">
                  <p:embed/>
                </p:oleObj>
              </mc:Choice>
              <mc:Fallback>
                <p:oleObj name="משוואה" r:id="rId8" imgW="291960" imgH="393480" progId="Equation.3">
                  <p:embed/>
                  <p:pic>
                    <p:nvPicPr>
                      <p:cNvPr id="92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3846513"/>
                        <a:ext cx="885825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1262063" y="5616575"/>
            <a:ext cx="579437" cy="366713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9231" name="Rectangle 16"/>
          <p:cNvSpPr>
            <a:spLocks noChangeArrowheads="1"/>
          </p:cNvSpPr>
          <p:nvPr/>
        </p:nvSpPr>
        <p:spPr bwMode="auto">
          <a:xfrm>
            <a:off x="1838325" y="5616575"/>
            <a:ext cx="579438" cy="3667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9232" name="Rectangle 17"/>
          <p:cNvSpPr>
            <a:spLocks noChangeArrowheads="1"/>
          </p:cNvSpPr>
          <p:nvPr/>
        </p:nvSpPr>
        <p:spPr bwMode="auto">
          <a:xfrm>
            <a:off x="2417763" y="5616575"/>
            <a:ext cx="579437" cy="366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9233" name="Rectangle 18"/>
          <p:cNvSpPr>
            <a:spLocks noChangeArrowheads="1"/>
          </p:cNvSpPr>
          <p:nvPr/>
        </p:nvSpPr>
        <p:spPr bwMode="auto">
          <a:xfrm>
            <a:off x="2997200" y="5616575"/>
            <a:ext cx="579438" cy="3667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9234" name="Rectangle 19"/>
          <p:cNvSpPr>
            <a:spLocks noChangeArrowheads="1"/>
          </p:cNvSpPr>
          <p:nvPr/>
        </p:nvSpPr>
        <p:spPr bwMode="auto">
          <a:xfrm>
            <a:off x="3576638" y="5616575"/>
            <a:ext cx="579437" cy="366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9235" name="Rectangle 20"/>
          <p:cNvSpPr>
            <a:spLocks noChangeArrowheads="1"/>
          </p:cNvSpPr>
          <p:nvPr/>
        </p:nvSpPr>
        <p:spPr bwMode="auto">
          <a:xfrm>
            <a:off x="4160838" y="5616575"/>
            <a:ext cx="579437" cy="366713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9236" name="Rectangle 21"/>
          <p:cNvSpPr>
            <a:spLocks noChangeArrowheads="1"/>
          </p:cNvSpPr>
          <p:nvPr/>
        </p:nvSpPr>
        <p:spPr bwMode="auto">
          <a:xfrm>
            <a:off x="4745038" y="5616575"/>
            <a:ext cx="579437" cy="366713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</p:spTree>
    <p:extLst>
      <p:ext uri="{BB962C8B-B14F-4D97-AF65-F5344CB8AC3E}">
        <p14:creationId xmlns:p14="http://schemas.microsoft.com/office/powerpoint/2010/main" val="1329749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i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Guaranteed scheduling example</a:t>
            </a:r>
          </a:p>
        </p:txBody>
      </p:sp>
      <p:graphicFrame>
        <p:nvGraphicFramePr>
          <p:cNvPr id="10242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876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52280" imgH="393480" progId="Equation.3">
                  <p:embed/>
                </p:oleObj>
              </mc:Choice>
              <mc:Fallback>
                <p:oleObj name="משוואה" r:id="rId2" imgW="152280" imgH="393480" progId="Equation.3">
                  <p:embed/>
                  <p:pic>
                    <p:nvPicPr>
                      <p:cNvPr id="102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53200" y="2308225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52280" imgH="393480" progId="Equation.3">
                  <p:embed/>
                </p:oleObj>
              </mc:Choice>
              <mc:Fallback>
                <p:oleObj name="משוואה" r:id="rId4" imgW="152280" imgH="393480" progId="Equation.3">
                  <p:embed/>
                  <p:pic>
                    <p:nvPicPr>
                      <p:cNvPr id="102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08225"/>
                        <a:ext cx="152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21125" y="3894138"/>
          <a:ext cx="8286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304560" imgH="393480" progId="Equation.3">
                  <p:embed/>
                </p:oleObj>
              </mc:Choice>
              <mc:Fallback>
                <p:oleObj name="משוואה" r:id="rId5" imgW="304560" imgH="393480" progId="Equation.3">
                  <p:embed/>
                  <p:pic>
                    <p:nvPicPr>
                      <p:cNvPr id="1024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3894138"/>
                        <a:ext cx="828675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465263" y="3894138"/>
          <a:ext cx="8493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304560" imgH="393480" progId="Equation.3">
                  <p:embed/>
                </p:oleObj>
              </mc:Choice>
              <mc:Fallback>
                <p:oleObj name="משוואה" r:id="rId7" imgW="304560" imgH="393480" progId="Equation.3">
                  <p:embed/>
                  <p:pic>
                    <p:nvPicPr>
                      <p:cNvPr id="102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3894138"/>
                        <a:ext cx="849312" cy="109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1262063" y="2565400"/>
            <a:ext cx="1349375" cy="111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1</a:t>
            </a: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3700463" y="2565400"/>
            <a:ext cx="1349375" cy="1117600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2</a:t>
            </a: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6330950" y="2565400"/>
            <a:ext cx="1349375" cy="1117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id-ID"/>
              <a:t>Process 3</a:t>
            </a: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682625" y="5983288"/>
            <a:ext cx="7677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682625" y="5616575"/>
            <a:ext cx="579438" cy="366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700463" y="1563688"/>
            <a:ext cx="15541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id-ID" sz="4400"/>
              <a:t>9</a:t>
            </a:r>
          </a:p>
        </p:txBody>
      </p:sp>
      <p:graphicFrame>
        <p:nvGraphicFramePr>
          <p:cNvPr id="10245" name="Object 13"/>
          <p:cNvGraphicFramePr>
            <a:graphicFrameLocks noChangeAspect="1"/>
          </p:cNvGraphicFramePr>
          <p:nvPr/>
        </p:nvGraphicFramePr>
        <p:xfrm>
          <a:off x="6515100" y="3846513"/>
          <a:ext cx="9239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304560" imgH="393480" progId="Equation.3">
                  <p:embed/>
                </p:oleObj>
              </mc:Choice>
              <mc:Fallback>
                <p:oleObj name="משוואה" r:id="rId8" imgW="304560" imgH="393480" progId="Equation.3">
                  <p:embed/>
                  <p:pic>
                    <p:nvPicPr>
                      <p:cNvPr id="102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3846513"/>
                        <a:ext cx="923925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14"/>
          <p:cNvSpPr>
            <a:spLocks noChangeArrowheads="1"/>
          </p:cNvSpPr>
          <p:nvPr/>
        </p:nvSpPr>
        <p:spPr bwMode="auto">
          <a:xfrm>
            <a:off x="1262063" y="5616575"/>
            <a:ext cx="579437" cy="366713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10254" name="Rectangle 16"/>
          <p:cNvSpPr>
            <a:spLocks noChangeArrowheads="1"/>
          </p:cNvSpPr>
          <p:nvPr/>
        </p:nvSpPr>
        <p:spPr bwMode="auto">
          <a:xfrm>
            <a:off x="1838325" y="5616575"/>
            <a:ext cx="579438" cy="3667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10255" name="Rectangle 17"/>
          <p:cNvSpPr>
            <a:spLocks noChangeArrowheads="1"/>
          </p:cNvSpPr>
          <p:nvPr/>
        </p:nvSpPr>
        <p:spPr bwMode="auto">
          <a:xfrm>
            <a:off x="2417763" y="5616575"/>
            <a:ext cx="579437" cy="366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2997200" y="5616575"/>
            <a:ext cx="579438" cy="3667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10257" name="Rectangle 19"/>
          <p:cNvSpPr>
            <a:spLocks noChangeArrowheads="1"/>
          </p:cNvSpPr>
          <p:nvPr/>
        </p:nvSpPr>
        <p:spPr bwMode="auto">
          <a:xfrm>
            <a:off x="3576638" y="5616575"/>
            <a:ext cx="579437" cy="3667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10258" name="Rectangle 20"/>
          <p:cNvSpPr>
            <a:spLocks noChangeArrowheads="1"/>
          </p:cNvSpPr>
          <p:nvPr/>
        </p:nvSpPr>
        <p:spPr bwMode="auto">
          <a:xfrm>
            <a:off x="4160838" y="5616575"/>
            <a:ext cx="579437" cy="366713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10259" name="Rectangle 21"/>
          <p:cNvSpPr>
            <a:spLocks noChangeArrowheads="1"/>
          </p:cNvSpPr>
          <p:nvPr/>
        </p:nvSpPr>
        <p:spPr bwMode="auto">
          <a:xfrm>
            <a:off x="4745038" y="5616575"/>
            <a:ext cx="579437" cy="366713"/>
          </a:xfrm>
          <a:prstGeom prst="rect">
            <a:avLst/>
          </a:prstGeom>
          <a:solidFill>
            <a:srgbClr val="64A8F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  <p:sp>
        <p:nvSpPr>
          <p:cNvPr id="10260" name="Rectangle 22"/>
          <p:cNvSpPr>
            <a:spLocks noChangeArrowheads="1"/>
          </p:cNvSpPr>
          <p:nvPr/>
        </p:nvSpPr>
        <p:spPr bwMode="auto">
          <a:xfrm>
            <a:off x="5324475" y="5616575"/>
            <a:ext cx="579438" cy="3667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ar-SA" altLang="id-ID"/>
          </a:p>
        </p:txBody>
      </p:sp>
    </p:spTree>
    <p:extLst>
      <p:ext uri="{BB962C8B-B14F-4D97-AF65-F5344CB8AC3E}">
        <p14:creationId xmlns:p14="http://schemas.microsoft.com/office/powerpoint/2010/main" val="2970354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675021"/>
            <a:ext cx="8051800" cy="7620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z="3600" i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Highest Response Ratio Next  (HRRN)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276225" y="1628800"/>
            <a:ext cx="8229600" cy="4325112"/>
          </a:xfrm>
        </p:spPr>
        <p:txBody>
          <a:bodyPr lIns="92075" tIns="46038" rIns="92075" bIns="46038"/>
          <a:lstStyle/>
          <a:p>
            <a:pPr>
              <a:buFont typeface="Symbol" panose="05050102010706020507" pitchFamily="18" charset="2"/>
              <a:buNone/>
            </a:pPr>
            <a:r>
              <a:rPr lang="en-US" altLang="id-ID" sz="2800" dirty="0">
                <a:solidFill>
                  <a:schemeClr val="tx1"/>
                </a:solidFill>
                <a:latin typeface="Calibri" panose="020F0502020204030204" pitchFamily="34" charset="0"/>
              </a:rPr>
              <a:t>Choose next process with the highest ratio of:</a:t>
            </a:r>
          </a:p>
          <a:p>
            <a:pPr>
              <a:buFont typeface="Symbol" panose="05050102010706020507" pitchFamily="18" charset="2"/>
              <a:buNone/>
            </a:pPr>
            <a:endParaRPr lang="en-US" altLang="id-ID" sz="2400" dirty="0"/>
          </a:p>
          <a:p>
            <a:pPr>
              <a:buFont typeface="Symbol" panose="05050102010706020507" pitchFamily="18" charset="2"/>
              <a:buNone/>
            </a:pPr>
            <a:endParaRPr lang="en-US" altLang="id-ID" sz="2400" dirty="0"/>
          </a:p>
          <a:p>
            <a:pPr>
              <a:buFont typeface="Symbol" panose="05050102010706020507" pitchFamily="18" charset="2"/>
              <a:buNone/>
            </a:pPr>
            <a:endParaRPr lang="en-US" altLang="id-ID" sz="2400" dirty="0"/>
          </a:p>
          <a:p>
            <a:pPr>
              <a:buFont typeface="Symbol" panose="05050102010706020507" pitchFamily="18" charset="2"/>
              <a:buNone/>
            </a:pPr>
            <a:endParaRPr lang="en-US" altLang="id-ID" sz="2400" dirty="0"/>
          </a:p>
          <a:p>
            <a:pPr>
              <a:buFont typeface="Symbol" panose="05050102010706020507" pitchFamily="18" charset="2"/>
              <a:buNone/>
            </a:pPr>
            <a:endParaRPr lang="en-US" altLang="id-ID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id-ID" dirty="0">
              <a:latin typeface="Calibri" panose="020F0502020204030204" pitchFamily="34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id-ID" sz="2800" dirty="0">
                <a:solidFill>
                  <a:schemeClr val="tx1"/>
                </a:solidFill>
                <a:latin typeface="Calibri" panose="020F0502020204030204" pitchFamily="34" charset="0"/>
              </a:rPr>
              <a:t>Similar to non-preemptive SJF but avoids starvation</a:t>
            </a:r>
          </a:p>
          <a:p>
            <a:endParaRPr lang="en-US" altLang="id-ID" sz="2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2231" name="Rectangle 4"/>
          <p:cNvSpPr>
            <a:spLocks noChangeArrowheads="1"/>
          </p:cNvSpPr>
          <p:nvPr/>
        </p:nvSpPr>
        <p:spPr bwMode="auto">
          <a:xfrm>
            <a:off x="1259632" y="2831103"/>
            <a:ext cx="65674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id-ID" sz="2800" b="1" dirty="0"/>
              <a:t>time spent waiting + expected service time</a:t>
            </a:r>
          </a:p>
          <a:p>
            <a:pPr algn="ctr" rtl="0"/>
            <a:r>
              <a:rPr lang="en-US" altLang="id-ID" sz="2800" b="1" dirty="0"/>
              <a:t>expected service time</a:t>
            </a:r>
          </a:p>
        </p:txBody>
      </p:sp>
      <p:sp>
        <p:nvSpPr>
          <p:cNvPr id="52232" name="Line 5"/>
          <p:cNvSpPr>
            <a:spLocks noChangeShapeType="1"/>
          </p:cNvSpPr>
          <p:nvPr/>
        </p:nvSpPr>
        <p:spPr bwMode="auto">
          <a:xfrm>
            <a:off x="1419176" y="3304178"/>
            <a:ext cx="6248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405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en-US" dirty="0"/>
              <a:t>Exercise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058" y="1988840"/>
            <a:ext cx="6224555" cy="37444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3848" y="5849942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Chart, AWT, ATAT 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2335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254" y="2276872"/>
            <a:ext cx="767549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</a:rPr>
              <a:t>Any Question ?</a:t>
            </a:r>
          </a:p>
          <a:p>
            <a:pPr algn="ctr"/>
            <a:endParaRPr lang="id-ID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</a:endParaRPr>
          </a:p>
          <a:p>
            <a:pPr algn="ctr"/>
            <a:r>
              <a:rPr lang="id-ID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63500">
                    <a:srgbClr val="53548A">
                      <a:satMod val="175000"/>
                      <a:alpha val="40000"/>
                    </a:srgbClr>
                  </a:glow>
                </a:effectLst>
              </a:rPr>
              <a:t>Anything to discuss ?</a:t>
            </a:r>
            <a:endParaRPr lang="en-US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63500">
                  <a:srgbClr val="53548A">
                    <a:satMod val="175000"/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518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24744"/>
            <a:ext cx="7513637" cy="5762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Scheduling Algorithm Optimization Criteria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2276872"/>
            <a:ext cx="6115050" cy="376302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Max CPU utilization</a:t>
            </a:r>
          </a:p>
          <a:p>
            <a:endParaRPr lang="en-US" altLang="en-US" sz="2400" dirty="0"/>
          </a:p>
          <a:p>
            <a:r>
              <a:rPr lang="en-US" altLang="en-US" sz="2400" dirty="0"/>
              <a:t>Max throughput</a:t>
            </a:r>
          </a:p>
          <a:p>
            <a:endParaRPr lang="en-US" altLang="en-US" sz="2400" dirty="0"/>
          </a:p>
          <a:p>
            <a:r>
              <a:rPr lang="en-US" altLang="en-US" sz="2400" dirty="0"/>
              <a:t>Min turnaround time </a:t>
            </a:r>
          </a:p>
          <a:p>
            <a:endParaRPr lang="en-US" altLang="en-US" sz="2400" dirty="0"/>
          </a:p>
          <a:p>
            <a:r>
              <a:rPr lang="en-US" altLang="en-US" sz="2400" dirty="0"/>
              <a:t>Min waiting time </a:t>
            </a:r>
          </a:p>
          <a:p>
            <a:endParaRPr lang="en-US" altLang="en-US" sz="2400" dirty="0"/>
          </a:p>
          <a:p>
            <a:r>
              <a:rPr lang="en-US" altLang="en-US" sz="2400" dirty="0"/>
              <a:t>Min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39465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29919"/>
            <a:ext cx="8229600" cy="10668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altLang="id-ID" sz="4000" dirty="0"/>
              <a:t>Types of scheduling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id-ID" sz="2800"/>
              <a:t>Long-term : To add to the pool of processes to be executed.</a:t>
            </a:r>
          </a:p>
          <a:p>
            <a:pPr>
              <a:lnSpc>
                <a:spcPct val="90000"/>
              </a:lnSpc>
            </a:pPr>
            <a:r>
              <a:rPr lang="en-US" altLang="id-ID" sz="2800"/>
              <a:t>Medium-term : To add to the number of processes that are in the main memory.</a:t>
            </a:r>
          </a:p>
          <a:p>
            <a:pPr>
              <a:lnSpc>
                <a:spcPct val="90000"/>
              </a:lnSpc>
            </a:pPr>
            <a:r>
              <a:rPr lang="en-US" altLang="id-ID" sz="2800" b="1"/>
              <a:t>Short-term </a:t>
            </a:r>
            <a:r>
              <a:rPr lang="en-US" altLang="id-ID" sz="2800"/>
              <a:t>: Which of the available processes will be executed by a processor?</a:t>
            </a:r>
          </a:p>
          <a:p>
            <a:pPr>
              <a:lnSpc>
                <a:spcPct val="90000"/>
              </a:lnSpc>
            </a:pPr>
            <a:r>
              <a:rPr lang="en-US" altLang="id-ID" sz="2800"/>
              <a:t>IO scheduling: To decide which process’s pending IO request shall be handled by an available IO device.</a:t>
            </a:r>
          </a:p>
        </p:txBody>
      </p:sp>
    </p:spTree>
    <p:extLst>
      <p:ext uri="{BB962C8B-B14F-4D97-AF65-F5344CB8AC3E}">
        <p14:creationId xmlns:p14="http://schemas.microsoft.com/office/powerpoint/2010/main" val="34642582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69652" y="992041"/>
            <a:ext cx="7885113" cy="588963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altLang="id-ID" sz="3600" dirty="0"/>
              <a:t>Classification of Scheduling Activity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66800" y="5334000"/>
            <a:ext cx="7886700" cy="129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id-ID" sz="2600">
                <a:solidFill>
                  <a:schemeClr val="hlink"/>
                </a:solidFill>
              </a:rPr>
              <a:t>Long-term</a:t>
            </a:r>
            <a:r>
              <a:rPr lang="en-US" altLang="id-ID" sz="2600"/>
              <a:t>: which process to admit</a:t>
            </a:r>
          </a:p>
          <a:p>
            <a:pPr>
              <a:lnSpc>
                <a:spcPct val="90000"/>
              </a:lnSpc>
            </a:pPr>
            <a:r>
              <a:rPr lang="en-US" altLang="id-ID" sz="2600">
                <a:solidFill>
                  <a:schemeClr val="hlink"/>
                </a:solidFill>
              </a:rPr>
              <a:t>Medium-term</a:t>
            </a:r>
            <a:r>
              <a:rPr lang="en-US" altLang="id-ID" sz="2600"/>
              <a:t>: which process to swap in or out</a:t>
            </a:r>
          </a:p>
          <a:p>
            <a:pPr>
              <a:lnSpc>
                <a:spcPct val="90000"/>
              </a:lnSpc>
            </a:pPr>
            <a:r>
              <a:rPr lang="en-US" altLang="id-ID" sz="2600">
                <a:solidFill>
                  <a:schemeClr val="hlink"/>
                </a:solidFill>
              </a:rPr>
              <a:t>Short-term</a:t>
            </a:r>
            <a:r>
              <a:rPr lang="en-US" altLang="id-ID" sz="2600"/>
              <a:t>: which ready process to execute next</a:t>
            </a:r>
            <a:endParaRPr lang="en-US" altLang="id-ID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703918"/>
              </p:ext>
            </p:extLst>
          </p:nvPr>
        </p:nvGraphicFramePr>
        <p:xfrm>
          <a:off x="1331640" y="1581004"/>
          <a:ext cx="6564313" cy="375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3" imgW="6563641" imgH="4200000" progId="Adobe.Illustrator.7">
                  <p:embed/>
                </p:oleObj>
              </mc:Choice>
              <mc:Fallback>
                <p:oleObj name="Artwork" r:id="rId3" imgW="6563641" imgH="4200000" progId="Adobe.Illustrator.7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581004"/>
                        <a:ext cx="6564313" cy="3757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39560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/>
          <a:lstStyle/>
          <a:p>
            <a:r>
              <a:rPr lang="en-US" dirty="0"/>
              <a:t>Scheduling Algorithm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783357"/>
            <a:ext cx="4038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/>
              <a:t>Non-Pre-emptive</a:t>
            </a:r>
          </a:p>
          <a:p>
            <a:endParaRPr lang="en-US" dirty="0"/>
          </a:p>
          <a:p>
            <a:r>
              <a:rPr lang="en-US" dirty="0"/>
              <a:t>FIFO (First In First Out) a.k.a. FCFS (First Come First Serve)</a:t>
            </a:r>
          </a:p>
          <a:p>
            <a:endParaRPr lang="en-US" dirty="0"/>
          </a:p>
          <a:p>
            <a:r>
              <a:rPr lang="en-US" dirty="0"/>
              <a:t>SJF (Shortest Job First)</a:t>
            </a:r>
          </a:p>
          <a:p>
            <a:endParaRPr lang="en-US" dirty="0"/>
          </a:p>
          <a:p>
            <a:r>
              <a:rPr lang="en-US" dirty="0"/>
              <a:t>HRN (Highest Ratio Next)</a:t>
            </a:r>
          </a:p>
          <a:p>
            <a:endParaRPr lang="en-US" dirty="0"/>
          </a:p>
          <a:p>
            <a:r>
              <a:rPr lang="en-US" dirty="0"/>
              <a:t>MFQ (Multiple Feedback Queues)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65186" y="1783357"/>
            <a:ext cx="4038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/>
              <a:t>Pre-emptive</a:t>
            </a:r>
          </a:p>
          <a:p>
            <a:endParaRPr lang="en-US" dirty="0"/>
          </a:p>
          <a:p>
            <a:r>
              <a:rPr lang="en-US" dirty="0"/>
              <a:t>RR (Round Robin)</a:t>
            </a:r>
          </a:p>
          <a:p>
            <a:endParaRPr lang="en-US" dirty="0"/>
          </a:p>
          <a:p>
            <a:r>
              <a:rPr lang="en-US" dirty="0"/>
              <a:t>PSJF (Pre-emptive Shortest Job First)</a:t>
            </a:r>
          </a:p>
          <a:p>
            <a:endParaRPr lang="en-US" dirty="0"/>
          </a:p>
          <a:p>
            <a:r>
              <a:rPr lang="en-US" dirty="0"/>
              <a:t>SRF (Shortest Remaining First)</a:t>
            </a:r>
          </a:p>
          <a:p>
            <a:endParaRPr lang="en-US" dirty="0"/>
          </a:p>
          <a:p>
            <a:r>
              <a:rPr lang="en-US" dirty="0"/>
              <a:t>PS (Priority Scheduling)</a:t>
            </a:r>
          </a:p>
          <a:p>
            <a:endParaRPr lang="en-US" dirty="0"/>
          </a:p>
          <a:p>
            <a:r>
              <a:rPr lang="en-US" dirty="0"/>
              <a:t>GS (Guaranteed Scheduling)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75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73087" y="99032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First-Come, First-Served (FCFS) Scheduling </a:t>
            </a:r>
            <a:r>
              <a:rPr lang="en-US" altLang="en-US" sz="2400" dirty="0" err="1"/>
              <a:t>a.k.a</a:t>
            </a:r>
            <a:r>
              <a:rPr lang="en-US" altLang="en-US" sz="2400" dirty="0"/>
              <a:t> FIFO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55451" y="1988840"/>
            <a:ext cx="7566025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000" dirty="0"/>
              <a:t>		</a:t>
            </a:r>
            <a:r>
              <a:rPr lang="en-US" altLang="en-US" sz="2000" u="sng" dirty="0"/>
              <a:t>Process</a:t>
            </a:r>
            <a:r>
              <a:rPr lang="en-US" altLang="en-US" sz="2000" dirty="0"/>
              <a:t>	</a:t>
            </a:r>
            <a:r>
              <a:rPr lang="en-US" altLang="en-US" sz="2000" u="sng" dirty="0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1</a:t>
            </a:r>
            <a:r>
              <a:rPr lang="en-US" altLang="en-US" sz="2000" dirty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2</a:t>
            </a:r>
            <a:r>
              <a:rPr lang="en-US" altLang="en-US" sz="2000" dirty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3	 </a:t>
            </a:r>
            <a:r>
              <a:rPr lang="en-US" altLang="en-US" sz="2000" dirty="0"/>
              <a:t>3</a:t>
            </a:r>
            <a:r>
              <a:rPr lang="en-US" altLang="en-US" sz="2000" i="1" baseline="-25000" dirty="0"/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sz="20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sz="2000" dirty="0"/>
              <a:t>Suppose that the processes arrive in the order: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1</a:t>
            </a:r>
            <a:r>
              <a:rPr lang="en-US" altLang="en-US" sz="2000" dirty="0"/>
              <a:t> ,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2</a:t>
            </a:r>
            <a:r>
              <a:rPr lang="en-US" altLang="en-US" sz="2000" dirty="0"/>
              <a:t> ,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3  </a:t>
            </a:r>
            <a:br>
              <a:rPr lang="en-US" altLang="en-US" sz="2000" i="1" baseline="-25000" dirty="0"/>
            </a:br>
            <a:r>
              <a:rPr lang="en-US" altLang="en-US" sz="2000" dirty="0"/>
              <a:t>The Gantt Chart for the schedule is:</a:t>
            </a: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20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sz="2000" dirty="0"/>
              <a:t>Waiting time for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1</a:t>
            </a:r>
            <a:r>
              <a:rPr lang="en-US" altLang="en-US" sz="2000" dirty="0"/>
              <a:t>  = 0;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2</a:t>
            </a:r>
            <a:r>
              <a:rPr lang="en-US" altLang="en-US" sz="2000" dirty="0"/>
              <a:t>  = 24;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3 </a:t>
            </a:r>
            <a:r>
              <a:rPr lang="en-US" altLang="en-US" sz="2000" dirty="0"/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sz="2000" dirty="0"/>
              <a:t>Average waiting time:  (0 + 24 + 27)/3 = 17</a:t>
            </a:r>
          </a:p>
        </p:txBody>
      </p:sp>
      <p:pic>
        <p:nvPicPr>
          <p:cNvPr id="2355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44" y="4581128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557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66285"/>
            <a:ext cx="7704137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FCFS Scheduling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63602" y="1556792"/>
            <a:ext cx="7651750" cy="4530725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sz="2000" dirty="0">
                <a:cs typeface="ＭＳ Ｐゴシック" charset="-128"/>
              </a:rPr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sz="2000" dirty="0">
                <a:cs typeface="ＭＳ Ｐゴシック" charset="-128"/>
              </a:rPr>
              <a:t>		 </a:t>
            </a:r>
            <a:r>
              <a:rPr lang="en-US" altLang="en-US" sz="2000" i="1" dirty="0">
                <a:cs typeface="ＭＳ Ｐゴシック" charset="-128"/>
              </a:rPr>
              <a:t>P</a:t>
            </a:r>
            <a:r>
              <a:rPr lang="en-US" altLang="en-US" sz="2000" i="1" baseline="-25000" dirty="0">
                <a:cs typeface="ＭＳ Ｐゴシック" charset="-128"/>
              </a:rPr>
              <a:t>2</a:t>
            </a:r>
            <a:r>
              <a:rPr lang="en-US" altLang="en-US" sz="2000" dirty="0">
                <a:cs typeface="ＭＳ Ｐゴシック" charset="-128"/>
              </a:rPr>
              <a:t> , </a:t>
            </a:r>
            <a:r>
              <a:rPr lang="en-US" altLang="en-US" sz="2000" i="1" dirty="0">
                <a:cs typeface="ＭＳ Ｐゴシック" charset="-128"/>
              </a:rPr>
              <a:t>P</a:t>
            </a:r>
            <a:r>
              <a:rPr lang="en-US" altLang="en-US" sz="2000" i="1" baseline="-25000" dirty="0">
                <a:cs typeface="ＭＳ Ｐゴシック" charset="-128"/>
              </a:rPr>
              <a:t>3</a:t>
            </a:r>
            <a:r>
              <a:rPr lang="en-US" altLang="en-US" sz="2000" dirty="0">
                <a:cs typeface="ＭＳ Ｐゴシック" charset="-128"/>
              </a:rPr>
              <a:t> , </a:t>
            </a:r>
            <a:r>
              <a:rPr lang="en-US" altLang="en-US" sz="2000" i="1" dirty="0">
                <a:cs typeface="ＭＳ Ｐゴシック" charset="-128"/>
              </a:rPr>
              <a:t>P</a:t>
            </a:r>
            <a:r>
              <a:rPr lang="en-US" altLang="en-US" sz="2000" i="1" baseline="-25000" dirty="0">
                <a:cs typeface="ＭＳ Ｐゴシック" charset="-128"/>
              </a:rPr>
              <a:t>1</a:t>
            </a:r>
            <a:r>
              <a:rPr lang="en-US" altLang="en-US" sz="2000" dirty="0">
                <a:cs typeface="ＭＳ Ｐゴシック" charset="-128"/>
              </a:rPr>
              <a:t> 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sz="2000" dirty="0">
                <a:cs typeface="ＭＳ Ｐゴシック" charset="-128"/>
              </a:rPr>
              <a:t>The Gantt chart for the schedule is:</a:t>
            </a:r>
            <a:br>
              <a:rPr lang="en-US" altLang="en-US" sz="2000" dirty="0">
                <a:cs typeface="ＭＳ Ｐゴシック" charset="-128"/>
              </a:rPr>
            </a:br>
            <a:endParaRPr lang="en-US" altLang="en-US" sz="2000" dirty="0"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endParaRPr lang="en-US" altLang="en-US" sz="2000" dirty="0"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endParaRPr lang="en-US" altLang="en-US" sz="2000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sz="2000" dirty="0"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r>
              <a:rPr lang="en-US" altLang="en-US" sz="2000" dirty="0">
                <a:cs typeface="ＭＳ Ｐゴシック" charset="-128"/>
              </a:rPr>
              <a:t>Waiting time for </a:t>
            </a:r>
            <a:r>
              <a:rPr lang="en-US" altLang="en-US" sz="2000" i="1" dirty="0">
                <a:cs typeface="ＭＳ Ｐゴシック" charset="-128"/>
              </a:rPr>
              <a:t>P</a:t>
            </a:r>
            <a:r>
              <a:rPr lang="en-US" altLang="en-US" sz="2000" i="1" baseline="-25000" dirty="0">
                <a:cs typeface="ＭＳ Ｐゴシック" charset="-128"/>
              </a:rPr>
              <a:t>1 </a:t>
            </a:r>
            <a:r>
              <a:rPr lang="en-US" altLang="en-US" sz="2000" i="1" dirty="0">
                <a:cs typeface="ＭＳ Ｐゴシック" charset="-128"/>
              </a:rPr>
              <a:t>=</a:t>
            </a:r>
            <a:r>
              <a:rPr lang="en-US" altLang="en-US" sz="2000" dirty="0">
                <a:cs typeface="ＭＳ Ｐゴシック" charset="-128"/>
              </a:rPr>
              <a:t> 6</a:t>
            </a:r>
            <a:r>
              <a:rPr lang="en-US" altLang="en-US" sz="2000" i="1" dirty="0">
                <a:cs typeface="ＭＳ Ｐゴシック" charset="-128"/>
              </a:rPr>
              <a:t>;</a:t>
            </a:r>
            <a:r>
              <a:rPr lang="en-US" altLang="en-US" sz="2000" i="1" baseline="-25000" dirty="0">
                <a:cs typeface="ＭＳ Ｐゴシック" charset="-128"/>
              </a:rPr>
              <a:t> </a:t>
            </a:r>
            <a:r>
              <a:rPr lang="en-US" altLang="en-US" sz="2000" i="1" dirty="0">
                <a:cs typeface="ＭＳ Ｐゴシック" charset="-128"/>
              </a:rPr>
              <a:t>P</a:t>
            </a:r>
            <a:r>
              <a:rPr lang="en-US" altLang="en-US" sz="2000" i="1" baseline="-25000" dirty="0">
                <a:cs typeface="ＭＳ Ｐゴシック" charset="-128"/>
              </a:rPr>
              <a:t>2</a:t>
            </a:r>
            <a:r>
              <a:rPr lang="en-US" altLang="en-US" sz="2000" dirty="0">
                <a:cs typeface="ＭＳ Ｐゴシック" charset="-128"/>
              </a:rPr>
              <a:t> = 0</a:t>
            </a:r>
            <a:r>
              <a:rPr lang="en-US" altLang="en-US" sz="2000" i="1" baseline="-25000" dirty="0">
                <a:cs typeface="ＭＳ Ｐゴシック" charset="-128"/>
              </a:rPr>
              <a:t>; </a:t>
            </a:r>
            <a:r>
              <a:rPr lang="en-US" altLang="en-US" sz="2000" i="1" dirty="0">
                <a:cs typeface="ＭＳ Ｐゴシック" charset="-128"/>
              </a:rPr>
              <a:t>P</a:t>
            </a:r>
            <a:r>
              <a:rPr lang="en-US" altLang="en-US" sz="2000" i="1" baseline="-25000" dirty="0">
                <a:cs typeface="ＭＳ Ｐゴシック" charset="-128"/>
              </a:rPr>
              <a:t>3 </a:t>
            </a:r>
            <a:r>
              <a:rPr lang="en-US" altLang="en-US" sz="2000" i="1" dirty="0">
                <a:cs typeface="ＭＳ Ｐゴシック" charset="-128"/>
              </a:rPr>
              <a:t>= </a:t>
            </a:r>
            <a:r>
              <a:rPr lang="en-US" altLang="en-US" sz="2000" dirty="0">
                <a:cs typeface="ＭＳ Ｐゴシック" charset="-128"/>
              </a:rPr>
              <a:t>3</a:t>
            </a:r>
            <a:endParaRPr lang="en-US" altLang="en-US" sz="2000" i="1" dirty="0"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r>
              <a:rPr lang="en-US" altLang="en-US" sz="2000" dirty="0">
                <a:cs typeface="ＭＳ Ｐゴシック" charset="-128"/>
              </a:rPr>
              <a:t>Average waiting time:   (6 + 0 + 3)/3 = 3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sz="2000" dirty="0">
                <a:cs typeface="ＭＳ Ｐゴシック" charset="-128"/>
              </a:rPr>
              <a:t>Much better than previous case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sz="2000" b="1" dirty="0">
                <a:solidFill>
                  <a:srgbClr val="3366FF"/>
                </a:solidFill>
                <a:cs typeface="ＭＳ Ｐゴシック" charset="-128"/>
              </a:rPr>
              <a:t>Convoy effect </a:t>
            </a:r>
            <a:r>
              <a:rPr lang="en-US" altLang="en-US" sz="2000" dirty="0">
                <a:cs typeface="ＭＳ Ｐゴシック" charset="-128"/>
              </a:rPr>
              <a:t>- short process behind long process</a:t>
            </a:r>
          </a:p>
          <a:p>
            <a:pPr lvl="1">
              <a:tabLst>
                <a:tab pos="3649345" algn="ctr"/>
              </a:tabLst>
              <a:defRPr/>
            </a:pPr>
            <a:r>
              <a:rPr lang="en-US" altLang="en-US" sz="2000" dirty="0"/>
              <a:t>Consider one CPU-bound and many I/O-bound processes</a:t>
            </a:r>
          </a:p>
        </p:txBody>
      </p:sp>
      <p:pic>
        <p:nvPicPr>
          <p:cNvPr id="25603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192431"/>
      </p:ext>
    </p:extLst>
  </p:cSld>
  <p:clrMapOvr>
    <a:masterClrMapping/>
  </p:clrMapOvr>
</p:sld>
</file>

<file path=ppt/theme/theme1.xml><?xml version="1.0" encoding="utf-8"?>
<a:theme xmlns:a="http://schemas.openxmlformats.org/drawingml/2006/main" name="Fakultas Ilmu Kompu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kultas Ilmu Komputer" id="{F02E28E1-0329-49CB-8A26-C1E43D969C98}" vid="{15DBF05C-B68E-4D6E-A76A-CCDA835524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Fakultas Ilmu Komputer</Template>
  <TotalTime>48274</TotalTime>
  <Words>1752</Words>
  <Application>Microsoft Office PowerPoint</Application>
  <PresentationFormat>On-screen Show (4:3)</PresentationFormat>
  <Paragraphs>318</Paragraphs>
  <Slides>37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Calibri</vt:lpstr>
      <vt:lpstr>Georgia</vt:lpstr>
      <vt:lpstr>Helvetica</vt:lpstr>
      <vt:lpstr>Monotype Sorts</vt:lpstr>
      <vt:lpstr>Signika</vt:lpstr>
      <vt:lpstr>Symbol</vt:lpstr>
      <vt:lpstr>Tahoma</vt:lpstr>
      <vt:lpstr>Times New Roman</vt:lpstr>
      <vt:lpstr>Wingdings</vt:lpstr>
      <vt:lpstr>Fakultas Ilmu Komputer</vt:lpstr>
      <vt:lpstr>Artwork</vt:lpstr>
      <vt:lpstr>משוואה</vt:lpstr>
      <vt:lpstr>Operating System</vt:lpstr>
      <vt:lpstr>Process Scheduling : CPU Scheduler</vt:lpstr>
      <vt:lpstr>Scheduling Criteria</vt:lpstr>
      <vt:lpstr>Scheduling Algorithm Optimization Criteria</vt:lpstr>
      <vt:lpstr>Types of scheduling</vt:lpstr>
      <vt:lpstr>Classification of Scheduling Activity</vt:lpstr>
      <vt:lpstr>Scheduling Algorithm</vt:lpstr>
      <vt:lpstr>First-Come, First-Served (FCFS) Scheduling a.k.a FIFO</vt:lpstr>
      <vt:lpstr>FCFS Scheduling (Cont.)</vt:lpstr>
      <vt:lpstr>Shortest-Job-First (SJF) Scheduling</vt:lpstr>
      <vt:lpstr>Example of SJF (Non-Preemptive)</vt:lpstr>
      <vt:lpstr>Example of Preemptive SJF</vt:lpstr>
      <vt:lpstr>Example of Shortest-remaining-time-first</vt:lpstr>
      <vt:lpstr>Round Robin (RR)</vt:lpstr>
      <vt:lpstr>Example of RR with Time Quantum = 4</vt:lpstr>
      <vt:lpstr>Priority Scheduling</vt:lpstr>
      <vt:lpstr>Example of Priority Scheduling</vt:lpstr>
      <vt:lpstr>Priority Scheduling w/ Round-Robin</vt:lpstr>
      <vt:lpstr>PowerPoint Presentation</vt:lpstr>
      <vt:lpstr>Multilevel Queue</vt:lpstr>
      <vt:lpstr>Multilevel Feedback Queue</vt:lpstr>
      <vt:lpstr>Example of Multilevel Feedback Queue</vt:lpstr>
      <vt:lpstr>Multilevel Feedback Queues</vt:lpstr>
      <vt:lpstr>Guaranteed  (Fair-share) Scheduling</vt:lpstr>
      <vt:lpstr>Guaranteed scheduling example</vt:lpstr>
      <vt:lpstr>Guaranteed scheduling example</vt:lpstr>
      <vt:lpstr>Guaranteed scheduling example</vt:lpstr>
      <vt:lpstr>Guaranteed scheduling example</vt:lpstr>
      <vt:lpstr>Guaranteed scheduling example</vt:lpstr>
      <vt:lpstr>Guaranteed scheduling example</vt:lpstr>
      <vt:lpstr>Guaranteed scheduling example</vt:lpstr>
      <vt:lpstr>PowerPoint Presentation</vt:lpstr>
      <vt:lpstr>Guaranteed scheduling example</vt:lpstr>
      <vt:lpstr>Guaranteed scheduling example</vt:lpstr>
      <vt:lpstr>Highest Response Ratio Next  (HRRN)</vt:lpstr>
      <vt:lpstr>Exercise</vt:lpstr>
      <vt:lpstr>PowerPoint Presentation</vt:lpstr>
    </vt:vector>
  </TitlesOfParts>
  <Company>Universitas Dian Nuswantoro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</dc:title>
  <dc:creator>L. Budi Handoko</dc:creator>
  <cp:lastModifiedBy>Ensign Budi</cp:lastModifiedBy>
  <cp:revision>357</cp:revision>
  <dcterms:created xsi:type="dcterms:W3CDTF">2011-09-14T06:18:36Z</dcterms:created>
  <dcterms:modified xsi:type="dcterms:W3CDTF">2021-03-01T02:05:06Z</dcterms:modified>
</cp:coreProperties>
</file>