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9" r:id="rId2"/>
    <p:sldId id="353" r:id="rId3"/>
    <p:sldId id="330" r:id="rId4"/>
    <p:sldId id="331" r:id="rId5"/>
    <p:sldId id="332" r:id="rId6"/>
    <p:sldId id="333" r:id="rId7"/>
    <p:sldId id="334" r:id="rId8"/>
    <p:sldId id="335" r:id="rId9"/>
    <p:sldId id="336" r:id="rId10"/>
    <p:sldId id="337" r:id="rId11"/>
    <p:sldId id="338" r:id="rId12"/>
    <p:sldId id="339" r:id="rId13"/>
    <p:sldId id="340" r:id="rId14"/>
    <p:sldId id="341" r:id="rId15"/>
    <p:sldId id="342" r:id="rId16"/>
    <p:sldId id="343" r:id="rId17"/>
    <p:sldId id="344" r:id="rId18"/>
    <p:sldId id="345" r:id="rId19"/>
    <p:sldId id="34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6AEAE7-315F-4E13-8B46-7C95F78672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A5FC390C-8404-4831-92C9-4039DEAEE0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F1D9F2F2-6DEE-4FAC-8777-4E4C9406BA86}"/>
              </a:ext>
            </a:extLst>
          </p:cNvPr>
          <p:cNvSpPr>
            <a:spLocks noGrp="1"/>
          </p:cNvSpPr>
          <p:nvPr>
            <p:ph type="dt" sz="half" idx="10"/>
          </p:nvPr>
        </p:nvSpPr>
        <p:spPr/>
        <p:txBody>
          <a:bodyPr/>
          <a:lstStyle/>
          <a:p>
            <a:fld id="{D973ECD1-24A5-47A5-9911-8AB016881FC2}" type="datetimeFigureOut">
              <a:rPr lang="en-US" smtClean="0"/>
              <a:t>2/9/2021</a:t>
            </a:fld>
            <a:endParaRPr lang="en-US"/>
          </a:p>
        </p:txBody>
      </p:sp>
      <p:sp>
        <p:nvSpPr>
          <p:cNvPr id="5" name="Footer Placeholder 4">
            <a:extLst>
              <a:ext uri="{FF2B5EF4-FFF2-40B4-BE49-F238E27FC236}">
                <a16:creationId xmlns:a16="http://schemas.microsoft.com/office/drawing/2014/main" xmlns="" id="{2DFD3B92-37AA-4ED9-BE14-253819F932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FC09802-2A88-4499-AD1C-C8473093BFA3}"/>
              </a:ext>
            </a:extLst>
          </p:cNvPr>
          <p:cNvSpPr>
            <a:spLocks noGrp="1"/>
          </p:cNvSpPr>
          <p:nvPr>
            <p:ph type="sldNum" sz="quarter" idx="12"/>
          </p:nvPr>
        </p:nvSpPr>
        <p:spPr/>
        <p:txBody>
          <a:bodyPr/>
          <a:lstStyle/>
          <a:p>
            <a:fld id="{54083F24-1154-4DCE-B997-272105B939CF}" type="slidenum">
              <a:rPr lang="en-US" smtClean="0"/>
              <a:t>‹#›</a:t>
            </a:fld>
            <a:endParaRPr lang="en-US"/>
          </a:p>
        </p:txBody>
      </p:sp>
    </p:spTree>
    <p:extLst>
      <p:ext uri="{BB962C8B-B14F-4D97-AF65-F5344CB8AC3E}">
        <p14:creationId xmlns:p14="http://schemas.microsoft.com/office/powerpoint/2010/main" val="1152548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58BC8F-9C63-457D-B2C2-BA6DBED871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4A6EDD6B-92E3-46F0-8549-6B25F0445D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F18B0D6-3365-42C1-955C-B225E880AD73}"/>
              </a:ext>
            </a:extLst>
          </p:cNvPr>
          <p:cNvSpPr>
            <a:spLocks noGrp="1"/>
          </p:cNvSpPr>
          <p:nvPr>
            <p:ph type="dt" sz="half" idx="10"/>
          </p:nvPr>
        </p:nvSpPr>
        <p:spPr/>
        <p:txBody>
          <a:bodyPr/>
          <a:lstStyle/>
          <a:p>
            <a:fld id="{D973ECD1-24A5-47A5-9911-8AB016881FC2}" type="datetimeFigureOut">
              <a:rPr lang="en-US" smtClean="0"/>
              <a:t>2/9/2021</a:t>
            </a:fld>
            <a:endParaRPr lang="en-US"/>
          </a:p>
        </p:txBody>
      </p:sp>
      <p:sp>
        <p:nvSpPr>
          <p:cNvPr id="5" name="Footer Placeholder 4">
            <a:extLst>
              <a:ext uri="{FF2B5EF4-FFF2-40B4-BE49-F238E27FC236}">
                <a16:creationId xmlns:a16="http://schemas.microsoft.com/office/drawing/2014/main" xmlns="" id="{78337D22-0FBD-4803-ABBD-A88F1860C7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FEE3E20-D3CB-4D72-9C44-1EEA2C14EFDE}"/>
              </a:ext>
            </a:extLst>
          </p:cNvPr>
          <p:cNvSpPr>
            <a:spLocks noGrp="1"/>
          </p:cNvSpPr>
          <p:nvPr>
            <p:ph type="sldNum" sz="quarter" idx="12"/>
          </p:nvPr>
        </p:nvSpPr>
        <p:spPr/>
        <p:txBody>
          <a:bodyPr/>
          <a:lstStyle/>
          <a:p>
            <a:fld id="{54083F24-1154-4DCE-B997-272105B939CF}" type="slidenum">
              <a:rPr lang="en-US" smtClean="0"/>
              <a:t>‹#›</a:t>
            </a:fld>
            <a:endParaRPr lang="en-US"/>
          </a:p>
        </p:txBody>
      </p:sp>
    </p:spTree>
    <p:extLst>
      <p:ext uri="{BB962C8B-B14F-4D97-AF65-F5344CB8AC3E}">
        <p14:creationId xmlns:p14="http://schemas.microsoft.com/office/powerpoint/2010/main" val="3854007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4CBB55F-370B-40C6-812A-693F9DB74E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7AB6D8BF-CA7E-4461-95E8-3A22FBC421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4CE0658-3607-4A34-AFCA-D8601BF8A0C7}"/>
              </a:ext>
            </a:extLst>
          </p:cNvPr>
          <p:cNvSpPr>
            <a:spLocks noGrp="1"/>
          </p:cNvSpPr>
          <p:nvPr>
            <p:ph type="dt" sz="half" idx="10"/>
          </p:nvPr>
        </p:nvSpPr>
        <p:spPr/>
        <p:txBody>
          <a:bodyPr/>
          <a:lstStyle/>
          <a:p>
            <a:fld id="{D973ECD1-24A5-47A5-9911-8AB016881FC2}" type="datetimeFigureOut">
              <a:rPr lang="en-US" smtClean="0"/>
              <a:t>2/9/2021</a:t>
            </a:fld>
            <a:endParaRPr lang="en-US"/>
          </a:p>
        </p:txBody>
      </p:sp>
      <p:sp>
        <p:nvSpPr>
          <p:cNvPr id="5" name="Footer Placeholder 4">
            <a:extLst>
              <a:ext uri="{FF2B5EF4-FFF2-40B4-BE49-F238E27FC236}">
                <a16:creationId xmlns:a16="http://schemas.microsoft.com/office/drawing/2014/main" xmlns="" id="{224E7364-860E-4330-89F2-CCEF9F01D4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FB01EF0-76A5-4702-A763-E2FF9A9C9F7D}"/>
              </a:ext>
            </a:extLst>
          </p:cNvPr>
          <p:cNvSpPr>
            <a:spLocks noGrp="1"/>
          </p:cNvSpPr>
          <p:nvPr>
            <p:ph type="sldNum" sz="quarter" idx="12"/>
          </p:nvPr>
        </p:nvSpPr>
        <p:spPr/>
        <p:txBody>
          <a:bodyPr/>
          <a:lstStyle/>
          <a:p>
            <a:fld id="{54083F24-1154-4DCE-B997-272105B939CF}" type="slidenum">
              <a:rPr lang="en-US" smtClean="0"/>
              <a:t>‹#›</a:t>
            </a:fld>
            <a:endParaRPr lang="en-US"/>
          </a:p>
        </p:txBody>
      </p:sp>
    </p:spTree>
    <p:extLst>
      <p:ext uri="{BB962C8B-B14F-4D97-AF65-F5344CB8AC3E}">
        <p14:creationId xmlns:p14="http://schemas.microsoft.com/office/powerpoint/2010/main" val="115221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E613AB-A5A3-45DA-A1BF-45F43CF925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309B999-20A8-4C59-8C0F-250B90A6C2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983F555-51D6-46F6-9511-58BED6B2CAC1}"/>
              </a:ext>
            </a:extLst>
          </p:cNvPr>
          <p:cNvSpPr>
            <a:spLocks noGrp="1"/>
          </p:cNvSpPr>
          <p:nvPr>
            <p:ph type="dt" sz="half" idx="10"/>
          </p:nvPr>
        </p:nvSpPr>
        <p:spPr/>
        <p:txBody>
          <a:bodyPr/>
          <a:lstStyle/>
          <a:p>
            <a:fld id="{D973ECD1-24A5-47A5-9911-8AB016881FC2}" type="datetimeFigureOut">
              <a:rPr lang="en-US" smtClean="0"/>
              <a:t>2/9/2021</a:t>
            </a:fld>
            <a:endParaRPr lang="en-US"/>
          </a:p>
        </p:txBody>
      </p:sp>
      <p:sp>
        <p:nvSpPr>
          <p:cNvPr id="5" name="Footer Placeholder 4">
            <a:extLst>
              <a:ext uri="{FF2B5EF4-FFF2-40B4-BE49-F238E27FC236}">
                <a16:creationId xmlns:a16="http://schemas.microsoft.com/office/drawing/2014/main" xmlns="" id="{D90461ED-FEF2-467C-9D1B-FA6D30C43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84DD579-4D99-465C-9CD3-26C3494EB0E3}"/>
              </a:ext>
            </a:extLst>
          </p:cNvPr>
          <p:cNvSpPr>
            <a:spLocks noGrp="1"/>
          </p:cNvSpPr>
          <p:nvPr>
            <p:ph type="sldNum" sz="quarter" idx="12"/>
          </p:nvPr>
        </p:nvSpPr>
        <p:spPr/>
        <p:txBody>
          <a:bodyPr/>
          <a:lstStyle/>
          <a:p>
            <a:fld id="{54083F24-1154-4DCE-B997-272105B939CF}" type="slidenum">
              <a:rPr lang="en-US" smtClean="0"/>
              <a:t>‹#›</a:t>
            </a:fld>
            <a:endParaRPr lang="en-US"/>
          </a:p>
        </p:txBody>
      </p:sp>
    </p:spTree>
    <p:extLst>
      <p:ext uri="{BB962C8B-B14F-4D97-AF65-F5344CB8AC3E}">
        <p14:creationId xmlns:p14="http://schemas.microsoft.com/office/powerpoint/2010/main" val="3489113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140C07-521E-40C7-B159-C0F9D4CDB1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1F9AEE7-DC6F-4580-A29F-CDDA3D47B0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78AFB77-77E3-4AD1-BE44-2B20FBFC6B4E}"/>
              </a:ext>
            </a:extLst>
          </p:cNvPr>
          <p:cNvSpPr>
            <a:spLocks noGrp="1"/>
          </p:cNvSpPr>
          <p:nvPr>
            <p:ph type="dt" sz="half" idx="10"/>
          </p:nvPr>
        </p:nvSpPr>
        <p:spPr/>
        <p:txBody>
          <a:bodyPr/>
          <a:lstStyle/>
          <a:p>
            <a:fld id="{D973ECD1-24A5-47A5-9911-8AB016881FC2}" type="datetimeFigureOut">
              <a:rPr lang="en-US" smtClean="0"/>
              <a:t>2/9/2021</a:t>
            </a:fld>
            <a:endParaRPr lang="en-US"/>
          </a:p>
        </p:txBody>
      </p:sp>
      <p:sp>
        <p:nvSpPr>
          <p:cNvPr id="5" name="Footer Placeholder 4">
            <a:extLst>
              <a:ext uri="{FF2B5EF4-FFF2-40B4-BE49-F238E27FC236}">
                <a16:creationId xmlns:a16="http://schemas.microsoft.com/office/drawing/2014/main" xmlns="" id="{1CE9750A-BA1D-444C-95A6-8047BD19B2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74E77A8-61AF-4BCF-A8BF-953B76BF3D6C}"/>
              </a:ext>
            </a:extLst>
          </p:cNvPr>
          <p:cNvSpPr>
            <a:spLocks noGrp="1"/>
          </p:cNvSpPr>
          <p:nvPr>
            <p:ph type="sldNum" sz="quarter" idx="12"/>
          </p:nvPr>
        </p:nvSpPr>
        <p:spPr/>
        <p:txBody>
          <a:bodyPr/>
          <a:lstStyle/>
          <a:p>
            <a:fld id="{54083F24-1154-4DCE-B997-272105B939CF}" type="slidenum">
              <a:rPr lang="en-US" smtClean="0"/>
              <a:t>‹#›</a:t>
            </a:fld>
            <a:endParaRPr lang="en-US"/>
          </a:p>
        </p:txBody>
      </p:sp>
    </p:spTree>
    <p:extLst>
      <p:ext uri="{BB962C8B-B14F-4D97-AF65-F5344CB8AC3E}">
        <p14:creationId xmlns:p14="http://schemas.microsoft.com/office/powerpoint/2010/main" val="3948535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F0892C-7619-4BDC-B222-B9FBA2227A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358744B-F7FA-4D00-8EDB-CA5DE08CAD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CBEBBF72-D198-40B9-B2B8-2BEA014B44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2ADD208F-422D-4AF7-B359-0D9A8E2CEBBB}"/>
              </a:ext>
            </a:extLst>
          </p:cNvPr>
          <p:cNvSpPr>
            <a:spLocks noGrp="1"/>
          </p:cNvSpPr>
          <p:nvPr>
            <p:ph type="dt" sz="half" idx="10"/>
          </p:nvPr>
        </p:nvSpPr>
        <p:spPr/>
        <p:txBody>
          <a:bodyPr/>
          <a:lstStyle/>
          <a:p>
            <a:fld id="{D973ECD1-24A5-47A5-9911-8AB016881FC2}" type="datetimeFigureOut">
              <a:rPr lang="en-US" smtClean="0"/>
              <a:t>2/9/2021</a:t>
            </a:fld>
            <a:endParaRPr lang="en-US"/>
          </a:p>
        </p:txBody>
      </p:sp>
      <p:sp>
        <p:nvSpPr>
          <p:cNvPr id="6" name="Footer Placeholder 5">
            <a:extLst>
              <a:ext uri="{FF2B5EF4-FFF2-40B4-BE49-F238E27FC236}">
                <a16:creationId xmlns:a16="http://schemas.microsoft.com/office/drawing/2014/main" xmlns="" id="{BDAA23B1-EBC6-4DC6-B497-B9412A076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998EA29-9DBB-4517-A9B6-5A78131EE632}"/>
              </a:ext>
            </a:extLst>
          </p:cNvPr>
          <p:cNvSpPr>
            <a:spLocks noGrp="1"/>
          </p:cNvSpPr>
          <p:nvPr>
            <p:ph type="sldNum" sz="quarter" idx="12"/>
          </p:nvPr>
        </p:nvSpPr>
        <p:spPr/>
        <p:txBody>
          <a:bodyPr/>
          <a:lstStyle/>
          <a:p>
            <a:fld id="{54083F24-1154-4DCE-B997-272105B939CF}" type="slidenum">
              <a:rPr lang="en-US" smtClean="0"/>
              <a:t>‹#›</a:t>
            </a:fld>
            <a:endParaRPr lang="en-US"/>
          </a:p>
        </p:txBody>
      </p:sp>
    </p:spTree>
    <p:extLst>
      <p:ext uri="{BB962C8B-B14F-4D97-AF65-F5344CB8AC3E}">
        <p14:creationId xmlns:p14="http://schemas.microsoft.com/office/powerpoint/2010/main" val="2300997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247783-705E-4C6C-91FE-3A7DA6BF3A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2B6E376A-4872-4382-B1E7-08E5BA9108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FF05369-5F48-4078-9DAE-A6AC5B78D7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5BC8484F-8439-4EAA-8E16-B0A5341EF6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A0E5399-6F31-4F28-8B4E-1A52322556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E3B0DEE6-F46C-4EDA-A70A-F6B63963C88D}"/>
              </a:ext>
            </a:extLst>
          </p:cNvPr>
          <p:cNvSpPr>
            <a:spLocks noGrp="1"/>
          </p:cNvSpPr>
          <p:nvPr>
            <p:ph type="dt" sz="half" idx="10"/>
          </p:nvPr>
        </p:nvSpPr>
        <p:spPr/>
        <p:txBody>
          <a:bodyPr/>
          <a:lstStyle/>
          <a:p>
            <a:fld id="{D973ECD1-24A5-47A5-9911-8AB016881FC2}" type="datetimeFigureOut">
              <a:rPr lang="en-US" smtClean="0"/>
              <a:t>2/9/2021</a:t>
            </a:fld>
            <a:endParaRPr lang="en-US"/>
          </a:p>
        </p:txBody>
      </p:sp>
      <p:sp>
        <p:nvSpPr>
          <p:cNvPr id="8" name="Footer Placeholder 7">
            <a:extLst>
              <a:ext uri="{FF2B5EF4-FFF2-40B4-BE49-F238E27FC236}">
                <a16:creationId xmlns:a16="http://schemas.microsoft.com/office/drawing/2014/main" xmlns="" id="{ABF7002D-1834-4817-B41F-550749EB39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D46F468E-8ABF-41D5-AD3B-0AF83447FE31}"/>
              </a:ext>
            </a:extLst>
          </p:cNvPr>
          <p:cNvSpPr>
            <a:spLocks noGrp="1"/>
          </p:cNvSpPr>
          <p:nvPr>
            <p:ph type="sldNum" sz="quarter" idx="12"/>
          </p:nvPr>
        </p:nvSpPr>
        <p:spPr/>
        <p:txBody>
          <a:bodyPr/>
          <a:lstStyle/>
          <a:p>
            <a:fld id="{54083F24-1154-4DCE-B997-272105B939CF}" type="slidenum">
              <a:rPr lang="en-US" smtClean="0"/>
              <a:t>‹#›</a:t>
            </a:fld>
            <a:endParaRPr lang="en-US"/>
          </a:p>
        </p:txBody>
      </p:sp>
    </p:spTree>
    <p:extLst>
      <p:ext uri="{BB962C8B-B14F-4D97-AF65-F5344CB8AC3E}">
        <p14:creationId xmlns:p14="http://schemas.microsoft.com/office/powerpoint/2010/main" val="64629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CDCA73-BC25-42F8-93F6-111A0F1E50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0DBB33FC-EF1A-4EE7-ABC6-E48DDD48579E}"/>
              </a:ext>
            </a:extLst>
          </p:cNvPr>
          <p:cNvSpPr>
            <a:spLocks noGrp="1"/>
          </p:cNvSpPr>
          <p:nvPr>
            <p:ph type="dt" sz="half" idx="10"/>
          </p:nvPr>
        </p:nvSpPr>
        <p:spPr/>
        <p:txBody>
          <a:bodyPr/>
          <a:lstStyle/>
          <a:p>
            <a:fld id="{D973ECD1-24A5-47A5-9911-8AB016881FC2}" type="datetimeFigureOut">
              <a:rPr lang="en-US" smtClean="0"/>
              <a:t>2/9/2021</a:t>
            </a:fld>
            <a:endParaRPr lang="en-US"/>
          </a:p>
        </p:txBody>
      </p:sp>
      <p:sp>
        <p:nvSpPr>
          <p:cNvPr id="4" name="Footer Placeholder 3">
            <a:extLst>
              <a:ext uri="{FF2B5EF4-FFF2-40B4-BE49-F238E27FC236}">
                <a16:creationId xmlns:a16="http://schemas.microsoft.com/office/drawing/2014/main" xmlns="" id="{99A9224F-EDD0-41E9-921B-DFCC75B96E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41FF92A-8C74-42B3-B050-1DE2295C9436}"/>
              </a:ext>
            </a:extLst>
          </p:cNvPr>
          <p:cNvSpPr>
            <a:spLocks noGrp="1"/>
          </p:cNvSpPr>
          <p:nvPr>
            <p:ph type="sldNum" sz="quarter" idx="12"/>
          </p:nvPr>
        </p:nvSpPr>
        <p:spPr/>
        <p:txBody>
          <a:bodyPr/>
          <a:lstStyle/>
          <a:p>
            <a:fld id="{54083F24-1154-4DCE-B997-272105B939CF}" type="slidenum">
              <a:rPr lang="en-US" smtClean="0"/>
              <a:t>‹#›</a:t>
            </a:fld>
            <a:endParaRPr lang="en-US"/>
          </a:p>
        </p:txBody>
      </p:sp>
    </p:spTree>
    <p:extLst>
      <p:ext uri="{BB962C8B-B14F-4D97-AF65-F5344CB8AC3E}">
        <p14:creationId xmlns:p14="http://schemas.microsoft.com/office/powerpoint/2010/main" val="207880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51A5038-8BDD-4AE4-BD67-F42DFF46DD9F}"/>
              </a:ext>
            </a:extLst>
          </p:cNvPr>
          <p:cNvSpPr>
            <a:spLocks noGrp="1"/>
          </p:cNvSpPr>
          <p:nvPr>
            <p:ph type="dt" sz="half" idx="10"/>
          </p:nvPr>
        </p:nvSpPr>
        <p:spPr/>
        <p:txBody>
          <a:bodyPr/>
          <a:lstStyle/>
          <a:p>
            <a:fld id="{D973ECD1-24A5-47A5-9911-8AB016881FC2}" type="datetimeFigureOut">
              <a:rPr lang="en-US" smtClean="0"/>
              <a:t>2/9/2021</a:t>
            </a:fld>
            <a:endParaRPr lang="en-US"/>
          </a:p>
        </p:txBody>
      </p:sp>
      <p:sp>
        <p:nvSpPr>
          <p:cNvPr id="3" name="Footer Placeholder 2">
            <a:extLst>
              <a:ext uri="{FF2B5EF4-FFF2-40B4-BE49-F238E27FC236}">
                <a16:creationId xmlns:a16="http://schemas.microsoft.com/office/drawing/2014/main" xmlns="" id="{B0B6B341-CD78-4806-9517-1D522B4985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A01ABCF8-CA08-41E1-B30A-0D1FDD617137}"/>
              </a:ext>
            </a:extLst>
          </p:cNvPr>
          <p:cNvSpPr>
            <a:spLocks noGrp="1"/>
          </p:cNvSpPr>
          <p:nvPr>
            <p:ph type="sldNum" sz="quarter" idx="12"/>
          </p:nvPr>
        </p:nvSpPr>
        <p:spPr/>
        <p:txBody>
          <a:bodyPr/>
          <a:lstStyle/>
          <a:p>
            <a:fld id="{54083F24-1154-4DCE-B997-272105B939CF}" type="slidenum">
              <a:rPr lang="en-US" smtClean="0"/>
              <a:t>‹#›</a:t>
            </a:fld>
            <a:endParaRPr lang="en-US"/>
          </a:p>
        </p:txBody>
      </p:sp>
    </p:spTree>
    <p:extLst>
      <p:ext uri="{BB962C8B-B14F-4D97-AF65-F5344CB8AC3E}">
        <p14:creationId xmlns:p14="http://schemas.microsoft.com/office/powerpoint/2010/main" val="2080131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0C3501-03EC-426E-84A8-78B7CF4C01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304D149F-C485-4855-A48E-611D867B54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3DDD5E1C-4B34-4809-8435-C6B6DA2C4B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2722B52-DB37-415F-AD96-20E76D1DDDAE}"/>
              </a:ext>
            </a:extLst>
          </p:cNvPr>
          <p:cNvSpPr>
            <a:spLocks noGrp="1"/>
          </p:cNvSpPr>
          <p:nvPr>
            <p:ph type="dt" sz="half" idx="10"/>
          </p:nvPr>
        </p:nvSpPr>
        <p:spPr/>
        <p:txBody>
          <a:bodyPr/>
          <a:lstStyle/>
          <a:p>
            <a:fld id="{D973ECD1-24A5-47A5-9911-8AB016881FC2}" type="datetimeFigureOut">
              <a:rPr lang="en-US" smtClean="0"/>
              <a:t>2/9/2021</a:t>
            </a:fld>
            <a:endParaRPr lang="en-US"/>
          </a:p>
        </p:txBody>
      </p:sp>
      <p:sp>
        <p:nvSpPr>
          <p:cNvPr id="6" name="Footer Placeholder 5">
            <a:extLst>
              <a:ext uri="{FF2B5EF4-FFF2-40B4-BE49-F238E27FC236}">
                <a16:creationId xmlns:a16="http://schemas.microsoft.com/office/drawing/2014/main" xmlns="" id="{184B936D-7925-4419-A21C-11D5625B51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A2D6C04-6EB4-4D8D-85E8-9BC262692FBE}"/>
              </a:ext>
            </a:extLst>
          </p:cNvPr>
          <p:cNvSpPr>
            <a:spLocks noGrp="1"/>
          </p:cNvSpPr>
          <p:nvPr>
            <p:ph type="sldNum" sz="quarter" idx="12"/>
          </p:nvPr>
        </p:nvSpPr>
        <p:spPr/>
        <p:txBody>
          <a:bodyPr/>
          <a:lstStyle/>
          <a:p>
            <a:fld id="{54083F24-1154-4DCE-B997-272105B939CF}" type="slidenum">
              <a:rPr lang="en-US" smtClean="0"/>
              <a:t>‹#›</a:t>
            </a:fld>
            <a:endParaRPr lang="en-US"/>
          </a:p>
        </p:txBody>
      </p:sp>
    </p:spTree>
    <p:extLst>
      <p:ext uri="{BB962C8B-B14F-4D97-AF65-F5344CB8AC3E}">
        <p14:creationId xmlns:p14="http://schemas.microsoft.com/office/powerpoint/2010/main" val="648065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53CF39-8821-4E7C-BCD6-7D90D86460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B9F3D6F0-C50F-4772-9E24-17D3C705A6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517E81AE-B389-4EFB-89D2-955723C5F0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C60701D-CD0C-472B-A73C-15E86A384C9E}"/>
              </a:ext>
            </a:extLst>
          </p:cNvPr>
          <p:cNvSpPr>
            <a:spLocks noGrp="1"/>
          </p:cNvSpPr>
          <p:nvPr>
            <p:ph type="dt" sz="half" idx="10"/>
          </p:nvPr>
        </p:nvSpPr>
        <p:spPr/>
        <p:txBody>
          <a:bodyPr/>
          <a:lstStyle/>
          <a:p>
            <a:fld id="{D973ECD1-24A5-47A5-9911-8AB016881FC2}" type="datetimeFigureOut">
              <a:rPr lang="en-US" smtClean="0"/>
              <a:t>2/9/2021</a:t>
            </a:fld>
            <a:endParaRPr lang="en-US"/>
          </a:p>
        </p:txBody>
      </p:sp>
      <p:sp>
        <p:nvSpPr>
          <p:cNvPr id="6" name="Footer Placeholder 5">
            <a:extLst>
              <a:ext uri="{FF2B5EF4-FFF2-40B4-BE49-F238E27FC236}">
                <a16:creationId xmlns:a16="http://schemas.microsoft.com/office/drawing/2014/main" xmlns="" id="{86DA9602-2810-4B23-94E7-6753FA8DF3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21D7693-B925-41D6-8A7B-5FBE506CBB67}"/>
              </a:ext>
            </a:extLst>
          </p:cNvPr>
          <p:cNvSpPr>
            <a:spLocks noGrp="1"/>
          </p:cNvSpPr>
          <p:nvPr>
            <p:ph type="sldNum" sz="quarter" idx="12"/>
          </p:nvPr>
        </p:nvSpPr>
        <p:spPr/>
        <p:txBody>
          <a:bodyPr/>
          <a:lstStyle/>
          <a:p>
            <a:fld id="{54083F24-1154-4DCE-B997-272105B939CF}" type="slidenum">
              <a:rPr lang="en-US" smtClean="0"/>
              <a:t>‹#›</a:t>
            </a:fld>
            <a:endParaRPr lang="en-US"/>
          </a:p>
        </p:txBody>
      </p:sp>
    </p:spTree>
    <p:extLst>
      <p:ext uri="{BB962C8B-B14F-4D97-AF65-F5344CB8AC3E}">
        <p14:creationId xmlns:p14="http://schemas.microsoft.com/office/powerpoint/2010/main" val="1993446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DC56781-ACAF-4EB5-A345-87B32C2771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F23A7F2-2C17-479E-AD53-D201846649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4E3B5C2-3246-4C69-BBCD-6A2F18D7B4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73ECD1-24A5-47A5-9911-8AB016881FC2}" type="datetimeFigureOut">
              <a:rPr lang="en-US" smtClean="0"/>
              <a:t>2/9/2021</a:t>
            </a:fld>
            <a:endParaRPr lang="en-US"/>
          </a:p>
        </p:txBody>
      </p:sp>
      <p:sp>
        <p:nvSpPr>
          <p:cNvPr id="5" name="Footer Placeholder 4">
            <a:extLst>
              <a:ext uri="{FF2B5EF4-FFF2-40B4-BE49-F238E27FC236}">
                <a16:creationId xmlns:a16="http://schemas.microsoft.com/office/drawing/2014/main" xmlns="" id="{FC0DD2B4-76C6-4917-960E-440A9CE445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DB8B000C-5DDD-45CF-8221-ED2DB91A4F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083F24-1154-4DCE-B997-272105B939CF}" type="slidenum">
              <a:rPr lang="en-US" smtClean="0"/>
              <a:t>‹#›</a:t>
            </a:fld>
            <a:endParaRPr lang="en-US"/>
          </a:p>
        </p:txBody>
      </p:sp>
    </p:spTree>
    <p:extLst>
      <p:ext uri="{BB962C8B-B14F-4D97-AF65-F5344CB8AC3E}">
        <p14:creationId xmlns:p14="http://schemas.microsoft.com/office/powerpoint/2010/main" val="3528791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 Id="rId9"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092DE7-5A92-4763-953F-BEA401573DCB}"/>
              </a:ext>
            </a:extLst>
          </p:cNvPr>
          <p:cNvSpPr>
            <a:spLocks noGrp="1"/>
          </p:cNvSpPr>
          <p:nvPr>
            <p:ph type="ctrTitle"/>
          </p:nvPr>
        </p:nvSpPr>
        <p:spPr>
          <a:xfrm>
            <a:off x="2895601" y="228600"/>
            <a:ext cx="7407275" cy="1600200"/>
          </a:xfrm>
        </p:spPr>
        <p:txBody>
          <a:bodyPr>
            <a:normAutofit fontScale="90000"/>
          </a:bodyPr>
          <a:lstStyle/>
          <a:p>
            <a:pPr algn="ctr">
              <a:defRPr/>
            </a:pPr>
            <a:r>
              <a:rPr lang="en-US" dirty="0"/>
              <a:t/>
            </a:r>
            <a:br>
              <a:rPr lang="en-US" dirty="0"/>
            </a:br>
            <a:r>
              <a:rPr lang="en-US" sz="4000" dirty="0"/>
              <a:t>PERTEMUAN - 1</a:t>
            </a:r>
            <a:r>
              <a:rPr lang="en-US" dirty="0"/>
              <a:t/>
            </a:r>
            <a:br>
              <a:rPr lang="en-US" dirty="0"/>
            </a:br>
            <a:r>
              <a:rPr lang="en-US" dirty="0" err="1"/>
              <a:t>Probabilitas</a:t>
            </a:r>
            <a:r>
              <a:rPr lang="en-US" dirty="0"/>
              <a:t> &amp; </a:t>
            </a:r>
            <a:r>
              <a:rPr lang="en-US" dirty="0" err="1"/>
              <a:t>Statistik</a:t>
            </a:r>
            <a:endParaRPr lang="en-US" dirty="0"/>
          </a:p>
        </p:txBody>
      </p:sp>
      <p:pic>
        <p:nvPicPr>
          <p:cNvPr id="11267" name="Picture 4" descr="E:\UDINUS S1\logo udinus.png">
            <a:extLst>
              <a:ext uri="{FF2B5EF4-FFF2-40B4-BE49-F238E27FC236}">
                <a16:creationId xmlns:a16="http://schemas.microsoft.com/office/drawing/2014/main" xmlns="" id="{749C9384-A580-494C-86F0-08CD2458BC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6019801"/>
            <a:ext cx="1055688"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xmlns="" id="{6DDE27C1-D4FE-422C-8FB7-ED5DE41B1466}"/>
              </a:ext>
            </a:extLst>
          </p:cNvPr>
          <p:cNvSpPr txBox="1"/>
          <p:nvPr/>
        </p:nvSpPr>
        <p:spPr>
          <a:xfrm>
            <a:off x="2971801" y="2667000"/>
            <a:ext cx="7331075" cy="4032250"/>
          </a:xfrm>
          <a:prstGeom prst="rect">
            <a:avLst/>
          </a:prstGeom>
          <a:noFill/>
        </p:spPr>
        <p:txBody>
          <a:bodyPr>
            <a:spAutoFit/>
          </a:bodyPr>
          <a:lstStyle/>
          <a:p>
            <a:pPr eaLnBrk="1" hangingPunct="1">
              <a:defRPr/>
            </a:pPr>
            <a:r>
              <a:rPr lang="en-US" sz="3200" dirty="0" err="1"/>
              <a:t>Cakupan</a:t>
            </a:r>
            <a:r>
              <a:rPr lang="en-US" sz="3200" dirty="0"/>
              <a:t> </a:t>
            </a:r>
            <a:r>
              <a:rPr lang="en-US" sz="3200" dirty="0" err="1"/>
              <a:t>Materi</a:t>
            </a:r>
            <a:r>
              <a:rPr lang="en-US" sz="3200" dirty="0"/>
              <a:t>:</a:t>
            </a:r>
          </a:p>
          <a:p>
            <a:pPr marL="342900" indent="-342900">
              <a:buFont typeface="+mj-lt"/>
              <a:buAutoNum type="arabicPeriod"/>
              <a:defRPr/>
            </a:pPr>
            <a:r>
              <a:rPr lang="en-US" sz="3200" dirty="0" err="1"/>
              <a:t>Peluang</a:t>
            </a:r>
            <a:endParaRPr lang="en-US" sz="3200" dirty="0"/>
          </a:p>
          <a:p>
            <a:pPr marL="342900" indent="-342900">
              <a:buFont typeface="+mj-lt"/>
              <a:buAutoNum type="arabicPeriod"/>
              <a:defRPr/>
            </a:pPr>
            <a:r>
              <a:rPr lang="en-US" sz="3200" dirty="0" err="1"/>
              <a:t>Distribusi</a:t>
            </a:r>
            <a:r>
              <a:rPr lang="en-US" sz="3200" dirty="0"/>
              <a:t> </a:t>
            </a:r>
            <a:r>
              <a:rPr lang="en-US" sz="3200" dirty="0" err="1"/>
              <a:t>Probabilitas</a:t>
            </a:r>
            <a:r>
              <a:rPr lang="en-US" sz="3200" dirty="0"/>
              <a:t> </a:t>
            </a:r>
            <a:r>
              <a:rPr lang="en-US" sz="3200" dirty="0" err="1"/>
              <a:t>Teoritis</a:t>
            </a:r>
            <a:endParaRPr lang="en-US" sz="3200" dirty="0"/>
          </a:p>
          <a:p>
            <a:pPr marL="342900" indent="-342900">
              <a:buFont typeface="+mj-lt"/>
              <a:buAutoNum type="arabicPeriod"/>
              <a:defRPr/>
            </a:pPr>
            <a:r>
              <a:rPr lang="en-US" sz="3200" dirty="0" err="1"/>
              <a:t>Distribusi</a:t>
            </a:r>
            <a:r>
              <a:rPr lang="en-US" sz="3200" dirty="0"/>
              <a:t> Normal</a:t>
            </a:r>
          </a:p>
          <a:p>
            <a:pPr marL="342900" indent="-342900">
              <a:buFont typeface="+mj-lt"/>
              <a:buAutoNum type="arabicPeriod"/>
              <a:defRPr/>
            </a:pPr>
            <a:r>
              <a:rPr lang="en-US" sz="3200" dirty="0" err="1"/>
              <a:t>Analisis</a:t>
            </a:r>
            <a:r>
              <a:rPr lang="en-US" sz="3200" dirty="0"/>
              <a:t> </a:t>
            </a:r>
            <a:r>
              <a:rPr lang="en-US" sz="3200" dirty="0" err="1"/>
              <a:t>Regresi</a:t>
            </a:r>
            <a:r>
              <a:rPr lang="en-US" sz="3200" dirty="0"/>
              <a:t> Linier</a:t>
            </a:r>
          </a:p>
          <a:p>
            <a:pPr marL="342900" indent="-342900">
              <a:buFont typeface="+mj-lt"/>
              <a:buAutoNum type="arabicPeriod"/>
              <a:defRPr/>
            </a:pPr>
            <a:r>
              <a:rPr lang="en-US" sz="3200" dirty="0" err="1"/>
              <a:t>Analisis</a:t>
            </a:r>
            <a:r>
              <a:rPr lang="en-US" sz="3200" dirty="0"/>
              <a:t> </a:t>
            </a:r>
            <a:r>
              <a:rPr lang="en-US" sz="3200" dirty="0" err="1"/>
              <a:t>Korelasi</a:t>
            </a:r>
            <a:endParaRPr lang="en-US" sz="3200" dirty="0"/>
          </a:p>
          <a:p>
            <a:pPr marL="342900" indent="-342900">
              <a:buFont typeface="+mj-lt"/>
              <a:buAutoNum type="arabicPeriod"/>
              <a:defRPr/>
            </a:pPr>
            <a:r>
              <a:rPr lang="en-US" sz="3200" dirty="0" err="1"/>
              <a:t>Penaksiran</a:t>
            </a:r>
            <a:r>
              <a:rPr lang="en-US" sz="3200" dirty="0"/>
              <a:t> Parameter</a:t>
            </a:r>
          </a:p>
          <a:p>
            <a:pPr marL="342900" indent="-342900">
              <a:buFont typeface="+mj-lt"/>
              <a:buAutoNum type="arabicPeriod"/>
              <a:defRPr/>
            </a:pPr>
            <a:r>
              <a:rPr lang="en-US" sz="3200" dirty="0" err="1"/>
              <a:t>Pengujian</a:t>
            </a:r>
            <a:r>
              <a:rPr lang="en-US" sz="3200" dirty="0"/>
              <a:t> </a:t>
            </a:r>
            <a:r>
              <a:rPr lang="en-US" sz="3200" dirty="0" err="1"/>
              <a:t>Hipotesis</a:t>
            </a:r>
            <a:endParaRPr 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F7E2D0BF-DE35-4F77-B264-31F25A1F24D3}"/>
              </a:ext>
            </a:extLst>
          </p:cNvPr>
          <p:cNvSpPr>
            <a:spLocks noGrp="1" noChangeArrowheads="1"/>
          </p:cNvSpPr>
          <p:nvPr>
            <p:ph type="title"/>
          </p:nvPr>
        </p:nvSpPr>
        <p:spPr>
          <a:xfrm>
            <a:off x="2667000" y="152401"/>
            <a:ext cx="7620000" cy="1052513"/>
          </a:xfrm>
        </p:spPr>
        <p:txBody>
          <a:bodyPr/>
          <a:lstStyle/>
          <a:p>
            <a:pPr>
              <a:defRPr/>
            </a:pPr>
            <a:r>
              <a:rPr lang="en-US">
                <a:solidFill>
                  <a:schemeClr val="accent1">
                    <a:tint val="88000"/>
                    <a:satMod val="150000"/>
                  </a:schemeClr>
                </a:solidFill>
              </a:rPr>
              <a:t>Diagram Venn</a:t>
            </a:r>
          </a:p>
        </p:txBody>
      </p:sp>
      <p:sp>
        <p:nvSpPr>
          <p:cNvPr id="5" name="Text Box 22">
            <a:extLst>
              <a:ext uri="{FF2B5EF4-FFF2-40B4-BE49-F238E27FC236}">
                <a16:creationId xmlns:a16="http://schemas.microsoft.com/office/drawing/2014/main" xmlns="" id="{9526CF29-4B37-45EC-9E3C-E4EC6804B076}"/>
              </a:ext>
            </a:extLst>
          </p:cNvPr>
          <p:cNvSpPr txBox="1">
            <a:spLocks noChangeArrowheads="1"/>
          </p:cNvSpPr>
          <p:nvPr/>
        </p:nvSpPr>
        <p:spPr bwMode="auto">
          <a:xfrm>
            <a:off x="2652713" y="1204914"/>
            <a:ext cx="7391400" cy="1938337"/>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spcBef>
                <a:spcPct val="50000"/>
              </a:spcBef>
              <a:defRPr/>
            </a:pPr>
            <a:r>
              <a:rPr lang="en-US" altLang="en-US" sz="2400" kern="0" dirty="0" err="1">
                <a:solidFill>
                  <a:prstClr val="black"/>
                </a:solidFill>
              </a:rPr>
              <a:t>Untuk</a:t>
            </a:r>
            <a:r>
              <a:rPr lang="en-US" altLang="en-US" sz="2400" kern="0" dirty="0">
                <a:solidFill>
                  <a:prstClr val="black"/>
                </a:solidFill>
              </a:rPr>
              <a:t> </a:t>
            </a:r>
            <a:r>
              <a:rPr lang="en-US" altLang="en-US" sz="2400" kern="0" dirty="0" err="1">
                <a:solidFill>
                  <a:prstClr val="black"/>
                </a:solidFill>
              </a:rPr>
              <a:t>menyusun</a:t>
            </a:r>
            <a:r>
              <a:rPr lang="en-US" altLang="en-US" sz="2400" kern="0" dirty="0">
                <a:solidFill>
                  <a:prstClr val="black"/>
                </a:solidFill>
              </a:rPr>
              <a:t> diagram </a:t>
            </a:r>
            <a:r>
              <a:rPr lang="en-US" altLang="en-US" sz="2400" kern="0" dirty="0" err="1">
                <a:solidFill>
                  <a:prstClr val="black"/>
                </a:solidFill>
              </a:rPr>
              <a:t>venn</a:t>
            </a:r>
            <a:r>
              <a:rPr lang="en-US" altLang="en-US" sz="2400" kern="0" dirty="0">
                <a:solidFill>
                  <a:prstClr val="black"/>
                </a:solidFill>
              </a:rPr>
              <a:t>, </a:t>
            </a:r>
            <a:r>
              <a:rPr lang="en-US" altLang="en-US" sz="2400" kern="0" dirty="0" err="1">
                <a:solidFill>
                  <a:prstClr val="black"/>
                </a:solidFill>
              </a:rPr>
              <a:t>sebuah</a:t>
            </a:r>
            <a:r>
              <a:rPr lang="en-US" altLang="en-US" sz="2400" kern="0" dirty="0">
                <a:solidFill>
                  <a:prstClr val="black"/>
                </a:solidFill>
              </a:rPr>
              <a:t> </a:t>
            </a:r>
            <a:r>
              <a:rPr lang="en-US" altLang="en-US" sz="2400" kern="0" dirty="0" err="1">
                <a:solidFill>
                  <a:prstClr val="black"/>
                </a:solidFill>
              </a:rPr>
              <a:t>ruang</a:t>
            </a:r>
            <a:r>
              <a:rPr lang="en-US" altLang="en-US" sz="2400" kern="0" dirty="0">
                <a:solidFill>
                  <a:prstClr val="black"/>
                </a:solidFill>
              </a:rPr>
              <a:t> </a:t>
            </a:r>
            <a:r>
              <a:rPr lang="en-US" altLang="en-US" sz="2400" kern="0" dirty="0" err="1">
                <a:solidFill>
                  <a:prstClr val="black"/>
                </a:solidFill>
              </a:rPr>
              <a:t>disediakan</a:t>
            </a:r>
            <a:r>
              <a:rPr lang="en-US" altLang="en-US" sz="2400" kern="0" dirty="0">
                <a:solidFill>
                  <a:prstClr val="black"/>
                </a:solidFill>
              </a:rPr>
              <a:t> </a:t>
            </a:r>
            <a:r>
              <a:rPr lang="en-US" altLang="en-US" sz="2400" kern="0" dirty="0" err="1">
                <a:solidFill>
                  <a:prstClr val="black"/>
                </a:solidFill>
              </a:rPr>
              <a:t>untuk</a:t>
            </a:r>
            <a:r>
              <a:rPr lang="en-US" altLang="en-US" sz="2400" kern="0" dirty="0">
                <a:solidFill>
                  <a:prstClr val="black"/>
                </a:solidFill>
              </a:rPr>
              <a:t> </a:t>
            </a:r>
            <a:r>
              <a:rPr lang="en-US" altLang="en-US" sz="2400" kern="0" dirty="0" err="1">
                <a:solidFill>
                  <a:prstClr val="black"/>
                </a:solidFill>
              </a:rPr>
              <a:t>mewakili</a:t>
            </a:r>
            <a:r>
              <a:rPr lang="en-US" altLang="en-US" sz="2400" kern="0" dirty="0">
                <a:solidFill>
                  <a:prstClr val="black"/>
                </a:solidFill>
              </a:rPr>
              <a:t> </a:t>
            </a:r>
            <a:r>
              <a:rPr lang="en-US" altLang="en-US" sz="2400" kern="0" dirty="0" err="1">
                <a:solidFill>
                  <a:prstClr val="black"/>
                </a:solidFill>
              </a:rPr>
              <a:t>seluruh</a:t>
            </a:r>
            <a:r>
              <a:rPr lang="en-US" altLang="en-US" sz="2400" kern="0" dirty="0">
                <a:solidFill>
                  <a:prstClr val="black"/>
                </a:solidFill>
              </a:rPr>
              <a:t> </a:t>
            </a:r>
            <a:r>
              <a:rPr lang="en-US" altLang="en-US" sz="2400" kern="0" dirty="0" err="1">
                <a:solidFill>
                  <a:prstClr val="black"/>
                </a:solidFill>
              </a:rPr>
              <a:t>kemungkinan</a:t>
            </a:r>
            <a:r>
              <a:rPr lang="en-US" altLang="en-US" sz="2400" kern="0" dirty="0">
                <a:solidFill>
                  <a:prstClr val="black"/>
                </a:solidFill>
              </a:rPr>
              <a:t> </a:t>
            </a:r>
            <a:r>
              <a:rPr lang="en-US" altLang="en-US" sz="2400" kern="0" dirty="0" err="1">
                <a:solidFill>
                  <a:prstClr val="black"/>
                </a:solidFill>
              </a:rPr>
              <a:t>hasil</a:t>
            </a:r>
            <a:r>
              <a:rPr lang="en-US" altLang="en-US" sz="2400" kern="0" dirty="0">
                <a:solidFill>
                  <a:prstClr val="black"/>
                </a:solidFill>
              </a:rPr>
              <a:t>. </a:t>
            </a:r>
            <a:r>
              <a:rPr lang="en-US" altLang="en-US" sz="2400" kern="0" dirty="0" err="1">
                <a:solidFill>
                  <a:prstClr val="black"/>
                </a:solidFill>
              </a:rPr>
              <a:t>Ruang</a:t>
            </a:r>
            <a:r>
              <a:rPr lang="en-US" altLang="en-US" sz="2400" kern="0" dirty="0">
                <a:solidFill>
                  <a:prstClr val="black"/>
                </a:solidFill>
              </a:rPr>
              <a:t> </a:t>
            </a:r>
            <a:r>
              <a:rPr lang="en-US" altLang="en-US" sz="2400" kern="0" dirty="0" err="1">
                <a:solidFill>
                  <a:prstClr val="black"/>
                </a:solidFill>
              </a:rPr>
              <a:t>ini</a:t>
            </a:r>
            <a:r>
              <a:rPr lang="en-US" altLang="en-US" sz="2400" kern="0" dirty="0">
                <a:solidFill>
                  <a:prstClr val="black"/>
                </a:solidFill>
              </a:rPr>
              <a:t> </a:t>
            </a:r>
            <a:r>
              <a:rPr lang="en-US" altLang="en-US" sz="2400" kern="0" dirty="0" err="1">
                <a:solidFill>
                  <a:prstClr val="black"/>
                </a:solidFill>
              </a:rPr>
              <a:t>disebut</a:t>
            </a:r>
            <a:r>
              <a:rPr lang="en-US" altLang="en-US" sz="2400" kern="0" dirty="0">
                <a:solidFill>
                  <a:prstClr val="black"/>
                </a:solidFill>
              </a:rPr>
              <a:t> “</a:t>
            </a:r>
            <a:r>
              <a:rPr lang="en-US" altLang="en-US" sz="2400" kern="0" dirty="0" err="1">
                <a:solidFill>
                  <a:prstClr val="black"/>
                </a:solidFill>
              </a:rPr>
              <a:t>ruang</a:t>
            </a:r>
            <a:r>
              <a:rPr lang="en-US" altLang="en-US" sz="2400" kern="0" dirty="0">
                <a:solidFill>
                  <a:prstClr val="black"/>
                </a:solidFill>
              </a:rPr>
              <a:t> </a:t>
            </a:r>
            <a:r>
              <a:rPr lang="en-US" altLang="en-US" sz="2400" kern="0" dirty="0" err="1">
                <a:solidFill>
                  <a:prstClr val="black"/>
                </a:solidFill>
              </a:rPr>
              <a:t>sampel</a:t>
            </a:r>
            <a:r>
              <a:rPr lang="en-US" altLang="en-US" sz="2400" kern="0" dirty="0">
                <a:solidFill>
                  <a:prstClr val="black"/>
                </a:solidFill>
              </a:rPr>
              <a:t>” (</a:t>
            </a:r>
            <a:r>
              <a:rPr lang="en-US" altLang="en-US" sz="2400" i="1" kern="0" dirty="0">
                <a:solidFill>
                  <a:prstClr val="black"/>
                </a:solidFill>
              </a:rPr>
              <a:t>sample space</a:t>
            </a:r>
            <a:r>
              <a:rPr lang="en-US" altLang="en-US" sz="2400" kern="0" dirty="0">
                <a:solidFill>
                  <a:prstClr val="black"/>
                </a:solidFill>
              </a:rPr>
              <a:t>), </a:t>
            </a:r>
            <a:r>
              <a:rPr lang="en-US" altLang="en-US" sz="2400" kern="0" dirty="0" err="1">
                <a:solidFill>
                  <a:prstClr val="black"/>
                </a:solidFill>
              </a:rPr>
              <a:t>diberi</a:t>
            </a:r>
            <a:r>
              <a:rPr lang="en-US" altLang="en-US" sz="2400" kern="0" dirty="0">
                <a:solidFill>
                  <a:prstClr val="black"/>
                </a:solidFill>
              </a:rPr>
              <a:t> </a:t>
            </a:r>
            <a:r>
              <a:rPr lang="en-US" altLang="en-US" sz="2400" kern="0" dirty="0" err="1">
                <a:solidFill>
                  <a:prstClr val="black"/>
                </a:solidFill>
              </a:rPr>
              <a:t>simbol</a:t>
            </a:r>
            <a:r>
              <a:rPr lang="en-US" altLang="en-US" sz="2400" kern="0" dirty="0">
                <a:solidFill>
                  <a:prstClr val="black"/>
                </a:solidFill>
              </a:rPr>
              <a:t> S. </a:t>
            </a:r>
            <a:r>
              <a:rPr lang="en-US" altLang="en-US" sz="2400" kern="0" dirty="0" err="1">
                <a:solidFill>
                  <a:prstClr val="black"/>
                </a:solidFill>
              </a:rPr>
              <a:t>Satu</a:t>
            </a:r>
            <a:r>
              <a:rPr lang="en-US" altLang="en-US" sz="2400" kern="0" dirty="0">
                <a:solidFill>
                  <a:prstClr val="black"/>
                </a:solidFill>
              </a:rPr>
              <a:t> </a:t>
            </a:r>
            <a:r>
              <a:rPr lang="en-US" altLang="en-US" sz="2400" kern="0" dirty="0" err="1">
                <a:solidFill>
                  <a:prstClr val="black"/>
                </a:solidFill>
              </a:rPr>
              <a:t>kemungkinan</a:t>
            </a:r>
            <a:r>
              <a:rPr lang="en-US" altLang="en-US" sz="2400" kern="0" dirty="0">
                <a:solidFill>
                  <a:prstClr val="black"/>
                </a:solidFill>
              </a:rPr>
              <a:t> </a:t>
            </a:r>
            <a:r>
              <a:rPr lang="en-US" altLang="en-US" sz="2400" kern="0" dirty="0" err="1">
                <a:solidFill>
                  <a:prstClr val="black"/>
                </a:solidFill>
              </a:rPr>
              <a:t>hasil</a:t>
            </a:r>
            <a:r>
              <a:rPr lang="en-US" altLang="en-US" sz="2400" kern="0" dirty="0">
                <a:solidFill>
                  <a:prstClr val="black"/>
                </a:solidFill>
              </a:rPr>
              <a:t> </a:t>
            </a:r>
            <a:r>
              <a:rPr lang="en-US" altLang="en-US" sz="2400" kern="0" dirty="0" err="1">
                <a:solidFill>
                  <a:prstClr val="black"/>
                </a:solidFill>
              </a:rPr>
              <a:t>disebut</a:t>
            </a:r>
            <a:r>
              <a:rPr lang="en-US" altLang="en-US" sz="2400" kern="0" dirty="0">
                <a:solidFill>
                  <a:prstClr val="black"/>
                </a:solidFill>
              </a:rPr>
              <a:t> “</a:t>
            </a:r>
            <a:r>
              <a:rPr lang="en-US" altLang="en-US" sz="2400" kern="0" dirty="0" err="1">
                <a:solidFill>
                  <a:prstClr val="black"/>
                </a:solidFill>
              </a:rPr>
              <a:t>titik</a:t>
            </a:r>
            <a:r>
              <a:rPr lang="en-US" altLang="en-US" sz="2400" kern="0" dirty="0">
                <a:solidFill>
                  <a:prstClr val="black"/>
                </a:solidFill>
              </a:rPr>
              <a:t> </a:t>
            </a:r>
            <a:r>
              <a:rPr lang="en-US" altLang="en-US" sz="2400" kern="0" dirty="0" err="1">
                <a:solidFill>
                  <a:prstClr val="black"/>
                </a:solidFill>
              </a:rPr>
              <a:t>sampel</a:t>
            </a:r>
            <a:r>
              <a:rPr lang="en-US" altLang="en-US" sz="2400" kern="0" dirty="0">
                <a:solidFill>
                  <a:prstClr val="black"/>
                </a:solidFill>
              </a:rPr>
              <a:t>” (</a:t>
            </a:r>
            <a:r>
              <a:rPr lang="en-US" altLang="en-US" sz="2400" i="1" kern="0" dirty="0">
                <a:solidFill>
                  <a:prstClr val="black"/>
                </a:solidFill>
              </a:rPr>
              <a:t>sample point</a:t>
            </a:r>
            <a:r>
              <a:rPr lang="en-US" altLang="en-US" sz="2400" kern="0" dirty="0">
                <a:solidFill>
                  <a:prstClr val="black"/>
                </a:solidFill>
              </a:rPr>
              <a:t>).  </a:t>
            </a:r>
          </a:p>
        </p:txBody>
      </p:sp>
      <p:sp>
        <p:nvSpPr>
          <p:cNvPr id="20484" name="Rectangle 4">
            <a:extLst>
              <a:ext uri="{FF2B5EF4-FFF2-40B4-BE49-F238E27FC236}">
                <a16:creationId xmlns:a16="http://schemas.microsoft.com/office/drawing/2014/main" xmlns="" id="{CE26196F-21EB-4105-9620-2D1161291AD7}"/>
              </a:ext>
            </a:extLst>
          </p:cNvPr>
          <p:cNvSpPr>
            <a:spLocks noChangeArrowheads="1"/>
          </p:cNvSpPr>
          <p:nvPr/>
        </p:nvSpPr>
        <p:spPr bwMode="auto">
          <a:xfrm>
            <a:off x="2828925" y="3886200"/>
            <a:ext cx="2590800" cy="167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id-ID" altLang="en-US" sz="1800">
              <a:latin typeface="Arial" panose="020B0604020202020204" pitchFamily="34" charset="0"/>
            </a:endParaRPr>
          </a:p>
        </p:txBody>
      </p:sp>
      <p:sp>
        <p:nvSpPr>
          <p:cNvPr id="20485" name="Rectangle 11">
            <a:extLst>
              <a:ext uri="{FF2B5EF4-FFF2-40B4-BE49-F238E27FC236}">
                <a16:creationId xmlns:a16="http://schemas.microsoft.com/office/drawing/2014/main" xmlns="" id="{30EFB4B2-0AFC-44E2-AC9B-714F3DA2950D}"/>
              </a:ext>
            </a:extLst>
          </p:cNvPr>
          <p:cNvSpPr>
            <a:spLocks noChangeArrowheads="1"/>
          </p:cNvSpPr>
          <p:nvPr/>
        </p:nvSpPr>
        <p:spPr bwMode="auto">
          <a:xfrm>
            <a:off x="6494463" y="3886200"/>
            <a:ext cx="2590800" cy="167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id-ID" altLang="en-US" sz="1800">
              <a:latin typeface="Arial" panose="020B0604020202020204" pitchFamily="34" charset="0"/>
            </a:endParaRPr>
          </a:p>
        </p:txBody>
      </p:sp>
      <p:sp>
        <p:nvSpPr>
          <p:cNvPr id="20486" name="Text Box 5">
            <a:extLst>
              <a:ext uri="{FF2B5EF4-FFF2-40B4-BE49-F238E27FC236}">
                <a16:creationId xmlns:a16="http://schemas.microsoft.com/office/drawing/2014/main" xmlns="" id="{E4636019-0BA5-45C8-B2F0-1724B554A612}"/>
              </a:ext>
            </a:extLst>
          </p:cNvPr>
          <p:cNvSpPr txBox="1">
            <a:spLocks noChangeArrowheads="1"/>
          </p:cNvSpPr>
          <p:nvPr/>
        </p:nvSpPr>
        <p:spPr bwMode="auto">
          <a:xfrm>
            <a:off x="2819400" y="3376613"/>
            <a:ext cx="2514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1800">
                <a:latin typeface="Arial" panose="020B0604020202020204" pitchFamily="34" charset="0"/>
              </a:rPr>
              <a:t>A dan B saling lepas</a:t>
            </a:r>
          </a:p>
        </p:txBody>
      </p:sp>
      <p:sp>
        <p:nvSpPr>
          <p:cNvPr id="20487" name="Text Box 10">
            <a:extLst>
              <a:ext uri="{FF2B5EF4-FFF2-40B4-BE49-F238E27FC236}">
                <a16:creationId xmlns:a16="http://schemas.microsoft.com/office/drawing/2014/main" xmlns="" id="{5DB8D2BA-AA8B-426C-AF2F-6797F964FAB9}"/>
              </a:ext>
            </a:extLst>
          </p:cNvPr>
          <p:cNvSpPr txBox="1">
            <a:spLocks noChangeArrowheads="1"/>
          </p:cNvSpPr>
          <p:nvPr/>
        </p:nvSpPr>
        <p:spPr bwMode="auto">
          <a:xfrm>
            <a:off x="6357938" y="3376613"/>
            <a:ext cx="3733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1800">
                <a:latin typeface="Arial" panose="020B0604020202020204" pitchFamily="34" charset="0"/>
              </a:rPr>
              <a:t>A dan B tidak saling lepas</a:t>
            </a:r>
          </a:p>
        </p:txBody>
      </p:sp>
      <p:sp>
        <p:nvSpPr>
          <p:cNvPr id="10" name="Oval 6">
            <a:extLst>
              <a:ext uri="{FF2B5EF4-FFF2-40B4-BE49-F238E27FC236}">
                <a16:creationId xmlns:a16="http://schemas.microsoft.com/office/drawing/2014/main" xmlns="" id="{30C26FE2-6B46-41DA-9683-E42BC4650008}"/>
              </a:ext>
            </a:extLst>
          </p:cNvPr>
          <p:cNvSpPr>
            <a:spLocks noChangeArrowheads="1"/>
          </p:cNvSpPr>
          <p:nvPr/>
        </p:nvSpPr>
        <p:spPr bwMode="auto">
          <a:xfrm>
            <a:off x="3044825" y="4343400"/>
            <a:ext cx="838200" cy="762000"/>
          </a:xfrm>
          <a:prstGeom prst="ellipse">
            <a:avLst/>
          </a:prstGeom>
          <a:solidFill>
            <a:srgbClr val="F07F09"/>
          </a:solidFill>
          <a:ln w="9525">
            <a:solidFill>
              <a:sysClr val="windowText" lastClr="000000"/>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id-ID" altLang="en-US" kern="0">
              <a:solidFill>
                <a:prstClr val="black"/>
              </a:solidFill>
            </a:endParaRPr>
          </a:p>
        </p:txBody>
      </p:sp>
      <p:sp>
        <p:nvSpPr>
          <p:cNvPr id="20489" name="Oval 7">
            <a:extLst>
              <a:ext uri="{FF2B5EF4-FFF2-40B4-BE49-F238E27FC236}">
                <a16:creationId xmlns:a16="http://schemas.microsoft.com/office/drawing/2014/main" xmlns="" id="{F6EE29F8-A42D-4EC7-A96D-821B3E3754C6}"/>
              </a:ext>
            </a:extLst>
          </p:cNvPr>
          <p:cNvSpPr>
            <a:spLocks noChangeArrowheads="1"/>
          </p:cNvSpPr>
          <p:nvPr/>
        </p:nvSpPr>
        <p:spPr bwMode="auto">
          <a:xfrm>
            <a:off x="4194175" y="4610100"/>
            <a:ext cx="914400" cy="8382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id-ID" altLang="en-US" sz="1800">
              <a:latin typeface="Arial" panose="020B0604020202020204" pitchFamily="34" charset="0"/>
            </a:endParaRPr>
          </a:p>
        </p:txBody>
      </p:sp>
      <p:sp>
        <p:nvSpPr>
          <p:cNvPr id="20490" name="Text Box 8">
            <a:extLst>
              <a:ext uri="{FF2B5EF4-FFF2-40B4-BE49-F238E27FC236}">
                <a16:creationId xmlns:a16="http://schemas.microsoft.com/office/drawing/2014/main" xmlns="" id="{5D79A90A-3B06-4137-80D6-ED304B3DF16C}"/>
              </a:ext>
            </a:extLst>
          </p:cNvPr>
          <p:cNvSpPr txBox="1">
            <a:spLocks noChangeArrowheads="1"/>
          </p:cNvSpPr>
          <p:nvPr/>
        </p:nvSpPr>
        <p:spPr bwMode="auto">
          <a:xfrm>
            <a:off x="3311525" y="39766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1800">
                <a:latin typeface="Arial" panose="020B0604020202020204" pitchFamily="34" charset="0"/>
              </a:rPr>
              <a:t>A</a:t>
            </a:r>
          </a:p>
        </p:txBody>
      </p:sp>
      <p:sp>
        <p:nvSpPr>
          <p:cNvPr id="20491" name="Text Box 8">
            <a:extLst>
              <a:ext uri="{FF2B5EF4-FFF2-40B4-BE49-F238E27FC236}">
                <a16:creationId xmlns:a16="http://schemas.microsoft.com/office/drawing/2014/main" xmlns="" id="{D1D9BA26-4553-4A45-B98D-F3234069593C}"/>
              </a:ext>
            </a:extLst>
          </p:cNvPr>
          <p:cNvSpPr txBox="1">
            <a:spLocks noChangeArrowheads="1"/>
          </p:cNvSpPr>
          <p:nvPr/>
        </p:nvSpPr>
        <p:spPr bwMode="auto">
          <a:xfrm>
            <a:off x="4498975" y="4246563"/>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1800">
                <a:latin typeface="Arial" panose="020B0604020202020204" pitchFamily="34" charset="0"/>
              </a:rPr>
              <a:t>B</a:t>
            </a:r>
          </a:p>
        </p:txBody>
      </p:sp>
      <p:sp>
        <p:nvSpPr>
          <p:cNvPr id="20492" name="Text Box 8">
            <a:extLst>
              <a:ext uri="{FF2B5EF4-FFF2-40B4-BE49-F238E27FC236}">
                <a16:creationId xmlns:a16="http://schemas.microsoft.com/office/drawing/2014/main" xmlns="" id="{D6E0C469-BB3D-4B4C-A1F9-D1CD1627B94E}"/>
              </a:ext>
            </a:extLst>
          </p:cNvPr>
          <p:cNvSpPr txBox="1">
            <a:spLocks noChangeArrowheads="1"/>
          </p:cNvSpPr>
          <p:nvPr/>
        </p:nvSpPr>
        <p:spPr bwMode="auto">
          <a:xfrm>
            <a:off x="5043488" y="3886201"/>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1800">
                <a:latin typeface="Arial" panose="020B0604020202020204" pitchFamily="34" charset="0"/>
              </a:rPr>
              <a:t>S</a:t>
            </a:r>
          </a:p>
        </p:txBody>
      </p:sp>
      <p:cxnSp>
        <p:nvCxnSpPr>
          <p:cNvPr id="17" name="Elbow Connector 16">
            <a:extLst>
              <a:ext uri="{FF2B5EF4-FFF2-40B4-BE49-F238E27FC236}">
                <a16:creationId xmlns:a16="http://schemas.microsoft.com/office/drawing/2014/main" xmlns="" id="{69B5F202-C794-4C13-88EB-E279A27FC596}"/>
              </a:ext>
            </a:extLst>
          </p:cNvPr>
          <p:cNvCxnSpPr/>
          <p:nvPr/>
        </p:nvCxnSpPr>
        <p:spPr>
          <a:xfrm rot="16200000" flipH="1">
            <a:off x="4749800" y="3940175"/>
            <a:ext cx="723900" cy="615950"/>
          </a:xfrm>
          <a:prstGeom prst="bentConnector3">
            <a:avLst/>
          </a:prstGeom>
        </p:spPr>
        <p:style>
          <a:lnRef idx="1">
            <a:schemeClr val="dk1"/>
          </a:lnRef>
          <a:fillRef idx="0">
            <a:schemeClr val="dk1"/>
          </a:fillRef>
          <a:effectRef idx="0">
            <a:schemeClr val="dk1"/>
          </a:effectRef>
          <a:fontRef idx="minor">
            <a:schemeClr val="tx1"/>
          </a:fontRef>
        </p:style>
      </p:cxnSp>
      <p:sp>
        <p:nvSpPr>
          <p:cNvPr id="18" name="Oval 6">
            <a:extLst>
              <a:ext uri="{FF2B5EF4-FFF2-40B4-BE49-F238E27FC236}">
                <a16:creationId xmlns:a16="http://schemas.microsoft.com/office/drawing/2014/main" xmlns="" id="{A617EB29-EFC1-4407-A4D7-505DD22FB375}"/>
              </a:ext>
            </a:extLst>
          </p:cNvPr>
          <p:cNvSpPr>
            <a:spLocks noChangeArrowheads="1"/>
          </p:cNvSpPr>
          <p:nvPr/>
        </p:nvSpPr>
        <p:spPr bwMode="auto">
          <a:xfrm>
            <a:off x="6702426" y="4527550"/>
            <a:ext cx="1065213" cy="820738"/>
          </a:xfrm>
          <a:prstGeom prst="ellipse">
            <a:avLst/>
          </a:prstGeom>
          <a:solidFill>
            <a:srgbClr val="F07F09"/>
          </a:solidFill>
          <a:ln w="9525">
            <a:solidFill>
              <a:sysClr val="windowText" lastClr="000000"/>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id-ID" altLang="en-US" kern="0">
              <a:solidFill>
                <a:prstClr val="black"/>
              </a:solidFill>
            </a:endParaRPr>
          </a:p>
        </p:txBody>
      </p:sp>
      <p:sp>
        <p:nvSpPr>
          <p:cNvPr id="20495" name="Oval 7">
            <a:extLst>
              <a:ext uri="{FF2B5EF4-FFF2-40B4-BE49-F238E27FC236}">
                <a16:creationId xmlns:a16="http://schemas.microsoft.com/office/drawing/2014/main" xmlns="" id="{9F84B654-BC5E-44BA-9B9F-0AEF25A9C8CA}"/>
              </a:ext>
            </a:extLst>
          </p:cNvPr>
          <p:cNvSpPr>
            <a:spLocks noChangeArrowheads="1"/>
          </p:cNvSpPr>
          <p:nvPr/>
        </p:nvSpPr>
        <p:spPr bwMode="auto">
          <a:xfrm>
            <a:off x="7366000" y="4476750"/>
            <a:ext cx="1098550" cy="920750"/>
          </a:xfrm>
          <a:prstGeom prst="ellipse">
            <a:avLst/>
          </a:prstGeom>
          <a:solidFill>
            <a:schemeClr val="accent1">
              <a:alpha val="59999"/>
            </a:schemeClr>
          </a:solidFill>
          <a:ln w="9525">
            <a:solidFill>
              <a:schemeClr val="tx1"/>
            </a:solidFill>
            <a:round/>
            <a:headEnd/>
            <a:tailEnd/>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id-ID" altLang="en-US" sz="1800">
              <a:latin typeface="Arial" panose="020B0604020202020204" pitchFamily="34" charset="0"/>
            </a:endParaRPr>
          </a:p>
        </p:txBody>
      </p:sp>
      <p:sp>
        <p:nvSpPr>
          <p:cNvPr id="20496" name="Text Box 8">
            <a:extLst>
              <a:ext uri="{FF2B5EF4-FFF2-40B4-BE49-F238E27FC236}">
                <a16:creationId xmlns:a16="http://schemas.microsoft.com/office/drawing/2014/main" xmlns="" id="{D43ADE44-83F2-42A9-B763-93D76144DA87}"/>
              </a:ext>
            </a:extLst>
          </p:cNvPr>
          <p:cNvSpPr txBox="1">
            <a:spLocks noChangeArrowheads="1"/>
          </p:cNvSpPr>
          <p:nvPr/>
        </p:nvSpPr>
        <p:spPr bwMode="auto">
          <a:xfrm>
            <a:off x="7040563" y="4089401"/>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1800">
                <a:latin typeface="Arial" panose="020B0604020202020204" pitchFamily="34" charset="0"/>
              </a:rPr>
              <a:t>A</a:t>
            </a:r>
          </a:p>
        </p:txBody>
      </p:sp>
      <p:sp>
        <p:nvSpPr>
          <p:cNvPr id="20497" name="Text Box 8">
            <a:extLst>
              <a:ext uri="{FF2B5EF4-FFF2-40B4-BE49-F238E27FC236}">
                <a16:creationId xmlns:a16="http://schemas.microsoft.com/office/drawing/2014/main" xmlns="" id="{3232EED5-8F3C-4429-A6B3-E24CD2A1CB5C}"/>
              </a:ext>
            </a:extLst>
          </p:cNvPr>
          <p:cNvSpPr txBox="1">
            <a:spLocks noChangeArrowheads="1"/>
          </p:cNvSpPr>
          <p:nvPr/>
        </p:nvSpPr>
        <p:spPr bwMode="auto">
          <a:xfrm>
            <a:off x="7889875" y="4089401"/>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1800">
                <a:latin typeface="Arial" panose="020B0604020202020204" pitchFamily="34" charset="0"/>
              </a:rPr>
              <a:t>B</a:t>
            </a:r>
          </a:p>
        </p:txBody>
      </p:sp>
      <p:sp>
        <p:nvSpPr>
          <p:cNvPr id="20498" name="Text Box 8">
            <a:extLst>
              <a:ext uri="{FF2B5EF4-FFF2-40B4-BE49-F238E27FC236}">
                <a16:creationId xmlns:a16="http://schemas.microsoft.com/office/drawing/2014/main" xmlns="" id="{ABB6AD0A-07AF-4AA2-9778-0EEF0A9296D2}"/>
              </a:ext>
            </a:extLst>
          </p:cNvPr>
          <p:cNvSpPr txBox="1">
            <a:spLocks noChangeArrowheads="1"/>
          </p:cNvSpPr>
          <p:nvPr/>
        </p:nvSpPr>
        <p:spPr bwMode="auto">
          <a:xfrm>
            <a:off x="8750300" y="3886201"/>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1800">
                <a:latin typeface="Arial" panose="020B0604020202020204" pitchFamily="34" charset="0"/>
              </a:rPr>
              <a:t>S</a:t>
            </a:r>
          </a:p>
        </p:txBody>
      </p:sp>
      <p:cxnSp>
        <p:nvCxnSpPr>
          <p:cNvPr id="24" name="Elbow Connector 23">
            <a:extLst>
              <a:ext uri="{FF2B5EF4-FFF2-40B4-BE49-F238E27FC236}">
                <a16:creationId xmlns:a16="http://schemas.microsoft.com/office/drawing/2014/main" xmlns="" id="{8252CA3D-5469-4A94-876E-EE83C998AEEC}"/>
              </a:ext>
            </a:extLst>
          </p:cNvPr>
          <p:cNvCxnSpPr/>
          <p:nvPr/>
        </p:nvCxnSpPr>
        <p:spPr>
          <a:xfrm rot="16200000" flipH="1">
            <a:off x="8412957" y="3937794"/>
            <a:ext cx="723900" cy="620713"/>
          </a:xfrm>
          <a:prstGeom prst="bentConnector3">
            <a:avLst/>
          </a:prstGeom>
        </p:spPr>
        <p:style>
          <a:lnRef idx="1">
            <a:schemeClr val="dk1"/>
          </a:lnRef>
          <a:fillRef idx="0">
            <a:schemeClr val="dk1"/>
          </a:fillRef>
          <a:effectRef idx="0">
            <a:schemeClr val="dk1"/>
          </a:effectRef>
          <a:fontRef idx="minor">
            <a:schemeClr val="tx1"/>
          </a:fontRef>
        </p:style>
      </p:cxnSp>
      <p:pic>
        <p:nvPicPr>
          <p:cNvPr id="20500" name="Picture 4" descr="E:\UDINUS S1\logo udinus.png">
            <a:extLst>
              <a:ext uri="{FF2B5EF4-FFF2-40B4-BE49-F238E27FC236}">
                <a16:creationId xmlns:a16="http://schemas.microsoft.com/office/drawing/2014/main" xmlns="" id="{31FD5EDF-2AE7-4A3B-A04C-9C47396555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6019801"/>
            <a:ext cx="1055688"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xmlns="" id="{88A2C291-7405-4FFE-B0B1-FCC917F2F91E}"/>
              </a:ext>
            </a:extLst>
          </p:cNvPr>
          <p:cNvSpPr txBox="1">
            <a:spLocks noChangeArrowheads="1"/>
          </p:cNvSpPr>
          <p:nvPr/>
        </p:nvSpPr>
        <p:spPr bwMode="auto">
          <a:xfrm>
            <a:off x="2590800" y="304800"/>
            <a:ext cx="7848600" cy="1816100"/>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altLang="en-US" sz="2800" kern="0" dirty="0" err="1">
                <a:solidFill>
                  <a:prstClr val="black"/>
                </a:solidFill>
              </a:rPr>
              <a:t>Probabilitas</a:t>
            </a:r>
            <a:r>
              <a:rPr lang="en-US" altLang="en-US" sz="2800" kern="0" dirty="0">
                <a:solidFill>
                  <a:prstClr val="black"/>
                </a:solidFill>
              </a:rPr>
              <a:t> </a:t>
            </a:r>
            <a:r>
              <a:rPr lang="en-US" altLang="en-US" sz="2800" kern="0" dirty="0" err="1">
                <a:solidFill>
                  <a:prstClr val="black"/>
                </a:solidFill>
              </a:rPr>
              <a:t>Bersama</a:t>
            </a:r>
            <a:r>
              <a:rPr lang="en-US" altLang="en-US" sz="2800" kern="0" dirty="0">
                <a:solidFill>
                  <a:prstClr val="black"/>
                </a:solidFill>
              </a:rPr>
              <a:t> </a:t>
            </a:r>
          </a:p>
          <a:p>
            <a:pPr eaLnBrk="1" hangingPunct="1">
              <a:defRPr/>
            </a:pPr>
            <a:r>
              <a:rPr lang="en-US" altLang="en-US" sz="2800" kern="0" dirty="0" err="1">
                <a:solidFill>
                  <a:prstClr val="black"/>
                </a:solidFill>
              </a:rPr>
              <a:t>adalah</a:t>
            </a:r>
            <a:r>
              <a:rPr lang="en-US" altLang="en-US" sz="2800" kern="0" dirty="0">
                <a:solidFill>
                  <a:prstClr val="black"/>
                </a:solidFill>
              </a:rPr>
              <a:t> </a:t>
            </a:r>
            <a:r>
              <a:rPr lang="en-US" altLang="en-US" sz="2800" kern="0" dirty="0" err="1">
                <a:solidFill>
                  <a:prstClr val="black"/>
                </a:solidFill>
              </a:rPr>
              <a:t>probabilitas</a:t>
            </a:r>
            <a:r>
              <a:rPr lang="en-US" altLang="en-US" sz="2800" kern="0" dirty="0">
                <a:solidFill>
                  <a:prstClr val="black"/>
                </a:solidFill>
              </a:rPr>
              <a:t> yang </a:t>
            </a:r>
            <a:r>
              <a:rPr lang="en-US" altLang="en-US" sz="2800" kern="0" dirty="0" err="1">
                <a:solidFill>
                  <a:prstClr val="black"/>
                </a:solidFill>
              </a:rPr>
              <a:t>mengukur</a:t>
            </a:r>
            <a:r>
              <a:rPr lang="en-US" altLang="en-US" sz="2800" kern="0" dirty="0">
                <a:solidFill>
                  <a:prstClr val="black"/>
                </a:solidFill>
              </a:rPr>
              <a:t> </a:t>
            </a:r>
            <a:r>
              <a:rPr lang="en-US" altLang="en-US" sz="2800" kern="0" dirty="0" err="1">
                <a:solidFill>
                  <a:prstClr val="black"/>
                </a:solidFill>
              </a:rPr>
              <a:t>kemungkinan</a:t>
            </a:r>
            <a:r>
              <a:rPr lang="en-US" altLang="en-US" sz="2800" kern="0" dirty="0">
                <a:solidFill>
                  <a:prstClr val="black"/>
                </a:solidFill>
              </a:rPr>
              <a:t> </a:t>
            </a:r>
            <a:r>
              <a:rPr lang="en-US" altLang="en-US" sz="2800" kern="0" dirty="0" err="1">
                <a:solidFill>
                  <a:prstClr val="black"/>
                </a:solidFill>
              </a:rPr>
              <a:t>dua</a:t>
            </a:r>
            <a:r>
              <a:rPr lang="en-US" altLang="en-US" sz="2800" kern="0" dirty="0">
                <a:solidFill>
                  <a:prstClr val="black"/>
                </a:solidFill>
              </a:rPr>
              <a:t> </a:t>
            </a:r>
            <a:r>
              <a:rPr lang="en-US" altLang="en-US" sz="2800" kern="0" dirty="0" err="1">
                <a:solidFill>
                  <a:prstClr val="black"/>
                </a:solidFill>
              </a:rPr>
              <a:t>peristiwa</a:t>
            </a:r>
            <a:r>
              <a:rPr lang="en-US" altLang="en-US" sz="2800" kern="0" dirty="0">
                <a:solidFill>
                  <a:prstClr val="black"/>
                </a:solidFill>
              </a:rPr>
              <a:t> </a:t>
            </a:r>
            <a:r>
              <a:rPr lang="en-US" altLang="en-US" sz="2800" kern="0" dirty="0" err="1">
                <a:solidFill>
                  <a:prstClr val="black"/>
                </a:solidFill>
              </a:rPr>
              <a:t>atau</a:t>
            </a:r>
            <a:r>
              <a:rPr lang="en-US" altLang="en-US" sz="2800" kern="0" dirty="0">
                <a:solidFill>
                  <a:prstClr val="black"/>
                </a:solidFill>
              </a:rPr>
              <a:t> </a:t>
            </a:r>
            <a:r>
              <a:rPr lang="en-US" altLang="en-US" sz="2800" kern="0" dirty="0" err="1">
                <a:solidFill>
                  <a:prstClr val="black"/>
                </a:solidFill>
              </a:rPr>
              <a:t>lebih</a:t>
            </a:r>
            <a:r>
              <a:rPr lang="en-US" altLang="en-US" sz="2800" kern="0" dirty="0">
                <a:solidFill>
                  <a:prstClr val="black"/>
                </a:solidFill>
              </a:rPr>
              <a:t> </a:t>
            </a:r>
            <a:r>
              <a:rPr lang="en-US" altLang="en-US" sz="2800" kern="0" dirty="0" err="1">
                <a:solidFill>
                  <a:prstClr val="black"/>
                </a:solidFill>
              </a:rPr>
              <a:t>akan</a:t>
            </a:r>
            <a:r>
              <a:rPr lang="en-US" altLang="en-US" sz="2800" kern="0" dirty="0">
                <a:solidFill>
                  <a:prstClr val="black"/>
                </a:solidFill>
              </a:rPr>
              <a:t> </a:t>
            </a:r>
            <a:r>
              <a:rPr lang="en-US" altLang="en-US" sz="2800" kern="0" dirty="0" err="1">
                <a:solidFill>
                  <a:prstClr val="black"/>
                </a:solidFill>
              </a:rPr>
              <a:t>terjadi</a:t>
            </a:r>
            <a:r>
              <a:rPr lang="en-US" altLang="en-US" sz="2800" kern="0" dirty="0">
                <a:solidFill>
                  <a:prstClr val="black"/>
                </a:solidFill>
              </a:rPr>
              <a:t> </a:t>
            </a:r>
            <a:r>
              <a:rPr lang="en-US" altLang="en-US" sz="2800" kern="0" dirty="0" err="1">
                <a:solidFill>
                  <a:prstClr val="black"/>
                </a:solidFill>
              </a:rPr>
              <a:t>pada</a:t>
            </a:r>
            <a:r>
              <a:rPr lang="en-US" altLang="en-US" sz="2800" kern="0" dirty="0">
                <a:solidFill>
                  <a:prstClr val="black"/>
                </a:solidFill>
              </a:rPr>
              <a:t> </a:t>
            </a:r>
            <a:r>
              <a:rPr lang="en-US" altLang="en-US" sz="2800" kern="0" dirty="0" err="1">
                <a:solidFill>
                  <a:prstClr val="black"/>
                </a:solidFill>
              </a:rPr>
              <a:t>saat</a:t>
            </a:r>
            <a:r>
              <a:rPr lang="en-US" altLang="en-US" sz="2800" kern="0" dirty="0">
                <a:solidFill>
                  <a:prstClr val="black"/>
                </a:solidFill>
              </a:rPr>
              <a:t> yang </a:t>
            </a:r>
            <a:r>
              <a:rPr lang="en-US" altLang="en-US" sz="2800" kern="0" dirty="0" err="1">
                <a:solidFill>
                  <a:prstClr val="black"/>
                </a:solidFill>
              </a:rPr>
              <a:t>sama</a:t>
            </a:r>
            <a:r>
              <a:rPr lang="en-US" altLang="en-US" sz="2800" kern="0" dirty="0">
                <a:solidFill>
                  <a:prstClr val="black"/>
                </a:solidFill>
              </a:rPr>
              <a:t>.</a:t>
            </a:r>
          </a:p>
        </p:txBody>
      </p:sp>
      <p:sp>
        <p:nvSpPr>
          <p:cNvPr id="21507" name="Text Box 5">
            <a:extLst>
              <a:ext uri="{FF2B5EF4-FFF2-40B4-BE49-F238E27FC236}">
                <a16:creationId xmlns:a16="http://schemas.microsoft.com/office/drawing/2014/main" xmlns="" id="{7EBA28B0-6C4A-4056-8A0A-ECC2B20A8505}"/>
              </a:ext>
            </a:extLst>
          </p:cNvPr>
          <p:cNvSpPr txBox="1">
            <a:spLocks noChangeArrowheads="1"/>
          </p:cNvSpPr>
          <p:nvPr/>
        </p:nvSpPr>
        <p:spPr bwMode="auto">
          <a:xfrm>
            <a:off x="2552700" y="2438400"/>
            <a:ext cx="79248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800">
                <a:latin typeface="Arial" panose="020B0604020202020204" pitchFamily="34" charset="0"/>
              </a:rPr>
              <a:t>Peristiwa A dan B tidak saling lepas, maka peluang terjadinya peristiwa A atau B dirumuskan :</a:t>
            </a:r>
          </a:p>
          <a:p>
            <a:pPr eaLnBrk="1" hangingPunct="1">
              <a:spcBef>
                <a:spcPct val="50000"/>
              </a:spcBef>
              <a:buClrTx/>
              <a:buSzTx/>
              <a:buFontTx/>
              <a:buNone/>
            </a:pPr>
            <a:r>
              <a:rPr lang="en-US" altLang="en-US" sz="2800">
                <a:latin typeface="Arial" panose="020B0604020202020204" pitchFamily="34" charset="0"/>
              </a:rPr>
              <a:t>P(A atau B) = P(A) + P(B) – P(A dan B)</a:t>
            </a:r>
          </a:p>
        </p:txBody>
      </p:sp>
      <p:pic>
        <p:nvPicPr>
          <p:cNvPr id="21508" name="Picture 4" descr="E:\UDINUS S1\logo udinus.png">
            <a:extLst>
              <a:ext uri="{FF2B5EF4-FFF2-40B4-BE49-F238E27FC236}">
                <a16:creationId xmlns:a16="http://schemas.microsoft.com/office/drawing/2014/main" xmlns="" id="{0E0BDF37-B55D-4AB5-BDAB-016D1A93DE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6019801"/>
            <a:ext cx="1055688"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DB23F54B-62D5-46ED-B3E4-0D21011E0C00}"/>
              </a:ext>
            </a:extLst>
          </p:cNvPr>
          <p:cNvSpPr>
            <a:spLocks noGrp="1" noChangeArrowheads="1"/>
          </p:cNvSpPr>
          <p:nvPr>
            <p:ph type="title"/>
          </p:nvPr>
        </p:nvSpPr>
        <p:spPr>
          <a:xfrm>
            <a:off x="2590800" y="304800"/>
            <a:ext cx="7848600" cy="808038"/>
          </a:xfrm>
        </p:spPr>
        <p:txBody>
          <a:bodyPr/>
          <a:lstStyle/>
          <a:p>
            <a:pPr>
              <a:defRPr/>
            </a:pPr>
            <a:r>
              <a:rPr lang="en-US" dirty="0" err="1">
                <a:solidFill>
                  <a:schemeClr val="accent1">
                    <a:tint val="88000"/>
                    <a:satMod val="150000"/>
                  </a:schemeClr>
                </a:solidFill>
              </a:rPr>
              <a:t>Hukum</a:t>
            </a:r>
            <a:r>
              <a:rPr lang="en-US" dirty="0">
                <a:solidFill>
                  <a:schemeClr val="accent1">
                    <a:tint val="88000"/>
                    <a:satMod val="150000"/>
                  </a:schemeClr>
                </a:solidFill>
              </a:rPr>
              <a:t> </a:t>
            </a:r>
            <a:r>
              <a:rPr lang="en-US" dirty="0" err="1">
                <a:solidFill>
                  <a:schemeClr val="accent1">
                    <a:tint val="88000"/>
                    <a:satMod val="150000"/>
                  </a:schemeClr>
                </a:solidFill>
              </a:rPr>
              <a:t>Komplemen</a:t>
            </a:r>
            <a:endParaRPr lang="en-US" dirty="0">
              <a:solidFill>
                <a:schemeClr val="accent1">
                  <a:tint val="88000"/>
                  <a:satMod val="150000"/>
                </a:schemeClr>
              </a:solidFill>
            </a:endParaRPr>
          </a:p>
        </p:txBody>
      </p:sp>
      <p:sp>
        <p:nvSpPr>
          <p:cNvPr id="22531" name="Text Box 4">
            <a:extLst>
              <a:ext uri="{FF2B5EF4-FFF2-40B4-BE49-F238E27FC236}">
                <a16:creationId xmlns:a16="http://schemas.microsoft.com/office/drawing/2014/main" xmlns="" id="{2C64D723-72B6-4F6B-BF37-A4E0B4D3F7EC}"/>
              </a:ext>
            </a:extLst>
          </p:cNvPr>
          <p:cNvSpPr txBox="1">
            <a:spLocks noChangeArrowheads="1"/>
          </p:cNvSpPr>
          <p:nvPr/>
        </p:nvSpPr>
        <p:spPr bwMode="auto">
          <a:xfrm>
            <a:off x="2514600" y="1219200"/>
            <a:ext cx="800100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800">
                <a:latin typeface="Arial" panose="020B0604020202020204" pitchFamily="34" charset="0"/>
              </a:rPr>
              <a:t>Hukum komplemen digunakan untuk menentukan probabilitas sebuah peristiwa yang terjadi dengan cara mengurangi 1 oleh probabilitas peristiwa yang tidak terjadi.</a:t>
            </a:r>
          </a:p>
          <a:p>
            <a:pPr eaLnBrk="1" hangingPunct="1">
              <a:spcBef>
                <a:spcPct val="50000"/>
              </a:spcBef>
              <a:buClrTx/>
              <a:buSzTx/>
              <a:buFontTx/>
              <a:buNone/>
            </a:pPr>
            <a:r>
              <a:rPr lang="en-US" altLang="en-US" sz="2800">
                <a:latin typeface="Arial" panose="020B0604020202020204" pitchFamily="34" charset="0"/>
              </a:rPr>
              <a:t>Jika P(A) adalah probabilitas kejadian A dan P(~A) adalah probabilitas kejadian selain A, maka dapat dirumuskan sbb:</a:t>
            </a:r>
          </a:p>
          <a:p>
            <a:pPr eaLnBrk="1" hangingPunct="1">
              <a:spcBef>
                <a:spcPct val="50000"/>
              </a:spcBef>
              <a:buClrTx/>
              <a:buSzTx/>
              <a:buFontTx/>
              <a:buNone/>
            </a:pPr>
            <a:r>
              <a:rPr lang="en-US" altLang="en-US" sz="2800">
                <a:latin typeface="Arial" panose="020B0604020202020204" pitchFamily="34" charset="0"/>
              </a:rPr>
              <a:t>P(A) + P(~A) = 1    atau     P(A) = 1 – P(~A)</a:t>
            </a:r>
          </a:p>
        </p:txBody>
      </p:sp>
      <p:pic>
        <p:nvPicPr>
          <p:cNvPr id="22532" name="Picture 4" descr="E:\UDINUS S1\logo udinus.png">
            <a:extLst>
              <a:ext uri="{FF2B5EF4-FFF2-40B4-BE49-F238E27FC236}">
                <a16:creationId xmlns:a16="http://schemas.microsoft.com/office/drawing/2014/main" xmlns="" id="{DBAD4A33-9845-442D-99AF-31BEEF07B3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6019801"/>
            <a:ext cx="1055688"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27EBB31B-D903-48AE-BEBF-AAECDA8B49F2}"/>
              </a:ext>
            </a:extLst>
          </p:cNvPr>
          <p:cNvSpPr txBox="1">
            <a:spLocks noChangeArrowheads="1"/>
          </p:cNvSpPr>
          <p:nvPr/>
        </p:nvSpPr>
        <p:spPr>
          <a:xfrm>
            <a:off x="2590800" y="76201"/>
            <a:ext cx="7848600" cy="1052513"/>
          </a:xfrm>
          <a:prstGeom prst="rect">
            <a:avLst/>
          </a:prstGeom>
        </p:spPr>
        <p:txBody>
          <a:bodyPr anchor="b">
            <a:normAutofit/>
          </a:bodyPr>
          <a:lstStyle>
            <a:lvl1pPr algn="l" rtl="0" eaLnBrk="0" fontAlgn="base" hangingPunct="0">
              <a:spcBef>
                <a:spcPct val="0"/>
              </a:spcBef>
              <a:spcAft>
                <a:spcPct val="0"/>
              </a:spcAft>
              <a:defRPr sz="3600" b="1" kern="1200">
                <a:solidFill>
                  <a:srgbClr val="FF8D3E"/>
                </a:solidFill>
                <a:effectLst>
                  <a:outerShdw blurRad="53975" dist="22860" dir="5400000" algn="tl" rotWithShape="0">
                    <a:srgbClr val="000000">
                      <a:alpha val="55000"/>
                    </a:srgbClr>
                  </a:outerShdw>
                </a:effectLst>
                <a:latin typeface="+mj-lt"/>
                <a:ea typeface="+mj-ea"/>
                <a:cs typeface="+mj-cs"/>
              </a:defRPr>
            </a:lvl1pPr>
            <a:lvl2pPr algn="l" rtl="0" eaLnBrk="0" fontAlgn="base" hangingPunct="0">
              <a:spcBef>
                <a:spcPct val="0"/>
              </a:spcBef>
              <a:spcAft>
                <a:spcPct val="0"/>
              </a:spcAft>
              <a:defRPr sz="3600" b="1">
                <a:solidFill>
                  <a:srgbClr val="FF8D3E"/>
                </a:solidFill>
                <a:latin typeface="Verdana" pitchFamily="34" charset="0"/>
              </a:defRPr>
            </a:lvl2pPr>
            <a:lvl3pPr algn="l" rtl="0" eaLnBrk="0" fontAlgn="base" hangingPunct="0">
              <a:spcBef>
                <a:spcPct val="0"/>
              </a:spcBef>
              <a:spcAft>
                <a:spcPct val="0"/>
              </a:spcAft>
              <a:defRPr sz="3600" b="1">
                <a:solidFill>
                  <a:srgbClr val="FF8D3E"/>
                </a:solidFill>
                <a:latin typeface="Verdana" pitchFamily="34" charset="0"/>
              </a:defRPr>
            </a:lvl3pPr>
            <a:lvl4pPr algn="l" rtl="0" eaLnBrk="0" fontAlgn="base" hangingPunct="0">
              <a:spcBef>
                <a:spcPct val="0"/>
              </a:spcBef>
              <a:spcAft>
                <a:spcPct val="0"/>
              </a:spcAft>
              <a:defRPr sz="3600" b="1">
                <a:solidFill>
                  <a:srgbClr val="FF8D3E"/>
                </a:solidFill>
                <a:latin typeface="Verdana" pitchFamily="34" charset="0"/>
              </a:defRPr>
            </a:lvl4pPr>
            <a:lvl5pPr algn="l" rtl="0" eaLnBrk="0" fontAlgn="base" hangingPunct="0">
              <a:spcBef>
                <a:spcPct val="0"/>
              </a:spcBef>
              <a:spcAft>
                <a:spcPct val="0"/>
              </a:spcAft>
              <a:defRPr sz="3600" b="1">
                <a:solidFill>
                  <a:srgbClr val="FF8D3E"/>
                </a:solidFill>
                <a:latin typeface="Verdana" pitchFamily="34" charset="0"/>
              </a:defRPr>
            </a:lvl5pPr>
            <a:lvl6pPr marL="457200" algn="l" rtl="0" fontAlgn="base">
              <a:spcBef>
                <a:spcPct val="0"/>
              </a:spcBef>
              <a:spcAft>
                <a:spcPct val="0"/>
              </a:spcAft>
              <a:defRPr sz="3600" b="1">
                <a:solidFill>
                  <a:srgbClr val="FF8D3E"/>
                </a:solidFill>
                <a:latin typeface="Verdana" pitchFamily="34" charset="0"/>
              </a:defRPr>
            </a:lvl6pPr>
            <a:lvl7pPr marL="914400" algn="l" rtl="0" fontAlgn="base">
              <a:spcBef>
                <a:spcPct val="0"/>
              </a:spcBef>
              <a:spcAft>
                <a:spcPct val="0"/>
              </a:spcAft>
              <a:defRPr sz="3600" b="1">
                <a:solidFill>
                  <a:srgbClr val="FF8D3E"/>
                </a:solidFill>
                <a:latin typeface="Verdana" pitchFamily="34" charset="0"/>
              </a:defRPr>
            </a:lvl7pPr>
            <a:lvl8pPr marL="1371600" algn="l" rtl="0" fontAlgn="base">
              <a:spcBef>
                <a:spcPct val="0"/>
              </a:spcBef>
              <a:spcAft>
                <a:spcPct val="0"/>
              </a:spcAft>
              <a:defRPr sz="3600" b="1">
                <a:solidFill>
                  <a:srgbClr val="FF8D3E"/>
                </a:solidFill>
                <a:latin typeface="Verdana" pitchFamily="34" charset="0"/>
              </a:defRPr>
            </a:lvl8pPr>
            <a:lvl9pPr marL="1828800" algn="l" rtl="0" fontAlgn="base">
              <a:spcBef>
                <a:spcPct val="0"/>
              </a:spcBef>
              <a:spcAft>
                <a:spcPct val="0"/>
              </a:spcAft>
              <a:defRPr sz="3600" b="1">
                <a:solidFill>
                  <a:srgbClr val="FF8D3E"/>
                </a:solidFill>
                <a:latin typeface="Verdana" pitchFamily="34" charset="0"/>
              </a:defRPr>
            </a:lvl9pPr>
            <a:extLst/>
          </a:lstStyle>
          <a:p>
            <a:pPr eaLnBrk="1" fontAlgn="auto" hangingPunct="1">
              <a:spcAft>
                <a:spcPts val="0"/>
              </a:spcAft>
              <a:defRPr/>
            </a:pPr>
            <a:r>
              <a:rPr lang="en-US" dirty="0" err="1">
                <a:solidFill>
                  <a:srgbClr val="00B0F0"/>
                </a:solidFill>
                <a:latin typeface="Verdana"/>
              </a:rPr>
              <a:t>Hukum</a:t>
            </a:r>
            <a:r>
              <a:rPr lang="en-US" dirty="0">
                <a:solidFill>
                  <a:srgbClr val="00B0F0"/>
                </a:solidFill>
                <a:latin typeface="Verdana"/>
              </a:rPr>
              <a:t> </a:t>
            </a:r>
            <a:r>
              <a:rPr lang="en-US" dirty="0" err="1">
                <a:solidFill>
                  <a:srgbClr val="00B0F0"/>
                </a:solidFill>
                <a:latin typeface="Verdana"/>
              </a:rPr>
              <a:t>Perkalian</a:t>
            </a:r>
            <a:endParaRPr lang="en-US" dirty="0">
              <a:solidFill>
                <a:srgbClr val="00B0F0"/>
              </a:solidFill>
              <a:latin typeface="Verdana"/>
            </a:endParaRPr>
          </a:p>
        </p:txBody>
      </p:sp>
      <p:sp>
        <p:nvSpPr>
          <p:cNvPr id="5" name="Text Box 4">
            <a:extLst>
              <a:ext uri="{FF2B5EF4-FFF2-40B4-BE49-F238E27FC236}">
                <a16:creationId xmlns:a16="http://schemas.microsoft.com/office/drawing/2014/main" xmlns="" id="{74ADA606-08D6-4FA7-8B68-C780C146EA6F}"/>
              </a:ext>
            </a:extLst>
          </p:cNvPr>
          <p:cNvSpPr txBox="1">
            <a:spLocks noChangeArrowheads="1"/>
          </p:cNvSpPr>
          <p:nvPr/>
        </p:nvSpPr>
        <p:spPr bwMode="auto">
          <a:xfrm>
            <a:off x="2514600" y="1131889"/>
            <a:ext cx="8153400" cy="1373187"/>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spcBef>
                <a:spcPct val="50000"/>
              </a:spcBef>
              <a:defRPr/>
            </a:pPr>
            <a:r>
              <a:rPr lang="en-US" altLang="en-US" sz="2800" kern="0" dirty="0" err="1">
                <a:solidFill>
                  <a:prstClr val="black"/>
                </a:solidFill>
              </a:rPr>
              <a:t>Dua</a:t>
            </a:r>
            <a:r>
              <a:rPr lang="en-US" altLang="en-US" sz="2800" kern="0" dirty="0">
                <a:solidFill>
                  <a:prstClr val="black"/>
                </a:solidFill>
              </a:rPr>
              <a:t> </a:t>
            </a:r>
            <a:r>
              <a:rPr lang="en-US" altLang="en-US" sz="2800" kern="0" dirty="0" err="1">
                <a:solidFill>
                  <a:prstClr val="black"/>
                </a:solidFill>
              </a:rPr>
              <a:t>peristiwa</a:t>
            </a:r>
            <a:r>
              <a:rPr lang="en-US" altLang="en-US" sz="2800" kern="0" dirty="0">
                <a:solidFill>
                  <a:prstClr val="black"/>
                </a:solidFill>
              </a:rPr>
              <a:t> A </a:t>
            </a:r>
            <a:r>
              <a:rPr lang="en-US" altLang="en-US" sz="2800" kern="0" dirty="0" err="1">
                <a:solidFill>
                  <a:prstClr val="black"/>
                </a:solidFill>
              </a:rPr>
              <a:t>dan</a:t>
            </a:r>
            <a:r>
              <a:rPr lang="en-US" altLang="en-US" sz="2800" kern="0" dirty="0">
                <a:solidFill>
                  <a:prstClr val="black"/>
                </a:solidFill>
              </a:rPr>
              <a:t> B </a:t>
            </a:r>
            <a:r>
              <a:rPr lang="en-US" altLang="en-US" sz="2800" kern="0" dirty="0" err="1">
                <a:solidFill>
                  <a:prstClr val="black"/>
                </a:solidFill>
              </a:rPr>
              <a:t>bersifat</a:t>
            </a:r>
            <a:r>
              <a:rPr lang="en-US" altLang="en-US" sz="2800" kern="0" dirty="0">
                <a:solidFill>
                  <a:prstClr val="black"/>
                </a:solidFill>
              </a:rPr>
              <a:t> “</a:t>
            </a:r>
            <a:r>
              <a:rPr lang="en-US" altLang="en-US" sz="2800" kern="0" dirty="0" err="1">
                <a:solidFill>
                  <a:prstClr val="black"/>
                </a:solidFill>
              </a:rPr>
              <a:t>independen</a:t>
            </a:r>
            <a:r>
              <a:rPr lang="en-US" altLang="en-US" sz="2800" kern="0" dirty="0">
                <a:solidFill>
                  <a:prstClr val="black"/>
                </a:solidFill>
              </a:rPr>
              <a:t>” </a:t>
            </a:r>
            <a:r>
              <a:rPr lang="en-US" altLang="en-US" sz="2800" kern="0" dirty="0" err="1">
                <a:solidFill>
                  <a:prstClr val="black"/>
                </a:solidFill>
              </a:rPr>
              <a:t>jika</a:t>
            </a:r>
            <a:r>
              <a:rPr lang="en-US" altLang="en-US" sz="2800" kern="0" dirty="0">
                <a:solidFill>
                  <a:prstClr val="black"/>
                </a:solidFill>
              </a:rPr>
              <a:t> </a:t>
            </a:r>
            <a:r>
              <a:rPr lang="en-US" altLang="en-US" sz="2800" kern="0" dirty="0" err="1">
                <a:solidFill>
                  <a:prstClr val="black"/>
                </a:solidFill>
              </a:rPr>
              <a:t>terjadinya</a:t>
            </a:r>
            <a:r>
              <a:rPr lang="en-US" altLang="en-US" sz="2800" kern="0" dirty="0">
                <a:solidFill>
                  <a:prstClr val="black"/>
                </a:solidFill>
              </a:rPr>
              <a:t> </a:t>
            </a:r>
            <a:r>
              <a:rPr lang="en-US" altLang="en-US" sz="2800" kern="0" dirty="0" err="1">
                <a:solidFill>
                  <a:prstClr val="black"/>
                </a:solidFill>
              </a:rPr>
              <a:t>peristiwa</a:t>
            </a:r>
            <a:r>
              <a:rPr lang="en-US" altLang="en-US" sz="2800" kern="0" dirty="0">
                <a:solidFill>
                  <a:prstClr val="black"/>
                </a:solidFill>
              </a:rPr>
              <a:t> A </a:t>
            </a:r>
            <a:r>
              <a:rPr lang="en-US" altLang="en-US" sz="2800" kern="0" dirty="0" err="1">
                <a:solidFill>
                  <a:prstClr val="black"/>
                </a:solidFill>
              </a:rPr>
              <a:t>tidak</a:t>
            </a:r>
            <a:r>
              <a:rPr lang="en-US" altLang="en-US" sz="2800" kern="0" dirty="0">
                <a:solidFill>
                  <a:prstClr val="black"/>
                </a:solidFill>
              </a:rPr>
              <a:t> </a:t>
            </a:r>
            <a:r>
              <a:rPr lang="en-US" altLang="en-US" sz="2800" kern="0" dirty="0" err="1">
                <a:solidFill>
                  <a:prstClr val="black"/>
                </a:solidFill>
              </a:rPr>
              <a:t>menghalangi</a:t>
            </a:r>
            <a:r>
              <a:rPr lang="en-US" altLang="en-US" sz="2800" kern="0" dirty="0">
                <a:solidFill>
                  <a:prstClr val="black"/>
                </a:solidFill>
              </a:rPr>
              <a:t> </a:t>
            </a:r>
            <a:r>
              <a:rPr lang="en-US" altLang="en-US" sz="2800" kern="0" dirty="0" err="1">
                <a:solidFill>
                  <a:prstClr val="black"/>
                </a:solidFill>
              </a:rPr>
              <a:t>terjadinya</a:t>
            </a:r>
            <a:r>
              <a:rPr lang="en-US" altLang="en-US" sz="2800" kern="0" dirty="0">
                <a:solidFill>
                  <a:prstClr val="black"/>
                </a:solidFill>
              </a:rPr>
              <a:t> </a:t>
            </a:r>
            <a:r>
              <a:rPr lang="en-US" altLang="en-US" sz="2800" kern="0" dirty="0" err="1">
                <a:solidFill>
                  <a:prstClr val="black"/>
                </a:solidFill>
              </a:rPr>
              <a:t>peristiwa</a:t>
            </a:r>
            <a:r>
              <a:rPr lang="en-US" altLang="en-US" sz="2800" kern="0" dirty="0">
                <a:solidFill>
                  <a:prstClr val="black"/>
                </a:solidFill>
              </a:rPr>
              <a:t> B </a:t>
            </a:r>
            <a:r>
              <a:rPr lang="en-US" altLang="en-US" sz="2800" kern="0" dirty="0" err="1">
                <a:solidFill>
                  <a:prstClr val="black"/>
                </a:solidFill>
              </a:rPr>
              <a:t>atau</a:t>
            </a:r>
            <a:r>
              <a:rPr lang="en-US" altLang="en-US" sz="2800" kern="0" dirty="0">
                <a:solidFill>
                  <a:prstClr val="black"/>
                </a:solidFill>
              </a:rPr>
              <a:t> </a:t>
            </a:r>
            <a:r>
              <a:rPr lang="en-US" altLang="en-US" sz="2800" kern="0" dirty="0" err="1">
                <a:solidFill>
                  <a:prstClr val="black"/>
                </a:solidFill>
              </a:rPr>
              <a:t>sebaliknya</a:t>
            </a:r>
            <a:r>
              <a:rPr lang="en-US" altLang="en-US" sz="2800" kern="0" dirty="0">
                <a:solidFill>
                  <a:prstClr val="black"/>
                </a:solidFill>
              </a:rPr>
              <a:t>.</a:t>
            </a:r>
          </a:p>
        </p:txBody>
      </p:sp>
      <p:sp>
        <p:nvSpPr>
          <p:cNvPr id="6" name="Text Box 5">
            <a:extLst>
              <a:ext uri="{FF2B5EF4-FFF2-40B4-BE49-F238E27FC236}">
                <a16:creationId xmlns:a16="http://schemas.microsoft.com/office/drawing/2014/main" xmlns="" id="{99B42740-F857-4915-A817-1643D38A26F2}"/>
              </a:ext>
            </a:extLst>
          </p:cNvPr>
          <p:cNvSpPr txBox="1">
            <a:spLocks noChangeArrowheads="1"/>
          </p:cNvSpPr>
          <p:nvPr/>
        </p:nvSpPr>
        <p:spPr bwMode="auto">
          <a:xfrm>
            <a:off x="2590801" y="2876551"/>
            <a:ext cx="7870825" cy="2868613"/>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spcBef>
                <a:spcPct val="50000"/>
              </a:spcBef>
              <a:defRPr/>
            </a:pPr>
            <a:r>
              <a:rPr lang="en-US" altLang="en-US" sz="2800" kern="0" dirty="0" err="1">
                <a:solidFill>
                  <a:prstClr val="black"/>
                </a:solidFill>
              </a:rPr>
              <a:t>Untuk</a:t>
            </a:r>
            <a:r>
              <a:rPr lang="en-US" altLang="en-US" sz="2800" kern="0" dirty="0">
                <a:solidFill>
                  <a:prstClr val="black"/>
                </a:solidFill>
              </a:rPr>
              <a:t> </a:t>
            </a:r>
            <a:r>
              <a:rPr lang="en-US" altLang="en-US" sz="2800" kern="0" dirty="0" err="1">
                <a:solidFill>
                  <a:prstClr val="black"/>
                </a:solidFill>
              </a:rPr>
              <a:t>dua</a:t>
            </a:r>
            <a:r>
              <a:rPr lang="en-US" altLang="en-US" sz="2800" kern="0" dirty="0">
                <a:solidFill>
                  <a:prstClr val="black"/>
                </a:solidFill>
              </a:rPr>
              <a:t> </a:t>
            </a:r>
            <a:r>
              <a:rPr lang="en-US" altLang="en-US" sz="2800" kern="0" dirty="0" err="1">
                <a:solidFill>
                  <a:prstClr val="black"/>
                </a:solidFill>
              </a:rPr>
              <a:t>peristiwa</a:t>
            </a:r>
            <a:r>
              <a:rPr lang="en-US" altLang="en-US" sz="2800" kern="0" dirty="0">
                <a:solidFill>
                  <a:prstClr val="black"/>
                </a:solidFill>
              </a:rPr>
              <a:t> </a:t>
            </a:r>
            <a:r>
              <a:rPr lang="en-US" altLang="en-US" sz="2800" kern="0" dirty="0" err="1">
                <a:solidFill>
                  <a:prstClr val="black"/>
                </a:solidFill>
              </a:rPr>
              <a:t>independen</a:t>
            </a:r>
            <a:r>
              <a:rPr lang="en-US" altLang="en-US" sz="2800" kern="0" dirty="0">
                <a:solidFill>
                  <a:prstClr val="black"/>
                </a:solidFill>
              </a:rPr>
              <a:t> A </a:t>
            </a:r>
            <a:r>
              <a:rPr lang="en-US" altLang="en-US" sz="2800" kern="0" dirty="0" err="1">
                <a:solidFill>
                  <a:prstClr val="black"/>
                </a:solidFill>
              </a:rPr>
              <a:t>dan</a:t>
            </a:r>
            <a:r>
              <a:rPr lang="en-US" altLang="en-US" sz="2800" kern="0" dirty="0">
                <a:solidFill>
                  <a:prstClr val="black"/>
                </a:solidFill>
              </a:rPr>
              <a:t> B, </a:t>
            </a:r>
            <a:r>
              <a:rPr lang="en-US" altLang="en-US" sz="2800" kern="0" dirty="0" err="1">
                <a:solidFill>
                  <a:prstClr val="black"/>
                </a:solidFill>
              </a:rPr>
              <a:t>probabilitas</a:t>
            </a:r>
            <a:r>
              <a:rPr lang="en-US" altLang="en-US" sz="2800" kern="0" dirty="0">
                <a:solidFill>
                  <a:prstClr val="black"/>
                </a:solidFill>
              </a:rPr>
              <a:t> A </a:t>
            </a:r>
            <a:r>
              <a:rPr lang="en-US" altLang="en-US" sz="2800" kern="0" dirty="0" err="1">
                <a:solidFill>
                  <a:prstClr val="black"/>
                </a:solidFill>
              </a:rPr>
              <a:t>dan</a:t>
            </a:r>
            <a:r>
              <a:rPr lang="en-US" altLang="en-US" sz="2800" kern="0" dirty="0">
                <a:solidFill>
                  <a:prstClr val="black"/>
                </a:solidFill>
              </a:rPr>
              <a:t> B </a:t>
            </a:r>
            <a:r>
              <a:rPr lang="en-US" altLang="en-US" sz="2800" kern="0" dirty="0" err="1">
                <a:solidFill>
                  <a:prstClr val="black"/>
                </a:solidFill>
              </a:rPr>
              <a:t>terjadi</a:t>
            </a:r>
            <a:r>
              <a:rPr lang="en-US" altLang="en-US" sz="2800" kern="0" dirty="0">
                <a:solidFill>
                  <a:prstClr val="black"/>
                </a:solidFill>
              </a:rPr>
              <a:t> </a:t>
            </a:r>
            <a:r>
              <a:rPr lang="en-US" altLang="en-US" sz="2800" kern="0" dirty="0" err="1">
                <a:solidFill>
                  <a:prstClr val="black"/>
                </a:solidFill>
              </a:rPr>
              <a:t>secara</a:t>
            </a:r>
            <a:r>
              <a:rPr lang="en-US" altLang="en-US" sz="2800" kern="0" dirty="0">
                <a:solidFill>
                  <a:prstClr val="black"/>
                </a:solidFill>
              </a:rPr>
              <a:t> </a:t>
            </a:r>
            <a:r>
              <a:rPr lang="en-US" altLang="en-US" sz="2800" kern="0" dirty="0" err="1">
                <a:solidFill>
                  <a:prstClr val="black"/>
                </a:solidFill>
              </a:rPr>
              <a:t>bersamaan</a:t>
            </a:r>
            <a:r>
              <a:rPr lang="en-US" altLang="en-US" sz="2800" kern="0" dirty="0">
                <a:solidFill>
                  <a:prstClr val="black"/>
                </a:solidFill>
              </a:rPr>
              <a:t> </a:t>
            </a:r>
            <a:r>
              <a:rPr lang="en-US" altLang="en-US" sz="2800" kern="0" dirty="0" err="1">
                <a:solidFill>
                  <a:prstClr val="black"/>
                </a:solidFill>
              </a:rPr>
              <a:t>diperoleh</a:t>
            </a:r>
            <a:r>
              <a:rPr lang="en-US" altLang="en-US" sz="2800" kern="0" dirty="0">
                <a:solidFill>
                  <a:prstClr val="black"/>
                </a:solidFill>
              </a:rPr>
              <a:t> </a:t>
            </a:r>
            <a:r>
              <a:rPr lang="en-US" altLang="en-US" sz="2800" kern="0" dirty="0" err="1">
                <a:solidFill>
                  <a:prstClr val="black"/>
                </a:solidFill>
              </a:rPr>
              <a:t>dengan</a:t>
            </a:r>
            <a:r>
              <a:rPr lang="en-US" altLang="en-US" sz="2800" kern="0" dirty="0">
                <a:solidFill>
                  <a:prstClr val="black"/>
                </a:solidFill>
              </a:rPr>
              <a:t> </a:t>
            </a:r>
            <a:r>
              <a:rPr lang="en-US" altLang="en-US" sz="2800" kern="0" dirty="0" err="1">
                <a:solidFill>
                  <a:prstClr val="black"/>
                </a:solidFill>
              </a:rPr>
              <a:t>cara</a:t>
            </a:r>
            <a:r>
              <a:rPr lang="en-US" altLang="en-US" sz="2800" kern="0" dirty="0">
                <a:solidFill>
                  <a:prstClr val="black"/>
                </a:solidFill>
              </a:rPr>
              <a:t> </a:t>
            </a:r>
            <a:r>
              <a:rPr lang="en-US" altLang="en-US" sz="2800" kern="0" dirty="0" err="1">
                <a:solidFill>
                  <a:prstClr val="black"/>
                </a:solidFill>
              </a:rPr>
              <a:t>mengalikan</a:t>
            </a:r>
            <a:r>
              <a:rPr lang="en-US" altLang="en-US" sz="2800" kern="0" dirty="0">
                <a:solidFill>
                  <a:prstClr val="black"/>
                </a:solidFill>
              </a:rPr>
              <a:t> </a:t>
            </a:r>
            <a:r>
              <a:rPr lang="en-US" altLang="en-US" sz="2800" kern="0" dirty="0" err="1">
                <a:solidFill>
                  <a:prstClr val="black"/>
                </a:solidFill>
              </a:rPr>
              <a:t>kedua</a:t>
            </a:r>
            <a:r>
              <a:rPr lang="en-US" altLang="en-US" sz="2800" kern="0" dirty="0">
                <a:solidFill>
                  <a:prstClr val="black"/>
                </a:solidFill>
              </a:rPr>
              <a:t> </a:t>
            </a:r>
            <a:r>
              <a:rPr lang="en-US" altLang="en-US" sz="2800" kern="0" dirty="0" err="1">
                <a:solidFill>
                  <a:prstClr val="black"/>
                </a:solidFill>
              </a:rPr>
              <a:t>probabilitasnya</a:t>
            </a:r>
            <a:r>
              <a:rPr lang="en-US" altLang="en-US" sz="2800" kern="0" dirty="0">
                <a:solidFill>
                  <a:prstClr val="black"/>
                </a:solidFill>
              </a:rPr>
              <a:t>. Hal </a:t>
            </a:r>
            <a:r>
              <a:rPr lang="en-US" altLang="en-US" sz="2800" kern="0" dirty="0" err="1">
                <a:solidFill>
                  <a:prstClr val="black"/>
                </a:solidFill>
              </a:rPr>
              <a:t>ini</a:t>
            </a:r>
            <a:r>
              <a:rPr lang="en-US" altLang="en-US" sz="2800" kern="0" dirty="0">
                <a:solidFill>
                  <a:prstClr val="black"/>
                </a:solidFill>
              </a:rPr>
              <a:t> </a:t>
            </a:r>
            <a:r>
              <a:rPr lang="en-US" altLang="en-US" sz="2800" kern="0" dirty="0" err="1">
                <a:solidFill>
                  <a:prstClr val="black"/>
                </a:solidFill>
              </a:rPr>
              <a:t>dikenal</a:t>
            </a:r>
            <a:r>
              <a:rPr lang="en-US" altLang="en-US" sz="2800" kern="0" dirty="0">
                <a:solidFill>
                  <a:prstClr val="black"/>
                </a:solidFill>
              </a:rPr>
              <a:t> </a:t>
            </a:r>
            <a:r>
              <a:rPr lang="en-US" altLang="en-US" sz="2800" kern="0" dirty="0" err="1">
                <a:solidFill>
                  <a:prstClr val="black"/>
                </a:solidFill>
              </a:rPr>
              <a:t>dengan</a:t>
            </a:r>
            <a:r>
              <a:rPr lang="en-US" altLang="en-US" sz="2800" kern="0" dirty="0">
                <a:solidFill>
                  <a:prstClr val="black"/>
                </a:solidFill>
              </a:rPr>
              <a:t> </a:t>
            </a:r>
            <a:r>
              <a:rPr lang="en-US" altLang="en-US" sz="2800" i="1" kern="0" dirty="0">
                <a:solidFill>
                  <a:prstClr val="black"/>
                </a:solidFill>
              </a:rPr>
              <a:t>“</a:t>
            </a:r>
            <a:r>
              <a:rPr lang="en-US" altLang="en-US" sz="2800" i="1" kern="0" dirty="0" err="1">
                <a:solidFill>
                  <a:prstClr val="black"/>
                </a:solidFill>
              </a:rPr>
              <a:t>hukum</a:t>
            </a:r>
            <a:r>
              <a:rPr lang="en-US" altLang="en-US" sz="2800" i="1" kern="0" dirty="0">
                <a:solidFill>
                  <a:prstClr val="black"/>
                </a:solidFill>
              </a:rPr>
              <a:t> </a:t>
            </a:r>
            <a:r>
              <a:rPr lang="en-US" altLang="en-US" sz="2800" i="1" kern="0" dirty="0" err="1">
                <a:solidFill>
                  <a:prstClr val="black"/>
                </a:solidFill>
              </a:rPr>
              <a:t>khusus</a:t>
            </a:r>
            <a:r>
              <a:rPr lang="en-US" altLang="en-US" sz="2800" i="1" kern="0" dirty="0">
                <a:solidFill>
                  <a:prstClr val="black"/>
                </a:solidFill>
              </a:rPr>
              <a:t> </a:t>
            </a:r>
            <a:r>
              <a:rPr lang="en-US" altLang="en-US" sz="2800" i="1" kern="0" dirty="0" err="1">
                <a:solidFill>
                  <a:prstClr val="black"/>
                </a:solidFill>
              </a:rPr>
              <a:t>perkalian</a:t>
            </a:r>
            <a:r>
              <a:rPr lang="en-US" altLang="en-US" sz="2800" i="1" kern="0" dirty="0">
                <a:solidFill>
                  <a:prstClr val="black"/>
                </a:solidFill>
              </a:rPr>
              <a:t>”</a:t>
            </a:r>
            <a:r>
              <a:rPr lang="en-US" altLang="en-US" sz="2800" kern="0" dirty="0">
                <a:solidFill>
                  <a:prstClr val="black"/>
                </a:solidFill>
              </a:rPr>
              <a:t> </a:t>
            </a:r>
            <a:r>
              <a:rPr lang="en-US" altLang="en-US" sz="2800" kern="0" dirty="0" err="1">
                <a:solidFill>
                  <a:prstClr val="black"/>
                </a:solidFill>
              </a:rPr>
              <a:t>sebagai</a:t>
            </a:r>
            <a:r>
              <a:rPr lang="en-US" altLang="en-US" sz="2800" kern="0" dirty="0">
                <a:solidFill>
                  <a:prstClr val="black"/>
                </a:solidFill>
              </a:rPr>
              <a:t> </a:t>
            </a:r>
            <a:r>
              <a:rPr lang="en-US" altLang="en-US" sz="2800" kern="0" dirty="0" err="1">
                <a:solidFill>
                  <a:prstClr val="black"/>
                </a:solidFill>
              </a:rPr>
              <a:t>berikut</a:t>
            </a:r>
            <a:r>
              <a:rPr lang="en-US" altLang="en-US" sz="2800" kern="0" dirty="0">
                <a:solidFill>
                  <a:prstClr val="black"/>
                </a:solidFill>
              </a:rPr>
              <a:t> :</a:t>
            </a:r>
          </a:p>
          <a:p>
            <a:pPr algn="just" eaLnBrk="1" hangingPunct="1">
              <a:spcBef>
                <a:spcPct val="50000"/>
              </a:spcBef>
              <a:defRPr/>
            </a:pPr>
            <a:r>
              <a:rPr lang="en-US" altLang="en-US" sz="2800" kern="0" dirty="0">
                <a:solidFill>
                  <a:prstClr val="black"/>
                </a:solidFill>
              </a:rPr>
              <a:t>		P(A </a:t>
            </a:r>
            <a:r>
              <a:rPr lang="en-US" altLang="en-US" sz="2800" kern="0" dirty="0" err="1">
                <a:solidFill>
                  <a:prstClr val="black"/>
                </a:solidFill>
              </a:rPr>
              <a:t>dan</a:t>
            </a:r>
            <a:r>
              <a:rPr lang="en-US" altLang="en-US" sz="2800" kern="0" dirty="0">
                <a:solidFill>
                  <a:prstClr val="black"/>
                </a:solidFill>
              </a:rPr>
              <a:t> B) = P(A).P(B)</a:t>
            </a:r>
          </a:p>
        </p:txBody>
      </p:sp>
      <p:pic>
        <p:nvPicPr>
          <p:cNvPr id="23557" name="Picture 4" descr="E:\UDINUS S1\logo udinus.png">
            <a:extLst>
              <a:ext uri="{FF2B5EF4-FFF2-40B4-BE49-F238E27FC236}">
                <a16:creationId xmlns:a16="http://schemas.microsoft.com/office/drawing/2014/main" xmlns="" id="{8072894E-57E7-4C21-9EBC-90039A0E59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6019801"/>
            <a:ext cx="1055688"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5960E425-DCDA-47CA-A7F4-5A8E45FA9E24}"/>
              </a:ext>
            </a:extLst>
          </p:cNvPr>
          <p:cNvSpPr txBox="1">
            <a:spLocks noChangeArrowheads="1"/>
          </p:cNvSpPr>
          <p:nvPr/>
        </p:nvSpPr>
        <p:spPr>
          <a:xfrm>
            <a:off x="2590800" y="228601"/>
            <a:ext cx="7848600" cy="868363"/>
          </a:xfrm>
          <a:prstGeom prst="rect">
            <a:avLst/>
          </a:prstGeom>
        </p:spPr>
        <p:txBody>
          <a:bodyPr anchor="b">
            <a:normAutofit fontScale="97500" lnSpcReduction="10000"/>
          </a:bodyPr>
          <a:lstStyle>
            <a:lvl1pPr algn="l" rtl="0" eaLnBrk="0" fontAlgn="base" hangingPunct="0">
              <a:spcBef>
                <a:spcPct val="0"/>
              </a:spcBef>
              <a:spcAft>
                <a:spcPct val="0"/>
              </a:spcAft>
              <a:defRPr sz="3600" b="1" kern="1200">
                <a:solidFill>
                  <a:srgbClr val="FF8D3E"/>
                </a:solidFill>
                <a:effectLst>
                  <a:outerShdw blurRad="53975" dist="22860" dir="5400000" algn="tl" rotWithShape="0">
                    <a:srgbClr val="000000">
                      <a:alpha val="55000"/>
                    </a:srgbClr>
                  </a:outerShdw>
                </a:effectLst>
                <a:latin typeface="+mj-lt"/>
                <a:ea typeface="+mj-ea"/>
                <a:cs typeface="+mj-cs"/>
              </a:defRPr>
            </a:lvl1pPr>
            <a:lvl2pPr algn="l" rtl="0" eaLnBrk="0" fontAlgn="base" hangingPunct="0">
              <a:spcBef>
                <a:spcPct val="0"/>
              </a:spcBef>
              <a:spcAft>
                <a:spcPct val="0"/>
              </a:spcAft>
              <a:defRPr sz="3600" b="1">
                <a:solidFill>
                  <a:srgbClr val="FF8D3E"/>
                </a:solidFill>
                <a:latin typeface="Verdana" pitchFamily="34" charset="0"/>
              </a:defRPr>
            </a:lvl2pPr>
            <a:lvl3pPr algn="l" rtl="0" eaLnBrk="0" fontAlgn="base" hangingPunct="0">
              <a:spcBef>
                <a:spcPct val="0"/>
              </a:spcBef>
              <a:spcAft>
                <a:spcPct val="0"/>
              </a:spcAft>
              <a:defRPr sz="3600" b="1">
                <a:solidFill>
                  <a:srgbClr val="FF8D3E"/>
                </a:solidFill>
                <a:latin typeface="Verdana" pitchFamily="34" charset="0"/>
              </a:defRPr>
            </a:lvl3pPr>
            <a:lvl4pPr algn="l" rtl="0" eaLnBrk="0" fontAlgn="base" hangingPunct="0">
              <a:spcBef>
                <a:spcPct val="0"/>
              </a:spcBef>
              <a:spcAft>
                <a:spcPct val="0"/>
              </a:spcAft>
              <a:defRPr sz="3600" b="1">
                <a:solidFill>
                  <a:srgbClr val="FF8D3E"/>
                </a:solidFill>
                <a:latin typeface="Verdana" pitchFamily="34" charset="0"/>
              </a:defRPr>
            </a:lvl4pPr>
            <a:lvl5pPr algn="l" rtl="0" eaLnBrk="0" fontAlgn="base" hangingPunct="0">
              <a:spcBef>
                <a:spcPct val="0"/>
              </a:spcBef>
              <a:spcAft>
                <a:spcPct val="0"/>
              </a:spcAft>
              <a:defRPr sz="3600" b="1">
                <a:solidFill>
                  <a:srgbClr val="FF8D3E"/>
                </a:solidFill>
                <a:latin typeface="Verdana" pitchFamily="34" charset="0"/>
              </a:defRPr>
            </a:lvl5pPr>
            <a:lvl6pPr marL="457200" algn="l" rtl="0" fontAlgn="base">
              <a:spcBef>
                <a:spcPct val="0"/>
              </a:spcBef>
              <a:spcAft>
                <a:spcPct val="0"/>
              </a:spcAft>
              <a:defRPr sz="3600" b="1">
                <a:solidFill>
                  <a:srgbClr val="FF8D3E"/>
                </a:solidFill>
                <a:latin typeface="Verdana" pitchFamily="34" charset="0"/>
              </a:defRPr>
            </a:lvl6pPr>
            <a:lvl7pPr marL="914400" algn="l" rtl="0" fontAlgn="base">
              <a:spcBef>
                <a:spcPct val="0"/>
              </a:spcBef>
              <a:spcAft>
                <a:spcPct val="0"/>
              </a:spcAft>
              <a:defRPr sz="3600" b="1">
                <a:solidFill>
                  <a:srgbClr val="FF8D3E"/>
                </a:solidFill>
                <a:latin typeface="Verdana" pitchFamily="34" charset="0"/>
              </a:defRPr>
            </a:lvl7pPr>
            <a:lvl8pPr marL="1371600" algn="l" rtl="0" fontAlgn="base">
              <a:spcBef>
                <a:spcPct val="0"/>
              </a:spcBef>
              <a:spcAft>
                <a:spcPct val="0"/>
              </a:spcAft>
              <a:defRPr sz="3600" b="1">
                <a:solidFill>
                  <a:srgbClr val="FF8D3E"/>
                </a:solidFill>
                <a:latin typeface="Verdana" pitchFamily="34" charset="0"/>
              </a:defRPr>
            </a:lvl8pPr>
            <a:lvl9pPr marL="1828800" algn="l" rtl="0" fontAlgn="base">
              <a:spcBef>
                <a:spcPct val="0"/>
              </a:spcBef>
              <a:spcAft>
                <a:spcPct val="0"/>
              </a:spcAft>
              <a:defRPr sz="3600" b="1">
                <a:solidFill>
                  <a:srgbClr val="FF8D3E"/>
                </a:solidFill>
                <a:latin typeface="Verdana" pitchFamily="34" charset="0"/>
              </a:defRPr>
            </a:lvl9pPr>
            <a:extLst/>
          </a:lstStyle>
          <a:p>
            <a:pPr eaLnBrk="1" fontAlgn="auto" hangingPunct="1">
              <a:spcAft>
                <a:spcPts val="0"/>
              </a:spcAft>
              <a:defRPr/>
            </a:pPr>
            <a:r>
              <a:rPr lang="en-US" sz="2800">
                <a:solidFill>
                  <a:srgbClr val="F07F09">
                    <a:tint val="88000"/>
                    <a:satMod val="150000"/>
                  </a:srgbClr>
                </a:solidFill>
                <a:latin typeface="Verdana"/>
              </a:rPr>
              <a:t>Probabilitas Bersyarat (</a:t>
            </a:r>
            <a:r>
              <a:rPr lang="en-US" sz="2800" i="1">
                <a:solidFill>
                  <a:srgbClr val="F07F09">
                    <a:tint val="88000"/>
                    <a:satMod val="150000"/>
                  </a:srgbClr>
                </a:solidFill>
                <a:latin typeface="Verdana"/>
              </a:rPr>
              <a:t>conditional probability</a:t>
            </a:r>
            <a:r>
              <a:rPr lang="en-US" sz="2800">
                <a:solidFill>
                  <a:srgbClr val="F07F09">
                    <a:tint val="88000"/>
                    <a:satMod val="150000"/>
                  </a:srgbClr>
                </a:solidFill>
                <a:latin typeface="Verdana"/>
              </a:rPr>
              <a:t>)</a:t>
            </a:r>
          </a:p>
        </p:txBody>
      </p:sp>
      <p:sp>
        <p:nvSpPr>
          <p:cNvPr id="5" name="Text Box 4">
            <a:extLst>
              <a:ext uri="{FF2B5EF4-FFF2-40B4-BE49-F238E27FC236}">
                <a16:creationId xmlns:a16="http://schemas.microsoft.com/office/drawing/2014/main" xmlns="" id="{3B9F7C92-A74B-4E4F-A1BD-22615AC9C79F}"/>
              </a:ext>
            </a:extLst>
          </p:cNvPr>
          <p:cNvSpPr txBox="1">
            <a:spLocks noChangeArrowheads="1"/>
          </p:cNvSpPr>
          <p:nvPr/>
        </p:nvSpPr>
        <p:spPr bwMode="auto">
          <a:xfrm>
            <a:off x="2571750" y="1371600"/>
            <a:ext cx="7943850" cy="1373188"/>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altLang="en-US" sz="2800" kern="0" dirty="0" err="1">
                <a:solidFill>
                  <a:prstClr val="black"/>
                </a:solidFill>
              </a:rPr>
              <a:t>Probabilitas</a:t>
            </a:r>
            <a:r>
              <a:rPr lang="en-US" altLang="en-US" sz="2800" kern="0" dirty="0">
                <a:solidFill>
                  <a:prstClr val="black"/>
                </a:solidFill>
              </a:rPr>
              <a:t> </a:t>
            </a:r>
            <a:r>
              <a:rPr lang="en-US" altLang="en-US" sz="2800" kern="0" dirty="0" err="1">
                <a:solidFill>
                  <a:prstClr val="black"/>
                </a:solidFill>
              </a:rPr>
              <a:t>bersyarat</a:t>
            </a:r>
            <a:r>
              <a:rPr lang="en-US" altLang="en-US" sz="2800" kern="0" dirty="0">
                <a:solidFill>
                  <a:prstClr val="black"/>
                </a:solidFill>
              </a:rPr>
              <a:t> </a:t>
            </a:r>
            <a:r>
              <a:rPr lang="en-US" altLang="en-US" sz="2800" kern="0" dirty="0" err="1">
                <a:solidFill>
                  <a:prstClr val="black"/>
                </a:solidFill>
              </a:rPr>
              <a:t>adalah</a:t>
            </a:r>
            <a:r>
              <a:rPr lang="en-US" altLang="en-US" sz="2800" kern="0" dirty="0">
                <a:solidFill>
                  <a:prstClr val="black"/>
                </a:solidFill>
              </a:rPr>
              <a:t> </a:t>
            </a:r>
            <a:r>
              <a:rPr lang="en-US" altLang="en-US" sz="2800" kern="0" dirty="0" err="1">
                <a:solidFill>
                  <a:prstClr val="black"/>
                </a:solidFill>
              </a:rPr>
              <a:t>probabilitas</a:t>
            </a:r>
            <a:r>
              <a:rPr lang="en-US" altLang="en-US" sz="2800" kern="0" dirty="0">
                <a:solidFill>
                  <a:prstClr val="black"/>
                </a:solidFill>
              </a:rPr>
              <a:t> </a:t>
            </a:r>
            <a:r>
              <a:rPr lang="en-US" altLang="en-US" sz="2800" kern="0" dirty="0" err="1">
                <a:solidFill>
                  <a:prstClr val="black"/>
                </a:solidFill>
              </a:rPr>
              <a:t>suatu</a:t>
            </a:r>
            <a:r>
              <a:rPr lang="en-US" altLang="en-US" sz="2800" kern="0" dirty="0">
                <a:solidFill>
                  <a:prstClr val="black"/>
                </a:solidFill>
              </a:rPr>
              <a:t> </a:t>
            </a:r>
            <a:r>
              <a:rPr lang="en-US" altLang="en-US" sz="2800" kern="0" dirty="0" err="1">
                <a:solidFill>
                  <a:prstClr val="black"/>
                </a:solidFill>
              </a:rPr>
              <a:t>peristiwa</a:t>
            </a:r>
            <a:r>
              <a:rPr lang="en-US" altLang="en-US" sz="2800" kern="0" dirty="0">
                <a:solidFill>
                  <a:prstClr val="black"/>
                </a:solidFill>
              </a:rPr>
              <a:t> </a:t>
            </a:r>
            <a:r>
              <a:rPr lang="en-US" altLang="en-US" sz="2800" kern="0" dirty="0" err="1">
                <a:solidFill>
                  <a:prstClr val="black"/>
                </a:solidFill>
              </a:rPr>
              <a:t>akan</a:t>
            </a:r>
            <a:r>
              <a:rPr lang="en-US" altLang="en-US" sz="2800" kern="0" dirty="0">
                <a:solidFill>
                  <a:prstClr val="black"/>
                </a:solidFill>
              </a:rPr>
              <a:t> </a:t>
            </a:r>
            <a:r>
              <a:rPr lang="en-US" altLang="en-US" sz="2800" kern="0" dirty="0" err="1">
                <a:solidFill>
                  <a:prstClr val="black"/>
                </a:solidFill>
              </a:rPr>
              <a:t>terjadi</a:t>
            </a:r>
            <a:r>
              <a:rPr lang="en-US" altLang="en-US" sz="2800" kern="0" dirty="0">
                <a:solidFill>
                  <a:prstClr val="black"/>
                </a:solidFill>
              </a:rPr>
              <a:t>, </a:t>
            </a:r>
            <a:r>
              <a:rPr lang="en-US" altLang="en-US" sz="2800" kern="0" dirty="0" err="1">
                <a:solidFill>
                  <a:prstClr val="black"/>
                </a:solidFill>
              </a:rPr>
              <a:t>dengan</a:t>
            </a:r>
            <a:r>
              <a:rPr lang="en-US" altLang="en-US" sz="2800" kern="0" dirty="0">
                <a:solidFill>
                  <a:prstClr val="black"/>
                </a:solidFill>
              </a:rPr>
              <a:t> </a:t>
            </a:r>
            <a:r>
              <a:rPr lang="en-US" altLang="en-US" sz="2800" kern="0" dirty="0" err="1">
                <a:solidFill>
                  <a:prstClr val="black"/>
                </a:solidFill>
              </a:rPr>
              <a:t>ketentuan</a:t>
            </a:r>
            <a:r>
              <a:rPr lang="en-US" altLang="en-US" sz="2800" kern="0" dirty="0">
                <a:solidFill>
                  <a:prstClr val="black"/>
                </a:solidFill>
              </a:rPr>
              <a:t> </a:t>
            </a:r>
            <a:r>
              <a:rPr lang="en-US" altLang="en-US" sz="2800" kern="0" dirty="0" err="1">
                <a:solidFill>
                  <a:prstClr val="black"/>
                </a:solidFill>
              </a:rPr>
              <a:t>peristiwa</a:t>
            </a:r>
            <a:r>
              <a:rPr lang="en-US" altLang="en-US" sz="2800" kern="0" dirty="0">
                <a:solidFill>
                  <a:prstClr val="black"/>
                </a:solidFill>
              </a:rPr>
              <a:t> lain </a:t>
            </a:r>
            <a:r>
              <a:rPr lang="en-US" altLang="en-US" sz="2800" kern="0" dirty="0" err="1">
                <a:solidFill>
                  <a:prstClr val="black"/>
                </a:solidFill>
              </a:rPr>
              <a:t>telah</a:t>
            </a:r>
            <a:r>
              <a:rPr lang="en-US" altLang="en-US" sz="2800" kern="0" dirty="0">
                <a:solidFill>
                  <a:prstClr val="black"/>
                </a:solidFill>
              </a:rPr>
              <a:t> </a:t>
            </a:r>
            <a:r>
              <a:rPr lang="en-US" altLang="en-US" sz="2800" kern="0" dirty="0" err="1">
                <a:solidFill>
                  <a:prstClr val="black"/>
                </a:solidFill>
              </a:rPr>
              <a:t>terjadi</a:t>
            </a:r>
            <a:r>
              <a:rPr lang="en-US" altLang="en-US" sz="2800" kern="0" dirty="0">
                <a:solidFill>
                  <a:prstClr val="black"/>
                </a:solidFill>
              </a:rPr>
              <a:t>. </a:t>
            </a:r>
          </a:p>
        </p:txBody>
      </p:sp>
      <p:sp>
        <p:nvSpPr>
          <p:cNvPr id="6" name="Text Box 6">
            <a:extLst>
              <a:ext uri="{FF2B5EF4-FFF2-40B4-BE49-F238E27FC236}">
                <a16:creationId xmlns:a16="http://schemas.microsoft.com/office/drawing/2014/main" xmlns="" id="{6E0DD7F9-89F7-4E03-9ECD-CECDE2ED999D}"/>
              </a:ext>
            </a:extLst>
          </p:cNvPr>
          <p:cNvSpPr txBox="1">
            <a:spLocks noChangeArrowheads="1"/>
          </p:cNvSpPr>
          <p:nvPr/>
        </p:nvSpPr>
        <p:spPr bwMode="auto">
          <a:xfrm>
            <a:off x="2571750" y="3352800"/>
            <a:ext cx="8153400" cy="946150"/>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altLang="en-US" sz="2800" kern="0">
                <a:solidFill>
                  <a:prstClr val="black"/>
                </a:solidFill>
              </a:rPr>
              <a:t>P(B/A) </a:t>
            </a:r>
            <a:r>
              <a:rPr lang="en-US" altLang="en-US" sz="2800" kern="0" dirty="0" err="1">
                <a:solidFill>
                  <a:prstClr val="black"/>
                </a:solidFill>
              </a:rPr>
              <a:t>dibaca</a:t>
            </a:r>
            <a:r>
              <a:rPr lang="en-US" altLang="en-US" sz="2800" kern="0" dirty="0">
                <a:solidFill>
                  <a:prstClr val="black"/>
                </a:solidFill>
              </a:rPr>
              <a:t> “</a:t>
            </a:r>
            <a:r>
              <a:rPr lang="en-US" altLang="en-US" sz="2800" kern="0" dirty="0" err="1">
                <a:solidFill>
                  <a:prstClr val="black"/>
                </a:solidFill>
              </a:rPr>
              <a:t>probabilitas</a:t>
            </a:r>
            <a:r>
              <a:rPr lang="en-US" altLang="en-US" sz="2800" kern="0" dirty="0">
                <a:solidFill>
                  <a:prstClr val="black"/>
                </a:solidFill>
              </a:rPr>
              <a:t> </a:t>
            </a:r>
            <a:r>
              <a:rPr lang="en-US" altLang="en-US" sz="2800" kern="0" dirty="0" err="1">
                <a:solidFill>
                  <a:prstClr val="black"/>
                </a:solidFill>
              </a:rPr>
              <a:t>peristiwa</a:t>
            </a:r>
            <a:r>
              <a:rPr lang="en-US" altLang="en-US" sz="2800" kern="0" dirty="0">
                <a:solidFill>
                  <a:prstClr val="black"/>
                </a:solidFill>
              </a:rPr>
              <a:t> B </a:t>
            </a:r>
            <a:r>
              <a:rPr lang="en-US" altLang="en-US" sz="2800" kern="0" dirty="0" err="1">
                <a:solidFill>
                  <a:prstClr val="black"/>
                </a:solidFill>
              </a:rPr>
              <a:t>dengan</a:t>
            </a:r>
            <a:r>
              <a:rPr lang="en-US" altLang="en-US" sz="2800" kern="0" dirty="0">
                <a:solidFill>
                  <a:prstClr val="black"/>
                </a:solidFill>
              </a:rPr>
              <a:t> </a:t>
            </a:r>
            <a:r>
              <a:rPr lang="en-US" altLang="en-US" sz="2800" kern="0" dirty="0" err="1">
                <a:solidFill>
                  <a:prstClr val="black"/>
                </a:solidFill>
              </a:rPr>
              <a:t>syarat</a:t>
            </a:r>
            <a:r>
              <a:rPr lang="en-US" altLang="en-US" sz="2800" kern="0" dirty="0">
                <a:solidFill>
                  <a:prstClr val="black"/>
                </a:solidFill>
              </a:rPr>
              <a:t> </a:t>
            </a:r>
            <a:r>
              <a:rPr lang="en-US" altLang="en-US" sz="2800" kern="0" dirty="0" err="1">
                <a:solidFill>
                  <a:prstClr val="black"/>
                </a:solidFill>
              </a:rPr>
              <a:t>peristiwa</a:t>
            </a:r>
            <a:r>
              <a:rPr lang="en-US" altLang="en-US" sz="2800" kern="0" dirty="0">
                <a:solidFill>
                  <a:prstClr val="black"/>
                </a:solidFill>
              </a:rPr>
              <a:t> A </a:t>
            </a:r>
            <a:r>
              <a:rPr lang="en-US" altLang="en-US" sz="2800" kern="0" dirty="0" err="1">
                <a:solidFill>
                  <a:prstClr val="black"/>
                </a:solidFill>
              </a:rPr>
              <a:t>telah</a:t>
            </a:r>
            <a:r>
              <a:rPr lang="en-US" altLang="en-US" sz="2800" kern="0" dirty="0">
                <a:solidFill>
                  <a:prstClr val="black"/>
                </a:solidFill>
              </a:rPr>
              <a:t> </a:t>
            </a:r>
            <a:r>
              <a:rPr lang="en-US" altLang="en-US" sz="2800" kern="0" dirty="0" err="1">
                <a:solidFill>
                  <a:prstClr val="black"/>
                </a:solidFill>
              </a:rPr>
              <a:t>terjadi</a:t>
            </a:r>
            <a:r>
              <a:rPr lang="en-US" altLang="en-US" sz="2800" kern="0" dirty="0">
                <a:solidFill>
                  <a:prstClr val="black"/>
                </a:solidFill>
              </a:rPr>
              <a:t>.”</a:t>
            </a:r>
          </a:p>
        </p:txBody>
      </p:sp>
      <p:pic>
        <p:nvPicPr>
          <p:cNvPr id="24581" name="Picture 4" descr="E:\UDINUS S1\logo udinus.png">
            <a:extLst>
              <a:ext uri="{FF2B5EF4-FFF2-40B4-BE49-F238E27FC236}">
                <a16:creationId xmlns:a16="http://schemas.microsoft.com/office/drawing/2014/main" xmlns="" id="{D88E1680-BAF4-4E26-B181-32CE4551FB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6019801"/>
            <a:ext cx="1055688"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xmlns="" id="{BFC738B5-CC8F-419A-B85A-E752AEE4580D}"/>
              </a:ext>
            </a:extLst>
          </p:cNvPr>
          <p:cNvSpPr txBox="1">
            <a:spLocks noChangeArrowheads="1"/>
          </p:cNvSpPr>
          <p:nvPr/>
        </p:nvSpPr>
        <p:spPr bwMode="auto">
          <a:xfrm>
            <a:off x="2362200" y="304801"/>
            <a:ext cx="8229600" cy="4525963"/>
          </a:xfrm>
          <a:prstGeom prst="rect">
            <a:avLst/>
          </a:prstGeom>
          <a:noFill/>
          <a:ln>
            <a:noFill/>
          </a:ln>
        </p:spPr>
        <p:txBody>
          <a:bodyPr lIns="182880" tIns="91440">
            <a:normAutofit lnSpcReduction="10000"/>
          </a:bodyPr>
          <a:lstStyle>
            <a:lvl1pPr marL="265113" indent="-265113" algn="l" rtl="0" eaLnBrk="0" fontAlgn="base" hangingPunct="0">
              <a:spcBef>
                <a:spcPts val="250"/>
              </a:spcBef>
              <a:spcAft>
                <a:spcPct val="0"/>
              </a:spcAft>
              <a:buClr>
                <a:schemeClr val="accent1"/>
              </a:buClr>
              <a:buSzPct val="80000"/>
              <a:buFont typeface="Wingdings 2" charset="2"/>
              <a:buChar char=""/>
              <a:defRPr sz="2800" kern="1200">
                <a:solidFill>
                  <a:schemeClr val="tx1"/>
                </a:solidFill>
                <a:latin typeface="+mn-lt"/>
                <a:ea typeface="+mn-ea"/>
                <a:cs typeface="+mn-cs"/>
              </a:defRPr>
            </a:lvl1pPr>
            <a:lvl2pPr marL="547688" indent="-200025" algn="l" rtl="0" eaLnBrk="0" fontAlgn="base" hangingPunct="0">
              <a:spcBef>
                <a:spcPts val="250"/>
              </a:spcBef>
              <a:spcAft>
                <a:spcPct val="0"/>
              </a:spcAft>
              <a:buClr>
                <a:schemeClr val="accent1"/>
              </a:buClr>
              <a:buSzPct val="100000"/>
              <a:buFont typeface="Verdana" charset="0"/>
              <a:buChar char="◦"/>
              <a:defRPr sz="2400" kern="1200">
                <a:solidFill>
                  <a:schemeClr val="tx1"/>
                </a:solidFill>
                <a:latin typeface="+mn-lt"/>
                <a:ea typeface="+mn-ea"/>
                <a:cs typeface="+mn-cs"/>
              </a:defRPr>
            </a:lvl2pPr>
            <a:lvl3pPr marL="785813" indent="-182563" algn="l" rtl="0" eaLnBrk="0" fontAlgn="base" hangingPunct="0">
              <a:spcBef>
                <a:spcPts val="250"/>
              </a:spcBef>
              <a:spcAft>
                <a:spcPct val="0"/>
              </a:spcAft>
              <a:buClr>
                <a:srgbClr val="ED3742"/>
              </a:buClr>
              <a:buSzPct val="100000"/>
              <a:buFont typeface="Wingdings 2" charset="2"/>
              <a:buChar char=""/>
              <a:defRPr sz="2200" kern="1200">
                <a:solidFill>
                  <a:schemeClr val="tx1"/>
                </a:solidFill>
                <a:latin typeface="+mn-lt"/>
                <a:ea typeface="+mn-ea"/>
                <a:cs typeface="+mn-cs"/>
              </a:defRPr>
            </a:lvl3pPr>
            <a:lvl4pPr marL="1023938" indent="-182563" algn="l" rtl="0" eaLnBrk="0" fontAlgn="base" hangingPunct="0">
              <a:spcBef>
                <a:spcPts val="225"/>
              </a:spcBef>
              <a:spcAft>
                <a:spcPct val="0"/>
              </a:spcAft>
              <a:buClr>
                <a:srgbClr val="ED3742"/>
              </a:buClr>
              <a:buSzPct val="112000"/>
              <a:buFont typeface="Verdana" charset="0"/>
              <a:buChar char="◦"/>
              <a:defRPr sz="1900" kern="1200">
                <a:solidFill>
                  <a:schemeClr val="tx1"/>
                </a:solidFill>
                <a:latin typeface="+mn-lt"/>
                <a:ea typeface="+mn-ea"/>
                <a:cs typeface="+mn-cs"/>
              </a:defRPr>
            </a:lvl4pPr>
            <a:lvl5pPr marL="1279525" indent="-182563" algn="l" rtl="0" eaLnBrk="0" fontAlgn="base" hangingPunct="0">
              <a:spcBef>
                <a:spcPts val="250"/>
              </a:spcBef>
              <a:spcAft>
                <a:spcPct val="0"/>
              </a:spcAft>
              <a:buClr>
                <a:srgbClr val="4A85BF"/>
              </a:buClr>
              <a:buSzPct val="100000"/>
              <a:buFont typeface="Wingdings 2" charset="2"/>
              <a:buChar char=""/>
              <a:defRPr sz="20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marL="265176" indent="-265176" eaLnBrk="1" fontAlgn="auto" hangingPunct="1">
              <a:spcAft>
                <a:spcPts val="0"/>
              </a:spcAft>
              <a:buClr>
                <a:srgbClr val="F07F09"/>
              </a:buClr>
              <a:buNone/>
              <a:defRPr/>
            </a:pPr>
            <a:r>
              <a:rPr lang="en-US">
                <a:solidFill>
                  <a:sysClr val="windowText" lastClr="000000"/>
                </a:solidFill>
                <a:latin typeface="Verdana"/>
              </a:rPr>
              <a:t>Hukum umum perkalian </a:t>
            </a:r>
          </a:p>
          <a:p>
            <a:pPr marL="265176" indent="-265176" eaLnBrk="1" fontAlgn="auto" hangingPunct="1">
              <a:spcAft>
                <a:spcPts val="0"/>
              </a:spcAft>
              <a:buClr>
                <a:srgbClr val="F07F09"/>
              </a:buClr>
              <a:buFont typeface="Wingdings 2"/>
              <a:buChar char=""/>
              <a:defRPr/>
            </a:pPr>
            <a:r>
              <a:rPr lang="en-US">
                <a:solidFill>
                  <a:sysClr val="windowText" lastClr="000000"/>
                </a:solidFill>
                <a:latin typeface="Verdana"/>
              </a:rPr>
              <a:t>Untuk dua peristiwa A dan B, probabilitas bersama kedua peristiwa tersebut akan terjadi ditentukan dengan cara mengalikan probabilitas peristiwa A akan terjadi dengan probabilitas bersyarat peristiwa B terjadi. Secara simbolis probabilitas bersama P(A dan B) dirumuskan :</a:t>
            </a:r>
          </a:p>
          <a:p>
            <a:pPr marL="265176" indent="-265176" eaLnBrk="1" fontAlgn="auto" hangingPunct="1">
              <a:spcAft>
                <a:spcPts val="0"/>
              </a:spcAft>
              <a:buClr>
                <a:srgbClr val="F07F09"/>
              </a:buClr>
              <a:buNone/>
              <a:defRPr/>
            </a:pPr>
            <a:r>
              <a:rPr lang="en-US">
                <a:solidFill>
                  <a:sysClr val="windowText" lastClr="000000"/>
                </a:solidFill>
                <a:latin typeface="Verdana"/>
              </a:rPr>
              <a:t>	</a:t>
            </a:r>
          </a:p>
          <a:p>
            <a:pPr marL="265176" indent="-265176" eaLnBrk="1" fontAlgn="auto" hangingPunct="1">
              <a:spcAft>
                <a:spcPts val="0"/>
              </a:spcAft>
              <a:buClr>
                <a:srgbClr val="F07F09"/>
              </a:buClr>
              <a:buNone/>
              <a:defRPr/>
            </a:pPr>
            <a:r>
              <a:rPr lang="en-US">
                <a:solidFill>
                  <a:sysClr val="windowText" lastClr="000000"/>
                </a:solidFill>
                <a:latin typeface="Verdana"/>
              </a:rPr>
              <a:t>			P(A dan B) = P(A).P(B/A)</a:t>
            </a:r>
            <a:endParaRPr lang="en-US" dirty="0">
              <a:solidFill>
                <a:sysClr val="windowText" lastClr="000000"/>
              </a:solidFill>
              <a:latin typeface="Verdana"/>
            </a:endParaRPr>
          </a:p>
        </p:txBody>
      </p:sp>
      <p:pic>
        <p:nvPicPr>
          <p:cNvPr id="25603" name="Picture 4" descr="E:\UDINUS S1\logo udinus.png">
            <a:extLst>
              <a:ext uri="{FF2B5EF4-FFF2-40B4-BE49-F238E27FC236}">
                <a16:creationId xmlns:a16="http://schemas.microsoft.com/office/drawing/2014/main" xmlns="" id="{453EF53B-538F-447F-9945-1DE9C85E9B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6019801"/>
            <a:ext cx="1055688"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xmlns="" id="{D73EF00A-5E95-4D02-99B8-6380DD340AA1}"/>
              </a:ext>
            </a:extLst>
          </p:cNvPr>
          <p:cNvSpPr txBox="1">
            <a:spLocks noChangeArrowheads="1"/>
          </p:cNvSpPr>
          <p:nvPr/>
        </p:nvSpPr>
        <p:spPr bwMode="auto">
          <a:xfrm>
            <a:off x="1905000" y="23813"/>
            <a:ext cx="8610600" cy="3600986"/>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spcBef>
                <a:spcPct val="50000"/>
              </a:spcBef>
              <a:defRPr/>
            </a:pPr>
            <a:r>
              <a:rPr lang="en-US" altLang="en-US" sz="2400" kern="0" dirty="0" err="1">
                <a:solidFill>
                  <a:prstClr val="black"/>
                </a:solidFill>
              </a:rPr>
              <a:t>Contoh</a:t>
            </a:r>
            <a:r>
              <a:rPr lang="en-US" altLang="en-US" sz="2400" kern="0" dirty="0">
                <a:solidFill>
                  <a:prstClr val="black"/>
                </a:solidFill>
              </a:rPr>
              <a:t> :</a:t>
            </a:r>
          </a:p>
          <a:p>
            <a:pPr algn="just" eaLnBrk="1" hangingPunct="1">
              <a:spcBef>
                <a:spcPct val="50000"/>
              </a:spcBef>
              <a:defRPr/>
            </a:pPr>
            <a:r>
              <a:rPr lang="en-US" altLang="en-US" sz="2400" kern="0" dirty="0" err="1">
                <a:solidFill>
                  <a:prstClr val="black"/>
                </a:solidFill>
              </a:rPr>
              <a:t>Sebuah</a:t>
            </a:r>
            <a:r>
              <a:rPr lang="en-US" altLang="en-US" sz="2400" kern="0" dirty="0">
                <a:solidFill>
                  <a:prstClr val="black"/>
                </a:solidFill>
              </a:rPr>
              <a:t> survey </a:t>
            </a:r>
            <a:r>
              <a:rPr lang="en-US" altLang="en-US" sz="2400" kern="0" dirty="0" err="1">
                <a:solidFill>
                  <a:prstClr val="black"/>
                </a:solidFill>
              </a:rPr>
              <a:t>tentang</a:t>
            </a:r>
            <a:r>
              <a:rPr lang="en-US" altLang="en-US" sz="2400" kern="0" dirty="0">
                <a:solidFill>
                  <a:prstClr val="black"/>
                </a:solidFill>
              </a:rPr>
              <a:t> </a:t>
            </a:r>
            <a:r>
              <a:rPr lang="en-US" altLang="en-US" sz="2400" kern="0" dirty="0" err="1">
                <a:solidFill>
                  <a:prstClr val="black"/>
                </a:solidFill>
              </a:rPr>
              <a:t>kesetiaan</a:t>
            </a:r>
            <a:r>
              <a:rPr lang="en-US" altLang="en-US" sz="2400" kern="0" dirty="0">
                <a:solidFill>
                  <a:prstClr val="black"/>
                </a:solidFill>
              </a:rPr>
              <a:t> para </a:t>
            </a:r>
            <a:r>
              <a:rPr lang="en-US" altLang="en-US" sz="2400" kern="0" dirty="0" err="1">
                <a:solidFill>
                  <a:prstClr val="black"/>
                </a:solidFill>
              </a:rPr>
              <a:t>eksekutif</a:t>
            </a:r>
            <a:r>
              <a:rPr lang="en-US" altLang="en-US" sz="2400" kern="0" dirty="0">
                <a:solidFill>
                  <a:prstClr val="black"/>
                </a:solidFill>
              </a:rPr>
              <a:t> </a:t>
            </a:r>
            <a:r>
              <a:rPr lang="en-US" altLang="en-US" sz="2400" kern="0" dirty="0" err="1">
                <a:solidFill>
                  <a:prstClr val="black"/>
                </a:solidFill>
              </a:rPr>
              <a:t>pada</a:t>
            </a:r>
            <a:r>
              <a:rPr lang="en-US" altLang="en-US" sz="2400" kern="0" dirty="0">
                <a:solidFill>
                  <a:prstClr val="black"/>
                </a:solidFill>
              </a:rPr>
              <a:t> </a:t>
            </a:r>
            <a:r>
              <a:rPr lang="en-US" altLang="en-US" sz="2400" kern="0" dirty="0" err="1">
                <a:solidFill>
                  <a:prstClr val="black"/>
                </a:solidFill>
              </a:rPr>
              <a:t>perusahaannya</a:t>
            </a:r>
            <a:r>
              <a:rPr lang="en-US" altLang="en-US" sz="2400" kern="0" dirty="0">
                <a:solidFill>
                  <a:prstClr val="black"/>
                </a:solidFill>
              </a:rPr>
              <a:t> </a:t>
            </a:r>
            <a:r>
              <a:rPr lang="en-US" altLang="en-US" sz="2400" kern="0" dirty="0" err="1">
                <a:solidFill>
                  <a:prstClr val="black"/>
                </a:solidFill>
              </a:rPr>
              <a:t>dilakukan</a:t>
            </a:r>
            <a:r>
              <a:rPr lang="en-US" altLang="en-US" sz="2400" kern="0" dirty="0">
                <a:solidFill>
                  <a:prstClr val="black"/>
                </a:solidFill>
              </a:rPr>
              <a:t>. </a:t>
            </a:r>
            <a:r>
              <a:rPr lang="en-US" altLang="en-US" sz="2400" kern="0" dirty="0" err="1">
                <a:solidFill>
                  <a:prstClr val="black"/>
                </a:solidFill>
              </a:rPr>
              <a:t>Suatu</a:t>
            </a:r>
            <a:r>
              <a:rPr lang="en-US" altLang="en-US" sz="2400" kern="0" dirty="0">
                <a:solidFill>
                  <a:prstClr val="black"/>
                </a:solidFill>
              </a:rPr>
              <a:t> </a:t>
            </a:r>
            <a:r>
              <a:rPr lang="en-US" altLang="en-US" sz="2400" kern="0" dirty="0" err="1">
                <a:solidFill>
                  <a:prstClr val="black"/>
                </a:solidFill>
              </a:rPr>
              <a:t>pertanyaan</a:t>
            </a:r>
            <a:r>
              <a:rPr lang="en-US" altLang="en-US" sz="2400" kern="0" dirty="0">
                <a:solidFill>
                  <a:prstClr val="black"/>
                </a:solidFill>
              </a:rPr>
              <a:t> yang </a:t>
            </a:r>
            <a:r>
              <a:rPr lang="en-US" altLang="en-US" sz="2400" kern="0" dirty="0" err="1">
                <a:solidFill>
                  <a:prstClr val="black"/>
                </a:solidFill>
              </a:rPr>
              <a:t>diajukan</a:t>
            </a:r>
            <a:r>
              <a:rPr lang="en-US" altLang="en-US" sz="2400" kern="0" dirty="0">
                <a:solidFill>
                  <a:prstClr val="black"/>
                </a:solidFill>
              </a:rPr>
              <a:t> </a:t>
            </a:r>
            <a:r>
              <a:rPr lang="en-US" altLang="en-US" sz="2400" kern="0" dirty="0" err="1">
                <a:solidFill>
                  <a:prstClr val="black"/>
                </a:solidFill>
              </a:rPr>
              <a:t>adalah</a:t>
            </a:r>
            <a:r>
              <a:rPr lang="en-US" altLang="en-US" sz="2400" kern="0" dirty="0">
                <a:solidFill>
                  <a:prstClr val="black"/>
                </a:solidFill>
              </a:rPr>
              <a:t> “ </a:t>
            </a:r>
            <a:r>
              <a:rPr lang="en-US" altLang="en-US" sz="2400" kern="0" dirty="0" err="1">
                <a:solidFill>
                  <a:prstClr val="black"/>
                </a:solidFill>
              </a:rPr>
              <a:t>Jika</a:t>
            </a:r>
            <a:r>
              <a:rPr lang="en-US" altLang="en-US" sz="2400" kern="0" dirty="0">
                <a:solidFill>
                  <a:prstClr val="black"/>
                </a:solidFill>
              </a:rPr>
              <a:t> </a:t>
            </a:r>
            <a:r>
              <a:rPr lang="en-US" altLang="en-US" sz="2400" kern="0" dirty="0" err="1">
                <a:solidFill>
                  <a:prstClr val="black"/>
                </a:solidFill>
              </a:rPr>
              <a:t>anda</a:t>
            </a:r>
            <a:r>
              <a:rPr lang="en-US" altLang="en-US" sz="2400" kern="0" dirty="0">
                <a:solidFill>
                  <a:prstClr val="black"/>
                </a:solidFill>
              </a:rPr>
              <a:t> </a:t>
            </a:r>
            <a:r>
              <a:rPr lang="en-US" altLang="en-US" sz="2400" kern="0" dirty="0" err="1">
                <a:solidFill>
                  <a:prstClr val="black"/>
                </a:solidFill>
              </a:rPr>
              <a:t>diberi</a:t>
            </a:r>
            <a:r>
              <a:rPr lang="en-US" altLang="en-US" sz="2400" kern="0" dirty="0">
                <a:solidFill>
                  <a:prstClr val="black"/>
                </a:solidFill>
              </a:rPr>
              <a:t> </a:t>
            </a:r>
            <a:r>
              <a:rPr lang="en-US" altLang="en-US" sz="2400" kern="0" dirty="0" err="1">
                <a:solidFill>
                  <a:prstClr val="black"/>
                </a:solidFill>
              </a:rPr>
              <a:t>penawaran</a:t>
            </a:r>
            <a:r>
              <a:rPr lang="en-US" altLang="en-US" sz="2400" kern="0" dirty="0">
                <a:solidFill>
                  <a:prstClr val="black"/>
                </a:solidFill>
              </a:rPr>
              <a:t> </a:t>
            </a:r>
            <a:r>
              <a:rPr lang="en-US" altLang="en-US" sz="2400" kern="0" dirty="0" err="1">
                <a:solidFill>
                  <a:prstClr val="black"/>
                </a:solidFill>
              </a:rPr>
              <a:t>oleh</a:t>
            </a:r>
            <a:r>
              <a:rPr lang="en-US" altLang="en-US" sz="2400" kern="0" dirty="0">
                <a:solidFill>
                  <a:prstClr val="black"/>
                </a:solidFill>
              </a:rPr>
              <a:t> </a:t>
            </a:r>
            <a:r>
              <a:rPr lang="en-US" altLang="en-US" sz="2400" kern="0" dirty="0" err="1">
                <a:solidFill>
                  <a:prstClr val="black"/>
                </a:solidFill>
              </a:rPr>
              <a:t>perusahaan</a:t>
            </a:r>
            <a:r>
              <a:rPr lang="en-US" altLang="en-US" sz="2400" kern="0" dirty="0">
                <a:solidFill>
                  <a:prstClr val="black"/>
                </a:solidFill>
              </a:rPr>
              <a:t> lain </a:t>
            </a:r>
            <a:r>
              <a:rPr lang="en-US" altLang="en-US" sz="2400" kern="0" dirty="0" err="1">
                <a:solidFill>
                  <a:prstClr val="black"/>
                </a:solidFill>
              </a:rPr>
              <a:t>untuk</a:t>
            </a:r>
            <a:r>
              <a:rPr lang="en-US" altLang="en-US" sz="2400" kern="0" dirty="0">
                <a:solidFill>
                  <a:prstClr val="black"/>
                </a:solidFill>
              </a:rPr>
              <a:t> </a:t>
            </a:r>
            <a:r>
              <a:rPr lang="en-US" altLang="en-US" sz="2400" kern="0" dirty="0" err="1">
                <a:solidFill>
                  <a:prstClr val="black"/>
                </a:solidFill>
              </a:rPr>
              <a:t>kedudukan</a:t>
            </a:r>
            <a:r>
              <a:rPr lang="en-US" altLang="en-US" sz="2400" kern="0" dirty="0">
                <a:solidFill>
                  <a:prstClr val="black"/>
                </a:solidFill>
              </a:rPr>
              <a:t> yang </a:t>
            </a:r>
            <a:r>
              <a:rPr lang="en-US" altLang="en-US" sz="2400" kern="0" dirty="0" err="1">
                <a:solidFill>
                  <a:prstClr val="black"/>
                </a:solidFill>
              </a:rPr>
              <a:t>sama</a:t>
            </a:r>
            <a:r>
              <a:rPr lang="en-US" altLang="en-US" sz="2400" kern="0" dirty="0">
                <a:solidFill>
                  <a:prstClr val="black"/>
                </a:solidFill>
              </a:rPr>
              <a:t> </a:t>
            </a:r>
            <a:r>
              <a:rPr lang="en-US" altLang="en-US" sz="2400" kern="0" dirty="0" err="1">
                <a:solidFill>
                  <a:prstClr val="black"/>
                </a:solidFill>
              </a:rPr>
              <a:t>atau</a:t>
            </a:r>
            <a:r>
              <a:rPr lang="en-US" altLang="en-US" sz="2400" kern="0" dirty="0">
                <a:solidFill>
                  <a:prstClr val="black"/>
                </a:solidFill>
              </a:rPr>
              <a:t> </a:t>
            </a:r>
            <a:r>
              <a:rPr lang="en-US" altLang="en-US" sz="2400" kern="0" dirty="0" err="1">
                <a:solidFill>
                  <a:prstClr val="black"/>
                </a:solidFill>
              </a:rPr>
              <a:t>sedikit</a:t>
            </a:r>
            <a:r>
              <a:rPr lang="en-US" altLang="en-US" sz="2400" kern="0" dirty="0">
                <a:solidFill>
                  <a:prstClr val="black"/>
                </a:solidFill>
              </a:rPr>
              <a:t> </a:t>
            </a:r>
            <a:r>
              <a:rPr lang="en-US" altLang="en-US" sz="2400" kern="0" dirty="0" err="1">
                <a:solidFill>
                  <a:prstClr val="black"/>
                </a:solidFill>
              </a:rPr>
              <a:t>lebih</a:t>
            </a:r>
            <a:r>
              <a:rPr lang="en-US" altLang="en-US" sz="2400" kern="0" dirty="0">
                <a:solidFill>
                  <a:prstClr val="black"/>
                </a:solidFill>
              </a:rPr>
              <a:t> </a:t>
            </a:r>
            <a:r>
              <a:rPr lang="en-US" altLang="en-US" sz="2400" kern="0" dirty="0" err="1">
                <a:solidFill>
                  <a:prstClr val="black"/>
                </a:solidFill>
              </a:rPr>
              <a:t>baik</a:t>
            </a:r>
            <a:r>
              <a:rPr lang="en-US" altLang="en-US" sz="2400" kern="0" dirty="0">
                <a:solidFill>
                  <a:prstClr val="black"/>
                </a:solidFill>
              </a:rPr>
              <a:t> </a:t>
            </a:r>
            <a:r>
              <a:rPr lang="en-US" altLang="en-US" sz="2400" kern="0" dirty="0" err="1">
                <a:solidFill>
                  <a:prstClr val="black"/>
                </a:solidFill>
              </a:rPr>
              <a:t>dari</a:t>
            </a:r>
            <a:r>
              <a:rPr lang="en-US" altLang="en-US" sz="2400" kern="0" dirty="0">
                <a:solidFill>
                  <a:prstClr val="black"/>
                </a:solidFill>
              </a:rPr>
              <a:t> </a:t>
            </a:r>
            <a:r>
              <a:rPr lang="en-US" altLang="en-US" sz="2400" kern="0" dirty="0" err="1">
                <a:solidFill>
                  <a:prstClr val="black"/>
                </a:solidFill>
              </a:rPr>
              <a:t>kedudukan</a:t>
            </a:r>
            <a:r>
              <a:rPr lang="en-US" altLang="en-US" sz="2400" kern="0" dirty="0">
                <a:solidFill>
                  <a:prstClr val="black"/>
                </a:solidFill>
              </a:rPr>
              <a:t> </a:t>
            </a:r>
            <a:r>
              <a:rPr lang="en-US" altLang="en-US" sz="2400" kern="0" dirty="0" err="1">
                <a:solidFill>
                  <a:prstClr val="black"/>
                </a:solidFill>
              </a:rPr>
              <a:t>sekarang</a:t>
            </a:r>
            <a:r>
              <a:rPr lang="en-US" altLang="en-US" sz="2400" kern="0" dirty="0">
                <a:solidFill>
                  <a:prstClr val="black"/>
                </a:solidFill>
              </a:rPr>
              <a:t>, </a:t>
            </a:r>
            <a:r>
              <a:rPr lang="en-US" altLang="en-US" sz="2400" kern="0" dirty="0" err="1">
                <a:solidFill>
                  <a:prstClr val="black"/>
                </a:solidFill>
              </a:rPr>
              <a:t>apakah</a:t>
            </a:r>
            <a:r>
              <a:rPr lang="en-US" altLang="en-US" sz="2400" kern="0" dirty="0">
                <a:solidFill>
                  <a:prstClr val="black"/>
                </a:solidFill>
              </a:rPr>
              <a:t> </a:t>
            </a:r>
            <a:r>
              <a:rPr lang="en-US" altLang="en-US" sz="2400" kern="0" dirty="0" err="1">
                <a:solidFill>
                  <a:prstClr val="black"/>
                </a:solidFill>
              </a:rPr>
              <a:t>anda</a:t>
            </a:r>
            <a:r>
              <a:rPr lang="en-US" altLang="en-US" sz="2400" kern="0" dirty="0">
                <a:solidFill>
                  <a:prstClr val="black"/>
                </a:solidFill>
              </a:rPr>
              <a:t> </a:t>
            </a:r>
            <a:r>
              <a:rPr lang="en-US" altLang="en-US" sz="2400" kern="0" dirty="0" err="1">
                <a:solidFill>
                  <a:prstClr val="black"/>
                </a:solidFill>
              </a:rPr>
              <a:t>akan</a:t>
            </a:r>
            <a:r>
              <a:rPr lang="en-US" altLang="en-US" sz="2400" kern="0" dirty="0">
                <a:solidFill>
                  <a:prstClr val="black"/>
                </a:solidFill>
              </a:rPr>
              <a:t> </a:t>
            </a:r>
            <a:r>
              <a:rPr lang="en-US" altLang="en-US" sz="2400" kern="0" dirty="0" err="1">
                <a:solidFill>
                  <a:prstClr val="black"/>
                </a:solidFill>
              </a:rPr>
              <a:t>tetap</a:t>
            </a:r>
            <a:r>
              <a:rPr lang="en-US" altLang="en-US" sz="2400" kern="0" dirty="0">
                <a:solidFill>
                  <a:prstClr val="black"/>
                </a:solidFill>
              </a:rPr>
              <a:t> </a:t>
            </a:r>
            <a:r>
              <a:rPr lang="en-US" altLang="en-US" sz="2400" kern="0" dirty="0" err="1">
                <a:solidFill>
                  <a:prstClr val="black"/>
                </a:solidFill>
              </a:rPr>
              <a:t>bekerja</a:t>
            </a:r>
            <a:r>
              <a:rPr lang="en-US" altLang="en-US" sz="2400" kern="0" dirty="0">
                <a:solidFill>
                  <a:prstClr val="black"/>
                </a:solidFill>
              </a:rPr>
              <a:t> di </a:t>
            </a:r>
            <a:r>
              <a:rPr lang="en-US" altLang="en-US" sz="2400" kern="0" dirty="0" err="1">
                <a:solidFill>
                  <a:prstClr val="black"/>
                </a:solidFill>
              </a:rPr>
              <a:t>perusahaan</a:t>
            </a:r>
            <a:r>
              <a:rPr lang="en-US" altLang="en-US" sz="2400" kern="0" dirty="0">
                <a:solidFill>
                  <a:prstClr val="black"/>
                </a:solidFill>
              </a:rPr>
              <a:t> </a:t>
            </a:r>
            <a:r>
              <a:rPr lang="en-US" altLang="en-US" sz="2400" kern="0" dirty="0" err="1">
                <a:solidFill>
                  <a:prstClr val="black"/>
                </a:solidFill>
              </a:rPr>
              <a:t>ini</a:t>
            </a:r>
            <a:r>
              <a:rPr lang="en-US" altLang="en-US" sz="2400" kern="0" dirty="0">
                <a:solidFill>
                  <a:prstClr val="black"/>
                </a:solidFill>
              </a:rPr>
              <a:t> </a:t>
            </a:r>
            <a:r>
              <a:rPr lang="en-US" altLang="en-US" sz="2400" kern="0" dirty="0" err="1">
                <a:solidFill>
                  <a:prstClr val="black"/>
                </a:solidFill>
              </a:rPr>
              <a:t>atau</a:t>
            </a:r>
            <a:r>
              <a:rPr lang="en-US" altLang="en-US" sz="2400" kern="0" dirty="0">
                <a:solidFill>
                  <a:prstClr val="black"/>
                </a:solidFill>
              </a:rPr>
              <a:t> </a:t>
            </a:r>
            <a:r>
              <a:rPr lang="en-US" altLang="en-US" sz="2400" kern="0" dirty="0" err="1">
                <a:solidFill>
                  <a:prstClr val="black"/>
                </a:solidFill>
              </a:rPr>
              <a:t>menerima</a:t>
            </a:r>
            <a:r>
              <a:rPr lang="en-US" altLang="en-US" sz="2400" kern="0" dirty="0">
                <a:solidFill>
                  <a:prstClr val="black"/>
                </a:solidFill>
              </a:rPr>
              <a:t> </a:t>
            </a:r>
            <a:r>
              <a:rPr lang="en-US" altLang="en-US" sz="2400" kern="0" dirty="0" err="1">
                <a:solidFill>
                  <a:prstClr val="black"/>
                </a:solidFill>
              </a:rPr>
              <a:t>tawaran</a:t>
            </a:r>
            <a:r>
              <a:rPr lang="en-US" altLang="en-US" sz="2400" kern="0" dirty="0">
                <a:solidFill>
                  <a:prstClr val="black"/>
                </a:solidFill>
              </a:rPr>
              <a:t> </a:t>
            </a:r>
            <a:r>
              <a:rPr lang="en-US" altLang="en-US" sz="2400" kern="0" dirty="0" err="1">
                <a:solidFill>
                  <a:prstClr val="black"/>
                </a:solidFill>
              </a:rPr>
              <a:t>perusahaan</a:t>
            </a:r>
            <a:r>
              <a:rPr lang="en-US" altLang="en-US" sz="2400" kern="0" dirty="0">
                <a:solidFill>
                  <a:prstClr val="black"/>
                </a:solidFill>
              </a:rPr>
              <a:t> lain </a:t>
            </a:r>
            <a:r>
              <a:rPr lang="en-US" altLang="en-US" sz="2400" kern="0" dirty="0" err="1">
                <a:solidFill>
                  <a:prstClr val="black"/>
                </a:solidFill>
              </a:rPr>
              <a:t>itu</a:t>
            </a:r>
            <a:r>
              <a:rPr lang="en-US" altLang="en-US" sz="2400" kern="0" dirty="0">
                <a:solidFill>
                  <a:prstClr val="black"/>
                </a:solidFill>
              </a:rPr>
              <a:t> ? </a:t>
            </a:r>
            <a:r>
              <a:rPr lang="en-US" altLang="en-US" sz="2400" kern="0" dirty="0" err="1">
                <a:solidFill>
                  <a:prstClr val="black"/>
                </a:solidFill>
              </a:rPr>
              <a:t>Jawaban</a:t>
            </a:r>
            <a:r>
              <a:rPr lang="en-US" altLang="en-US" sz="2400" kern="0" dirty="0">
                <a:solidFill>
                  <a:prstClr val="black"/>
                </a:solidFill>
              </a:rPr>
              <a:t> 200 </a:t>
            </a:r>
            <a:r>
              <a:rPr lang="en-US" altLang="en-US" sz="2400" kern="0" dirty="0" err="1">
                <a:solidFill>
                  <a:prstClr val="black"/>
                </a:solidFill>
              </a:rPr>
              <a:t>eksekutif</a:t>
            </a:r>
            <a:r>
              <a:rPr lang="en-US" altLang="en-US" sz="2400" kern="0" dirty="0">
                <a:solidFill>
                  <a:prstClr val="black"/>
                </a:solidFill>
              </a:rPr>
              <a:t> </a:t>
            </a:r>
            <a:r>
              <a:rPr lang="en-US" altLang="en-US" sz="2400" kern="0" dirty="0" err="1">
                <a:solidFill>
                  <a:prstClr val="black"/>
                </a:solidFill>
              </a:rPr>
              <a:t>dalam</a:t>
            </a:r>
            <a:r>
              <a:rPr lang="en-US" altLang="en-US" sz="2400" kern="0" dirty="0">
                <a:solidFill>
                  <a:prstClr val="black"/>
                </a:solidFill>
              </a:rPr>
              <a:t> </a:t>
            </a:r>
            <a:r>
              <a:rPr lang="en-US" altLang="en-US" sz="2400" kern="0" dirty="0" err="1">
                <a:solidFill>
                  <a:prstClr val="black"/>
                </a:solidFill>
              </a:rPr>
              <a:t>survei</a:t>
            </a:r>
            <a:r>
              <a:rPr lang="en-US" altLang="en-US" sz="2400" kern="0" dirty="0">
                <a:solidFill>
                  <a:prstClr val="black"/>
                </a:solidFill>
              </a:rPr>
              <a:t> </a:t>
            </a:r>
            <a:r>
              <a:rPr lang="en-US" altLang="en-US" sz="2400" kern="0" dirty="0" err="1">
                <a:solidFill>
                  <a:prstClr val="black"/>
                </a:solidFill>
              </a:rPr>
              <a:t>tersebut</a:t>
            </a:r>
            <a:r>
              <a:rPr lang="en-US" altLang="en-US" sz="2400" kern="0" dirty="0">
                <a:solidFill>
                  <a:prstClr val="black"/>
                </a:solidFill>
              </a:rPr>
              <a:t> </a:t>
            </a:r>
            <a:r>
              <a:rPr lang="en-US" altLang="en-US" sz="2400" kern="0" dirty="0" err="1">
                <a:solidFill>
                  <a:prstClr val="black"/>
                </a:solidFill>
              </a:rPr>
              <a:t>diklasifikasikan</a:t>
            </a:r>
            <a:r>
              <a:rPr lang="en-US" altLang="en-US" sz="2400" kern="0" dirty="0">
                <a:solidFill>
                  <a:prstClr val="black"/>
                </a:solidFill>
              </a:rPr>
              <a:t> </a:t>
            </a:r>
            <a:r>
              <a:rPr lang="en-US" altLang="en-US" sz="2400" kern="0" dirty="0" err="1">
                <a:solidFill>
                  <a:prstClr val="black"/>
                </a:solidFill>
              </a:rPr>
              <a:t>silang</a:t>
            </a:r>
            <a:r>
              <a:rPr lang="en-US" altLang="en-US" sz="2400" kern="0" dirty="0">
                <a:solidFill>
                  <a:prstClr val="black"/>
                </a:solidFill>
              </a:rPr>
              <a:t> </a:t>
            </a:r>
            <a:r>
              <a:rPr lang="en-US" altLang="en-US" sz="2400" kern="0" dirty="0" err="1">
                <a:solidFill>
                  <a:prstClr val="black"/>
                </a:solidFill>
              </a:rPr>
              <a:t>dengan</a:t>
            </a:r>
            <a:r>
              <a:rPr lang="en-US" altLang="en-US" sz="2400" kern="0" dirty="0">
                <a:solidFill>
                  <a:prstClr val="black"/>
                </a:solidFill>
              </a:rPr>
              <a:t> masa </a:t>
            </a:r>
            <a:r>
              <a:rPr lang="en-US" altLang="en-US" sz="2400" kern="0" dirty="0" err="1">
                <a:solidFill>
                  <a:prstClr val="black"/>
                </a:solidFill>
              </a:rPr>
              <a:t>kerja</a:t>
            </a:r>
            <a:r>
              <a:rPr lang="en-US" altLang="en-US" sz="2400" kern="0" dirty="0">
                <a:solidFill>
                  <a:prstClr val="black"/>
                </a:solidFill>
              </a:rPr>
              <a:t> </a:t>
            </a:r>
            <a:r>
              <a:rPr lang="en-US" altLang="en-US" sz="2400" kern="0" dirty="0" err="1">
                <a:solidFill>
                  <a:prstClr val="black"/>
                </a:solidFill>
              </a:rPr>
              <a:t>mereka</a:t>
            </a:r>
            <a:r>
              <a:rPr lang="en-US" altLang="en-US" sz="2400" kern="0" dirty="0">
                <a:solidFill>
                  <a:prstClr val="black"/>
                </a:solidFill>
              </a:rPr>
              <a:t> </a:t>
            </a:r>
            <a:r>
              <a:rPr lang="en-US" altLang="en-US" sz="2400" kern="0" dirty="0" err="1">
                <a:solidFill>
                  <a:prstClr val="black"/>
                </a:solidFill>
              </a:rPr>
              <a:t>diperusahaan</a:t>
            </a:r>
            <a:r>
              <a:rPr lang="en-US" altLang="en-US" sz="2400" kern="0" dirty="0">
                <a:solidFill>
                  <a:prstClr val="black"/>
                </a:solidFill>
              </a:rPr>
              <a:t>.</a:t>
            </a:r>
          </a:p>
        </p:txBody>
      </p:sp>
      <p:sp>
        <p:nvSpPr>
          <p:cNvPr id="5" name="Text Box 8">
            <a:extLst>
              <a:ext uri="{FF2B5EF4-FFF2-40B4-BE49-F238E27FC236}">
                <a16:creationId xmlns:a16="http://schemas.microsoft.com/office/drawing/2014/main" xmlns="" id="{D4A97203-D3D1-44DE-900D-EB3CB03C8272}"/>
              </a:ext>
            </a:extLst>
          </p:cNvPr>
          <p:cNvSpPr txBox="1">
            <a:spLocks noChangeArrowheads="1"/>
          </p:cNvSpPr>
          <p:nvPr/>
        </p:nvSpPr>
        <p:spPr bwMode="auto">
          <a:xfrm>
            <a:off x="2057400" y="4038600"/>
            <a:ext cx="8077200" cy="2292350"/>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altLang="en-US" b="1" i="1" kern="0" dirty="0" err="1">
                <a:solidFill>
                  <a:prstClr val="black"/>
                </a:solidFill>
              </a:rPr>
              <a:t>Tabel</a:t>
            </a:r>
            <a:r>
              <a:rPr lang="en-US" altLang="en-US" b="1" i="1" kern="0" dirty="0">
                <a:solidFill>
                  <a:prstClr val="black"/>
                </a:solidFill>
              </a:rPr>
              <a:t> 1</a:t>
            </a:r>
            <a:r>
              <a:rPr lang="en-US" altLang="en-US" kern="0" dirty="0">
                <a:solidFill>
                  <a:prstClr val="black"/>
                </a:solidFill>
              </a:rPr>
              <a:t>				Masa </a:t>
            </a:r>
            <a:r>
              <a:rPr lang="en-US" altLang="en-US" kern="0" dirty="0" err="1">
                <a:solidFill>
                  <a:prstClr val="black"/>
                </a:solidFill>
              </a:rPr>
              <a:t>Kerja</a:t>
            </a:r>
            <a:endParaRPr lang="en-US" altLang="en-US" kern="0" dirty="0">
              <a:solidFill>
                <a:prstClr val="black"/>
              </a:solidFill>
            </a:endParaRPr>
          </a:p>
          <a:p>
            <a:pPr eaLnBrk="1" hangingPunct="1">
              <a:spcBef>
                <a:spcPct val="50000"/>
              </a:spcBef>
              <a:defRPr/>
            </a:pPr>
            <a:r>
              <a:rPr lang="en-US" altLang="en-US" kern="0" dirty="0">
                <a:solidFill>
                  <a:prstClr val="black"/>
                </a:solidFill>
              </a:rPr>
              <a:t>		</a:t>
            </a:r>
            <a:r>
              <a:rPr lang="en-US" altLang="en-US" kern="0" dirty="0" err="1">
                <a:solidFill>
                  <a:prstClr val="black"/>
                </a:solidFill>
              </a:rPr>
              <a:t>Kurang</a:t>
            </a:r>
            <a:r>
              <a:rPr lang="en-US" altLang="en-US" kern="0" dirty="0">
                <a:solidFill>
                  <a:prstClr val="black"/>
                </a:solidFill>
              </a:rPr>
              <a:t> </a:t>
            </a:r>
            <a:r>
              <a:rPr lang="en-US" altLang="en-US" kern="0" dirty="0" err="1">
                <a:solidFill>
                  <a:prstClr val="black"/>
                </a:solidFill>
              </a:rPr>
              <a:t>dari</a:t>
            </a:r>
            <a:r>
              <a:rPr lang="en-US" altLang="en-US" kern="0" dirty="0">
                <a:solidFill>
                  <a:prstClr val="black"/>
                </a:solidFill>
              </a:rPr>
              <a:t>	1 – 5	6 – 10	</a:t>
            </a:r>
            <a:r>
              <a:rPr lang="en-US" altLang="en-US" kern="0" dirty="0" err="1">
                <a:solidFill>
                  <a:prstClr val="black"/>
                </a:solidFill>
              </a:rPr>
              <a:t>lebih</a:t>
            </a:r>
            <a:r>
              <a:rPr lang="en-US" altLang="en-US" kern="0" dirty="0">
                <a:solidFill>
                  <a:prstClr val="black"/>
                </a:solidFill>
              </a:rPr>
              <a:t> </a:t>
            </a:r>
            <a:r>
              <a:rPr lang="en-US" altLang="en-US" kern="0" dirty="0" err="1">
                <a:solidFill>
                  <a:prstClr val="black"/>
                </a:solidFill>
              </a:rPr>
              <a:t>dari</a:t>
            </a:r>
            <a:r>
              <a:rPr lang="en-US" altLang="en-US" kern="0" dirty="0">
                <a:solidFill>
                  <a:prstClr val="black"/>
                </a:solidFill>
              </a:rPr>
              <a:t>	Total</a:t>
            </a:r>
          </a:p>
          <a:p>
            <a:pPr eaLnBrk="1" hangingPunct="1">
              <a:spcBef>
                <a:spcPct val="50000"/>
              </a:spcBef>
              <a:defRPr/>
            </a:pPr>
            <a:r>
              <a:rPr lang="en-US" altLang="en-US" kern="0" dirty="0" err="1">
                <a:solidFill>
                  <a:prstClr val="black"/>
                </a:solidFill>
              </a:rPr>
              <a:t>Kesetiaan</a:t>
            </a:r>
            <a:r>
              <a:rPr lang="en-US" altLang="en-US" kern="0" dirty="0">
                <a:solidFill>
                  <a:prstClr val="black"/>
                </a:solidFill>
              </a:rPr>
              <a:t>	1 </a:t>
            </a:r>
            <a:r>
              <a:rPr lang="en-US" altLang="en-US" kern="0" dirty="0" err="1">
                <a:solidFill>
                  <a:prstClr val="black"/>
                </a:solidFill>
              </a:rPr>
              <a:t>tahun</a:t>
            </a:r>
            <a:r>
              <a:rPr lang="en-US" altLang="en-US" kern="0" dirty="0">
                <a:solidFill>
                  <a:prstClr val="black"/>
                </a:solidFill>
              </a:rPr>
              <a:t>		</a:t>
            </a:r>
            <a:r>
              <a:rPr lang="en-US" altLang="en-US" kern="0" dirty="0" err="1">
                <a:solidFill>
                  <a:prstClr val="black"/>
                </a:solidFill>
              </a:rPr>
              <a:t>tahun</a:t>
            </a:r>
            <a:r>
              <a:rPr lang="en-US" altLang="en-US" kern="0" dirty="0">
                <a:solidFill>
                  <a:prstClr val="black"/>
                </a:solidFill>
              </a:rPr>
              <a:t>	</a:t>
            </a:r>
            <a:r>
              <a:rPr lang="en-US" altLang="en-US" kern="0" dirty="0" err="1">
                <a:solidFill>
                  <a:prstClr val="black"/>
                </a:solidFill>
              </a:rPr>
              <a:t>tahun</a:t>
            </a:r>
            <a:r>
              <a:rPr lang="en-US" altLang="en-US" kern="0" dirty="0">
                <a:solidFill>
                  <a:prstClr val="black"/>
                </a:solidFill>
              </a:rPr>
              <a:t>	10 </a:t>
            </a:r>
            <a:r>
              <a:rPr lang="en-US" altLang="en-US" kern="0" dirty="0" err="1">
                <a:solidFill>
                  <a:prstClr val="black"/>
                </a:solidFill>
              </a:rPr>
              <a:t>tahun</a:t>
            </a:r>
            <a:endParaRPr lang="en-US" altLang="en-US" kern="0" dirty="0">
              <a:solidFill>
                <a:prstClr val="black"/>
              </a:solidFill>
            </a:endParaRPr>
          </a:p>
          <a:p>
            <a:pPr eaLnBrk="1" hangingPunct="1">
              <a:spcBef>
                <a:spcPct val="50000"/>
              </a:spcBef>
              <a:defRPr/>
            </a:pPr>
            <a:r>
              <a:rPr lang="en-US" altLang="en-US" kern="0" dirty="0" err="1">
                <a:solidFill>
                  <a:prstClr val="black"/>
                </a:solidFill>
              </a:rPr>
              <a:t>Tetap</a:t>
            </a:r>
            <a:r>
              <a:rPr lang="en-US" altLang="en-US" kern="0" dirty="0">
                <a:solidFill>
                  <a:prstClr val="black"/>
                </a:solidFill>
              </a:rPr>
              <a:t> </a:t>
            </a:r>
            <a:r>
              <a:rPr lang="en-US" altLang="en-US" kern="0" dirty="0" err="1">
                <a:solidFill>
                  <a:prstClr val="black"/>
                </a:solidFill>
              </a:rPr>
              <a:t>bekerja</a:t>
            </a:r>
            <a:r>
              <a:rPr lang="en-US" altLang="en-US" kern="0" dirty="0">
                <a:solidFill>
                  <a:prstClr val="black"/>
                </a:solidFill>
              </a:rPr>
              <a:t>	    10		   30	   5	    75	                120</a:t>
            </a:r>
          </a:p>
          <a:p>
            <a:pPr eaLnBrk="1" hangingPunct="1">
              <a:spcBef>
                <a:spcPct val="50000"/>
              </a:spcBef>
              <a:defRPr/>
            </a:pPr>
            <a:r>
              <a:rPr lang="en-US" altLang="en-US" kern="0" dirty="0" err="1">
                <a:solidFill>
                  <a:prstClr val="black"/>
                </a:solidFill>
              </a:rPr>
              <a:t>Pindah</a:t>
            </a:r>
            <a:r>
              <a:rPr lang="en-US" altLang="en-US" kern="0" dirty="0">
                <a:solidFill>
                  <a:prstClr val="black"/>
                </a:solidFill>
              </a:rPr>
              <a:t>	   	    25		   15	  10	    30		   80 	  							  200</a:t>
            </a:r>
          </a:p>
        </p:txBody>
      </p:sp>
      <p:cxnSp>
        <p:nvCxnSpPr>
          <p:cNvPr id="7" name="Straight Connector 6">
            <a:extLst>
              <a:ext uri="{FF2B5EF4-FFF2-40B4-BE49-F238E27FC236}">
                <a16:creationId xmlns:a16="http://schemas.microsoft.com/office/drawing/2014/main" xmlns="" id="{1732974C-2822-4970-A17E-CA19FC344314}"/>
              </a:ext>
            </a:extLst>
          </p:cNvPr>
          <p:cNvCxnSpPr/>
          <p:nvPr/>
        </p:nvCxnSpPr>
        <p:spPr>
          <a:xfrm flipV="1">
            <a:off x="2087563" y="5260976"/>
            <a:ext cx="7924800" cy="3175"/>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xmlns="" id="{D1E3ED6A-2CD3-46EC-AB34-863474A669C8}"/>
              </a:ext>
            </a:extLst>
          </p:cNvPr>
          <p:cNvCxnSpPr/>
          <p:nvPr/>
        </p:nvCxnSpPr>
        <p:spPr>
          <a:xfrm>
            <a:off x="3810001" y="4419600"/>
            <a:ext cx="6202363"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xmlns="" id="{C54867F8-FFFF-4E87-9345-128EF42D2864}"/>
              </a:ext>
            </a:extLst>
          </p:cNvPr>
          <p:cNvCxnSpPr/>
          <p:nvPr/>
        </p:nvCxnSpPr>
        <p:spPr>
          <a:xfrm flipV="1">
            <a:off x="2087563" y="6010276"/>
            <a:ext cx="7916862" cy="9525"/>
          </a:xfrm>
          <a:prstGeom prst="line">
            <a:avLst/>
          </a:prstGeom>
        </p:spPr>
        <p:style>
          <a:lnRef idx="1">
            <a:schemeClr val="dk1"/>
          </a:lnRef>
          <a:fillRef idx="0">
            <a:schemeClr val="dk1"/>
          </a:fillRef>
          <a:effectRef idx="0">
            <a:schemeClr val="dk1"/>
          </a:effectRef>
          <a:fontRef idx="minor">
            <a:schemeClr val="tx1"/>
          </a:fontRef>
        </p:style>
      </p:cxnSp>
      <p:pic>
        <p:nvPicPr>
          <p:cNvPr id="26631" name="Picture 4" descr="E:\UDINUS S1\logo udinus.png">
            <a:extLst>
              <a:ext uri="{FF2B5EF4-FFF2-40B4-BE49-F238E27FC236}">
                <a16:creationId xmlns:a16="http://schemas.microsoft.com/office/drawing/2014/main" xmlns="" id="{1342F5B1-497A-4949-A8A0-05C1EC9BCA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6019801"/>
            <a:ext cx="1055688"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xmlns="" id="{F8F47500-754A-4BF0-B73D-DB6BCABE01CA}"/>
              </a:ext>
            </a:extLst>
          </p:cNvPr>
          <p:cNvSpPr txBox="1">
            <a:spLocks noChangeArrowheads="1"/>
          </p:cNvSpPr>
          <p:nvPr/>
        </p:nvSpPr>
        <p:spPr bwMode="auto">
          <a:xfrm>
            <a:off x="2209800" y="152401"/>
            <a:ext cx="8382000" cy="1200329"/>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spcBef>
                <a:spcPct val="50000"/>
              </a:spcBef>
              <a:defRPr/>
            </a:pPr>
            <a:r>
              <a:rPr lang="en-US" altLang="en-US" sz="2400" kern="0" dirty="0" err="1">
                <a:solidFill>
                  <a:prstClr val="black"/>
                </a:solidFill>
              </a:rPr>
              <a:t>Berapa</a:t>
            </a:r>
            <a:r>
              <a:rPr lang="en-US" altLang="en-US" sz="2400" kern="0" dirty="0">
                <a:solidFill>
                  <a:prstClr val="black"/>
                </a:solidFill>
              </a:rPr>
              <a:t> </a:t>
            </a:r>
            <a:r>
              <a:rPr lang="en-US" altLang="en-US" sz="2400" kern="0" dirty="0" err="1">
                <a:solidFill>
                  <a:prstClr val="black"/>
                </a:solidFill>
              </a:rPr>
              <a:t>probabilitas</a:t>
            </a:r>
            <a:r>
              <a:rPr lang="en-US" altLang="en-US" sz="2400" kern="0" dirty="0">
                <a:solidFill>
                  <a:prstClr val="black"/>
                </a:solidFill>
              </a:rPr>
              <a:t> </a:t>
            </a:r>
            <a:r>
              <a:rPr lang="en-US" altLang="en-US" sz="2400" kern="0" dirty="0" err="1">
                <a:solidFill>
                  <a:prstClr val="black"/>
                </a:solidFill>
              </a:rPr>
              <a:t>memilih</a:t>
            </a:r>
            <a:r>
              <a:rPr lang="en-US" altLang="en-US" sz="2400" kern="0" dirty="0">
                <a:solidFill>
                  <a:prstClr val="black"/>
                </a:solidFill>
              </a:rPr>
              <a:t> </a:t>
            </a:r>
            <a:r>
              <a:rPr lang="en-US" altLang="en-US" sz="2400" kern="0" dirty="0" err="1">
                <a:solidFill>
                  <a:prstClr val="black"/>
                </a:solidFill>
              </a:rPr>
              <a:t>secara</a:t>
            </a:r>
            <a:r>
              <a:rPr lang="en-US" altLang="en-US" sz="2400" kern="0" dirty="0">
                <a:solidFill>
                  <a:prstClr val="black"/>
                </a:solidFill>
              </a:rPr>
              <a:t> </a:t>
            </a:r>
            <a:r>
              <a:rPr lang="en-US" altLang="en-US" sz="2400" kern="0" dirty="0" err="1">
                <a:solidFill>
                  <a:prstClr val="black"/>
                </a:solidFill>
              </a:rPr>
              <a:t>acak</a:t>
            </a:r>
            <a:r>
              <a:rPr lang="en-US" altLang="en-US" sz="2400" kern="0" dirty="0">
                <a:solidFill>
                  <a:prstClr val="black"/>
                </a:solidFill>
              </a:rPr>
              <a:t> </a:t>
            </a:r>
            <a:r>
              <a:rPr lang="en-US" altLang="en-US" sz="2400" kern="0" dirty="0" err="1">
                <a:solidFill>
                  <a:prstClr val="black"/>
                </a:solidFill>
              </a:rPr>
              <a:t>seorang</a:t>
            </a:r>
            <a:r>
              <a:rPr lang="en-US" altLang="en-US" sz="2400" kern="0" dirty="0">
                <a:solidFill>
                  <a:prstClr val="black"/>
                </a:solidFill>
              </a:rPr>
              <a:t> </a:t>
            </a:r>
            <a:r>
              <a:rPr lang="en-US" altLang="en-US" sz="2400" kern="0" dirty="0" err="1">
                <a:solidFill>
                  <a:prstClr val="black"/>
                </a:solidFill>
              </a:rPr>
              <a:t>eksekutif</a:t>
            </a:r>
            <a:r>
              <a:rPr lang="en-US" altLang="en-US" sz="2400" kern="0" dirty="0">
                <a:solidFill>
                  <a:prstClr val="black"/>
                </a:solidFill>
              </a:rPr>
              <a:t> yang </a:t>
            </a:r>
            <a:r>
              <a:rPr lang="en-US" altLang="en-US" sz="2400" kern="0" dirty="0" err="1">
                <a:solidFill>
                  <a:prstClr val="black"/>
                </a:solidFill>
              </a:rPr>
              <a:t>setia</a:t>
            </a:r>
            <a:r>
              <a:rPr lang="en-US" altLang="en-US" sz="2400" kern="0" dirty="0">
                <a:solidFill>
                  <a:prstClr val="black"/>
                </a:solidFill>
              </a:rPr>
              <a:t> </a:t>
            </a:r>
            <a:r>
              <a:rPr lang="en-US" altLang="en-US" sz="2400" kern="0" dirty="0" err="1">
                <a:solidFill>
                  <a:prstClr val="black"/>
                </a:solidFill>
              </a:rPr>
              <a:t>pada</a:t>
            </a:r>
            <a:r>
              <a:rPr lang="en-US" altLang="en-US" sz="2400" kern="0" dirty="0">
                <a:solidFill>
                  <a:prstClr val="black"/>
                </a:solidFill>
              </a:rPr>
              <a:t> </a:t>
            </a:r>
            <a:r>
              <a:rPr lang="en-US" altLang="en-US" sz="2400" kern="0" dirty="0" err="1">
                <a:solidFill>
                  <a:prstClr val="black"/>
                </a:solidFill>
              </a:rPr>
              <a:t>perusahaan</a:t>
            </a:r>
            <a:r>
              <a:rPr lang="en-US" altLang="en-US" sz="2400" kern="0" dirty="0">
                <a:solidFill>
                  <a:prstClr val="black"/>
                </a:solidFill>
              </a:rPr>
              <a:t> (</a:t>
            </a:r>
            <a:r>
              <a:rPr lang="en-US" altLang="en-US" sz="2400" kern="0" dirty="0" err="1">
                <a:solidFill>
                  <a:prstClr val="black"/>
                </a:solidFill>
              </a:rPr>
              <a:t>tetap</a:t>
            </a:r>
            <a:r>
              <a:rPr lang="en-US" altLang="en-US" sz="2400" kern="0" dirty="0">
                <a:solidFill>
                  <a:prstClr val="black"/>
                </a:solidFill>
              </a:rPr>
              <a:t> </a:t>
            </a:r>
            <a:r>
              <a:rPr lang="en-US" altLang="en-US" sz="2400" kern="0" dirty="0" err="1">
                <a:solidFill>
                  <a:prstClr val="black"/>
                </a:solidFill>
              </a:rPr>
              <a:t>bekerja</a:t>
            </a:r>
            <a:r>
              <a:rPr lang="en-US" altLang="en-US" sz="2400" kern="0" dirty="0">
                <a:solidFill>
                  <a:prstClr val="black"/>
                </a:solidFill>
              </a:rPr>
              <a:t>) </a:t>
            </a:r>
            <a:r>
              <a:rPr lang="en-US" altLang="en-US" sz="2400" kern="0" dirty="0" err="1">
                <a:solidFill>
                  <a:prstClr val="black"/>
                </a:solidFill>
              </a:rPr>
              <a:t>dan</a:t>
            </a:r>
            <a:r>
              <a:rPr lang="en-US" altLang="en-US" sz="2400" kern="0" dirty="0">
                <a:solidFill>
                  <a:prstClr val="black"/>
                </a:solidFill>
              </a:rPr>
              <a:t> </a:t>
            </a:r>
            <a:r>
              <a:rPr lang="en-US" altLang="en-US" sz="2400" kern="0" dirty="0" err="1">
                <a:solidFill>
                  <a:prstClr val="black"/>
                </a:solidFill>
              </a:rPr>
              <a:t>telah</a:t>
            </a:r>
            <a:r>
              <a:rPr lang="en-US" altLang="en-US" sz="2400" kern="0" dirty="0">
                <a:solidFill>
                  <a:prstClr val="black"/>
                </a:solidFill>
              </a:rPr>
              <a:t> </a:t>
            </a:r>
            <a:r>
              <a:rPr lang="en-US" altLang="en-US" sz="2400" kern="0" dirty="0" err="1">
                <a:solidFill>
                  <a:prstClr val="black"/>
                </a:solidFill>
              </a:rPr>
              <a:t>bekerja</a:t>
            </a:r>
            <a:r>
              <a:rPr lang="en-US" altLang="en-US" sz="2400" kern="0" dirty="0">
                <a:solidFill>
                  <a:prstClr val="black"/>
                </a:solidFill>
              </a:rPr>
              <a:t> </a:t>
            </a:r>
            <a:r>
              <a:rPr lang="en-US" altLang="en-US" sz="2400" kern="0" dirty="0" err="1">
                <a:solidFill>
                  <a:prstClr val="black"/>
                </a:solidFill>
              </a:rPr>
              <a:t>lebih</a:t>
            </a:r>
            <a:r>
              <a:rPr lang="en-US" altLang="en-US" sz="2400" kern="0" dirty="0">
                <a:solidFill>
                  <a:prstClr val="black"/>
                </a:solidFill>
              </a:rPr>
              <a:t> </a:t>
            </a:r>
            <a:r>
              <a:rPr lang="en-US" altLang="en-US" sz="2400" kern="0" dirty="0" err="1">
                <a:solidFill>
                  <a:prstClr val="black"/>
                </a:solidFill>
              </a:rPr>
              <a:t>dari</a:t>
            </a:r>
            <a:r>
              <a:rPr lang="en-US" altLang="en-US" sz="2400" kern="0" dirty="0">
                <a:solidFill>
                  <a:prstClr val="black"/>
                </a:solidFill>
              </a:rPr>
              <a:t> 10 </a:t>
            </a:r>
            <a:r>
              <a:rPr lang="en-US" altLang="en-US" sz="2400" kern="0" dirty="0" err="1">
                <a:solidFill>
                  <a:prstClr val="black"/>
                </a:solidFill>
              </a:rPr>
              <a:t>tahun</a:t>
            </a:r>
            <a:r>
              <a:rPr lang="en-US" altLang="en-US" sz="2400" kern="0" dirty="0">
                <a:solidFill>
                  <a:prstClr val="black"/>
                </a:solidFill>
              </a:rPr>
              <a:t>?</a:t>
            </a:r>
          </a:p>
        </p:txBody>
      </p:sp>
      <p:sp>
        <p:nvSpPr>
          <p:cNvPr id="5" name="Text Box 5">
            <a:extLst>
              <a:ext uri="{FF2B5EF4-FFF2-40B4-BE49-F238E27FC236}">
                <a16:creationId xmlns:a16="http://schemas.microsoft.com/office/drawing/2014/main" xmlns="" id="{D96613B0-7ECD-41E1-8493-59EAD72F8362}"/>
              </a:ext>
            </a:extLst>
          </p:cNvPr>
          <p:cNvSpPr txBox="1">
            <a:spLocks noChangeArrowheads="1"/>
          </p:cNvSpPr>
          <p:nvPr/>
        </p:nvSpPr>
        <p:spPr bwMode="auto">
          <a:xfrm>
            <a:off x="2209800" y="1447801"/>
            <a:ext cx="8610600" cy="1200329"/>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altLang="en-US" sz="2400" kern="0" dirty="0" err="1">
                <a:solidFill>
                  <a:prstClr val="black"/>
                </a:solidFill>
              </a:rPr>
              <a:t>Perhatikan</a:t>
            </a:r>
            <a:r>
              <a:rPr lang="en-US" altLang="en-US" sz="2400" kern="0" dirty="0">
                <a:solidFill>
                  <a:prstClr val="black"/>
                </a:solidFill>
              </a:rPr>
              <a:t> </a:t>
            </a:r>
            <a:r>
              <a:rPr lang="en-US" altLang="en-US" sz="2400" kern="0" dirty="0" err="1">
                <a:solidFill>
                  <a:prstClr val="black"/>
                </a:solidFill>
              </a:rPr>
              <a:t>bahwa</a:t>
            </a:r>
            <a:r>
              <a:rPr lang="en-US" altLang="en-US" sz="2400" kern="0" dirty="0">
                <a:solidFill>
                  <a:prstClr val="black"/>
                </a:solidFill>
              </a:rPr>
              <a:t> </a:t>
            </a:r>
            <a:r>
              <a:rPr lang="en-US" altLang="en-US" sz="2400" kern="0" dirty="0" err="1">
                <a:solidFill>
                  <a:prstClr val="black"/>
                </a:solidFill>
              </a:rPr>
              <a:t>dua</a:t>
            </a:r>
            <a:r>
              <a:rPr lang="en-US" altLang="en-US" sz="2400" kern="0" dirty="0">
                <a:solidFill>
                  <a:prstClr val="black"/>
                </a:solidFill>
              </a:rPr>
              <a:t> </a:t>
            </a:r>
            <a:r>
              <a:rPr lang="en-US" altLang="en-US" sz="2400" kern="0" dirty="0" err="1">
                <a:solidFill>
                  <a:prstClr val="black"/>
                </a:solidFill>
              </a:rPr>
              <a:t>peristiwa</a:t>
            </a:r>
            <a:r>
              <a:rPr lang="en-US" altLang="en-US" sz="2400" kern="0" dirty="0">
                <a:solidFill>
                  <a:prstClr val="black"/>
                </a:solidFill>
              </a:rPr>
              <a:t> </a:t>
            </a:r>
            <a:r>
              <a:rPr lang="en-US" altLang="en-US" sz="2400" kern="0" dirty="0" err="1">
                <a:solidFill>
                  <a:prstClr val="black"/>
                </a:solidFill>
              </a:rPr>
              <a:t>berlangsung</a:t>
            </a:r>
            <a:r>
              <a:rPr lang="en-US" altLang="en-US" sz="2400" kern="0" dirty="0">
                <a:solidFill>
                  <a:prstClr val="black"/>
                </a:solidFill>
              </a:rPr>
              <a:t> </a:t>
            </a:r>
            <a:r>
              <a:rPr lang="en-US" altLang="en-US" sz="2400" kern="0" dirty="0" err="1">
                <a:solidFill>
                  <a:prstClr val="black"/>
                </a:solidFill>
              </a:rPr>
              <a:t>pada</a:t>
            </a:r>
            <a:r>
              <a:rPr lang="en-US" altLang="en-US" sz="2400" kern="0" dirty="0">
                <a:solidFill>
                  <a:prstClr val="black"/>
                </a:solidFill>
              </a:rPr>
              <a:t> </a:t>
            </a:r>
            <a:r>
              <a:rPr lang="en-US" altLang="en-US" sz="2400" kern="0" dirty="0" err="1">
                <a:solidFill>
                  <a:prstClr val="black"/>
                </a:solidFill>
              </a:rPr>
              <a:t>saat</a:t>
            </a:r>
            <a:r>
              <a:rPr lang="en-US" altLang="en-US" sz="2400" kern="0" dirty="0">
                <a:solidFill>
                  <a:prstClr val="black"/>
                </a:solidFill>
              </a:rPr>
              <a:t> yang </a:t>
            </a:r>
            <a:r>
              <a:rPr lang="en-US" altLang="en-US" sz="2400" kern="0" dirty="0" err="1">
                <a:solidFill>
                  <a:prstClr val="black"/>
                </a:solidFill>
              </a:rPr>
              <a:t>sama</a:t>
            </a:r>
            <a:r>
              <a:rPr lang="en-US" altLang="en-US" sz="2400" kern="0" dirty="0">
                <a:solidFill>
                  <a:prstClr val="black"/>
                </a:solidFill>
              </a:rPr>
              <a:t> </a:t>
            </a:r>
            <a:r>
              <a:rPr lang="en-US" altLang="en-US" sz="2400" kern="0" dirty="0" err="1">
                <a:solidFill>
                  <a:prstClr val="black"/>
                </a:solidFill>
              </a:rPr>
              <a:t>eksekutif</a:t>
            </a:r>
            <a:r>
              <a:rPr lang="en-US" altLang="en-US" sz="2400" kern="0" dirty="0">
                <a:solidFill>
                  <a:prstClr val="black"/>
                </a:solidFill>
              </a:rPr>
              <a:t> yang </a:t>
            </a:r>
            <a:r>
              <a:rPr lang="en-US" altLang="en-US" sz="2400" kern="0" dirty="0" err="1">
                <a:solidFill>
                  <a:prstClr val="black"/>
                </a:solidFill>
              </a:rPr>
              <a:t>tetap</a:t>
            </a:r>
            <a:r>
              <a:rPr lang="en-US" altLang="en-US" sz="2400" kern="0" dirty="0">
                <a:solidFill>
                  <a:prstClr val="black"/>
                </a:solidFill>
              </a:rPr>
              <a:t> </a:t>
            </a:r>
            <a:r>
              <a:rPr lang="en-US" altLang="en-US" sz="2400" kern="0" dirty="0" err="1">
                <a:solidFill>
                  <a:prstClr val="black"/>
                </a:solidFill>
              </a:rPr>
              <a:t>bekerja</a:t>
            </a:r>
            <a:r>
              <a:rPr lang="en-US" altLang="en-US" sz="2400" kern="0" dirty="0">
                <a:solidFill>
                  <a:prstClr val="black"/>
                </a:solidFill>
              </a:rPr>
              <a:t> </a:t>
            </a:r>
            <a:r>
              <a:rPr lang="en-US" altLang="en-US" sz="2400" kern="0" dirty="0" err="1">
                <a:solidFill>
                  <a:prstClr val="black"/>
                </a:solidFill>
              </a:rPr>
              <a:t>pada</a:t>
            </a:r>
            <a:r>
              <a:rPr lang="en-US" altLang="en-US" sz="2400" kern="0" dirty="0">
                <a:solidFill>
                  <a:prstClr val="black"/>
                </a:solidFill>
              </a:rPr>
              <a:t> </a:t>
            </a:r>
            <a:r>
              <a:rPr lang="en-US" altLang="en-US" sz="2400" kern="0" dirty="0" err="1">
                <a:solidFill>
                  <a:prstClr val="black"/>
                </a:solidFill>
              </a:rPr>
              <a:t>perusahaan</a:t>
            </a:r>
            <a:r>
              <a:rPr lang="en-US" altLang="en-US" sz="2400" kern="0" dirty="0">
                <a:solidFill>
                  <a:prstClr val="black"/>
                </a:solidFill>
              </a:rPr>
              <a:t>, </a:t>
            </a:r>
            <a:r>
              <a:rPr lang="en-US" altLang="en-US" sz="2400" kern="0" dirty="0" err="1">
                <a:solidFill>
                  <a:prstClr val="black"/>
                </a:solidFill>
              </a:rPr>
              <a:t>dan</a:t>
            </a:r>
            <a:r>
              <a:rPr lang="en-US" altLang="en-US" sz="2400" kern="0" dirty="0">
                <a:solidFill>
                  <a:prstClr val="black"/>
                </a:solidFill>
              </a:rPr>
              <a:t> </a:t>
            </a:r>
            <a:r>
              <a:rPr lang="en-US" altLang="en-US" sz="2400" kern="0" dirty="0" err="1">
                <a:solidFill>
                  <a:prstClr val="black"/>
                </a:solidFill>
              </a:rPr>
              <a:t>ia</a:t>
            </a:r>
            <a:r>
              <a:rPr lang="en-US" altLang="en-US" sz="2400" kern="0" dirty="0">
                <a:solidFill>
                  <a:prstClr val="black"/>
                </a:solidFill>
              </a:rPr>
              <a:t> </a:t>
            </a:r>
            <a:r>
              <a:rPr lang="en-US" altLang="en-US" sz="2400" kern="0" dirty="0" err="1">
                <a:solidFill>
                  <a:prstClr val="black"/>
                </a:solidFill>
              </a:rPr>
              <a:t>telah</a:t>
            </a:r>
            <a:r>
              <a:rPr lang="en-US" altLang="en-US" sz="2400" kern="0" dirty="0">
                <a:solidFill>
                  <a:prstClr val="black"/>
                </a:solidFill>
              </a:rPr>
              <a:t> </a:t>
            </a:r>
            <a:r>
              <a:rPr lang="en-US" altLang="en-US" sz="2400" kern="0" dirty="0" err="1">
                <a:solidFill>
                  <a:prstClr val="black"/>
                </a:solidFill>
              </a:rPr>
              <a:t>bekerja</a:t>
            </a:r>
            <a:r>
              <a:rPr lang="en-US" altLang="en-US" sz="2400" kern="0" dirty="0">
                <a:solidFill>
                  <a:prstClr val="black"/>
                </a:solidFill>
              </a:rPr>
              <a:t> </a:t>
            </a:r>
            <a:r>
              <a:rPr lang="en-US" altLang="en-US" sz="2400" kern="0" dirty="0" err="1">
                <a:solidFill>
                  <a:prstClr val="black"/>
                </a:solidFill>
              </a:rPr>
              <a:t>lebih</a:t>
            </a:r>
            <a:r>
              <a:rPr lang="en-US" altLang="en-US" sz="2400" kern="0" dirty="0">
                <a:solidFill>
                  <a:prstClr val="black"/>
                </a:solidFill>
              </a:rPr>
              <a:t> </a:t>
            </a:r>
            <a:r>
              <a:rPr lang="en-US" altLang="en-US" sz="2400" kern="0" dirty="0" err="1">
                <a:solidFill>
                  <a:prstClr val="black"/>
                </a:solidFill>
              </a:rPr>
              <a:t>dari</a:t>
            </a:r>
            <a:r>
              <a:rPr lang="en-US" altLang="en-US" sz="2400" kern="0" dirty="0">
                <a:solidFill>
                  <a:prstClr val="black"/>
                </a:solidFill>
              </a:rPr>
              <a:t> 10 </a:t>
            </a:r>
            <a:r>
              <a:rPr lang="en-US" altLang="en-US" sz="2400" kern="0" dirty="0" err="1">
                <a:solidFill>
                  <a:prstClr val="black"/>
                </a:solidFill>
              </a:rPr>
              <a:t>tahun</a:t>
            </a:r>
            <a:r>
              <a:rPr lang="en-US" altLang="en-US" sz="2400" kern="0" dirty="0">
                <a:solidFill>
                  <a:prstClr val="black"/>
                </a:solidFill>
              </a:rPr>
              <a:t>.</a:t>
            </a:r>
          </a:p>
        </p:txBody>
      </p:sp>
      <p:sp>
        <p:nvSpPr>
          <p:cNvPr id="6" name="Text Box 6">
            <a:extLst>
              <a:ext uri="{FF2B5EF4-FFF2-40B4-BE49-F238E27FC236}">
                <a16:creationId xmlns:a16="http://schemas.microsoft.com/office/drawing/2014/main" xmlns="" id="{F6166E56-08CF-4495-B342-042F0F95969A}"/>
              </a:ext>
            </a:extLst>
          </p:cNvPr>
          <p:cNvSpPr txBox="1">
            <a:spLocks noChangeArrowheads="1"/>
          </p:cNvSpPr>
          <p:nvPr/>
        </p:nvSpPr>
        <p:spPr bwMode="auto">
          <a:xfrm>
            <a:off x="2781300" y="2971800"/>
            <a:ext cx="7467600" cy="3046988"/>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spcBef>
                <a:spcPct val="50000"/>
              </a:spcBef>
              <a:defRPr/>
            </a:pPr>
            <a:r>
              <a:rPr lang="en-US" altLang="en-US" sz="2400" kern="0" dirty="0" err="1">
                <a:solidFill>
                  <a:prstClr val="black"/>
                </a:solidFill>
              </a:rPr>
              <a:t>Peristiwa</a:t>
            </a:r>
            <a:r>
              <a:rPr lang="en-US" altLang="en-US" sz="2400" kern="0" dirty="0">
                <a:solidFill>
                  <a:prstClr val="black"/>
                </a:solidFill>
              </a:rPr>
              <a:t> A </a:t>
            </a:r>
            <a:r>
              <a:rPr lang="en-US" altLang="en-US" sz="2400" kern="0" dirty="0" err="1">
                <a:solidFill>
                  <a:prstClr val="black"/>
                </a:solidFill>
              </a:rPr>
              <a:t>adalah</a:t>
            </a:r>
            <a:r>
              <a:rPr lang="en-US" altLang="en-US" sz="2400" kern="0" dirty="0">
                <a:solidFill>
                  <a:prstClr val="black"/>
                </a:solidFill>
              </a:rPr>
              <a:t> </a:t>
            </a:r>
            <a:r>
              <a:rPr lang="en-US" altLang="en-US" sz="2400" kern="0" dirty="0" err="1">
                <a:solidFill>
                  <a:prstClr val="black"/>
                </a:solidFill>
              </a:rPr>
              <a:t>eksekutif</a:t>
            </a:r>
            <a:r>
              <a:rPr lang="en-US" altLang="en-US" sz="2400" kern="0" dirty="0">
                <a:solidFill>
                  <a:prstClr val="black"/>
                </a:solidFill>
              </a:rPr>
              <a:t> yang </a:t>
            </a:r>
            <a:r>
              <a:rPr lang="en-US" altLang="en-US" sz="2400" kern="0" dirty="0" err="1">
                <a:solidFill>
                  <a:prstClr val="black"/>
                </a:solidFill>
              </a:rPr>
              <a:t>tetap</a:t>
            </a:r>
            <a:r>
              <a:rPr lang="en-US" altLang="en-US" sz="2400" kern="0" dirty="0">
                <a:solidFill>
                  <a:prstClr val="black"/>
                </a:solidFill>
              </a:rPr>
              <a:t> </a:t>
            </a:r>
            <a:r>
              <a:rPr lang="en-US" altLang="en-US" sz="2400" kern="0" dirty="0" err="1">
                <a:solidFill>
                  <a:prstClr val="black"/>
                </a:solidFill>
              </a:rPr>
              <a:t>bekerja</a:t>
            </a:r>
            <a:r>
              <a:rPr lang="en-US" altLang="en-US" sz="2400" kern="0" dirty="0">
                <a:solidFill>
                  <a:prstClr val="black"/>
                </a:solidFill>
              </a:rPr>
              <a:t> </a:t>
            </a:r>
            <a:r>
              <a:rPr lang="en-US" altLang="en-US" sz="2400" kern="0" dirty="0" err="1">
                <a:solidFill>
                  <a:prstClr val="black"/>
                </a:solidFill>
              </a:rPr>
              <a:t>pada</a:t>
            </a:r>
            <a:r>
              <a:rPr lang="en-US" altLang="en-US" sz="2400" kern="0" dirty="0">
                <a:solidFill>
                  <a:prstClr val="black"/>
                </a:solidFill>
              </a:rPr>
              <a:t> </a:t>
            </a:r>
            <a:r>
              <a:rPr lang="en-US" altLang="en-US" sz="2400" kern="0" dirty="0" err="1">
                <a:solidFill>
                  <a:prstClr val="black"/>
                </a:solidFill>
              </a:rPr>
              <a:t>perusahaan</a:t>
            </a:r>
            <a:r>
              <a:rPr lang="en-US" altLang="en-US" sz="2400" kern="0" dirty="0">
                <a:solidFill>
                  <a:prstClr val="black"/>
                </a:solidFill>
              </a:rPr>
              <a:t> </a:t>
            </a:r>
            <a:r>
              <a:rPr lang="en-US" altLang="en-US" sz="2400" kern="0" dirty="0" err="1">
                <a:solidFill>
                  <a:prstClr val="black"/>
                </a:solidFill>
              </a:rPr>
              <a:t>meskipun</a:t>
            </a:r>
            <a:r>
              <a:rPr lang="en-US" altLang="en-US" sz="2400" kern="0" dirty="0">
                <a:solidFill>
                  <a:prstClr val="black"/>
                </a:solidFill>
              </a:rPr>
              <a:t> </a:t>
            </a:r>
            <a:r>
              <a:rPr lang="en-US" altLang="en-US" sz="2400" kern="0" dirty="0" err="1">
                <a:solidFill>
                  <a:prstClr val="black"/>
                </a:solidFill>
              </a:rPr>
              <a:t>memperoleh</a:t>
            </a:r>
            <a:r>
              <a:rPr lang="en-US" altLang="en-US" sz="2400" kern="0" dirty="0">
                <a:solidFill>
                  <a:prstClr val="black"/>
                </a:solidFill>
              </a:rPr>
              <a:t> </a:t>
            </a:r>
            <a:r>
              <a:rPr lang="en-US" altLang="en-US" sz="2400" kern="0" dirty="0" err="1">
                <a:solidFill>
                  <a:prstClr val="black"/>
                </a:solidFill>
              </a:rPr>
              <a:t>tawaran</a:t>
            </a:r>
            <a:r>
              <a:rPr lang="en-US" altLang="en-US" sz="2400" kern="0" dirty="0">
                <a:solidFill>
                  <a:prstClr val="black"/>
                </a:solidFill>
              </a:rPr>
              <a:t> </a:t>
            </a:r>
            <a:r>
              <a:rPr lang="en-US" altLang="en-US" sz="2400" kern="0" dirty="0" err="1">
                <a:solidFill>
                  <a:prstClr val="black"/>
                </a:solidFill>
              </a:rPr>
              <a:t>kedudukan</a:t>
            </a:r>
            <a:r>
              <a:rPr lang="en-US" altLang="en-US" sz="2400" kern="0" dirty="0">
                <a:solidFill>
                  <a:prstClr val="black"/>
                </a:solidFill>
              </a:rPr>
              <a:t> yang </a:t>
            </a:r>
            <a:r>
              <a:rPr lang="en-US" altLang="en-US" sz="2400" kern="0" dirty="0" err="1">
                <a:solidFill>
                  <a:prstClr val="black"/>
                </a:solidFill>
              </a:rPr>
              <a:t>sama</a:t>
            </a:r>
            <a:r>
              <a:rPr lang="en-US" altLang="en-US" sz="2400" kern="0" dirty="0">
                <a:solidFill>
                  <a:prstClr val="black"/>
                </a:solidFill>
              </a:rPr>
              <a:t> </a:t>
            </a:r>
            <a:r>
              <a:rPr lang="en-US" altLang="en-US" sz="2400" kern="0" dirty="0" err="1">
                <a:solidFill>
                  <a:prstClr val="black"/>
                </a:solidFill>
              </a:rPr>
              <a:t>atau</a:t>
            </a:r>
            <a:r>
              <a:rPr lang="en-US" altLang="en-US" sz="2400" kern="0" dirty="0">
                <a:solidFill>
                  <a:prstClr val="black"/>
                </a:solidFill>
              </a:rPr>
              <a:t> </a:t>
            </a:r>
            <a:r>
              <a:rPr lang="en-US" altLang="en-US" sz="2400" kern="0" dirty="0" err="1">
                <a:solidFill>
                  <a:prstClr val="black"/>
                </a:solidFill>
              </a:rPr>
              <a:t>sedikit</a:t>
            </a:r>
            <a:r>
              <a:rPr lang="en-US" altLang="en-US" sz="2400" kern="0" dirty="0">
                <a:solidFill>
                  <a:prstClr val="black"/>
                </a:solidFill>
              </a:rPr>
              <a:t> </a:t>
            </a:r>
            <a:r>
              <a:rPr lang="en-US" altLang="en-US" sz="2400" kern="0" dirty="0" err="1">
                <a:solidFill>
                  <a:prstClr val="black"/>
                </a:solidFill>
              </a:rPr>
              <a:t>lebih</a:t>
            </a:r>
            <a:r>
              <a:rPr lang="en-US" altLang="en-US" sz="2400" kern="0" dirty="0">
                <a:solidFill>
                  <a:prstClr val="black"/>
                </a:solidFill>
              </a:rPr>
              <a:t> </a:t>
            </a:r>
            <a:r>
              <a:rPr lang="en-US" altLang="en-US" sz="2400" kern="0" dirty="0" err="1">
                <a:solidFill>
                  <a:prstClr val="black"/>
                </a:solidFill>
              </a:rPr>
              <a:t>baik</a:t>
            </a:r>
            <a:r>
              <a:rPr lang="en-US" altLang="en-US" sz="2400" kern="0" dirty="0">
                <a:solidFill>
                  <a:prstClr val="black"/>
                </a:solidFill>
              </a:rPr>
              <a:t> </a:t>
            </a:r>
            <a:r>
              <a:rPr lang="en-US" altLang="en-US" sz="2400" kern="0" dirty="0" err="1">
                <a:solidFill>
                  <a:prstClr val="black"/>
                </a:solidFill>
              </a:rPr>
              <a:t>dari</a:t>
            </a:r>
            <a:r>
              <a:rPr lang="en-US" altLang="en-US" sz="2400" kern="0" dirty="0">
                <a:solidFill>
                  <a:prstClr val="black"/>
                </a:solidFill>
              </a:rPr>
              <a:t> </a:t>
            </a:r>
            <a:r>
              <a:rPr lang="en-US" altLang="en-US" sz="2400" kern="0" dirty="0" err="1">
                <a:solidFill>
                  <a:prstClr val="black"/>
                </a:solidFill>
              </a:rPr>
              <a:t>kedudukan</a:t>
            </a:r>
            <a:r>
              <a:rPr lang="en-US" altLang="en-US" sz="2400" kern="0" dirty="0">
                <a:solidFill>
                  <a:prstClr val="black"/>
                </a:solidFill>
              </a:rPr>
              <a:t> </a:t>
            </a:r>
            <a:r>
              <a:rPr lang="en-US" altLang="en-US" sz="2400" kern="0" dirty="0" err="1">
                <a:solidFill>
                  <a:prstClr val="black"/>
                </a:solidFill>
              </a:rPr>
              <a:t>sekarang</a:t>
            </a:r>
            <a:r>
              <a:rPr lang="en-US" altLang="en-US" sz="2400" kern="0" dirty="0">
                <a:solidFill>
                  <a:prstClr val="black"/>
                </a:solidFill>
              </a:rPr>
              <a:t>. </a:t>
            </a:r>
            <a:r>
              <a:rPr lang="en-US" altLang="en-US" sz="2400" kern="0" dirty="0" err="1">
                <a:solidFill>
                  <a:prstClr val="black"/>
                </a:solidFill>
              </a:rPr>
              <a:t>Untuk</a:t>
            </a:r>
            <a:r>
              <a:rPr lang="en-US" altLang="en-US" sz="2400" kern="0" dirty="0">
                <a:solidFill>
                  <a:prstClr val="black"/>
                </a:solidFill>
              </a:rPr>
              <a:t> </a:t>
            </a:r>
            <a:r>
              <a:rPr lang="en-US" altLang="en-US" sz="2400" kern="0" dirty="0" err="1">
                <a:solidFill>
                  <a:prstClr val="black"/>
                </a:solidFill>
              </a:rPr>
              <a:t>mengetahui</a:t>
            </a:r>
            <a:r>
              <a:rPr lang="en-US" altLang="en-US" sz="2400" kern="0" dirty="0">
                <a:solidFill>
                  <a:prstClr val="black"/>
                </a:solidFill>
              </a:rPr>
              <a:t> </a:t>
            </a:r>
            <a:r>
              <a:rPr lang="en-US" altLang="en-US" sz="2400" kern="0" dirty="0" err="1">
                <a:solidFill>
                  <a:prstClr val="black"/>
                </a:solidFill>
              </a:rPr>
              <a:t>berapa</a:t>
            </a:r>
            <a:r>
              <a:rPr lang="en-US" altLang="en-US" sz="2400" kern="0" dirty="0">
                <a:solidFill>
                  <a:prstClr val="black"/>
                </a:solidFill>
              </a:rPr>
              <a:t> </a:t>
            </a:r>
            <a:r>
              <a:rPr lang="en-US" altLang="en-US" sz="2400" kern="0" dirty="0" err="1">
                <a:solidFill>
                  <a:prstClr val="black"/>
                </a:solidFill>
              </a:rPr>
              <a:t>probabilitas</a:t>
            </a:r>
            <a:r>
              <a:rPr lang="en-US" altLang="en-US" sz="2400" kern="0" dirty="0">
                <a:solidFill>
                  <a:prstClr val="black"/>
                </a:solidFill>
              </a:rPr>
              <a:t> A </a:t>
            </a:r>
            <a:r>
              <a:rPr lang="en-US" altLang="en-US" sz="2400" kern="0" dirty="0" err="1">
                <a:solidFill>
                  <a:prstClr val="black"/>
                </a:solidFill>
              </a:rPr>
              <a:t>akan</a:t>
            </a:r>
            <a:r>
              <a:rPr lang="en-US" altLang="en-US" sz="2400" kern="0" dirty="0">
                <a:solidFill>
                  <a:prstClr val="black"/>
                </a:solidFill>
              </a:rPr>
              <a:t> </a:t>
            </a:r>
            <a:r>
              <a:rPr lang="en-US" altLang="en-US" sz="2400" kern="0" dirty="0" err="1">
                <a:solidFill>
                  <a:prstClr val="black"/>
                </a:solidFill>
              </a:rPr>
              <a:t>terjadi</a:t>
            </a:r>
            <a:r>
              <a:rPr lang="en-US" altLang="en-US" sz="2400" kern="0" dirty="0">
                <a:solidFill>
                  <a:prstClr val="black"/>
                </a:solidFill>
              </a:rPr>
              <a:t>, </a:t>
            </a:r>
            <a:r>
              <a:rPr lang="en-US" altLang="en-US" sz="2400" kern="0" dirty="0" err="1">
                <a:solidFill>
                  <a:prstClr val="black"/>
                </a:solidFill>
              </a:rPr>
              <a:t>lihat</a:t>
            </a:r>
            <a:r>
              <a:rPr lang="en-US" altLang="en-US" sz="2400" kern="0" dirty="0">
                <a:solidFill>
                  <a:prstClr val="black"/>
                </a:solidFill>
              </a:rPr>
              <a:t> </a:t>
            </a:r>
            <a:r>
              <a:rPr lang="en-US" altLang="en-US" sz="2400" kern="0" dirty="0" err="1">
                <a:solidFill>
                  <a:prstClr val="black"/>
                </a:solidFill>
              </a:rPr>
              <a:t>tabel</a:t>
            </a:r>
            <a:r>
              <a:rPr lang="en-US" altLang="en-US" sz="2400" kern="0" dirty="0">
                <a:solidFill>
                  <a:prstClr val="black"/>
                </a:solidFill>
              </a:rPr>
              <a:t> </a:t>
            </a:r>
            <a:r>
              <a:rPr lang="en-US" altLang="en-US" sz="2400" kern="0" dirty="0" err="1">
                <a:solidFill>
                  <a:prstClr val="black"/>
                </a:solidFill>
              </a:rPr>
              <a:t>diatas</a:t>
            </a:r>
            <a:r>
              <a:rPr lang="en-US" altLang="en-US" sz="2400" kern="0" dirty="0">
                <a:solidFill>
                  <a:prstClr val="black"/>
                </a:solidFill>
              </a:rPr>
              <a:t>. </a:t>
            </a:r>
            <a:r>
              <a:rPr lang="en-US" altLang="en-US" sz="2400" kern="0" dirty="0" err="1">
                <a:solidFill>
                  <a:prstClr val="black"/>
                </a:solidFill>
              </a:rPr>
              <a:t>Perhatikan</a:t>
            </a:r>
            <a:r>
              <a:rPr lang="en-US" altLang="en-US" sz="2400" kern="0" dirty="0">
                <a:solidFill>
                  <a:prstClr val="black"/>
                </a:solidFill>
              </a:rPr>
              <a:t> </a:t>
            </a:r>
            <a:r>
              <a:rPr lang="en-US" altLang="en-US" sz="2400" kern="0" dirty="0" err="1">
                <a:solidFill>
                  <a:prstClr val="black"/>
                </a:solidFill>
              </a:rPr>
              <a:t>bahwa</a:t>
            </a:r>
            <a:r>
              <a:rPr lang="en-US" altLang="en-US" sz="2400" kern="0" dirty="0">
                <a:solidFill>
                  <a:prstClr val="black"/>
                </a:solidFill>
              </a:rPr>
              <a:t> </a:t>
            </a:r>
            <a:r>
              <a:rPr lang="en-US" altLang="en-US" sz="2400" kern="0" dirty="0" err="1">
                <a:solidFill>
                  <a:prstClr val="black"/>
                </a:solidFill>
              </a:rPr>
              <a:t>terdapat</a:t>
            </a:r>
            <a:r>
              <a:rPr lang="en-US" altLang="en-US" sz="2400" kern="0" dirty="0">
                <a:solidFill>
                  <a:prstClr val="black"/>
                </a:solidFill>
              </a:rPr>
              <a:t> 120 </a:t>
            </a:r>
            <a:r>
              <a:rPr lang="en-US" altLang="en-US" sz="2400" kern="0" dirty="0" err="1">
                <a:solidFill>
                  <a:prstClr val="black"/>
                </a:solidFill>
              </a:rPr>
              <a:t>dari</a:t>
            </a:r>
            <a:r>
              <a:rPr lang="en-US" altLang="en-US" sz="2400" kern="0" dirty="0">
                <a:solidFill>
                  <a:prstClr val="black"/>
                </a:solidFill>
              </a:rPr>
              <a:t> 200 </a:t>
            </a:r>
            <a:r>
              <a:rPr lang="en-US" altLang="en-US" sz="2400" kern="0" dirty="0" err="1">
                <a:solidFill>
                  <a:prstClr val="black"/>
                </a:solidFill>
              </a:rPr>
              <a:t>eksekutif</a:t>
            </a:r>
            <a:r>
              <a:rPr lang="en-US" altLang="en-US" sz="2400" kern="0" dirty="0">
                <a:solidFill>
                  <a:prstClr val="black"/>
                </a:solidFill>
              </a:rPr>
              <a:t> </a:t>
            </a:r>
            <a:r>
              <a:rPr lang="en-US" altLang="en-US" sz="2400" kern="0" dirty="0" err="1">
                <a:solidFill>
                  <a:prstClr val="black"/>
                </a:solidFill>
              </a:rPr>
              <a:t>dalam</a:t>
            </a:r>
            <a:r>
              <a:rPr lang="en-US" altLang="en-US" sz="2400" kern="0" dirty="0">
                <a:solidFill>
                  <a:prstClr val="black"/>
                </a:solidFill>
              </a:rPr>
              <a:t> survey </a:t>
            </a:r>
            <a:r>
              <a:rPr lang="en-US" altLang="en-US" sz="2400" kern="0" dirty="0" err="1">
                <a:solidFill>
                  <a:prstClr val="black"/>
                </a:solidFill>
              </a:rPr>
              <a:t>ini</a:t>
            </a:r>
            <a:r>
              <a:rPr lang="en-US" altLang="en-US" sz="2400" kern="0" dirty="0">
                <a:solidFill>
                  <a:prstClr val="black"/>
                </a:solidFill>
              </a:rPr>
              <a:t> </a:t>
            </a:r>
            <a:r>
              <a:rPr lang="en-US" altLang="en-US" sz="2400" kern="0" dirty="0" err="1">
                <a:solidFill>
                  <a:prstClr val="black"/>
                </a:solidFill>
              </a:rPr>
              <a:t>memilih</a:t>
            </a:r>
            <a:r>
              <a:rPr lang="en-US" altLang="en-US" sz="2400" kern="0" dirty="0">
                <a:solidFill>
                  <a:prstClr val="black"/>
                </a:solidFill>
              </a:rPr>
              <a:t> </a:t>
            </a:r>
            <a:r>
              <a:rPr lang="en-US" altLang="en-US" sz="2400" kern="0" dirty="0" err="1">
                <a:solidFill>
                  <a:prstClr val="black"/>
                </a:solidFill>
              </a:rPr>
              <a:t>tetap</a:t>
            </a:r>
            <a:r>
              <a:rPr lang="en-US" altLang="en-US" sz="2400" kern="0" dirty="0">
                <a:solidFill>
                  <a:prstClr val="black"/>
                </a:solidFill>
              </a:rPr>
              <a:t> </a:t>
            </a:r>
            <a:r>
              <a:rPr lang="en-US" altLang="en-US" sz="2400" kern="0" dirty="0" err="1">
                <a:solidFill>
                  <a:prstClr val="black"/>
                </a:solidFill>
              </a:rPr>
              <a:t>bekerja</a:t>
            </a:r>
            <a:r>
              <a:rPr lang="en-US" altLang="en-US" sz="2400" kern="0" dirty="0">
                <a:solidFill>
                  <a:prstClr val="black"/>
                </a:solidFill>
              </a:rPr>
              <a:t> </a:t>
            </a:r>
            <a:r>
              <a:rPr lang="en-US" altLang="en-US" sz="2400" kern="0" dirty="0" err="1">
                <a:solidFill>
                  <a:prstClr val="black"/>
                </a:solidFill>
              </a:rPr>
              <a:t>pada</a:t>
            </a:r>
            <a:r>
              <a:rPr lang="en-US" altLang="en-US" sz="2400" kern="0" dirty="0">
                <a:solidFill>
                  <a:prstClr val="black"/>
                </a:solidFill>
              </a:rPr>
              <a:t> </a:t>
            </a:r>
            <a:r>
              <a:rPr lang="en-US" altLang="en-US" sz="2400" kern="0" dirty="0" err="1">
                <a:solidFill>
                  <a:prstClr val="black"/>
                </a:solidFill>
              </a:rPr>
              <a:t>perusahaan</a:t>
            </a:r>
            <a:r>
              <a:rPr lang="en-US" altLang="en-US" sz="2400" kern="0" dirty="0">
                <a:solidFill>
                  <a:prstClr val="black"/>
                </a:solidFill>
              </a:rPr>
              <a:t> yang </a:t>
            </a:r>
            <a:r>
              <a:rPr lang="en-US" altLang="en-US" sz="2400" kern="0" dirty="0" err="1">
                <a:solidFill>
                  <a:prstClr val="black"/>
                </a:solidFill>
              </a:rPr>
              <a:t>sama</a:t>
            </a:r>
            <a:r>
              <a:rPr lang="en-US" altLang="en-US" sz="2400" kern="0" dirty="0">
                <a:solidFill>
                  <a:prstClr val="black"/>
                </a:solidFill>
              </a:rPr>
              <a:t>, </a:t>
            </a:r>
            <a:r>
              <a:rPr lang="en-US" altLang="en-US" sz="2400" kern="0" dirty="0" err="1">
                <a:solidFill>
                  <a:prstClr val="black"/>
                </a:solidFill>
              </a:rPr>
              <a:t>jadi</a:t>
            </a:r>
            <a:r>
              <a:rPr lang="en-US" altLang="en-US" sz="2400" kern="0" dirty="0">
                <a:solidFill>
                  <a:prstClr val="black"/>
                </a:solidFill>
              </a:rPr>
              <a:t> P(A) = 120/200 = 0,60</a:t>
            </a:r>
          </a:p>
        </p:txBody>
      </p:sp>
      <p:pic>
        <p:nvPicPr>
          <p:cNvPr id="27653" name="Picture 4" descr="E:\UDINUS S1\logo udinus.png">
            <a:extLst>
              <a:ext uri="{FF2B5EF4-FFF2-40B4-BE49-F238E27FC236}">
                <a16:creationId xmlns:a16="http://schemas.microsoft.com/office/drawing/2014/main" xmlns="" id="{8919250E-F64A-4EC0-9BB1-A7EB1351E2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6019801"/>
            <a:ext cx="1055688"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xmlns="" id="{FE190779-6545-446E-BF09-58B7CE715227}"/>
              </a:ext>
            </a:extLst>
          </p:cNvPr>
          <p:cNvSpPr txBox="1">
            <a:spLocks noChangeArrowheads="1"/>
          </p:cNvSpPr>
          <p:nvPr/>
        </p:nvSpPr>
        <p:spPr bwMode="auto">
          <a:xfrm>
            <a:off x="2743200" y="152400"/>
            <a:ext cx="7467600" cy="3416320"/>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spcBef>
                <a:spcPct val="50000"/>
              </a:spcBef>
              <a:defRPr/>
            </a:pPr>
            <a:r>
              <a:rPr lang="en-US" altLang="en-US" sz="2400" kern="0">
                <a:solidFill>
                  <a:prstClr val="black"/>
                </a:solidFill>
              </a:rPr>
              <a:t>Peristiwa B adalah eksekutif yang telah bekerja lebih dari 10 tahun di perusahaan tersebut. Jadi P(B/A) adalah probabilitas bersyarat eksekutif dengan pengalaman kerja lebih dari 10 tahun akan tetap tinggal walaupun memperoleh tawaran kedudukan yang sama atau sedikit lebih baik dari kedudukan sekarang. Mengacu pada tabel diatas. 75 dari 120 eksekutif memilih tetap bekerja dengan masa kerja lebih dari 10 tahun, jadi P(B/A) = 75/120.</a:t>
            </a:r>
          </a:p>
        </p:txBody>
      </p:sp>
      <p:sp>
        <p:nvSpPr>
          <p:cNvPr id="5" name="Text Box 5">
            <a:extLst>
              <a:ext uri="{FF2B5EF4-FFF2-40B4-BE49-F238E27FC236}">
                <a16:creationId xmlns:a16="http://schemas.microsoft.com/office/drawing/2014/main" xmlns="" id="{3CEBCBD5-382E-4040-98DE-D3CC087C3113}"/>
              </a:ext>
            </a:extLst>
          </p:cNvPr>
          <p:cNvSpPr txBox="1">
            <a:spLocks noChangeArrowheads="1"/>
          </p:cNvSpPr>
          <p:nvPr/>
        </p:nvSpPr>
        <p:spPr bwMode="auto">
          <a:xfrm>
            <a:off x="2514600" y="4038601"/>
            <a:ext cx="8153400" cy="2124075"/>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altLang="en-US" sz="2400" kern="0" dirty="0" err="1">
                <a:solidFill>
                  <a:prstClr val="black"/>
                </a:solidFill>
              </a:rPr>
              <a:t>Menggunakan</a:t>
            </a:r>
            <a:r>
              <a:rPr lang="en-US" altLang="en-US" sz="2400" kern="0" dirty="0">
                <a:solidFill>
                  <a:prstClr val="black"/>
                </a:solidFill>
              </a:rPr>
              <a:t> </a:t>
            </a:r>
            <a:r>
              <a:rPr lang="en-US" altLang="en-US" sz="2400" kern="0" dirty="0" err="1">
                <a:solidFill>
                  <a:prstClr val="black"/>
                </a:solidFill>
              </a:rPr>
              <a:t>hukum</a:t>
            </a:r>
            <a:r>
              <a:rPr lang="en-US" altLang="en-US" sz="2400" kern="0" dirty="0">
                <a:solidFill>
                  <a:prstClr val="black"/>
                </a:solidFill>
              </a:rPr>
              <a:t> </a:t>
            </a:r>
            <a:r>
              <a:rPr lang="en-US" altLang="en-US" sz="2400" kern="0" dirty="0" err="1">
                <a:solidFill>
                  <a:prstClr val="black"/>
                </a:solidFill>
              </a:rPr>
              <a:t>umum</a:t>
            </a:r>
            <a:r>
              <a:rPr lang="en-US" altLang="en-US" sz="2400" kern="0" dirty="0">
                <a:solidFill>
                  <a:prstClr val="black"/>
                </a:solidFill>
              </a:rPr>
              <a:t> </a:t>
            </a:r>
            <a:r>
              <a:rPr lang="en-US" altLang="en-US" sz="2400" kern="0" dirty="0" err="1">
                <a:solidFill>
                  <a:prstClr val="black"/>
                </a:solidFill>
              </a:rPr>
              <a:t>perkalian</a:t>
            </a:r>
            <a:r>
              <a:rPr lang="en-US" altLang="en-US" sz="2400" kern="0" dirty="0">
                <a:solidFill>
                  <a:prstClr val="black"/>
                </a:solidFill>
              </a:rPr>
              <a:t> </a:t>
            </a:r>
            <a:r>
              <a:rPr lang="en-US" altLang="en-US" sz="2400" kern="0" dirty="0" err="1">
                <a:solidFill>
                  <a:prstClr val="black"/>
                </a:solidFill>
              </a:rPr>
              <a:t>diperoleh</a:t>
            </a:r>
            <a:r>
              <a:rPr lang="en-US" altLang="en-US" sz="2400" kern="0" dirty="0">
                <a:solidFill>
                  <a:prstClr val="black"/>
                </a:solidFill>
              </a:rPr>
              <a:t> </a:t>
            </a:r>
            <a:r>
              <a:rPr lang="en-US" altLang="en-US" sz="2400" kern="0" dirty="0" err="1">
                <a:solidFill>
                  <a:prstClr val="black"/>
                </a:solidFill>
              </a:rPr>
              <a:t>hasil</a:t>
            </a:r>
            <a:r>
              <a:rPr lang="en-US" altLang="en-US" sz="2400" kern="0" dirty="0">
                <a:solidFill>
                  <a:prstClr val="black"/>
                </a:solidFill>
              </a:rPr>
              <a:t> </a:t>
            </a:r>
            <a:r>
              <a:rPr lang="en-US" altLang="en-US" sz="2400" kern="0" dirty="0" err="1">
                <a:solidFill>
                  <a:prstClr val="black"/>
                </a:solidFill>
              </a:rPr>
              <a:t>sbb</a:t>
            </a:r>
            <a:r>
              <a:rPr lang="en-US" altLang="en-US" sz="2400" kern="0" dirty="0">
                <a:solidFill>
                  <a:prstClr val="black"/>
                </a:solidFill>
              </a:rPr>
              <a:t>:</a:t>
            </a:r>
          </a:p>
          <a:p>
            <a:pPr eaLnBrk="1" hangingPunct="1">
              <a:spcBef>
                <a:spcPct val="50000"/>
              </a:spcBef>
              <a:defRPr/>
            </a:pPr>
            <a:r>
              <a:rPr lang="en-US" altLang="en-US" sz="2400" kern="0" dirty="0">
                <a:solidFill>
                  <a:prstClr val="black"/>
                </a:solidFill>
              </a:rPr>
              <a:t>P(A </a:t>
            </a:r>
            <a:r>
              <a:rPr lang="en-US" altLang="en-US" sz="2400" kern="0" dirty="0" err="1">
                <a:solidFill>
                  <a:prstClr val="black"/>
                </a:solidFill>
              </a:rPr>
              <a:t>dan</a:t>
            </a:r>
            <a:r>
              <a:rPr lang="en-US" altLang="en-US" sz="2400" kern="0" dirty="0">
                <a:solidFill>
                  <a:prstClr val="black"/>
                </a:solidFill>
              </a:rPr>
              <a:t> B) = P(A).P(B/A)</a:t>
            </a:r>
          </a:p>
          <a:p>
            <a:pPr eaLnBrk="1" hangingPunct="1">
              <a:spcBef>
                <a:spcPct val="50000"/>
              </a:spcBef>
              <a:defRPr/>
            </a:pPr>
            <a:r>
              <a:rPr lang="en-US" altLang="en-US" sz="2400" kern="0" dirty="0">
                <a:solidFill>
                  <a:prstClr val="black"/>
                </a:solidFill>
              </a:rPr>
              <a:t>	        = (120/200).(75/120)</a:t>
            </a:r>
          </a:p>
          <a:p>
            <a:pPr eaLnBrk="1" hangingPunct="1">
              <a:spcBef>
                <a:spcPct val="50000"/>
              </a:spcBef>
              <a:defRPr/>
            </a:pPr>
            <a:r>
              <a:rPr lang="en-US" altLang="en-US" sz="2400" kern="0" dirty="0">
                <a:solidFill>
                  <a:prstClr val="black"/>
                </a:solidFill>
              </a:rPr>
              <a:t>	        = 0.375	</a:t>
            </a:r>
          </a:p>
        </p:txBody>
      </p:sp>
      <p:pic>
        <p:nvPicPr>
          <p:cNvPr id="28676" name="Picture 4" descr="E:\UDINUS S1\logo udinus.png">
            <a:extLst>
              <a:ext uri="{FF2B5EF4-FFF2-40B4-BE49-F238E27FC236}">
                <a16:creationId xmlns:a16="http://schemas.microsoft.com/office/drawing/2014/main" xmlns="" id="{5CCD06C5-B6AB-471D-8388-B741D4879B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6019801"/>
            <a:ext cx="1055688"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AFF0A9B9-7258-4031-A54E-7370A74BA1C9}"/>
              </a:ext>
            </a:extLst>
          </p:cNvPr>
          <p:cNvSpPr txBox="1">
            <a:spLocks noChangeArrowheads="1"/>
          </p:cNvSpPr>
          <p:nvPr/>
        </p:nvSpPr>
        <p:spPr>
          <a:xfrm>
            <a:off x="2514600" y="152401"/>
            <a:ext cx="8001000" cy="639763"/>
          </a:xfrm>
          <a:prstGeom prst="rect">
            <a:avLst/>
          </a:prstGeom>
        </p:spPr>
        <p:txBody>
          <a:bodyPr anchor="b">
            <a:normAutofit/>
          </a:bodyPr>
          <a:lstStyle>
            <a:lvl1pPr algn="l" rtl="0" eaLnBrk="0" fontAlgn="base" hangingPunct="0">
              <a:spcBef>
                <a:spcPct val="0"/>
              </a:spcBef>
              <a:spcAft>
                <a:spcPct val="0"/>
              </a:spcAft>
              <a:defRPr sz="3600" b="1" kern="1200">
                <a:solidFill>
                  <a:srgbClr val="FF8D3E"/>
                </a:solidFill>
                <a:effectLst>
                  <a:outerShdw blurRad="53975" dist="22860" dir="5400000" algn="tl" rotWithShape="0">
                    <a:srgbClr val="000000">
                      <a:alpha val="55000"/>
                    </a:srgbClr>
                  </a:outerShdw>
                </a:effectLst>
                <a:latin typeface="+mj-lt"/>
                <a:ea typeface="+mj-ea"/>
                <a:cs typeface="+mj-cs"/>
              </a:defRPr>
            </a:lvl1pPr>
            <a:lvl2pPr algn="l" rtl="0" eaLnBrk="0" fontAlgn="base" hangingPunct="0">
              <a:spcBef>
                <a:spcPct val="0"/>
              </a:spcBef>
              <a:spcAft>
                <a:spcPct val="0"/>
              </a:spcAft>
              <a:defRPr sz="3600" b="1">
                <a:solidFill>
                  <a:srgbClr val="FF8D3E"/>
                </a:solidFill>
                <a:latin typeface="Verdana" pitchFamily="34" charset="0"/>
              </a:defRPr>
            </a:lvl2pPr>
            <a:lvl3pPr algn="l" rtl="0" eaLnBrk="0" fontAlgn="base" hangingPunct="0">
              <a:spcBef>
                <a:spcPct val="0"/>
              </a:spcBef>
              <a:spcAft>
                <a:spcPct val="0"/>
              </a:spcAft>
              <a:defRPr sz="3600" b="1">
                <a:solidFill>
                  <a:srgbClr val="FF8D3E"/>
                </a:solidFill>
                <a:latin typeface="Verdana" pitchFamily="34" charset="0"/>
              </a:defRPr>
            </a:lvl3pPr>
            <a:lvl4pPr algn="l" rtl="0" eaLnBrk="0" fontAlgn="base" hangingPunct="0">
              <a:spcBef>
                <a:spcPct val="0"/>
              </a:spcBef>
              <a:spcAft>
                <a:spcPct val="0"/>
              </a:spcAft>
              <a:defRPr sz="3600" b="1">
                <a:solidFill>
                  <a:srgbClr val="FF8D3E"/>
                </a:solidFill>
                <a:latin typeface="Verdana" pitchFamily="34" charset="0"/>
              </a:defRPr>
            </a:lvl4pPr>
            <a:lvl5pPr algn="l" rtl="0" eaLnBrk="0" fontAlgn="base" hangingPunct="0">
              <a:spcBef>
                <a:spcPct val="0"/>
              </a:spcBef>
              <a:spcAft>
                <a:spcPct val="0"/>
              </a:spcAft>
              <a:defRPr sz="3600" b="1">
                <a:solidFill>
                  <a:srgbClr val="FF8D3E"/>
                </a:solidFill>
                <a:latin typeface="Verdana" pitchFamily="34" charset="0"/>
              </a:defRPr>
            </a:lvl5pPr>
            <a:lvl6pPr marL="457200" algn="l" rtl="0" fontAlgn="base">
              <a:spcBef>
                <a:spcPct val="0"/>
              </a:spcBef>
              <a:spcAft>
                <a:spcPct val="0"/>
              </a:spcAft>
              <a:defRPr sz="3600" b="1">
                <a:solidFill>
                  <a:srgbClr val="FF8D3E"/>
                </a:solidFill>
                <a:latin typeface="Verdana" pitchFamily="34" charset="0"/>
              </a:defRPr>
            </a:lvl6pPr>
            <a:lvl7pPr marL="914400" algn="l" rtl="0" fontAlgn="base">
              <a:spcBef>
                <a:spcPct val="0"/>
              </a:spcBef>
              <a:spcAft>
                <a:spcPct val="0"/>
              </a:spcAft>
              <a:defRPr sz="3600" b="1">
                <a:solidFill>
                  <a:srgbClr val="FF8D3E"/>
                </a:solidFill>
                <a:latin typeface="Verdana" pitchFamily="34" charset="0"/>
              </a:defRPr>
            </a:lvl7pPr>
            <a:lvl8pPr marL="1371600" algn="l" rtl="0" fontAlgn="base">
              <a:spcBef>
                <a:spcPct val="0"/>
              </a:spcBef>
              <a:spcAft>
                <a:spcPct val="0"/>
              </a:spcAft>
              <a:defRPr sz="3600" b="1">
                <a:solidFill>
                  <a:srgbClr val="FF8D3E"/>
                </a:solidFill>
                <a:latin typeface="Verdana" pitchFamily="34" charset="0"/>
              </a:defRPr>
            </a:lvl8pPr>
            <a:lvl9pPr marL="1828800" algn="l" rtl="0" fontAlgn="base">
              <a:spcBef>
                <a:spcPct val="0"/>
              </a:spcBef>
              <a:spcAft>
                <a:spcPct val="0"/>
              </a:spcAft>
              <a:defRPr sz="3600" b="1">
                <a:solidFill>
                  <a:srgbClr val="FF8D3E"/>
                </a:solidFill>
                <a:latin typeface="Verdana" pitchFamily="34" charset="0"/>
              </a:defRPr>
            </a:lvl9pPr>
            <a:extLst/>
          </a:lstStyle>
          <a:p>
            <a:pPr eaLnBrk="1" fontAlgn="auto" hangingPunct="1">
              <a:spcAft>
                <a:spcPts val="0"/>
              </a:spcAft>
              <a:defRPr/>
            </a:pPr>
            <a:r>
              <a:rPr lang="en-US" sz="3200">
                <a:solidFill>
                  <a:srgbClr val="F07F09">
                    <a:tint val="88000"/>
                    <a:satMod val="150000"/>
                  </a:srgbClr>
                </a:solidFill>
                <a:latin typeface="Verdana"/>
              </a:rPr>
              <a:t>Diagram Pohon</a:t>
            </a:r>
            <a:endParaRPr lang="en-US" sz="3200" dirty="0">
              <a:solidFill>
                <a:srgbClr val="F07F09">
                  <a:tint val="88000"/>
                  <a:satMod val="150000"/>
                </a:srgbClr>
              </a:solidFill>
              <a:latin typeface="Verdana"/>
            </a:endParaRPr>
          </a:p>
        </p:txBody>
      </p:sp>
      <p:sp>
        <p:nvSpPr>
          <p:cNvPr id="5" name="Text Box 4">
            <a:extLst>
              <a:ext uri="{FF2B5EF4-FFF2-40B4-BE49-F238E27FC236}">
                <a16:creationId xmlns:a16="http://schemas.microsoft.com/office/drawing/2014/main" xmlns="" id="{06D47FA4-CFB7-4C86-B49A-38F55CCA5DC0}"/>
              </a:ext>
            </a:extLst>
          </p:cNvPr>
          <p:cNvSpPr txBox="1">
            <a:spLocks noChangeArrowheads="1"/>
          </p:cNvSpPr>
          <p:nvPr/>
        </p:nvSpPr>
        <p:spPr bwMode="auto">
          <a:xfrm>
            <a:off x="2514600" y="838200"/>
            <a:ext cx="8077200" cy="641350"/>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altLang="en-US" kern="0" dirty="0">
                <a:solidFill>
                  <a:prstClr val="black"/>
                </a:solidFill>
              </a:rPr>
              <a:t>Diagram </a:t>
            </a:r>
            <a:r>
              <a:rPr lang="en-US" altLang="en-US" kern="0" dirty="0" err="1">
                <a:solidFill>
                  <a:prstClr val="black"/>
                </a:solidFill>
              </a:rPr>
              <a:t>Pohon</a:t>
            </a:r>
            <a:r>
              <a:rPr lang="en-US" altLang="en-US" kern="0" dirty="0">
                <a:solidFill>
                  <a:prstClr val="black"/>
                </a:solidFill>
              </a:rPr>
              <a:t> </a:t>
            </a:r>
            <a:r>
              <a:rPr lang="en-US" altLang="en-US" kern="0" dirty="0" err="1">
                <a:solidFill>
                  <a:prstClr val="black"/>
                </a:solidFill>
              </a:rPr>
              <a:t>sangat</a:t>
            </a:r>
            <a:r>
              <a:rPr lang="en-US" altLang="en-US" kern="0" dirty="0">
                <a:solidFill>
                  <a:prstClr val="black"/>
                </a:solidFill>
              </a:rPr>
              <a:t> </a:t>
            </a:r>
            <a:r>
              <a:rPr lang="en-US" altLang="en-US" kern="0" dirty="0" err="1">
                <a:solidFill>
                  <a:prstClr val="black"/>
                </a:solidFill>
              </a:rPr>
              <a:t>berguna</a:t>
            </a:r>
            <a:r>
              <a:rPr lang="en-US" altLang="en-US" kern="0" dirty="0">
                <a:solidFill>
                  <a:prstClr val="black"/>
                </a:solidFill>
              </a:rPr>
              <a:t> </a:t>
            </a:r>
            <a:r>
              <a:rPr lang="en-US" altLang="en-US" kern="0" dirty="0" err="1">
                <a:solidFill>
                  <a:prstClr val="black"/>
                </a:solidFill>
              </a:rPr>
              <a:t>untuk</a:t>
            </a:r>
            <a:r>
              <a:rPr lang="en-US" altLang="en-US" kern="0" dirty="0">
                <a:solidFill>
                  <a:prstClr val="black"/>
                </a:solidFill>
              </a:rPr>
              <a:t> </a:t>
            </a:r>
            <a:r>
              <a:rPr lang="en-US" altLang="en-US" kern="0" dirty="0" err="1">
                <a:solidFill>
                  <a:prstClr val="black"/>
                </a:solidFill>
              </a:rPr>
              <a:t>menggambarkan</a:t>
            </a:r>
            <a:r>
              <a:rPr lang="en-US" altLang="en-US" kern="0" dirty="0">
                <a:solidFill>
                  <a:prstClr val="black"/>
                </a:solidFill>
              </a:rPr>
              <a:t> </a:t>
            </a:r>
            <a:r>
              <a:rPr lang="en-US" altLang="en-US" kern="0" dirty="0" err="1">
                <a:solidFill>
                  <a:prstClr val="black"/>
                </a:solidFill>
              </a:rPr>
              <a:t>probabilitas</a:t>
            </a:r>
            <a:r>
              <a:rPr lang="en-US" altLang="en-US" kern="0" dirty="0">
                <a:solidFill>
                  <a:prstClr val="black"/>
                </a:solidFill>
              </a:rPr>
              <a:t> </a:t>
            </a:r>
            <a:r>
              <a:rPr lang="en-US" altLang="en-US" kern="0" dirty="0" err="1">
                <a:solidFill>
                  <a:prstClr val="black"/>
                </a:solidFill>
              </a:rPr>
              <a:t>bersyarat</a:t>
            </a:r>
            <a:r>
              <a:rPr lang="en-US" altLang="en-US" kern="0" dirty="0">
                <a:solidFill>
                  <a:prstClr val="black"/>
                </a:solidFill>
              </a:rPr>
              <a:t> </a:t>
            </a:r>
            <a:r>
              <a:rPr lang="en-US" altLang="en-US" kern="0" dirty="0" err="1">
                <a:solidFill>
                  <a:prstClr val="black"/>
                </a:solidFill>
              </a:rPr>
              <a:t>dan</a:t>
            </a:r>
            <a:r>
              <a:rPr lang="en-US" altLang="en-US" kern="0" dirty="0">
                <a:solidFill>
                  <a:prstClr val="black"/>
                </a:solidFill>
              </a:rPr>
              <a:t> </a:t>
            </a:r>
            <a:r>
              <a:rPr lang="en-US" altLang="en-US" kern="0" dirty="0" err="1">
                <a:solidFill>
                  <a:prstClr val="black"/>
                </a:solidFill>
              </a:rPr>
              <a:t>probabilitas</a:t>
            </a:r>
            <a:r>
              <a:rPr lang="en-US" altLang="en-US" kern="0" dirty="0">
                <a:solidFill>
                  <a:prstClr val="black"/>
                </a:solidFill>
              </a:rPr>
              <a:t> </a:t>
            </a:r>
            <a:r>
              <a:rPr lang="en-US" altLang="en-US" kern="0" dirty="0" err="1">
                <a:solidFill>
                  <a:prstClr val="black"/>
                </a:solidFill>
              </a:rPr>
              <a:t>bersama</a:t>
            </a:r>
            <a:r>
              <a:rPr lang="en-US" altLang="en-US" kern="0" dirty="0">
                <a:solidFill>
                  <a:prstClr val="black"/>
                </a:solidFill>
              </a:rPr>
              <a:t>. </a:t>
            </a:r>
            <a:r>
              <a:rPr lang="en-US" altLang="en-US" kern="0" dirty="0" err="1">
                <a:solidFill>
                  <a:prstClr val="black"/>
                </a:solidFill>
              </a:rPr>
              <a:t>Berikut</a:t>
            </a:r>
            <a:r>
              <a:rPr lang="en-US" altLang="en-US" kern="0" dirty="0">
                <a:solidFill>
                  <a:prstClr val="black"/>
                </a:solidFill>
              </a:rPr>
              <a:t> </a:t>
            </a:r>
            <a:r>
              <a:rPr lang="en-US" altLang="en-US" kern="0" dirty="0" err="1">
                <a:solidFill>
                  <a:prstClr val="black"/>
                </a:solidFill>
              </a:rPr>
              <a:t>ini</a:t>
            </a:r>
            <a:r>
              <a:rPr lang="en-US" altLang="en-US" kern="0" dirty="0">
                <a:solidFill>
                  <a:prstClr val="black"/>
                </a:solidFill>
              </a:rPr>
              <a:t> </a:t>
            </a:r>
            <a:r>
              <a:rPr lang="en-US" altLang="en-US" kern="0" dirty="0" err="1">
                <a:solidFill>
                  <a:prstClr val="black"/>
                </a:solidFill>
              </a:rPr>
              <a:t>contoh</a:t>
            </a:r>
            <a:r>
              <a:rPr lang="en-US" altLang="en-US" kern="0" dirty="0">
                <a:solidFill>
                  <a:prstClr val="black"/>
                </a:solidFill>
              </a:rPr>
              <a:t> diagram </a:t>
            </a:r>
            <a:r>
              <a:rPr lang="en-US" altLang="en-US" kern="0" dirty="0" err="1">
                <a:solidFill>
                  <a:prstClr val="black"/>
                </a:solidFill>
              </a:rPr>
              <a:t>pohon</a:t>
            </a:r>
            <a:r>
              <a:rPr lang="en-US" altLang="en-US" kern="0" dirty="0">
                <a:solidFill>
                  <a:prstClr val="black"/>
                </a:solidFill>
              </a:rPr>
              <a:t> </a:t>
            </a:r>
            <a:r>
              <a:rPr lang="en-US" altLang="en-US" kern="0" dirty="0" err="1">
                <a:solidFill>
                  <a:prstClr val="black"/>
                </a:solidFill>
              </a:rPr>
              <a:t>dari</a:t>
            </a:r>
            <a:r>
              <a:rPr lang="en-US" altLang="en-US" kern="0" dirty="0">
                <a:solidFill>
                  <a:prstClr val="black"/>
                </a:solidFill>
              </a:rPr>
              <a:t> </a:t>
            </a:r>
            <a:r>
              <a:rPr lang="en-US" altLang="en-US" kern="0" dirty="0" err="1">
                <a:solidFill>
                  <a:prstClr val="black"/>
                </a:solidFill>
              </a:rPr>
              <a:t>tabel</a:t>
            </a:r>
            <a:r>
              <a:rPr lang="en-US" altLang="en-US" kern="0" dirty="0">
                <a:solidFill>
                  <a:prstClr val="black"/>
                </a:solidFill>
              </a:rPr>
              <a:t> 1.</a:t>
            </a:r>
          </a:p>
        </p:txBody>
      </p:sp>
      <p:sp>
        <p:nvSpPr>
          <p:cNvPr id="6" name="Text Box 6">
            <a:extLst>
              <a:ext uri="{FF2B5EF4-FFF2-40B4-BE49-F238E27FC236}">
                <a16:creationId xmlns:a16="http://schemas.microsoft.com/office/drawing/2014/main" xmlns="" id="{B9F33A0D-896F-4BA6-93F0-79435E7436BF}"/>
              </a:ext>
            </a:extLst>
          </p:cNvPr>
          <p:cNvSpPr txBox="1">
            <a:spLocks noChangeArrowheads="1"/>
          </p:cNvSpPr>
          <p:nvPr/>
        </p:nvSpPr>
        <p:spPr bwMode="auto">
          <a:xfrm>
            <a:off x="2459038" y="1622426"/>
            <a:ext cx="1219200" cy="366713"/>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altLang="en-US" kern="0">
                <a:solidFill>
                  <a:prstClr val="black"/>
                </a:solidFill>
              </a:rPr>
              <a:t>Kesetiaan</a:t>
            </a:r>
          </a:p>
        </p:txBody>
      </p:sp>
      <p:sp>
        <p:nvSpPr>
          <p:cNvPr id="7" name="Text Box 7">
            <a:extLst>
              <a:ext uri="{FF2B5EF4-FFF2-40B4-BE49-F238E27FC236}">
                <a16:creationId xmlns:a16="http://schemas.microsoft.com/office/drawing/2014/main" xmlns="" id="{1EB0B4C6-4CE4-4A96-B870-D62B8153A5D2}"/>
              </a:ext>
            </a:extLst>
          </p:cNvPr>
          <p:cNvSpPr txBox="1">
            <a:spLocks noChangeArrowheads="1"/>
          </p:cNvSpPr>
          <p:nvPr/>
        </p:nvSpPr>
        <p:spPr bwMode="auto">
          <a:xfrm>
            <a:off x="6192838" y="1628776"/>
            <a:ext cx="1371600" cy="366713"/>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altLang="en-US" kern="0">
                <a:solidFill>
                  <a:prstClr val="black"/>
                </a:solidFill>
              </a:rPr>
              <a:t>Masa kerja</a:t>
            </a:r>
          </a:p>
        </p:txBody>
      </p:sp>
      <p:sp>
        <p:nvSpPr>
          <p:cNvPr id="8" name="Rectangle 8">
            <a:extLst>
              <a:ext uri="{FF2B5EF4-FFF2-40B4-BE49-F238E27FC236}">
                <a16:creationId xmlns:a16="http://schemas.microsoft.com/office/drawing/2014/main" xmlns="" id="{FEFBFB04-E01B-4A3D-B6C7-26C081B33E75}"/>
              </a:ext>
            </a:extLst>
          </p:cNvPr>
          <p:cNvSpPr>
            <a:spLocks noChangeArrowheads="1"/>
          </p:cNvSpPr>
          <p:nvPr/>
        </p:nvSpPr>
        <p:spPr bwMode="auto">
          <a:xfrm>
            <a:off x="4194175" y="1822450"/>
            <a:ext cx="1219200" cy="609600"/>
          </a:xfrm>
          <a:prstGeom prst="rect">
            <a:avLst/>
          </a:prstGeom>
          <a:noFill/>
          <a:ln w="9525">
            <a:solidFill>
              <a:sysClr val="windowText" lastClr="000000"/>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altLang="en-US" kern="0">
                <a:solidFill>
                  <a:prstClr val="black"/>
                </a:solidFill>
              </a:rPr>
              <a:t>Probabilitas</a:t>
            </a:r>
          </a:p>
          <a:p>
            <a:pPr algn="ctr" eaLnBrk="1" hangingPunct="1">
              <a:defRPr/>
            </a:pPr>
            <a:r>
              <a:rPr lang="en-US" altLang="en-US" kern="0">
                <a:solidFill>
                  <a:prstClr val="black"/>
                </a:solidFill>
              </a:rPr>
              <a:t>bersyarat</a:t>
            </a:r>
          </a:p>
        </p:txBody>
      </p:sp>
      <p:sp>
        <p:nvSpPr>
          <p:cNvPr id="9" name="Rectangle 9">
            <a:extLst>
              <a:ext uri="{FF2B5EF4-FFF2-40B4-BE49-F238E27FC236}">
                <a16:creationId xmlns:a16="http://schemas.microsoft.com/office/drawing/2014/main" xmlns="" id="{B9C06358-CE90-410E-92BE-3A6508690C11}"/>
              </a:ext>
            </a:extLst>
          </p:cNvPr>
          <p:cNvSpPr>
            <a:spLocks noChangeArrowheads="1"/>
          </p:cNvSpPr>
          <p:nvPr/>
        </p:nvSpPr>
        <p:spPr bwMode="auto">
          <a:xfrm>
            <a:off x="9070975" y="1816100"/>
            <a:ext cx="1219200" cy="609600"/>
          </a:xfrm>
          <a:prstGeom prst="rect">
            <a:avLst/>
          </a:prstGeom>
          <a:noFill/>
          <a:ln w="9525">
            <a:solidFill>
              <a:sysClr val="windowText" lastClr="000000"/>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altLang="en-US" kern="0">
                <a:solidFill>
                  <a:prstClr val="black"/>
                </a:solidFill>
              </a:rPr>
              <a:t>Probabilitas</a:t>
            </a:r>
          </a:p>
          <a:p>
            <a:pPr algn="ctr" eaLnBrk="1" hangingPunct="1">
              <a:defRPr/>
            </a:pPr>
            <a:r>
              <a:rPr lang="en-US" altLang="en-US" kern="0">
                <a:solidFill>
                  <a:prstClr val="black"/>
                </a:solidFill>
              </a:rPr>
              <a:t>bersama</a:t>
            </a:r>
          </a:p>
        </p:txBody>
      </p:sp>
      <p:sp>
        <p:nvSpPr>
          <p:cNvPr id="10" name="Line 11">
            <a:extLst>
              <a:ext uri="{FF2B5EF4-FFF2-40B4-BE49-F238E27FC236}">
                <a16:creationId xmlns:a16="http://schemas.microsoft.com/office/drawing/2014/main" xmlns="" id="{23973EB5-5626-4E60-9EE1-0C5A1B90EB70}"/>
              </a:ext>
            </a:extLst>
          </p:cNvPr>
          <p:cNvSpPr>
            <a:spLocks noChangeShapeType="1"/>
          </p:cNvSpPr>
          <p:nvPr/>
        </p:nvSpPr>
        <p:spPr bwMode="auto">
          <a:xfrm flipV="1">
            <a:off x="2057400" y="3657600"/>
            <a:ext cx="381000" cy="685800"/>
          </a:xfrm>
          <a:prstGeom prst="line">
            <a:avLst/>
          </a:prstGeom>
          <a:noFill/>
          <a:ln w="9525">
            <a:solidFill>
              <a:sysClr val="windowText" lastClr="000000"/>
            </a:solidFill>
            <a:round/>
            <a:headEnd/>
            <a:tailEnd/>
          </a:ln>
        </p:spPr>
        <p:txBody>
          <a:bodyPr/>
          <a:lstStyle/>
          <a:p>
            <a:pPr>
              <a:defRPr/>
            </a:pPr>
            <a:endParaRPr lang="en-US" kern="0">
              <a:solidFill>
                <a:prstClr val="black"/>
              </a:solidFill>
              <a:latin typeface="Arial" charset="0"/>
            </a:endParaRPr>
          </a:p>
        </p:txBody>
      </p:sp>
      <p:sp>
        <p:nvSpPr>
          <p:cNvPr id="11" name="Text Box 12">
            <a:extLst>
              <a:ext uri="{FF2B5EF4-FFF2-40B4-BE49-F238E27FC236}">
                <a16:creationId xmlns:a16="http://schemas.microsoft.com/office/drawing/2014/main" xmlns="" id="{95EA42DC-7367-460F-8F32-4849B9B4DC97}"/>
              </a:ext>
            </a:extLst>
          </p:cNvPr>
          <p:cNvSpPr txBox="1">
            <a:spLocks noChangeArrowheads="1"/>
          </p:cNvSpPr>
          <p:nvPr/>
        </p:nvSpPr>
        <p:spPr bwMode="auto">
          <a:xfrm>
            <a:off x="2438400" y="3381375"/>
            <a:ext cx="1066800" cy="641350"/>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altLang="en-US" kern="0">
                <a:solidFill>
                  <a:prstClr val="black"/>
                </a:solidFill>
              </a:rPr>
              <a:t>Tetap bekerja</a:t>
            </a:r>
          </a:p>
        </p:txBody>
      </p:sp>
      <p:sp>
        <p:nvSpPr>
          <p:cNvPr id="12" name="Line 13">
            <a:extLst>
              <a:ext uri="{FF2B5EF4-FFF2-40B4-BE49-F238E27FC236}">
                <a16:creationId xmlns:a16="http://schemas.microsoft.com/office/drawing/2014/main" xmlns="" id="{1ED94786-6981-4979-86A4-030E94C1F315}"/>
              </a:ext>
            </a:extLst>
          </p:cNvPr>
          <p:cNvSpPr>
            <a:spLocks noChangeShapeType="1"/>
          </p:cNvSpPr>
          <p:nvPr/>
        </p:nvSpPr>
        <p:spPr bwMode="auto">
          <a:xfrm>
            <a:off x="2036764" y="4398964"/>
            <a:ext cx="477837" cy="1011237"/>
          </a:xfrm>
          <a:prstGeom prst="line">
            <a:avLst/>
          </a:prstGeom>
          <a:noFill/>
          <a:ln w="9525">
            <a:solidFill>
              <a:sysClr val="windowText" lastClr="000000"/>
            </a:solidFill>
            <a:round/>
            <a:headEnd/>
            <a:tailEnd/>
          </a:ln>
        </p:spPr>
        <p:txBody>
          <a:bodyPr/>
          <a:lstStyle/>
          <a:p>
            <a:pPr>
              <a:defRPr/>
            </a:pPr>
            <a:endParaRPr lang="en-US" kern="0">
              <a:solidFill>
                <a:prstClr val="black"/>
              </a:solidFill>
              <a:latin typeface="Arial" charset="0"/>
            </a:endParaRPr>
          </a:p>
        </p:txBody>
      </p:sp>
      <p:sp>
        <p:nvSpPr>
          <p:cNvPr id="13" name="Text Box 14">
            <a:extLst>
              <a:ext uri="{FF2B5EF4-FFF2-40B4-BE49-F238E27FC236}">
                <a16:creationId xmlns:a16="http://schemas.microsoft.com/office/drawing/2014/main" xmlns="" id="{CB9F4BBE-2C06-48E1-A30F-6A59B4D3E066}"/>
              </a:ext>
            </a:extLst>
          </p:cNvPr>
          <p:cNvSpPr txBox="1">
            <a:spLocks noChangeArrowheads="1"/>
          </p:cNvSpPr>
          <p:nvPr/>
        </p:nvSpPr>
        <p:spPr bwMode="auto">
          <a:xfrm>
            <a:off x="2570163" y="5229226"/>
            <a:ext cx="1066800" cy="366713"/>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altLang="en-US" kern="0">
                <a:solidFill>
                  <a:prstClr val="black"/>
                </a:solidFill>
              </a:rPr>
              <a:t>pindah</a:t>
            </a:r>
          </a:p>
        </p:txBody>
      </p:sp>
      <p:sp>
        <p:nvSpPr>
          <p:cNvPr id="14" name="Text Box 20">
            <a:extLst>
              <a:ext uri="{FF2B5EF4-FFF2-40B4-BE49-F238E27FC236}">
                <a16:creationId xmlns:a16="http://schemas.microsoft.com/office/drawing/2014/main" xmlns="" id="{2B8BBE99-B22E-4AFA-96B6-BE2BC7A7131B}"/>
              </a:ext>
            </a:extLst>
          </p:cNvPr>
          <p:cNvSpPr txBox="1">
            <a:spLocks noChangeArrowheads="1"/>
          </p:cNvSpPr>
          <p:nvPr/>
        </p:nvSpPr>
        <p:spPr bwMode="auto">
          <a:xfrm>
            <a:off x="4352925" y="2476501"/>
            <a:ext cx="1066800" cy="366713"/>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altLang="en-US" kern="0">
                <a:solidFill>
                  <a:prstClr val="black"/>
                </a:solidFill>
              </a:rPr>
              <a:t>10/120</a:t>
            </a:r>
          </a:p>
        </p:txBody>
      </p:sp>
      <p:sp>
        <p:nvSpPr>
          <p:cNvPr id="15" name="Text Box 21">
            <a:extLst>
              <a:ext uri="{FF2B5EF4-FFF2-40B4-BE49-F238E27FC236}">
                <a16:creationId xmlns:a16="http://schemas.microsoft.com/office/drawing/2014/main" xmlns="" id="{3C76FED0-E3D6-4700-ADBA-23BB870E40FF}"/>
              </a:ext>
            </a:extLst>
          </p:cNvPr>
          <p:cNvSpPr txBox="1">
            <a:spLocks noChangeArrowheads="1"/>
          </p:cNvSpPr>
          <p:nvPr/>
        </p:nvSpPr>
        <p:spPr bwMode="auto">
          <a:xfrm>
            <a:off x="4349750" y="2860676"/>
            <a:ext cx="1066800" cy="366713"/>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altLang="en-US" kern="0">
                <a:solidFill>
                  <a:prstClr val="black"/>
                </a:solidFill>
              </a:rPr>
              <a:t>30/120</a:t>
            </a:r>
          </a:p>
        </p:txBody>
      </p:sp>
      <p:sp>
        <p:nvSpPr>
          <p:cNvPr id="16" name="Text Box 22">
            <a:extLst>
              <a:ext uri="{FF2B5EF4-FFF2-40B4-BE49-F238E27FC236}">
                <a16:creationId xmlns:a16="http://schemas.microsoft.com/office/drawing/2014/main" xmlns="" id="{40C011AC-AF14-4DD2-AA73-FCB142FD8321}"/>
              </a:ext>
            </a:extLst>
          </p:cNvPr>
          <p:cNvSpPr txBox="1">
            <a:spLocks noChangeArrowheads="1"/>
          </p:cNvSpPr>
          <p:nvPr/>
        </p:nvSpPr>
        <p:spPr bwMode="auto">
          <a:xfrm>
            <a:off x="4452938" y="3421063"/>
            <a:ext cx="1066800" cy="366712"/>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altLang="en-US" kern="0">
                <a:solidFill>
                  <a:prstClr val="black"/>
                </a:solidFill>
              </a:rPr>
              <a:t>5/120</a:t>
            </a:r>
          </a:p>
        </p:txBody>
      </p:sp>
      <p:sp>
        <p:nvSpPr>
          <p:cNvPr id="17" name="Text Box 24">
            <a:extLst>
              <a:ext uri="{FF2B5EF4-FFF2-40B4-BE49-F238E27FC236}">
                <a16:creationId xmlns:a16="http://schemas.microsoft.com/office/drawing/2014/main" xmlns="" id="{DBA8A519-BBBC-49D3-94CA-CF54076E5A88}"/>
              </a:ext>
            </a:extLst>
          </p:cNvPr>
          <p:cNvSpPr txBox="1">
            <a:spLocks noChangeArrowheads="1"/>
          </p:cNvSpPr>
          <p:nvPr/>
        </p:nvSpPr>
        <p:spPr bwMode="auto">
          <a:xfrm>
            <a:off x="4329113" y="3948113"/>
            <a:ext cx="1066800" cy="366712"/>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altLang="en-US" kern="0">
                <a:solidFill>
                  <a:prstClr val="black"/>
                </a:solidFill>
              </a:rPr>
              <a:t>75/120</a:t>
            </a:r>
          </a:p>
        </p:txBody>
      </p:sp>
      <p:sp>
        <p:nvSpPr>
          <p:cNvPr id="18" name="Line 25">
            <a:extLst>
              <a:ext uri="{FF2B5EF4-FFF2-40B4-BE49-F238E27FC236}">
                <a16:creationId xmlns:a16="http://schemas.microsoft.com/office/drawing/2014/main" xmlns="" id="{704B9388-745B-4195-9D97-E4F16D30F82A}"/>
              </a:ext>
            </a:extLst>
          </p:cNvPr>
          <p:cNvSpPr>
            <a:spLocks noChangeShapeType="1"/>
          </p:cNvSpPr>
          <p:nvPr/>
        </p:nvSpPr>
        <p:spPr bwMode="auto">
          <a:xfrm flipV="1">
            <a:off x="3505200" y="2819400"/>
            <a:ext cx="685800" cy="838200"/>
          </a:xfrm>
          <a:prstGeom prst="line">
            <a:avLst/>
          </a:prstGeom>
          <a:noFill/>
          <a:ln w="9525">
            <a:solidFill>
              <a:sysClr val="windowText" lastClr="000000"/>
            </a:solidFill>
            <a:round/>
            <a:headEnd/>
            <a:tailEnd/>
          </a:ln>
        </p:spPr>
        <p:txBody>
          <a:bodyPr/>
          <a:lstStyle/>
          <a:p>
            <a:pPr>
              <a:defRPr/>
            </a:pPr>
            <a:endParaRPr lang="en-US" kern="0">
              <a:solidFill>
                <a:prstClr val="black"/>
              </a:solidFill>
              <a:latin typeface="Arial" charset="0"/>
            </a:endParaRPr>
          </a:p>
        </p:txBody>
      </p:sp>
      <p:sp>
        <p:nvSpPr>
          <p:cNvPr id="19" name="Line 26">
            <a:extLst>
              <a:ext uri="{FF2B5EF4-FFF2-40B4-BE49-F238E27FC236}">
                <a16:creationId xmlns:a16="http://schemas.microsoft.com/office/drawing/2014/main" xmlns="" id="{3AAE63DC-C927-4439-AF24-0F2D2E8BE658}"/>
              </a:ext>
            </a:extLst>
          </p:cNvPr>
          <p:cNvSpPr>
            <a:spLocks noChangeShapeType="1"/>
          </p:cNvSpPr>
          <p:nvPr/>
        </p:nvSpPr>
        <p:spPr bwMode="auto">
          <a:xfrm>
            <a:off x="4191000" y="2819400"/>
            <a:ext cx="1219200" cy="0"/>
          </a:xfrm>
          <a:prstGeom prst="line">
            <a:avLst/>
          </a:prstGeom>
          <a:noFill/>
          <a:ln w="9525">
            <a:solidFill>
              <a:sysClr val="windowText" lastClr="000000"/>
            </a:solidFill>
            <a:round/>
            <a:headEnd/>
            <a:tailEnd/>
          </a:ln>
        </p:spPr>
        <p:txBody>
          <a:bodyPr/>
          <a:lstStyle/>
          <a:p>
            <a:pPr>
              <a:defRPr/>
            </a:pPr>
            <a:endParaRPr lang="en-US" kern="0">
              <a:solidFill>
                <a:prstClr val="black"/>
              </a:solidFill>
              <a:latin typeface="Arial" charset="0"/>
            </a:endParaRPr>
          </a:p>
        </p:txBody>
      </p:sp>
      <p:sp>
        <p:nvSpPr>
          <p:cNvPr id="20" name="Line 27">
            <a:extLst>
              <a:ext uri="{FF2B5EF4-FFF2-40B4-BE49-F238E27FC236}">
                <a16:creationId xmlns:a16="http://schemas.microsoft.com/office/drawing/2014/main" xmlns="" id="{0249B740-7D65-4E26-8276-776173FC1860}"/>
              </a:ext>
            </a:extLst>
          </p:cNvPr>
          <p:cNvSpPr>
            <a:spLocks noChangeShapeType="1"/>
          </p:cNvSpPr>
          <p:nvPr/>
        </p:nvSpPr>
        <p:spPr bwMode="auto">
          <a:xfrm flipV="1">
            <a:off x="3505200" y="3200400"/>
            <a:ext cx="609600" cy="457200"/>
          </a:xfrm>
          <a:prstGeom prst="line">
            <a:avLst/>
          </a:prstGeom>
          <a:noFill/>
          <a:ln w="9525">
            <a:solidFill>
              <a:sysClr val="windowText" lastClr="000000"/>
            </a:solidFill>
            <a:round/>
            <a:headEnd/>
            <a:tailEnd/>
          </a:ln>
        </p:spPr>
        <p:txBody>
          <a:bodyPr/>
          <a:lstStyle/>
          <a:p>
            <a:pPr>
              <a:defRPr/>
            </a:pPr>
            <a:endParaRPr lang="en-US" kern="0">
              <a:solidFill>
                <a:prstClr val="black"/>
              </a:solidFill>
              <a:latin typeface="Arial" charset="0"/>
            </a:endParaRPr>
          </a:p>
        </p:txBody>
      </p:sp>
      <p:sp>
        <p:nvSpPr>
          <p:cNvPr id="21" name="Line 28">
            <a:extLst>
              <a:ext uri="{FF2B5EF4-FFF2-40B4-BE49-F238E27FC236}">
                <a16:creationId xmlns:a16="http://schemas.microsoft.com/office/drawing/2014/main" xmlns="" id="{53E61883-93D7-4814-80F8-04A454DBCA03}"/>
              </a:ext>
            </a:extLst>
          </p:cNvPr>
          <p:cNvSpPr>
            <a:spLocks noChangeShapeType="1"/>
          </p:cNvSpPr>
          <p:nvPr/>
        </p:nvSpPr>
        <p:spPr bwMode="auto">
          <a:xfrm>
            <a:off x="4149725" y="3198813"/>
            <a:ext cx="1219200" cy="0"/>
          </a:xfrm>
          <a:prstGeom prst="line">
            <a:avLst/>
          </a:prstGeom>
          <a:noFill/>
          <a:ln w="9525">
            <a:solidFill>
              <a:sysClr val="windowText" lastClr="000000"/>
            </a:solidFill>
            <a:round/>
            <a:headEnd/>
            <a:tailEnd/>
          </a:ln>
        </p:spPr>
        <p:txBody>
          <a:bodyPr/>
          <a:lstStyle/>
          <a:p>
            <a:pPr>
              <a:defRPr/>
            </a:pPr>
            <a:endParaRPr lang="en-US" kern="0">
              <a:solidFill>
                <a:prstClr val="black"/>
              </a:solidFill>
              <a:latin typeface="Arial" charset="0"/>
            </a:endParaRPr>
          </a:p>
        </p:txBody>
      </p:sp>
      <p:sp>
        <p:nvSpPr>
          <p:cNvPr id="22" name="Line 29">
            <a:extLst>
              <a:ext uri="{FF2B5EF4-FFF2-40B4-BE49-F238E27FC236}">
                <a16:creationId xmlns:a16="http://schemas.microsoft.com/office/drawing/2014/main" xmlns="" id="{42622056-45D2-48D5-895D-D8BB4FA3E7B2}"/>
              </a:ext>
            </a:extLst>
          </p:cNvPr>
          <p:cNvSpPr>
            <a:spLocks noChangeShapeType="1"/>
          </p:cNvSpPr>
          <p:nvPr/>
        </p:nvSpPr>
        <p:spPr bwMode="auto">
          <a:xfrm>
            <a:off x="4114800" y="3733800"/>
            <a:ext cx="1219200" cy="0"/>
          </a:xfrm>
          <a:prstGeom prst="line">
            <a:avLst/>
          </a:prstGeom>
          <a:noFill/>
          <a:ln w="9525">
            <a:solidFill>
              <a:sysClr val="windowText" lastClr="000000"/>
            </a:solidFill>
            <a:round/>
            <a:headEnd/>
            <a:tailEnd/>
          </a:ln>
        </p:spPr>
        <p:txBody>
          <a:bodyPr/>
          <a:lstStyle/>
          <a:p>
            <a:pPr>
              <a:defRPr/>
            </a:pPr>
            <a:endParaRPr lang="en-US" kern="0">
              <a:solidFill>
                <a:prstClr val="black"/>
              </a:solidFill>
              <a:latin typeface="Arial" charset="0"/>
            </a:endParaRPr>
          </a:p>
        </p:txBody>
      </p:sp>
      <p:sp>
        <p:nvSpPr>
          <p:cNvPr id="23" name="Line 31">
            <a:extLst>
              <a:ext uri="{FF2B5EF4-FFF2-40B4-BE49-F238E27FC236}">
                <a16:creationId xmlns:a16="http://schemas.microsoft.com/office/drawing/2014/main" xmlns="" id="{1CA4AE79-48D8-4642-85FF-D8ADCA79ABF1}"/>
              </a:ext>
            </a:extLst>
          </p:cNvPr>
          <p:cNvSpPr>
            <a:spLocks noChangeShapeType="1"/>
          </p:cNvSpPr>
          <p:nvPr/>
        </p:nvSpPr>
        <p:spPr bwMode="auto">
          <a:xfrm>
            <a:off x="3505200" y="3657600"/>
            <a:ext cx="609600" cy="609600"/>
          </a:xfrm>
          <a:prstGeom prst="line">
            <a:avLst/>
          </a:prstGeom>
          <a:noFill/>
          <a:ln w="9525">
            <a:solidFill>
              <a:sysClr val="windowText" lastClr="000000"/>
            </a:solidFill>
            <a:round/>
            <a:headEnd/>
            <a:tailEnd/>
          </a:ln>
        </p:spPr>
        <p:txBody>
          <a:bodyPr/>
          <a:lstStyle/>
          <a:p>
            <a:pPr>
              <a:defRPr/>
            </a:pPr>
            <a:endParaRPr lang="en-US" kern="0">
              <a:solidFill>
                <a:prstClr val="black"/>
              </a:solidFill>
              <a:latin typeface="Arial" charset="0"/>
            </a:endParaRPr>
          </a:p>
        </p:txBody>
      </p:sp>
      <p:sp>
        <p:nvSpPr>
          <p:cNvPr id="24" name="Line 32">
            <a:extLst>
              <a:ext uri="{FF2B5EF4-FFF2-40B4-BE49-F238E27FC236}">
                <a16:creationId xmlns:a16="http://schemas.microsoft.com/office/drawing/2014/main" xmlns="" id="{BE9B9C03-DEDD-420B-88BA-224D096D0402}"/>
              </a:ext>
            </a:extLst>
          </p:cNvPr>
          <p:cNvSpPr>
            <a:spLocks noChangeShapeType="1"/>
          </p:cNvSpPr>
          <p:nvPr/>
        </p:nvSpPr>
        <p:spPr bwMode="auto">
          <a:xfrm>
            <a:off x="3505200" y="3657600"/>
            <a:ext cx="609600" cy="76200"/>
          </a:xfrm>
          <a:prstGeom prst="line">
            <a:avLst/>
          </a:prstGeom>
          <a:noFill/>
          <a:ln w="9525">
            <a:solidFill>
              <a:sysClr val="windowText" lastClr="000000"/>
            </a:solidFill>
            <a:round/>
            <a:headEnd/>
            <a:tailEnd/>
          </a:ln>
        </p:spPr>
        <p:txBody>
          <a:bodyPr/>
          <a:lstStyle/>
          <a:p>
            <a:pPr>
              <a:defRPr/>
            </a:pPr>
            <a:endParaRPr lang="en-US" kern="0">
              <a:solidFill>
                <a:prstClr val="black"/>
              </a:solidFill>
              <a:latin typeface="Arial" charset="0"/>
            </a:endParaRPr>
          </a:p>
        </p:txBody>
      </p:sp>
      <p:sp>
        <p:nvSpPr>
          <p:cNvPr id="25" name="Text Box 34">
            <a:extLst>
              <a:ext uri="{FF2B5EF4-FFF2-40B4-BE49-F238E27FC236}">
                <a16:creationId xmlns:a16="http://schemas.microsoft.com/office/drawing/2014/main" xmlns="" id="{436568FF-025D-4703-87C2-11173ADA710B}"/>
              </a:ext>
            </a:extLst>
          </p:cNvPr>
          <p:cNvSpPr txBox="1">
            <a:spLocks noChangeArrowheads="1"/>
          </p:cNvSpPr>
          <p:nvPr/>
        </p:nvSpPr>
        <p:spPr bwMode="auto">
          <a:xfrm>
            <a:off x="5364163" y="2647951"/>
            <a:ext cx="2209800" cy="366713"/>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altLang="en-US" kern="0" dirty="0" err="1">
                <a:solidFill>
                  <a:prstClr val="black"/>
                </a:solidFill>
              </a:rPr>
              <a:t>Kurang</a:t>
            </a:r>
            <a:r>
              <a:rPr lang="en-US" altLang="en-US" kern="0" dirty="0">
                <a:solidFill>
                  <a:prstClr val="black"/>
                </a:solidFill>
              </a:rPr>
              <a:t> </a:t>
            </a:r>
            <a:r>
              <a:rPr lang="en-US" altLang="en-US" kern="0" dirty="0" err="1">
                <a:solidFill>
                  <a:prstClr val="black"/>
                </a:solidFill>
              </a:rPr>
              <a:t>dari</a:t>
            </a:r>
            <a:r>
              <a:rPr lang="en-US" altLang="en-US" kern="0" dirty="0">
                <a:solidFill>
                  <a:prstClr val="black"/>
                </a:solidFill>
              </a:rPr>
              <a:t> 1 </a:t>
            </a:r>
            <a:r>
              <a:rPr lang="en-US" altLang="en-US" kern="0" dirty="0" err="1">
                <a:solidFill>
                  <a:prstClr val="black"/>
                </a:solidFill>
              </a:rPr>
              <a:t>tahun</a:t>
            </a:r>
            <a:endParaRPr lang="en-US" altLang="en-US" kern="0" dirty="0">
              <a:solidFill>
                <a:prstClr val="black"/>
              </a:solidFill>
            </a:endParaRPr>
          </a:p>
        </p:txBody>
      </p:sp>
      <p:sp>
        <p:nvSpPr>
          <p:cNvPr id="26" name="Text Box 35">
            <a:extLst>
              <a:ext uri="{FF2B5EF4-FFF2-40B4-BE49-F238E27FC236}">
                <a16:creationId xmlns:a16="http://schemas.microsoft.com/office/drawing/2014/main" xmlns="" id="{136574AA-AAE8-43CB-869F-D9E2DC0B326F}"/>
              </a:ext>
            </a:extLst>
          </p:cNvPr>
          <p:cNvSpPr txBox="1">
            <a:spLocks noChangeArrowheads="1"/>
          </p:cNvSpPr>
          <p:nvPr/>
        </p:nvSpPr>
        <p:spPr bwMode="auto">
          <a:xfrm>
            <a:off x="5541963" y="3028951"/>
            <a:ext cx="1524000" cy="366713"/>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altLang="en-US" kern="0" dirty="0">
                <a:solidFill>
                  <a:prstClr val="black"/>
                </a:solidFill>
              </a:rPr>
              <a:t>1 – 5 </a:t>
            </a:r>
            <a:r>
              <a:rPr lang="en-US" altLang="en-US" kern="0" dirty="0" err="1">
                <a:solidFill>
                  <a:prstClr val="black"/>
                </a:solidFill>
              </a:rPr>
              <a:t>tahun</a:t>
            </a:r>
            <a:endParaRPr lang="en-US" altLang="en-US" kern="0" dirty="0">
              <a:solidFill>
                <a:prstClr val="black"/>
              </a:solidFill>
            </a:endParaRPr>
          </a:p>
        </p:txBody>
      </p:sp>
      <p:sp>
        <p:nvSpPr>
          <p:cNvPr id="27" name="Text Box 36">
            <a:extLst>
              <a:ext uri="{FF2B5EF4-FFF2-40B4-BE49-F238E27FC236}">
                <a16:creationId xmlns:a16="http://schemas.microsoft.com/office/drawing/2014/main" xmlns="" id="{B1FA0906-5B24-467C-9A60-31C4EFE78775}"/>
              </a:ext>
            </a:extLst>
          </p:cNvPr>
          <p:cNvSpPr txBox="1">
            <a:spLocks noChangeArrowheads="1"/>
          </p:cNvSpPr>
          <p:nvPr/>
        </p:nvSpPr>
        <p:spPr bwMode="auto">
          <a:xfrm>
            <a:off x="5543550" y="3549651"/>
            <a:ext cx="1524000" cy="366713"/>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altLang="en-US" kern="0" dirty="0">
                <a:solidFill>
                  <a:prstClr val="black"/>
                </a:solidFill>
              </a:rPr>
              <a:t>6 – 10 </a:t>
            </a:r>
            <a:r>
              <a:rPr lang="en-US" altLang="en-US" kern="0" dirty="0" err="1">
                <a:solidFill>
                  <a:prstClr val="black"/>
                </a:solidFill>
              </a:rPr>
              <a:t>tahun</a:t>
            </a:r>
            <a:endParaRPr lang="en-US" altLang="en-US" kern="0" dirty="0">
              <a:solidFill>
                <a:prstClr val="black"/>
              </a:solidFill>
            </a:endParaRPr>
          </a:p>
        </p:txBody>
      </p:sp>
      <p:sp>
        <p:nvSpPr>
          <p:cNvPr id="28" name="Text Box 37">
            <a:extLst>
              <a:ext uri="{FF2B5EF4-FFF2-40B4-BE49-F238E27FC236}">
                <a16:creationId xmlns:a16="http://schemas.microsoft.com/office/drawing/2014/main" xmlns="" id="{AA98519B-5A6F-4FAB-8224-71626B7D5C00}"/>
              </a:ext>
            </a:extLst>
          </p:cNvPr>
          <p:cNvSpPr txBox="1">
            <a:spLocks noChangeArrowheads="1"/>
          </p:cNvSpPr>
          <p:nvPr/>
        </p:nvSpPr>
        <p:spPr bwMode="auto">
          <a:xfrm>
            <a:off x="5294313" y="4095751"/>
            <a:ext cx="2209800" cy="366713"/>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altLang="en-US" kern="0">
                <a:solidFill>
                  <a:prstClr val="black"/>
                </a:solidFill>
              </a:rPr>
              <a:t>lebih dari 10 tahun</a:t>
            </a:r>
          </a:p>
        </p:txBody>
      </p:sp>
      <p:sp>
        <p:nvSpPr>
          <p:cNvPr id="29" name="Text Box 38">
            <a:extLst>
              <a:ext uri="{FF2B5EF4-FFF2-40B4-BE49-F238E27FC236}">
                <a16:creationId xmlns:a16="http://schemas.microsoft.com/office/drawing/2014/main" xmlns="" id="{94933021-1797-4563-968F-6AA9391B9812}"/>
              </a:ext>
            </a:extLst>
          </p:cNvPr>
          <p:cNvSpPr txBox="1">
            <a:spLocks noChangeArrowheads="1"/>
          </p:cNvSpPr>
          <p:nvPr/>
        </p:nvSpPr>
        <p:spPr bwMode="auto">
          <a:xfrm>
            <a:off x="1725613" y="3094038"/>
            <a:ext cx="1295400" cy="366712"/>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altLang="en-US" kern="0" dirty="0">
                <a:solidFill>
                  <a:prstClr val="black"/>
                </a:solidFill>
              </a:rPr>
              <a:t>120/200</a:t>
            </a:r>
          </a:p>
        </p:txBody>
      </p:sp>
      <p:sp>
        <p:nvSpPr>
          <p:cNvPr id="30" name="Text Box 39">
            <a:extLst>
              <a:ext uri="{FF2B5EF4-FFF2-40B4-BE49-F238E27FC236}">
                <a16:creationId xmlns:a16="http://schemas.microsoft.com/office/drawing/2014/main" xmlns="" id="{2393DEFD-1C8C-443D-BE76-4BE383353D31}"/>
              </a:ext>
            </a:extLst>
          </p:cNvPr>
          <p:cNvSpPr txBox="1">
            <a:spLocks noChangeArrowheads="1"/>
          </p:cNvSpPr>
          <p:nvPr/>
        </p:nvSpPr>
        <p:spPr bwMode="auto">
          <a:xfrm>
            <a:off x="1709738" y="5341938"/>
            <a:ext cx="1295400" cy="366712"/>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altLang="en-US" kern="0">
                <a:solidFill>
                  <a:prstClr val="black"/>
                </a:solidFill>
              </a:rPr>
              <a:t>80/200</a:t>
            </a:r>
          </a:p>
        </p:txBody>
      </p:sp>
      <p:sp>
        <p:nvSpPr>
          <p:cNvPr id="31" name="Line 41">
            <a:extLst>
              <a:ext uri="{FF2B5EF4-FFF2-40B4-BE49-F238E27FC236}">
                <a16:creationId xmlns:a16="http://schemas.microsoft.com/office/drawing/2014/main" xmlns="" id="{97F630C9-5FD5-48FB-A88C-CC235F31C3AB}"/>
              </a:ext>
            </a:extLst>
          </p:cNvPr>
          <p:cNvSpPr>
            <a:spLocks noChangeShapeType="1"/>
          </p:cNvSpPr>
          <p:nvPr/>
        </p:nvSpPr>
        <p:spPr bwMode="auto">
          <a:xfrm flipV="1">
            <a:off x="3505200" y="4876800"/>
            <a:ext cx="533400" cy="533400"/>
          </a:xfrm>
          <a:prstGeom prst="line">
            <a:avLst/>
          </a:prstGeom>
          <a:noFill/>
          <a:ln w="9525">
            <a:solidFill>
              <a:sysClr val="windowText" lastClr="000000"/>
            </a:solidFill>
            <a:round/>
            <a:headEnd/>
            <a:tailEnd/>
          </a:ln>
        </p:spPr>
        <p:txBody>
          <a:bodyPr/>
          <a:lstStyle/>
          <a:p>
            <a:pPr>
              <a:defRPr/>
            </a:pPr>
            <a:endParaRPr lang="en-US" kern="0">
              <a:solidFill>
                <a:prstClr val="black"/>
              </a:solidFill>
              <a:latin typeface="Arial" charset="0"/>
            </a:endParaRPr>
          </a:p>
        </p:txBody>
      </p:sp>
      <p:sp>
        <p:nvSpPr>
          <p:cNvPr id="32" name="Line 43">
            <a:extLst>
              <a:ext uri="{FF2B5EF4-FFF2-40B4-BE49-F238E27FC236}">
                <a16:creationId xmlns:a16="http://schemas.microsoft.com/office/drawing/2014/main" xmlns="" id="{2C5CB8E0-3AA3-42BC-B9C8-BDE975A832E8}"/>
              </a:ext>
            </a:extLst>
          </p:cNvPr>
          <p:cNvSpPr>
            <a:spLocks noChangeShapeType="1"/>
          </p:cNvSpPr>
          <p:nvPr/>
        </p:nvSpPr>
        <p:spPr bwMode="auto">
          <a:xfrm flipV="1">
            <a:off x="3463925" y="5375275"/>
            <a:ext cx="609600" cy="76200"/>
          </a:xfrm>
          <a:prstGeom prst="line">
            <a:avLst/>
          </a:prstGeom>
          <a:noFill/>
          <a:ln w="9525">
            <a:solidFill>
              <a:sysClr val="windowText" lastClr="000000"/>
            </a:solidFill>
            <a:round/>
            <a:headEnd/>
            <a:tailEnd/>
          </a:ln>
        </p:spPr>
        <p:txBody>
          <a:bodyPr/>
          <a:lstStyle/>
          <a:p>
            <a:pPr>
              <a:defRPr/>
            </a:pPr>
            <a:endParaRPr lang="en-US" kern="0">
              <a:solidFill>
                <a:prstClr val="black"/>
              </a:solidFill>
              <a:latin typeface="Arial" charset="0"/>
            </a:endParaRPr>
          </a:p>
        </p:txBody>
      </p:sp>
      <p:sp>
        <p:nvSpPr>
          <p:cNvPr id="33" name="Line 45">
            <a:extLst>
              <a:ext uri="{FF2B5EF4-FFF2-40B4-BE49-F238E27FC236}">
                <a16:creationId xmlns:a16="http://schemas.microsoft.com/office/drawing/2014/main" xmlns="" id="{F713FB6B-D32B-45A0-9D9C-94599FA01005}"/>
              </a:ext>
            </a:extLst>
          </p:cNvPr>
          <p:cNvSpPr>
            <a:spLocks noChangeShapeType="1"/>
          </p:cNvSpPr>
          <p:nvPr/>
        </p:nvSpPr>
        <p:spPr bwMode="auto">
          <a:xfrm>
            <a:off x="3449638" y="5451475"/>
            <a:ext cx="533400" cy="381000"/>
          </a:xfrm>
          <a:prstGeom prst="line">
            <a:avLst/>
          </a:prstGeom>
          <a:noFill/>
          <a:ln w="9525">
            <a:solidFill>
              <a:sysClr val="windowText" lastClr="000000"/>
            </a:solidFill>
            <a:round/>
            <a:headEnd/>
            <a:tailEnd/>
          </a:ln>
        </p:spPr>
        <p:txBody>
          <a:bodyPr/>
          <a:lstStyle/>
          <a:p>
            <a:pPr>
              <a:defRPr/>
            </a:pPr>
            <a:endParaRPr lang="en-US" kern="0">
              <a:solidFill>
                <a:prstClr val="black"/>
              </a:solidFill>
              <a:latin typeface="Arial" charset="0"/>
            </a:endParaRPr>
          </a:p>
        </p:txBody>
      </p:sp>
      <p:sp>
        <p:nvSpPr>
          <p:cNvPr id="34" name="Line 47">
            <a:extLst>
              <a:ext uri="{FF2B5EF4-FFF2-40B4-BE49-F238E27FC236}">
                <a16:creationId xmlns:a16="http://schemas.microsoft.com/office/drawing/2014/main" xmlns="" id="{FFB7D220-B247-4493-BDBF-A501E2912FB0}"/>
              </a:ext>
            </a:extLst>
          </p:cNvPr>
          <p:cNvSpPr>
            <a:spLocks noChangeShapeType="1"/>
          </p:cNvSpPr>
          <p:nvPr/>
        </p:nvSpPr>
        <p:spPr bwMode="auto">
          <a:xfrm>
            <a:off x="3429000" y="5451476"/>
            <a:ext cx="533400" cy="796925"/>
          </a:xfrm>
          <a:prstGeom prst="line">
            <a:avLst/>
          </a:prstGeom>
          <a:noFill/>
          <a:ln w="9525">
            <a:solidFill>
              <a:sysClr val="windowText" lastClr="000000"/>
            </a:solidFill>
            <a:round/>
            <a:headEnd/>
            <a:tailEnd/>
          </a:ln>
        </p:spPr>
        <p:txBody>
          <a:bodyPr/>
          <a:lstStyle/>
          <a:p>
            <a:pPr>
              <a:defRPr/>
            </a:pPr>
            <a:endParaRPr lang="en-US" kern="0">
              <a:solidFill>
                <a:prstClr val="black"/>
              </a:solidFill>
              <a:latin typeface="Arial" charset="0"/>
            </a:endParaRPr>
          </a:p>
        </p:txBody>
      </p:sp>
      <p:sp>
        <p:nvSpPr>
          <p:cNvPr id="35" name="Text Box 49">
            <a:extLst>
              <a:ext uri="{FF2B5EF4-FFF2-40B4-BE49-F238E27FC236}">
                <a16:creationId xmlns:a16="http://schemas.microsoft.com/office/drawing/2014/main" xmlns="" id="{57EAE646-CF38-48E1-9E21-858148CC755C}"/>
              </a:ext>
            </a:extLst>
          </p:cNvPr>
          <p:cNvSpPr txBox="1">
            <a:spLocks noChangeArrowheads="1"/>
          </p:cNvSpPr>
          <p:nvPr/>
        </p:nvSpPr>
        <p:spPr bwMode="auto">
          <a:xfrm>
            <a:off x="7626350" y="2640013"/>
            <a:ext cx="2819400" cy="366712"/>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altLang="en-US" kern="0">
                <a:solidFill>
                  <a:prstClr val="black"/>
                </a:solidFill>
              </a:rPr>
              <a:t>120/200 x 10/120 = 0,050</a:t>
            </a:r>
          </a:p>
        </p:txBody>
      </p:sp>
      <p:sp>
        <p:nvSpPr>
          <p:cNvPr id="36" name="Text Box 50">
            <a:extLst>
              <a:ext uri="{FF2B5EF4-FFF2-40B4-BE49-F238E27FC236}">
                <a16:creationId xmlns:a16="http://schemas.microsoft.com/office/drawing/2014/main" xmlns="" id="{3DC42A40-BC46-4AEB-94EF-207DAD9064EF}"/>
              </a:ext>
            </a:extLst>
          </p:cNvPr>
          <p:cNvSpPr txBox="1">
            <a:spLocks noChangeArrowheads="1"/>
          </p:cNvSpPr>
          <p:nvPr/>
        </p:nvSpPr>
        <p:spPr bwMode="auto">
          <a:xfrm>
            <a:off x="7626350" y="3062288"/>
            <a:ext cx="2819400" cy="366712"/>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altLang="en-US" kern="0">
                <a:solidFill>
                  <a:prstClr val="black"/>
                </a:solidFill>
              </a:rPr>
              <a:t>120/200 x 30/120 = 0,150</a:t>
            </a:r>
          </a:p>
        </p:txBody>
      </p:sp>
      <p:sp>
        <p:nvSpPr>
          <p:cNvPr id="37" name="Text Box 51">
            <a:extLst>
              <a:ext uri="{FF2B5EF4-FFF2-40B4-BE49-F238E27FC236}">
                <a16:creationId xmlns:a16="http://schemas.microsoft.com/office/drawing/2014/main" xmlns="" id="{78F9E0D3-1675-4E43-8509-3278008F1765}"/>
              </a:ext>
            </a:extLst>
          </p:cNvPr>
          <p:cNvSpPr txBox="1">
            <a:spLocks noChangeArrowheads="1"/>
          </p:cNvSpPr>
          <p:nvPr/>
        </p:nvSpPr>
        <p:spPr bwMode="auto">
          <a:xfrm>
            <a:off x="7626350" y="3525838"/>
            <a:ext cx="2819400" cy="366712"/>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altLang="en-US" kern="0">
                <a:solidFill>
                  <a:prstClr val="black"/>
                </a:solidFill>
              </a:rPr>
              <a:t>120/200 x 5/120 = 0,025</a:t>
            </a:r>
          </a:p>
        </p:txBody>
      </p:sp>
      <p:sp>
        <p:nvSpPr>
          <p:cNvPr id="38" name="Text Box 52">
            <a:extLst>
              <a:ext uri="{FF2B5EF4-FFF2-40B4-BE49-F238E27FC236}">
                <a16:creationId xmlns:a16="http://schemas.microsoft.com/office/drawing/2014/main" xmlns="" id="{44AA774E-5BA3-4592-B4A9-D2FD77B790AB}"/>
              </a:ext>
            </a:extLst>
          </p:cNvPr>
          <p:cNvSpPr txBox="1">
            <a:spLocks noChangeArrowheads="1"/>
          </p:cNvSpPr>
          <p:nvPr/>
        </p:nvSpPr>
        <p:spPr bwMode="auto">
          <a:xfrm>
            <a:off x="7626350" y="4094163"/>
            <a:ext cx="2819400" cy="366712"/>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altLang="en-US" kern="0">
                <a:solidFill>
                  <a:prstClr val="black"/>
                </a:solidFill>
              </a:rPr>
              <a:t>120/200 x 75/120 = 0,375</a:t>
            </a:r>
          </a:p>
        </p:txBody>
      </p:sp>
      <p:sp>
        <p:nvSpPr>
          <p:cNvPr id="39" name="Text Box 53">
            <a:extLst>
              <a:ext uri="{FF2B5EF4-FFF2-40B4-BE49-F238E27FC236}">
                <a16:creationId xmlns:a16="http://schemas.microsoft.com/office/drawing/2014/main" xmlns="" id="{5DA133C5-5094-4E33-8B14-20BD1C97EB84}"/>
              </a:ext>
            </a:extLst>
          </p:cNvPr>
          <p:cNvSpPr txBox="1">
            <a:spLocks noChangeArrowheads="1"/>
          </p:cNvSpPr>
          <p:nvPr/>
        </p:nvSpPr>
        <p:spPr bwMode="auto">
          <a:xfrm>
            <a:off x="4376738" y="4543426"/>
            <a:ext cx="914400" cy="366713"/>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altLang="en-US" kern="0">
                <a:solidFill>
                  <a:prstClr val="black"/>
                </a:solidFill>
              </a:rPr>
              <a:t>25/80</a:t>
            </a:r>
          </a:p>
        </p:txBody>
      </p:sp>
      <p:sp>
        <p:nvSpPr>
          <p:cNvPr id="40" name="Text Box 54">
            <a:extLst>
              <a:ext uri="{FF2B5EF4-FFF2-40B4-BE49-F238E27FC236}">
                <a16:creationId xmlns:a16="http://schemas.microsoft.com/office/drawing/2014/main" xmlns="" id="{E6ACF02C-2F29-491A-87A5-A60BD2B94162}"/>
              </a:ext>
            </a:extLst>
          </p:cNvPr>
          <p:cNvSpPr txBox="1">
            <a:spLocks noChangeArrowheads="1"/>
          </p:cNvSpPr>
          <p:nvPr/>
        </p:nvSpPr>
        <p:spPr bwMode="auto">
          <a:xfrm>
            <a:off x="4405313" y="5929313"/>
            <a:ext cx="914400" cy="366712"/>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altLang="en-US" kern="0">
                <a:solidFill>
                  <a:prstClr val="black"/>
                </a:solidFill>
              </a:rPr>
              <a:t>30/80</a:t>
            </a:r>
          </a:p>
        </p:txBody>
      </p:sp>
      <p:sp>
        <p:nvSpPr>
          <p:cNvPr id="41" name="Text Box 55">
            <a:extLst>
              <a:ext uri="{FF2B5EF4-FFF2-40B4-BE49-F238E27FC236}">
                <a16:creationId xmlns:a16="http://schemas.microsoft.com/office/drawing/2014/main" xmlns="" id="{29EFE3B4-5C7C-4F89-AECE-6C87D86B22C1}"/>
              </a:ext>
            </a:extLst>
          </p:cNvPr>
          <p:cNvSpPr txBox="1">
            <a:spLocks noChangeArrowheads="1"/>
          </p:cNvSpPr>
          <p:nvPr/>
        </p:nvSpPr>
        <p:spPr bwMode="auto">
          <a:xfrm>
            <a:off x="4405313" y="5492751"/>
            <a:ext cx="914400" cy="366713"/>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altLang="en-US" kern="0" dirty="0">
                <a:solidFill>
                  <a:prstClr val="black"/>
                </a:solidFill>
              </a:rPr>
              <a:t>10/80</a:t>
            </a:r>
          </a:p>
        </p:txBody>
      </p:sp>
      <p:sp>
        <p:nvSpPr>
          <p:cNvPr id="42" name="Text Box 56">
            <a:extLst>
              <a:ext uri="{FF2B5EF4-FFF2-40B4-BE49-F238E27FC236}">
                <a16:creationId xmlns:a16="http://schemas.microsoft.com/office/drawing/2014/main" xmlns="" id="{4955A144-FEBB-4D35-AAEE-C2CFF7D29B40}"/>
              </a:ext>
            </a:extLst>
          </p:cNvPr>
          <p:cNvSpPr txBox="1">
            <a:spLocks noChangeArrowheads="1"/>
          </p:cNvSpPr>
          <p:nvPr/>
        </p:nvSpPr>
        <p:spPr bwMode="auto">
          <a:xfrm>
            <a:off x="4391025" y="5035551"/>
            <a:ext cx="914400" cy="366713"/>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altLang="en-US" kern="0">
                <a:solidFill>
                  <a:prstClr val="black"/>
                </a:solidFill>
              </a:rPr>
              <a:t>15/80</a:t>
            </a:r>
          </a:p>
        </p:txBody>
      </p:sp>
      <p:sp>
        <p:nvSpPr>
          <p:cNvPr id="43" name="Text Box 57">
            <a:extLst>
              <a:ext uri="{FF2B5EF4-FFF2-40B4-BE49-F238E27FC236}">
                <a16:creationId xmlns:a16="http://schemas.microsoft.com/office/drawing/2014/main" xmlns="" id="{8D448E69-70B0-48EF-AAC0-5F293F6D0260}"/>
              </a:ext>
            </a:extLst>
          </p:cNvPr>
          <p:cNvSpPr txBox="1">
            <a:spLocks noChangeArrowheads="1"/>
          </p:cNvSpPr>
          <p:nvPr/>
        </p:nvSpPr>
        <p:spPr bwMode="auto">
          <a:xfrm>
            <a:off x="5307013" y="4668838"/>
            <a:ext cx="2209800" cy="366712"/>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altLang="en-US" kern="0" dirty="0" err="1">
                <a:solidFill>
                  <a:prstClr val="black"/>
                </a:solidFill>
              </a:rPr>
              <a:t>Kurang</a:t>
            </a:r>
            <a:r>
              <a:rPr lang="en-US" altLang="en-US" kern="0" dirty="0">
                <a:solidFill>
                  <a:prstClr val="black"/>
                </a:solidFill>
              </a:rPr>
              <a:t> </a:t>
            </a:r>
            <a:r>
              <a:rPr lang="en-US" altLang="en-US" kern="0" dirty="0" err="1">
                <a:solidFill>
                  <a:prstClr val="black"/>
                </a:solidFill>
              </a:rPr>
              <a:t>dari</a:t>
            </a:r>
            <a:r>
              <a:rPr lang="en-US" altLang="en-US" kern="0" dirty="0">
                <a:solidFill>
                  <a:prstClr val="black"/>
                </a:solidFill>
              </a:rPr>
              <a:t> 1 </a:t>
            </a:r>
            <a:r>
              <a:rPr lang="en-US" altLang="en-US" kern="0" dirty="0" err="1">
                <a:solidFill>
                  <a:prstClr val="black"/>
                </a:solidFill>
              </a:rPr>
              <a:t>tahun</a:t>
            </a:r>
            <a:endParaRPr lang="en-US" altLang="en-US" kern="0" dirty="0">
              <a:solidFill>
                <a:prstClr val="black"/>
              </a:solidFill>
            </a:endParaRPr>
          </a:p>
        </p:txBody>
      </p:sp>
      <p:sp>
        <p:nvSpPr>
          <p:cNvPr id="44" name="Text Box 58">
            <a:extLst>
              <a:ext uri="{FF2B5EF4-FFF2-40B4-BE49-F238E27FC236}">
                <a16:creationId xmlns:a16="http://schemas.microsoft.com/office/drawing/2014/main" xmlns="" id="{5C9528CC-4027-4F94-A571-119BD0E01598}"/>
              </a:ext>
            </a:extLst>
          </p:cNvPr>
          <p:cNvSpPr txBox="1">
            <a:spLocks noChangeArrowheads="1"/>
          </p:cNvSpPr>
          <p:nvPr/>
        </p:nvSpPr>
        <p:spPr bwMode="auto">
          <a:xfrm>
            <a:off x="5492750" y="5181601"/>
            <a:ext cx="1524000" cy="366713"/>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altLang="en-US" kern="0" dirty="0">
                <a:solidFill>
                  <a:prstClr val="black"/>
                </a:solidFill>
              </a:rPr>
              <a:t>1 – 5 </a:t>
            </a:r>
            <a:r>
              <a:rPr lang="en-US" altLang="en-US" kern="0" dirty="0" err="1">
                <a:solidFill>
                  <a:prstClr val="black"/>
                </a:solidFill>
              </a:rPr>
              <a:t>tahun</a:t>
            </a:r>
            <a:endParaRPr lang="en-US" altLang="en-US" kern="0" dirty="0">
              <a:solidFill>
                <a:prstClr val="black"/>
              </a:solidFill>
            </a:endParaRPr>
          </a:p>
        </p:txBody>
      </p:sp>
      <p:sp>
        <p:nvSpPr>
          <p:cNvPr id="45" name="Text Box 59">
            <a:extLst>
              <a:ext uri="{FF2B5EF4-FFF2-40B4-BE49-F238E27FC236}">
                <a16:creationId xmlns:a16="http://schemas.microsoft.com/office/drawing/2014/main" xmlns="" id="{F1C231D2-4E98-4BDC-8E38-504A9F12A0F5}"/>
              </a:ext>
            </a:extLst>
          </p:cNvPr>
          <p:cNvSpPr txBox="1">
            <a:spLocks noChangeArrowheads="1"/>
          </p:cNvSpPr>
          <p:nvPr/>
        </p:nvSpPr>
        <p:spPr bwMode="auto">
          <a:xfrm>
            <a:off x="5507038" y="5638801"/>
            <a:ext cx="1524000" cy="366713"/>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altLang="en-US" kern="0">
                <a:solidFill>
                  <a:prstClr val="black"/>
                </a:solidFill>
              </a:rPr>
              <a:t>6 – 10 tahun</a:t>
            </a:r>
          </a:p>
        </p:txBody>
      </p:sp>
      <p:sp>
        <p:nvSpPr>
          <p:cNvPr id="46" name="Text Box 60">
            <a:extLst>
              <a:ext uri="{FF2B5EF4-FFF2-40B4-BE49-F238E27FC236}">
                <a16:creationId xmlns:a16="http://schemas.microsoft.com/office/drawing/2014/main" xmlns="" id="{D42D2B89-065C-4D5A-97E0-6B780CECEFFE}"/>
              </a:ext>
            </a:extLst>
          </p:cNvPr>
          <p:cNvSpPr txBox="1">
            <a:spLocks noChangeArrowheads="1"/>
          </p:cNvSpPr>
          <p:nvPr/>
        </p:nvSpPr>
        <p:spPr bwMode="auto">
          <a:xfrm>
            <a:off x="5292725" y="6061076"/>
            <a:ext cx="2209800" cy="366713"/>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altLang="en-US" kern="0">
                <a:solidFill>
                  <a:prstClr val="black"/>
                </a:solidFill>
              </a:rPr>
              <a:t>Kurang dari 1 tahun</a:t>
            </a:r>
          </a:p>
        </p:txBody>
      </p:sp>
      <p:sp>
        <p:nvSpPr>
          <p:cNvPr id="47" name="Text Box 61">
            <a:extLst>
              <a:ext uri="{FF2B5EF4-FFF2-40B4-BE49-F238E27FC236}">
                <a16:creationId xmlns:a16="http://schemas.microsoft.com/office/drawing/2014/main" xmlns="" id="{9AC57FF6-472C-4FCE-A48A-61EE113FA0D7}"/>
              </a:ext>
            </a:extLst>
          </p:cNvPr>
          <p:cNvSpPr txBox="1">
            <a:spLocks noChangeArrowheads="1"/>
          </p:cNvSpPr>
          <p:nvPr/>
        </p:nvSpPr>
        <p:spPr bwMode="auto">
          <a:xfrm>
            <a:off x="7626350" y="6081713"/>
            <a:ext cx="2819400" cy="366712"/>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altLang="en-US" kern="0">
                <a:solidFill>
                  <a:prstClr val="black"/>
                </a:solidFill>
              </a:rPr>
              <a:t>80/200 x 30/80 = 0,150</a:t>
            </a:r>
          </a:p>
        </p:txBody>
      </p:sp>
      <p:sp>
        <p:nvSpPr>
          <p:cNvPr id="48" name="Text Box 62">
            <a:extLst>
              <a:ext uri="{FF2B5EF4-FFF2-40B4-BE49-F238E27FC236}">
                <a16:creationId xmlns:a16="http://schemas.microsoft.com/office/drawing/2014/main" xmlns="" id="{C9470968-BCA4-491E-B3FD-8F62554ABA05}"/>
              </a:ext>
            </a:extLst>
          </p:cNvPr>
          <p:cNvSpPr txBox="1">
            <a:spLocks noChangeArrowheads="1"/>
          </p:cNvSpPr>
          <p:nvPr/>
        </p:nvSpPr>
        <p:spPr bwMode="auto">
          <a:xfrm>
            <a:off x="7646988" y="4716463"/>
            <a:ext cx="2819400" cy="366712"/>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altLang="en-US" kern="0">
                <a:solidFill>
                  <a:prstClr val="black"/>
                </a:solidFill>
              </a:rPr>
              <a:t>80/200 x 25/80 = 0,125</a:t>
            </a:r>
          </a:p>
        </p:txBody>
      </p:sp>
      <p:sp>
        <p:nvSpPr>
          <p:cNvPr id="49" name="Text Box 63">
            <a:extLst>
              <a:ext uri="{FF2B5EF4-FFF2-40B4-BE49-F238E27FC236}">
                <a16:creationId xmlns:a16="http://schemas.microsoft.com/office/drawing/2014/main" xmlns="" id="{22CBF55A-3354-4903-BE00-0EC22C777135}"/>
              </a:ext>
            </a:extLst>
          </p:cNvPr>
          <p:cNvSpPr txBox="1">
            <a:spLocks noChangeArrowheads="1"/>
          </p:cNvSpPr>
          <p:nvPr/>
        </p:nvSpPr>
        <p:spPr bwMode="auto">
          <a:xfrm>
            <a:off x="7646988" y="5208588"/>
            <a:ext cx="2819400" cy="366712"/>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altLang="en-US" kern="0">
                <a:solidFill>
                  <a:prstClr val="black"/>
                </a:solidFill>
              </a:rPr>
              <a:t>80/200 x 15/80 = 0,075</a:t>
            </a:r>
          </a:p>
        </p:txBody>
      </p:sp>
      <p:sp>
        <p:nvSpPr>
          <p:cNvPr id="50" name="Text Box 64">
            <a:extLst>
              <a:ext uri="{FF2B5EF4-FFF2-40B4-BE49-F238E27FC236}">
                <a16:creationId xmlns:a16="http://schemas.microsoft.com/office/drawing/2014/main" xmlns="" id="{12B97F52-A1DB-4C84-B2A6-A14DA9F2C857}"/>
              </a:ext>
            </a:extLst>
          </p:cNvPr>
          <p:cNvSpPr txBox="1">
            <a:spLocks noChangeArrowheads="1"/>
          </p:cNvSpPr>
          <p:nvPr/>
        </p:nvSpPr>
        <p:spPr bwMode="auto">
          <a:xfrm>
            <a:off x="7620000" y="5630863"/>
            <a:ext cx="2819400" cy="366712"/>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altLang="en-US" kern="0">
                <a:solidFill>
                  <a:prstClr val="black"/>
                </a:solidFill>
              </a:rPr>
              <a:t>80/200 x 10/80 = 0,050</a:t>
            </a:r>
          </a:p>
        </p:txBody>
      </p:sp>
      <p:sp>
        <p:nvSpPr>
          <p:cNvPr id="2" name="Flowchart: Connector 1">
            <a:extLst>
              <a:ext uri="{FF2B5EF4-FFF2-40B4-BE49-F238E27FC236}">
                <a16:creationId xmlns:a16="http://schemas.microsoft.com/office/drawing/2014/main" xmlns="" id="{D9158708-60E2-4F5D-A323-C5FA8BD7ABDD}"/>
              </a:ext>
            </a:extLst>
          </p:cNvPr>
          <p:cNvSpPr/>
          <p:nvPr/>
        </p:nvSpPr>
        <p:spPr>
          <a:xfrm>
            <a:off x="1965326" y="4318001"/>
            <a:ext cx="125413" cy="13811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 name="Flowchart: Connector 50">
            <a:extLst>
              <a:ext uri="{FF2B5EF4-FFF2-40B4-BE49-F238E27FC236}">
                <a16:creationId xmlns:a16="http://schemas.microsoft.com/office/drawing/2014/main" xmlns="" id="{43C3F6CD-A2A5-4DB1-BF83-A06B028C0647}"/>
              </a:ext>
            </a:extLst>
          </p:cNvPr>
          <p:cNvSpPr/>
          <p:nvPr/>
        </p:nvSpPr>
        <p:spPr>
          <a:xfrm>
            <a:off x="3424238" y="5375276"/>
            <a:ext cx="125412" cy="13811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2" name="Flowchart: Connector 51">
            <a:extLst>
              <a:ext uri="{FF2B5EF4-FFF2-40B4-BE49-F238E27FC236}">
                <a16:creationId xmlns:a16="http://schemas.microsoft.com/office/drawing/2014/main" xmlns="" id="{C2197A39-B297-420E-8600-6A62FB08061B}"/>
              </a:ext>
            </a:extLst>
          </p:cNvPr>
          <p:cNvSpPr/>
          <p:nvPr/>
        </p:nvSpPr>
        <p:spPr>
          <a:xfrm>
            <a:off x="3441701" y="3592513"/>
            <a:ext cx="125413" cy="1381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3" name="Straight Connector 52">
            <a:extLst>
              <a:ext uri="{FF2B5EF4-FFF2-40B4-BE49-F238E27FC236}">
                <a16:creationId xmlns:a16="http://schemas.microsoft.com/office/drawing/2014/main" xmlns="" id="{0B211E6D-5081-444A-9C58-3C86170D1EC1}"/>
              </a:ext>
            </a:extLst>
          </p:cNvPr>
          <p:cNvCxnSpPr>
            <a:endCxn id="28" idx="1"/>
          </p:cNvCxnSpPr>
          <p:nvPr/>
        </p:nvCxnSpPr>
        <p:spPr>
          <a:xfrm>
            <a:off x="4114801" y="4278314"/>
            <a:ext cx="1179513" cy="1587"/>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xmlns="" id="{77F960FC-D189-491C-88CB-A75425D5667E}"/>
              </a:ext>
            </a:extLst>
          </p:cNvPr>
          <p:cNvCxnSpPr>
            <a:stCxn id="31" idx="1"/>
            <a:endCxn id="43" idx="1"/>
          </p:cNvCxnSpPr>
          <p:nvPr/>
        </p:nvCxnSpPr>
        <p:spPr>
          <a:xfrm flipV="1">
            <a:off x="4038601" y="4852988"/>
            <a:ext cx="1268413" cy="23812"/>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xmlns="" id="{02FC445C-BB5D-4ED9-A0D2-D2F88194E9FE}"/>
              </a:ext>
            </a:extLst>
          </p:cNvPr>
          <p:cNvCxnSpPr>
            <a:endCxn id="44" idx="1"/>
          </p:cNvCxnSpPr>
          <p:nvPr/>
        </p:nvCxnSpPr>
        <p:spPr>
          <a:xfrm flipV="1">
            <a:off x="4079876" y="5365751"/>
            <a:ext cx="1412875" cy="22225"/>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xmlns="" id="{9388B250-4501-4757-83D2-09D74DBEBD58}"/>
              </a:ext>
            </a:extLst>
          </p:cNvPr>
          <p:cNvCxnSpPr>
            <a:stCxn id="33" idx="1"/>
            <a:endCxn id="45" idx="1"/>
          </p:cNvCxnSpPr>
          <p:nvPr/>
        </p:nvCxnSpPr>
        <p:spPr>
          <a:xfrm flipV="1">
            <a:off x="3983038" y="5822951"/>
            <a:ext cx="1524000" cy="9525"/>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xmlns="" id="{24CC14FD-3DB7-43CB-AA66-CA58FC7C9C00}"/>
              </a:ext>
            </a:extLst>
          </p:cNvPr>
          <p:cNvCxnSpPr>
            <a:endCxn id="46" idx="1"/>
          </p:cNvCxnSpPr>
          <p:nvPr/>
        </p:nvCxnSpPr>
        <p:spPr>
          <a:xfrm>
            <a:off x="3973513" y="6243639"/>
            <a:ext cx="1319212" cy="1587"/>
          </a:xfrm>
          <a:prstGeom prst="line">
            <a:avLst/>
          </a:prstGeom>
        </p:spPr>
        <p:style>
          <a:lnRef idx="1">
            <a:schemeClr val="dk1"/>
          </a:lnRef>
          <a:fillRef idx="0">
            <a:schemeClr val="dk1"/>
          </a:fillRef>
          <a:effectRef idx="0">
            <a:schemeClr val="dk1"/>
          </a:effectRef>
          <a:fontRef idx="minor">
            <a:schemeClr val="tx1"/>
          </a:fontRef>
        </p:style>
      </p:cxnSp>
      <p:pic>
        <p:nvPicPr>
          <p:cNvPr id="29753" name="Picture 4" descr="E:\UDINUS S1\logo udinus.png">
            <a:extLst>
              <a:ext uri="{FF2B5EF4-FFF2-40B4-BE49-F238E27FC236}">
                <a16:creationId xmlns:a16="http://schemas.microsoft.com/office/drawing/2014/main" xmlns="" id="{64590AE4-FEA2-4DAA-9AF6-C27DB6CC6D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6019801"/>
            <a:ext cx="1055688"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2E5354-9BBA-4E8F-B0BF-7DA418EAFECB}"/>
              </a:ext>
            </a:extLst>
          </p:cNvPr>
          <p:cNvSpPr>
            <a:spLocks noGrp="1"/>
          </p:cNvSpPr>
          <p:nvPr>
            <p:ph type="title"/>
          </p:nvPr>
        </p:nvSpPr>
        <p:spPr/>
        <p:txBody>
          <a:bodyPr/>
          <a:lstStyle/>
          <a:p>
            <a:pPr algn="ctr">
              <a:defRPr/>
            </a:pPr>
            <a:r>
              <a:rPr lang="en-US" dirty="0"/>
              <a:t>PELUANG / PROBABILITAS</a:t>
            </a:r>
          </a:p>
        </p:txBody>
      </p:sp>
      <p:sp>
        <p:nvSpPr>
          <p:cNvPr id="12291" name="Rectangle 3">
            <a:extLst>
              <a:ext uri="{FF2B5EF4-FFF2-40B4-BE49-F238E27FC236}">
                <a16:creationId xmlns:a16="http://schemas.microsoft.com/office/drawing/2014/main" xmlns="" id="{2717EC6C-ABD9-4C6D-A18F-6ACBDBB52A6C}"/>
              </a:ext>
            </a:extLst>
          </p:cNvPr>
          <p:cNvSpPr txBox="1">
            <a:spLocks noChangeArrowheads="1"/>
          </p:cNvSpPr>
          <p:nvPr/>
        </p:nvSpPr>
        <p:spPr bwMode="auto">
          <a:xfrm>
            <a:off x="2943225" y="1905001"/>
            <a:ext cx="7391400" cy="357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tIns="91440"/>
          <a:lstStyle>
            <a:lvl1pPr marL="265113" indent="-265113">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547688" indent="-200025">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785813" indent="-182563">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023938" indent="-182563">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1279525" indent="-182563">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1736725" indent="-182563"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193925" indent="-182563"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2651125" indent="-182563"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108325" indent="-182563"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spcBef>
                <a:spcPts val="250"/>
              </a:spcBef>
              <a:buClr>
                <a:srgbClr val="F07F09"/>
              </a:buClr>
            </a:pPr>
            <a:r>
              <a:rPr lang="en-US" altLang="en-US" sz="4800">
                <a:solidFill>
                  <a:srgbClr val="000000"/>
                </a:solidFill>
                <a:latin typeface="Verdana" panose="020B0604030504040204" pitchFamily="34" charset="0"/>
              </a:rPr>
              <a:t>Peluang</a:t>
            </a:r>
          </a:p>
          <a:p>
            <a:pPr>
              <a:spcBef>
                <a:spcPts val="250"/>
              </a:spcBef>
              <a:buClr>
                <a:srgbClr val="F07F09"/>
              </a:buClr>
            </a:pPr>
            <a:r>
              <a:rPr lang="en-US" altLang="en-US" sz="4800">
                <a:solidFill>
                  <a:srgbClr val="000000"/>
                </a:solidFill>
                <a:latin typeface="Verdana" panose="020B0604030504040204" pitchFamily="34" charset="0"/>
              </a:rPr>
              <a:t>Hukum dasar Peluang</a:t>
            </a:r>
          </a:p>
          <a:p>
            <a:pPr>
              <a:spcBef>
                <a:spcPts val="250"/>
              </a:spcBef>
              <a:buClr>
                <a:srgbClr val="F07F09"/>
              </a:buClr>
            </a:pPr>
            <a:r>
              <a:rPr lang="en-US" altLang="en-US" sz="4800">
                <a:solidFill>
                  <a:srgbClr val="000000"/>
                </a:solidFill>
                <a:latin typeface="Verdana" panose="020B0604030504040204" pitchFamily="34" charset="0"/>
              </a:rPr>
              <a:t>Teorema Bayes</a:t>
            </a:r>
          </a:p>
        </p:txBody>
      </p:sp>
      <p:pic>
        <p:nvPicPr>
          <p:cNvPr id="12292" name="Picture 4" descr="E:\UDINUS S1\logo udinus.png">
            <a:extLst>
              <a:ext uri="{FF2B5EF4-FFF2-40B4-BE49-F238E27FC236}">
                <a16:creationId xmlns:a16="http://schemas.microsoft.com/office/drawing/2014/main" xmlns="" id="{23B35709-5FE8-482B-95EC-D272D9A761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6019801"/>
            <a:ext cx="1055688"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6EE8F9-C4F3-42E2-9F5B-0020D19AE770}"/>
              </a:ext>
            </a:extLst>
          </p:cNvPr>
          <p:cNvSpPr>
            <a:spLocks noGrp="1"/>
          </p:cNvSpPr>
          <p:nvPr>
            <p:ph type="title"/>
          </p:nvPr>
        </p:nvSpPr>
        <p:spPr/>
        <p:txBody>
          <a:bodyPr/>
          <a:lstStyle/>
          <a:p>
            <a:pPr>
              <a:defRPr/>
            </a:pPr>
            <a:r>
              <a:rPr lang="en-US" dirty="0" err="1"/>
              <a:t>Peluang</a:t>
            </a:r>
            <a:endParaRPr lang="en-US" dirty="0"/>
          </a:p>
        </p:txBody>
      </p:sp>
      <p:sp>
        <p:nvSpPr>
          <p:cNvPr id="3" name="Content Placeholder 2">
            <a:extLst>
              <a:ext uri="{FF2B5EF4-FFF2-40B4-BE49-F238E27FC236}">
                <a16:creationId xmlns:a16="http://schemas.microsoft.com/office/drawing/2014/main" xmlns="" id="{9BDF3E86-A562-45B3-887E-7E0769837BF5}"/>
              </a:ext>
            </a:extLst>
          </p:cNvPr>
          <p:cNvSpPr>
            <a:spLocks noGrp="1"/>
          </p:cNvSpPr>
          <p:nvPr>
            <p:ph idx="1"/>
          </p:nvPr>
        </p:nvSpPr>
        <p:spPr/>
        <p:txBody>
          <a:bodyPr/>
          <a:lstStyle/>
          <a:p>
            <a:pPr marL="82550" indent="0">
              <a:buNone/>
              <a:defRPr/>
            </a:pPr>
            <a:r>
              <a:rPr lang="en-US" dirty="0">
                <a:solidFill>
                  <a:schemeClr val="accent1">
                    <a:tint val="88000"/>
                    <a:satMod val="150000"/>
                  </a:schemeClr>
                </a:solidFill>
              </a:rPr>
              <a:t>PROBABILITAS (</a:t>
            </a:r>
            <a:r>
              <a:rPr lang="en-US" i="1" dirty="0">
                <a:solidFill>
                  <a:schemeClr val="accent1">
                    <a:tint val="88000"/>
                    <a:satMod val="150000"/>
                  </a:schemeClr>
                </a:solidFill>
              </a:rPr>
              <a:t>probability</a:t>
            </a:r>
            <a:r>
              <a:rPr lang="en-US" dirty="0">
                <a:solidFill>
                  <a:schemeClr val="accent1">
                    <a:tint val="88000"/>
                    <a:satMod val="150000"/>
                  </a:schemeClr>
                </a:solidFill>
              </a:rPr>
              <a:t>)</a:t>
            </a:r>
            <a:br>
              <a:rPr lang="en-US" dirty="0">
                <a:solidFill>
                  <a:schemeClr val="accent1">
                    <a:tint val="88000"/>
                    <a:satMod val="150000"/>
                  </a:schemeClr>
                </a:solidFill>
              </a:rPr>
            </a:br>
            <a:r>
              <a:rPr lang="en-US" dirty="0" err="1">
                <a:solidFill>
                  <a:schemeClr val="accent1">
                    <a:tint val="88000"/>
                    <a:satMod val="150000"/>
                  </a:schemeClr>
                </a:solidFill>
              </a:rPr>
              <a:t>peluang</a:t>
            </a:r>
            <a:r>
              <a:rPr lang="en-US" dirty="0">
                <a:solidFill>
                  <a:schemeClr val="accent1">
                    <a:tint val="88000"/>
                    <a:satMod val="150000"/>
                  </a:schemeClr>
                </a:solidFill>
              </a:rPr>
              <a:t>(</a:t>
            </a:r>
            <a:r>
              <a:rPr lang="en-US" i="1" dirty="0">
                <a:solidFill>
                  <a:schemeClr val="accent1">
                    <a:tint val="88000"/>
                    <a:satMod val="150000"/>
                  </a:schemeClr>
                </a:solidFill>
              </a:rPr>
              <a:t>chance</a:t>
            </a:r>
            <a:r>
              <a:rPr lang="en-US" dirty="0">
                <a:solidFill>
                  <a:schemeClr val="accent1">
                    <a:tint val="88000"/>
                    <a:satMod val="150000"/>
                  </a:schemeClr>
                </a:solidFill>
              </a:rPr>
              <a:t>) / </a:t>
            </a:r>
            <a:r>
              <a:rPr lang="en-US" dirty="0" err="1">
                <a:solidFill>
                  <a:schemeClr val="accent1">
                    <a:tint val="88000"/>
                    <a:satMod val="150000"/>
                  </a:schemeClr>
                </a:solidFill>
              </a:rPr>
              <a:t>kemungkinan</a:t>
            </a:r>
            <a:r>
              <a:rPr lang="en-US" dirty="0">
                <a:solidFill>
                  <a:schemeClr val="accent1">
                    <a:tint val="88000"/>
                    <a:satMod val="150000"/>
                  </a:schemeClr>
                </a:solidFill>
              </a:rPr>
              <a:t>(</a:t>
            </a:r>
            <a:r>
              <a:rPr lang="en-US" i="1" dirty="0">
                <a:solidFill>
                  <a:schemeClr val="accent1">
                    <a:tint val="88000"/>
                    <a:satMod val="150000"/>
                  </a:schemeClr>
                </a:solidFill>
              </a:rPr>
              <a:t>likelihood</a:t>
            </a:r>
            <a:r>
              <a:rPr lang="en-US" dirty="0">
                <a:solidFill>
                  <a:schemeClr val="accent1">
                    <a:tint val="88000"/>
                    <a:satMod val="150000"/>
                  </a:schemeClr>
                </a:solidFill>
              </a:rPr>
              <a:t>)</a:t>
            </a:r>
          </a:p>
          <a:p>
            <a:pPr algn="just" eaLnBrk="1" hangingPunct="1">
              <a:spcBef>
                <a:spcPct val="50000"/>
              </a:spcBef>
              <a:defRPr/>
            </a:pPr>
            <a:r>
              <a:rPr lang="en-US" altLang="en-US" u="sng" dirty="0" err="1"/>
              <a:t>Definisi</a:t>
            </a:r>
            <a:r>
              <a:rPr lang="en-US" altLang="en-US" u="sng" dirty="0"/>
              <a:t> </a:t>
            </a:r>
            <a:r>
              <a:rPr lang="en-US" altLang="en-US" u="sng" dirty="0" err="1"/>
              <a:t>Probabilitas</a:t>
            </a:r>
            <a:endParaRPr lang="en-US" altLang="en-US" u="sng" dirty="0"/>
          </a:p>
          <a:p>
            <a:pPr algn="just" eaLnBrk="1" hangingPunct="1">
              <a:spcBef>
                <a:spcPct val="50000"/>
              </a:spcBef>
              <a:defRPr/>
            </a:pPr>
            <a:r>
              <a:rPr lang="en-US" altLang="en-US" dirty="0" err="1"/>
              <a:t>Probabilitas</a:t>
            </a:r>
            <a:r>
              <a:rPr lang="en-US" altLang="en-US" dirty="0"/>
              <a:t> </a:t>
            </a:r>
            <a:r>
              <a:rPr lang="en-US" altLang="en-US" dirty="0" err="1"/>
              <a:t>adalah</a:t>
            </a:r>
            <a:r>
              <a:rPr lang="en-US" altLang="en-US" dirty="0"/>
              <a:t> </a:t>
            </a:r>
            <a:r>
              <a:rPr lang="en-US" altLang="en-US" dirty="0" err="1"/>
              <a:t>suatu</a:t>
            </a:r>
            <a:r>
              <a:rPr lang="en-US" altLang="en-US" dirty="0"/>
              <a:t> </a:t>
            </a:r>
            <a:r>
              <a:rPr lang="en-US" altLang="en-US" dirty="0" err="1"/>
              <a:t>ukuran</a:t>
            </a:r>
            <a:r>
              <a:rPr lang="en-US" altLang="en-US" dirty="0"/>
              <a:t> </a:t>
            </a:r>
            <a:r>
              <a:rPr lang="en-US" altLang="en-US" dirty="0" err="1"/>
              <a:t>tentang</a:t>
            </a:r>
            <a:r>
              <a:rPr lang="en-US" altLang="en-US" dirty="0"/>
              <a:t> </a:t>
            </a:r>
            <a:r>
              <a:rPr lang="en-US" altLang="en-US" dirty="0" err="1"/>
              <a:t>kemungkinan</a:t>
            </a:r>
            <a:r>
              <a:rPr lang="en-US" altLang="en-US" dirty="0"/>
              <a:t> </a:t>
            </a:r>
            <a:r>
              <a:rPr lang="en-US" altLang="en-US" dirty="0" err="1"/>
              <a:t>bahwa</a:t>
            </a:r>
            <a:r>
              <a:rPr lang="en-US" altLang="en-US" dirty="0"/>
              <a:t> </a:t>
            </a:r>
            <a:r>
              <a:rPr lang="en-US" altLang="en-US" dirty="0" err="1"/>
              <a:t>suatu</a:t>
            </a:r>
            <a:r>
              <a:rPr lang="en-US" altLang="en-US" dirty="0"/>
              <a:t> </a:t>
            </a:r>
            <a:r>
              <a:rPr lang="en-US" altLang="en-US" dirty="0" err="1"/>
              <a:t>peristiwa</a:t>
            </a:r>
            <a:r>
              <a:rPr lang="en-US" altLang="en-US" dirty="0"/>
              <a:t> (</a:t>
            </a:r>
            <a:r>
              <a:rPr lang="en-US" altLang="en-US" i="1" dirty="0"/>
              <a:t>event</a:t>
            </a:r>
            <a:r>
              <a:rPr lang="en-US" altLang="en-US" dirty="0"/>
              <a:t>) </a:t>
            </a:r>
            <a:r>
              <a:rPr lang="en-US" altLang="en-US" dirty="0" err="1"/>
              <a:t>dimasa</a:t>
            </a:r>
            <a:r>
              <a:rPr lang="en-US" altLang="en-US" dirty="0"/>
              <a:t> </a:t>
            </a:r>
            <a:r>
              <a:rPr lang="en-US" altLang="en-US" dirty="0" err="1"/>
              <a:t>mendatang</a:t>
            </a:r>
            <a:r>
              <a:rPr lang="en-US" altLang="en-US" dirty="0"/>
              <a:t> </a:t>
            </a:r>
            <a:r>
              <a:rPr lang="en-US" altLang="en-US" dirty="0" err="1"/>
              <a:t>akan</a:t>
            </a:r>
            <a:r>
              <a:rPr lang="en-US" altLang="en-US" dirty="0"/>
              <a:t> </a:t>
            </a:r>
            <a:r>
              <a:rPr lang="en-US" altLang="en-US" dirty="0" err="1"/>
              <a:t>terjadi</a:t>
            </a:r>
            <a:r>
              <a:rPr lang="en-US" altLang="en-US" dirty="0"/>
              <a:t>. </a:t>
            </a:r>
            <a:r>
              <a:rPr lang="en-US" altLang="en-US" dirty="0" err="1"/>
              <a:t>Probabilitas</a:t>
            </a:r>
            <a:r>
              <a:rPr lang="en-US" altLang="en-US" dirty="0"/>
              <a:t> </a:t>
            </a:r>
            <a:r>
              <a:rPr lang="en-US" altLang="en-US" dirty="0" err="1"/>
              <a:t>hanya</a:t>
            </a:r>
            <a:r>
              <a:rPr lang="en-US" altLang="en-US" dirty="0"/>
              <a:t> </a:t>
            </a:r>
            <a:r>
              <a:rPr lang="en-US" altLang="en-US" dirty="0" err="1"/>
              <a:t>mempunyai</a:t>
            </a:r>
            <a:r>
              <a:rPr lang="en-US" altLang="en-US" dirty="0"/>
              <a:t> </a:t>
            </a:r>
            <a:r>
              <a:rPr lang="en-US" altLang="en-US" dirty="0" err="1"/>
              <a:t>nilai</a:t>
            </a:r>
            <a:r>
              <a:rPr lang="en-US" altLang="en-US" dirty="0"/>
              <a:t> </a:t>
            </a:r>
            <a:r>
              <a:rPr lang="en-US" altLang="en-US" dirty="0" err="1"/>
              <a:t>antara</a:t>
            </a:r>
            <a:r>
              <a:rPr lang="en-US" altLang="en-US" dirty="0"/>
              <a:t> 0 </a:t>
            </a:r>
            <a:r>
              <a:rPr lang="en-US" altLang="en-US" dirty="0" err="1"/>
              <a:t>sampai</a:t>
            </a:r>
            <a:r>
              <a:rPr lang="en-US" altLang="en-US" dirty="0"/>
              <a:t> 1.</a:t>
            </a:r>
          </a:p>
          <a:p>
            <a:pPr marL="82550" indent="0">
              <a:buNone/>
              <a:defRPr/>
            </a:pPr>
            <a:endParaRPr lang="en-US" dirty="0"/>
          </a:p>
        </p:txBody>
      </p:sp>
      <p:pic>
        <p:nvPicPr>
          <p:cNvPr id="13316" name="Picture 4" descr="E:\UDINUS S1\logo udinus.png">
            <a:extLst>
              <a:ext uri="{FF2B5EF4-FFF2-40B4-BE49-F238E27FC236}">
                <a16:creationId xmlns:a16="http://schemas.microsoft.com/office/drawing/2014/main" xmlns="" id="{47497A91-AC55-4277-ACF9-75BDF0C112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6019801"/>
            <a:ext cx="1055688"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descr="https://rizaputranto.files.wordpress.com/2011/06/2387848.jpg?w=663">
            <a:extLst>
              <a:ext uri="{FF2B5EF4-FFF2-40B4-BE49-F238E27FC236}">
                <a16:creationId xmlns:a16="http://schemas.microsoft.com/office/drawing/2014/main" xmlns="" id="{EFEB2E2A-7590-4BCF-846B-407903CCDC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600" y="762001"/>
            <a:ext cx="1714500" cy="180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xmlns="" id="{71C0C159-3329-406F-8051-4104D909C812}"/>
              </a:ext>
            </a:extLst>
          </p:cNvPr>
          <p:cNvSpPr>
            <a:spLocks noGrp="1"/>
          </p:cNvSpPr>
          <p:nvPr>
            <p:ph idx="1"/>
          </p:nvPr>
        </p:nvSpPr>
        <p:spPr>
          <a:xfrm>
            <a:off x="2971801" y="914400"/>
            <a:ext cx="4498975" cy="4038600"/>
          </a:xfrm>
        </p:spPr>
        <p:txBody>
          <a:bodyPr/>
          <a:lstStyle/>
          <a:p>
            <a:pPr marL="82550" indent="0">
              <a:spcBef>
                <a:spcPct val="50000"/>
              </a:spcBef>
              <a:buNone/>
              <a:defRPr/>
            </a:pPr>
            <a:r>
              <a:rPr lang="en-US" altLang="en-US" dirty="0" err="1"/>
              <a:t>Tiga</a:t>
            </a:r>
            <a:r>
              <a:rPr lang="en-US" altLang="en-US" dirty="0"/>
              <a:t> kata </a:t>
            </a:r>
            <a:r>
              <a:rPr lang="en-US" altLang="en-US" dirty="0" err="1"/>
              <a:t>kunci</a:t>
            </a:r>
            <a:r>
              <a:rPr lang="en-US" altLang="en-US" dirty="0"/>
              <a:t> </a:t>
            </a:r>
            <a:r>
              <a:rPr lang="en-US" altLang="en-US" dirty="0" err="1"/>
              <a:t>dalam</a:t>
            </a:r>
            <a:r>
              <a:rPr lang="en-US" altLang="en-US" dirty="0"/>
              <a:t> </a:t>
            </a:r>
            <a:r>
              <a:rPr lang="en-US" altLang="en-US" dirty="0" err="1"/>
              <a:t>mempelajari</a:t>
            </a:r>
            <a:r>
              <a:rPr lang="en-US" altLang="en-US" dirty="0"/>
              <a:t> </a:t>
            </a:r>
            <a:r>
              <a:rPr lang="en-US" altLang="en-US" dirty="0" err="1"/>
              <a:t>probabilitas</a:t>
            </a:r>
            <a:r>
              <a:rPr lang="en-US" altLang="en-US" dirty="0"/>
              <a:t> </a:t>
            </a:r>
            <a:r>
              <a:rPr lang="en-US" altLang="en-US" dirty="0" err="1"/>
              <a:t>yaitu</a:t>
            </a:r>
            <a:r>
              <a:rPr lang="en-US" altLang="en-US" dirty="0"/>
              <a:t> :</a:t>
            </a:r>
          </a:p>
          <a:p>
            <a:pPr eaLnBrk="1" hangingPunct="1">
              <a:spcBef>
                <a:spcPct val="50000"/>
              </a:spcBef>
              <a:buFontTx/>
              <a:buAutoNum type="arabicPeriod"/>
              <a:defRPr/>
            </a:pPr>
            <a:r>
              <a:rPr lang="en-US" altLang="en-US" dirty="0" err="1"/>
              <a:t>Percobaan</a:t>
            </a:r>
            <a:r>
              <a:rPr lang="en-US" altLang="en-US" dirty="0"/>
              <a:t> (</a:t>
            </a:r>
            <a:r>
              <a:rPr lang="en-US" altLang="en-US" i="1" dirty="0"/>
              <a:t>experiment</a:t>
            </a:r>
            <a:r>
              <a:rPr lang="en-US" altLang="en-US" dirty="0"/>
              <a:t>)</a:t>
            </a:r>
          </a:p>
          <a:p>
            <a:pPr eaLnBrk="1" hangingPunct="1">
              <a:spcBef>
                <a:spcPct val="50000"/>
              </a:spcBef>
              <a:buFontTx/>
              <a:buAutoNum type="arabicPeriod"/>
              <a:defRPr/>
            </a:pPr>
            <a:r>
              <a:rPr lang="en-US" altLang="en-US" dirty="0" err="1"/>
              <a:t>Hasil</a:t>
            </a:r>
            <a:r>
              <a:rPr lang="en-US" altLang="en-US" dirty="0"/>
              <a:t> (</a:t>
            </a:r>
            <a:r>
              <a:rPr lang="en-US" altLang="en-US" i="1" dirty="0"/>
              <a:t>outcome</a:t>
            </a:r>
            <a:r>
              <a:rPr lang="en-US" altLang="en-US" dirty="0"/>
              <a:t>)</a:t>
            </a:r>
          </a:p>
          <a:p>
            <a:pPr eaLnBrk="1" hangingPunct="1">
              <a:spcBef>
                <a:spcPct val="50000"/>
              </a:spcBef>
              <a:buFontTx/>
              <a:buAutoNum type="arabicPeriod"/>
              <a:defRPr/>
            </a:pPr>
            <a:r>
              <a:rPr lang="en-US" altLang="en-US" dirty="0" err="1"/>
              <a:t>Peristiwa</a:t>
            </a:r>
            <a:r>
              <a:rPr lang="en-US" altLang="en-US" dirty="0"/>
              <a:t> (</a:t>
            </a:r>
            <a:r>
              <a:rPr lang="en-US" altLang="en-US" i="1" dirty="0"/>
              <a:t>event</a:t>
            </a:r>
            <a:r>
              <a:rPr lang="en-US" altLang="en-US" dirty="0"/>
              <a:t>)</a:t>
            </a:r>
          </a:p>
          <a:p>
            <a:pPr>
              <a:defRPr/>
            </a:pPr>
            <a:endParaRPr lang="en-US" dirty="0"/>
          </a:p>
        </p:txBody>
      </p:sp>
      <p:pic>
        <p:nvPicPr>
          <p:cNvPr id="14340" name="Picture 4" descr="E:\UDINUS S1\logo udinus.png">
            <a:extLst>
              <a:ext uri="{FF2B5EF4-FFF2-40B4-BE49-F238E27FC236}">
                <a16:creationId xmlns:a16="http://schemas.microsoft.com/office/drawing/2014/main" xmlns="" id="{76F89C0B-FD31-415A-9F31-05C5D1D22F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4950" y="6019801"/>
            <a:ext cx="1055688"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02E573-0A81-4397-BE8C-845B3A8F6ADA}"/>
              </a:ext>
            </a:extLst>
          </p:cNvPr>
          <p:cNvSpPr>
            <a:spLocks noGrp="1"/>
          </p:cNvSpPr>
          <p:nvPr>
            <p:ph type="title"/>
          </p:nvPr>
        </p:nvSpPr>
        <p:spPr/>
        <p:txBody>
          <a:bodyPr/>
          <a:lstStyle/>
          <a:p>
            <a:pPr>
              <a:defRPr/>
            </a:pPr>
            <a:r>
              <a:rPr lang="en-US" dirty="0" err="1">
                <a:solidFill>
                  <a:schemeClr val="accent1">
                    <a:tint val="88000"/>
                    <a:satMod val="150000"/>
                  </a:schemeClr>
                </a:solidFill>
              </a:rPr>
              <a:t>Pengertian</a:t>
            </a:r>
            <a:r>
              <a:rPr lang="en-US" dirty="0">
                <a:solidFill>
                  <a:schemeClr val="accent1">
                    <a:tint val="88000"/>
                    <a:satMod val="150000"/>
                  </a:schemeClr>
                </a:solidFill>
              </a:rPr>
              <a:t> </a:t>
            </a:r>
            <a:r>
              <a:rPr lang="en-US" dirty="0" err="1">
                <a:solidFill>
                  <a:schemeClr val="accent1">
                    <a:tint val="88000"/>
                    <a:satMod val="150000"/>
                  </a:schemeClr>
                </a:solidFill>
              </a:rPr>
              <a:t>dalam</a:t>
            </a:r>
            <a:r>
              <a:rPr lang="en-US" dirty="0">
                <a:solidFill>
                  <a:schemeClr val="accent1">
                    <a:tint val="88000"/>
                    <a:satMod val="150000"/>
                  </a:schemeClr>
                </a:solidFill>
              </a:rPr>
              <a:t> </a:t>
            </a:r>
            <a:r>
              <a:rPr lang="en-US" dirty="0" err="1">
                <a:solidFill>
                  <a:schemeClr val="accent1">
                    <a:tint val="88000"/>
                    <a:satMod val="150000"/>
                  </a:schemeClr>
                </a:solidFill>
              </a:rPr>
              <a:t>statistika</a:t>
            </a:r>
            <a:r>
              <a:rPr lang="en-US" dirty="0">
                <a:solidFill>
                  <a:schemeClr val="accent1">
                    <a:tint val="88000"/>
                    <a:satMod val="150000"/>
                  </a:schemeClr>
                </a:solidFill>
              </a:rPr>
              <a:t> :</a:t>
            </a:r>
            <a:endParaRPr lang="en-US" dirty="0"/>
          </a:p>
        </p:txBody>
      </p:sp>
      <p:sp>
        <p:nvSpPr>
          <p:cNvPr id="15363" name="Content Placeholder 2">
            <a:extLst>
              <a:ext uri="{FF2B5EF4-FFF2-40B4-BE49-F238E27FC236}">
                <a16:creationId xmlns:a16="http://schemas.microsoft.com/office/drawing/2014/main" xmlns="" id="{E2A6AF11-1BFB-400A-9D89-13D1863290B2}"/>
              </a:ext>
            </a:extLst>
          </p:cNvPr>
          <p:cNvSpPr>
            <a:spLocks noGrp="1"/>
          </p:cNvSpPr>
          <p:nvPr>
            <p:ph idx="1"/>
          </p:nvPr>
        </p:nvSpPr>
        <p:spPr/>
        <p:txBody>
          <a:bodyPr/>
          <a:lstStyle/>
          <a:p>
            <a:pPr algn="just" eaLnBrk="1" hangingPunct="1"/>
            <a:r>
              <a:rPr lang="en-US" altLang="en-US" i="1"/>
              <a:t>Percobaan</a:t>
            </a:r>
            <a:r>
              <a:rPr lang="en-US" altLang="en-US"/>
              <a:t> adalah pengamatan terhadap beberapa aktivitas atau tindakan mengambil beberapa pengukuran.</a:t>
            </a:r>
          </a:p>
          <a:p>
            <a:pPr algn="just" eaLnBrk="1" hangingPunct="1"/>
            <a:r>
              <a:rPr lang="en-US" altLang="en-US" i="1"/>
              <a:t>Hasil</a:t>
            </a:r>
            <a:r>
              <a:rPr lang="en-US" altLang="en-US"/>
              <a:t> adalah suatu hasil tertentu dari sebuah percobaan.</a:t>
            </a:r>
          </a:p>
          <a:p>
            <a:pPr algn="just" eaLnBrk="1" hangingPunct="1"/>
            <a:r>
              <a:rPr lang="en-US" altLang="en-US" i="1"/>
              <a:t>Peristiwa</a:t>
            </a:r>
            <a:r>
              <a:rPr lang="en-US" altLang="en-US"/>
              <a:t> adalah kumpulan dari satu hasil atau lebih dari sebuah percobaan</a:t>
            </a:r>
          </a:p>
        </p:txBody>
      </p:sp>
      <p:pic>
        <p:nvPicPr>
          <p:cNvPr id="15364" name="Picture 4" descr="E:\UDINUS S1\logo udinus.png">
            <a:extLst>
              <a:ext uri="{FF2B5EF4-FFF2-40B4-BE49-F238E27FC236}">
                <a16:creationId xmlns:a16="http://schemas.microsoft.com/office/drawing/2014/main" xmlns="" id="{E5D59FEB-0B80-4A4D-9373-D1D5311136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6019801"/>
            <a:ext cx="1055688"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EB6C57-9305-4A16-97CA-85916644C392}"/>
              </a:ext>
            </a:extLst>
          </p:cNvPr>
          <p:cNvSpPr>
            <a:spLocks noGrp="1"/>
          </p:cNvSpPr>
          <p:nvPr>
            <p:ph type="title"/>
          </p:nvPr>
        </p:nvSpPr>
        <p:spPr/>
        <p:txBody>
          <a:bodyPr>
            <a:normAutofit/>
          </a:bodyPr>
          <a:lstStyle/>
          <a:p>
            <a:pPr>
              <a:defRPr/>
            </a:pPr>
            <a:r>
              <a:rPr lang="en-US" dirty="0" err="1">
                <a:solidFill>
                  <a:schemeClr val="accent1">
                    <a:tint val="88000"/>
                    <a:satMod val="150000"/>
                  </a:schemeClr>
                </a:solidFill>
              </a:rPr>
              <a:t>Pendekatan</a:t>
            </a:r>
            <a:r>
              <a:rPr lang="en-US" dirty="0">
                <a:solidFill>
                  <a:schemeClr val="accent1">
                    <a:tint val="88000"/>
                    <a:satMod val="150000"/>
                  </a:schemeClr>
                </a:solidFill>
              </a:rPr>
              <a:t> </a:t>
            </a:r>
            <a:r>
              <a:rPr lang="en-US" dirty="0" err="1">
                <a:solidFill>
                  <a:schemeClr val="accent1">
                    <a:tint val="88000"/>
                    <a:satMod val="150000"/>
                  </a:schemeClr>
                </a:solidFill>
              </a:rPr>
              <a:t>terhadap</a:t>
            </a:r>
            <a:r>
              <a:rPr lang="en-US" dirty="0">
                <a:solidFill>
                  <a:schemeClr val="accent1">
                    <a:tint val="88000"/>
                    <a:satMod val="150000"/>
                  </a:schemeClr>
                </a:solidFill>
              </a:rPr>
              <a:t> </a:t>
            </a:r>
            <a:r>
              <a:rPr lang="en-US" dirty="0" err="1">
                <a:solidFill>
                  <a:schemeClr val="accent1">
                    <a:tint val="88000"/>
                    <a:satMod val="150000"/>
                  </a:schemeClr>
                </a:solidFill>
              </a:rPr>
              <a:t>Probabilitas</a:t>
            </a:r>
            <a:r>
              <a:rPr lang="en-US" dirty="0">
                <a:solidFill>
                  <a:schemeClr val="accent1">
                    <a:tint val="88000"/>
                    <a:satMod val="150000"/>
                  </a:schemeClr>
                </a:solidFill>
              </a:rPr>
              <a:t> :</a:t>
            </a:r>
            <a:endParaRPr lang="en-US" dirty="0"/>
          </a:p>
        </p:txBody>
      </p:sp>
      <p:sp>
        <p:nvSpPr>
          <p:cNvPr id="3" name="Content Placeholder 2">
            <a:extLst>
              <a:ext uri="{FF2B5EF4-FFF2-40B4-BE49-F238E27FC236}">
                <a16:creationId xmlns:a16="http://schemas.microsoft.com/office/drawing/2014/main" xmlns="" id="{2DE9C43C-E380-49DB-BE06-030D41774FCA}"/>
              </a:ext>
            </a:extLst>
          </p:cNvPr>
          <p:cNvSpPr>
            <a:spLocks noGrp="1"/>
          </p:cNvSpPr>
          <p:nvPr>
            <p:ph idx="1"/>
          </p:nvPr>
        </p:nvSpPr>
        <p:spPr/>
        <p:txBody>
          <a:bodyPr/>
          <a:lstStyle/>
          <a:p>
            <a:pPr marL="82550" indent="0">
              <a:spcBef>
                <a:spcPct val="50000"/>
              </a:spcBef>
              <a:buNone/>
              <a:defRPr/>
            </a:pPr>
            <a:r>
              <a:rPr lang="en-US" altLang="en-US" dirty="0" err="1"/>
              <a:t>Pendekatan</a:t>
            </a:r>
            <a:r>
              <a:rPr lang="en-US" altLang="en-US" dirty="0"/>
              <a:t> </a:t>
            </a:r>
            <a:r>
              <a:rPr lang="en-US" altLang="en-US" dirty="0" err="1"/>
              <a:t>Objektif</a:t>
            </a:r>
            <a:endParaRPr lang="en-US" altLang="en-US" dirty="0"/>
          </a:p>
          <a:p>
            <a:pPr lvl="1" eaLnBrk="1" hangingPunct="1">
              <a:spcBef>
                <a:spcPct val="50000"/>
              </a:spcBef>
              <a:buFontTx/>
              <a:buAutoNum type="arabicPeriod"/>
              <a:defRPr/>
            </a:pPr>
            <a:r>
              <a:rPr lang="en-US" altLang="en-US" dirty="0" err="1"/>
              <a:t>Probabilitas</a:t>
            </a:r>
            <a:r>
              <a:rPr lang="en-US" altLang="en-US" dirty="0"/>
              <a:t> </a:t>
            </a:r>
            <a:r>
              <a:rPr lang="en-US" altLang="en-US" dirty="0" err="1"/>
              <a:t>klasik</a:t>
            </a:r>
            <a:endParaRPr lang="en-US" altLang="en-US" dirty="0"/>
          </a:p>
          <a:p>
            <a:pPr marL="649287" lvl="2" indent="0">
              <a:spcBef>
                <a:spcPct val="50000"/>
              </a:spcBef>
              <a:buNone/>
              <a:defRPr/>
            </a:pPr>
            <a:r>
              <a:rPr lang="en-US" altLang="en-US" dirty="0" err="1"/>
              <a:t>didasarkan</a:t>
            </a:r>
            <a:r>
              <a:rPr lang="en-US" altLang="en-US" dirty="0"/>
              <a:t> </a:t>
            </a:r>
            <a:r>
              <a:rPr lang="en-US" altLang="en-US" dirty="0" err="1"/>
              <a:t>pada</a:t>
            </a:r>
            <a:r>
              <a:rPr lang="en-US" altLang="en-US" dirty="0"/>
              <a:t> </a:t>
            </a:r>
            <a:r>
              <a:rPr lang="en-US" altLang="en-US" dirty="0" err="1"/>
              <a:t>asumsi</a:t>
            </a:r>
            <a:r>
              <a:rPr lang="en-US" altLang="en-US" dirty="0"/>
              <a:t> </a:t>
            </a:r>
            <a:r>
              <a:rPr lang="en-US" altLang="en-US" dirty="0" err="1"/>
              <a:t>bahwa</a:t>
            </a:r>
            <a:r>
              <a:rPr lang="en-US" altLang="en-US" dirty="0"/>
              <a:t> </a:t>
            </a:r>
            <a:r>
              <a:rPr lang="en-US" altLang="en-US" dirty="0" err="1"/>
              <a:t>hasil</a:t>
            </a:r>
            <a:r>
              <a:rPr lang="en-US" altLang="en-US" dirty="0"/>
              <a:t> </a:t>
            </a:r>
            <a:r>
              <a:rPr lang="en-US" altLang="en-US" dirty="0" err="1"/>
              <a:t>dari</a:t>
            </a:r>
            <a:r>
              <a:rPr lang="en-US" altLang="en-US" dirty="0"/>
              <a:t> </a:t>
            </a:r>
            <a:r>
              <a:rPr lang="en-US" altLang="en-US" dirty="0" err="1"/>
              <a:t>sebuah</a:t>
            </a:r>
            <a:r>
              <a:rPr lang="en-US" altLang="en-US" dirty="0"/>
              <a:t> </a:t>
            </a:r>
            <a:r>
              <a:rPr lang="en-US" altLang="en-US" dirty="0" err="1"/>
              <a:t>percobaan</a:t>
            </a:r>
            <a:r>
              <a:rPr lang="en-US" altLang="en-US" dirty="0"/>
              <a:t>  </a:t>
            </a:r>
            <a:r>
              <a:rPr lang="en-US" altLang="en-US" dirty="0" err="1"/>
              <a:t>akan</a:t>
            </a:r>
            <a:r>
              <a:rPr lang="en-US" altLang="en-US" dirty="0"/>
              <a:t> </a:t>
            </a:r>
            <a:r>
              <a:rPr lang="en-US" altLang="en-US" dirty="0" err="1"/>
              <a:t>memiliki</a:t>
            </a:r>
            <a:r>
              <a:rPr lang="en-US" altLang="en-US" dirty="0"/>
              <a:t> </a:t>
            </a:r>
            <a:r>
              <a:rPr lang="en-US" altLang="en-US" dirty="0" err="1"/>
              <a:t>kesempatan</a:t>
            </a:r>
            <a:r>
              <a:rPr lang="en-US" altLang="en-US" dirty="0"/>
              <a:t> yang </a:t>
            </a:r>
            <a:r>
              <a:rPr lang="en-US" altLang="en-US" dirty="0" err="1"/>
              <a:t>sama</a:t>
            </a:r>
            <a:r>
              <a:rPr lang="en-US" altLang="en-US" dirty="0"/>
              <a:t>.</a:t>
            </a:r>
          </a:p>
          <a:p>
            <a:pPr marL="403225" lvl="1" indent="0">
              <a:spcBef>
                <a:spcPct val="50000"/>
              </a:spcBef>
              <a:buNone/>
              <a:defRPr/>
            </a:pPr>
            <a:r>
              <a:rPr lang="en-US" altLang="en-US" dirty="0"/>
              <a:t>2. </a:t>
            </a:r>
            <a:r>
              <a:rPr lang="en-US" altLang="en-US" dirty="0" err="1"/>
              <a:t>Frekuensi</a:t>
            </a:r>
            <a:r>
              <a:rPr lang="en-US" altLang="en-US" dirty="0"/>
              <a:t> </a:t>
            </a:r>
            <a:r>
              <a:rPr lang="en-US" altLang="en-US" dirty="0" err="1"/>
              <a:t>Relatif</a:t>
            </a:r>
            <a:endParaRPr lang="en-US" altLang="en-US" dirty="0"/>
          </a:p>
          <a:p>
            <a:pPr marL="649287" lvl="2" indent="0">
              <a:spcBef>
                <a:spcPct val="50000"/>
              </a:spcBef>
              <a:buNone/>
              <a:defRPr/>
            </a:pPr>
            <a:r>
              <a:rPr lang="en-US" altLang="en-US" dirty="0" err="1"/>
              <a:t>Probabilitas</a:t>
            </a:r>
            <a:r>
              <a:rPr lang="en-US" altLang="en-US" dirty="0"/>
              <a:t> </a:t>
            </a:r>
            <a:r>
              <a:rPr lang="en-US" altLang="en-US" dirty="0" err="1"/>
              <a:t>sebuah</a:t>
            </a:r>
            <a:r>
              <a:rPr lang="en-US" altLang="en-US" dirty="0"/>
              <a:t> </a:t>
            </a:r>
            <a:r>
              <a:rPr lang="en-US" altLang="en-US" dirty="0" err="1"/>
              <a:t>peristiwa</a:t>
            </a:r>
            <a:r>
              <a:rPr lang="en-US" altLang="en-US" dirty="0"/>
              <a:t> </a:t>
            </a:r>
            <a:r>
              <a:rPr lang="en-US" altLang="en-US" dirty="0" err="1"/>
              <a:t>terjadi</a:t>
            </a:r>
            <a:r>
              <a:rPr lang="en-US" altLang="en-US" dirty="0"/>
              <a:t> </a:t>
            </a:r>
            <a:r>
              <a:rPr lang="en-US" altLang="en-US" dirty="0" err="1"/>
              <a:t>pada</a:t>
            </a:r>
            <a:r>
              <a:rPr lang="en-US" altLang="en-US" dirty="0"/>
              <a:t> </a:t>
            </a:r>
            <a:r>
              <a:rPr lang="en-US" altLang="en-US" dirty="0" err="1"/>
              <a:t>jangka</a:t>
            </a:r>
            <a:r>
              <a:rPr lang="en-US" altLang="en-US" dirty="0"/>
              <a:t> </a:t>
            </a:r>
            <a:r>
              <a:rPr lang="en-US" altLang="en-US" dirty="0" err="1"/>
              <a:t>panjang</a:t>
            </a:r>
            <a:r>
              <a:rPr lang="en-US" altLang="en-US" dirty="0"/>
              <a:t> </a:t>
            </a:r>
            <a:r>
              <a:rPr lang="en-US" altLang="en-US" dirty="0" err="1"/>
              <a:t>ditentukan</a:t>
            </a:r>
            <a:r>
              <a:rPr lang="en-US" altLang="en-US" dirty="0"/>
              <a:t> </a:t>
            </a:r>
            <a:r>
              <a:rPr lang="en-US" altLang="en-US" dirty="0" err="1"/>
              <a:t>dengan</a:t>
            </a:r>
            <a:r>
              <a:rPr lang="en-US" altLang="en-US" dirty="0"/>
              <a:t> </a:t>
            </a:r>
            <a:r>
              <a:rPr lang="en-US" altLang="en-US" dirty="0" err="1"/>
              <a:t>cara</a:t>
            </a:r>
            <a:r>
              <a:rPr lang="en-US" altLang="en-US" dirty="0"/>
              <a:t> </a:t>
            </a:r>
            <a:r>
              <a:rPr lang="en-US" altLang="en-US" dirty="0" err="1"/>
              <a:t>mengamati</a:t>
            </a:r>
            <a:r>
              <a:rPr lang="en-US" altLang="en-US" dirty="0"/>
              <a:t> </a:t>
            </a:r>
            <a:r>
              <a:rPr lang="en-US" altLang="en-US" dirty="0" err="1"/>
              <a:t>beberapa</a:t>
            </a:r>
            <a:r>
              <a:rPr lang="en-US" altLang="en-US" dirty="0"/>
              <a:t> </a:t>
            </a:r>
            <a:r>
              <a:rPr lang="en-US" altLang="en-US" dirty="0" err="1"/>
              <a:t>bagian</a:t>
            </a:r>
            <a:r>
              <a:rPr lang="en-US" altLang="en-US" dirty="0"/>
              <a:t> </a:t>
            </a:r>
            <a:r>
              <a:rPr lang="en-US" altLang="en-US" dirty="0" err="1"/>
              <a:t>dari</a:t>
            </a:r>
            <a:r>
              <a:rPr lang="en-US" altLang="en-US" dirty="0"/>
              <a:t> </a:t>
            </a:r>
            <a:r>
              <a:rPr lang="en-US" altLang="en-US" dirty="0" err="1"/>
              <a:t>waktu</a:t>
            </a:r>
            <a:r>
              <a:rPr lang="en-US" altLang="en-US" dirty="0"/>
              <a:t> </a:t>
            </a:r>
            <a:r>
              <a:rPr lang="en-US" altLang="en-US" dirty="0" err="1"/>
              <a:t>seperti</a:t>
            </a:r>
            <a:r>
              <a:rPr lang="en-US" altLang="en-US" dirty="0"/>
              <a:t> </a:t>
            </a:r>
            <a:r>
              <a:rPr lang="en-US" altLang="en-US" dirty="0" err="1"/>
              <a:t>peristiwa</a:t>
            </a:r>
            <a:r>
              <a:rPr lang="en-US" altLang="en-US" dirty="0"/>
              <a:t> </a:t>
            </a:r>
            <a:r>
              <a:rPr lang="en-US" altLang="en-US" dirty="0" err="1"/>
              <a:t>itu</a:t>
            </a:r>
            <a:r>
              <a:rPr lang="en-US" altLang="en-US" dirty="0"/>
              <a:t> </a:t>
            </a:r>
            <a:r>
              <a:rPr lang="en-US" altLang="en-US" dirty="0" err="1"/>
              <a:t>telah</a:t>
            </a:r>
            <a:r>
              <a:rPr lang="en-US" altLang="en-US" dirty="0"/>
              <a:t> </a:t>
            </a:r>
            <a:r>
              <a:rPr lang="en-US" altLang="en-US" dirty="0" err="1"/>
              <a:t>terjadi</a:t>
            </a:r>
            <a:r>
              <a:rPr lang="en-US" altLang="en-US" dirty="0"/>
              <a:t> </a:t>
            </a:r>
            <a:r>
              <a:rPr lang="en-US" altLang="en-US" dirty="0" err="1"/>
              <a:t>dimasa</a:t>
            </a:r>
            <a:r>
              <a:rPr lang="en-US" altLang="en-US" dirty="0"/>
              <a:t> </a:t>
            </a:r>
            <a:r>
              <a:rPr lang="en-US" altLang="en-US" dirty="0" err="1"/>
              <a:t>lalu</a:t>
            </a:r>
            <a:r>
              <a:rPr lang="en-US" altLang="en-US" dirty="0"/>
              <a:t>. </a:t>
            </a:r>
          </a:p>
          <a:p>
            <a:pPr>
              <a:defRPr/>
            </a:pPr>
            <a:endParaRPr lang="en-US" dirty="0"/>
          </a:p>
        </p:txBody>
      </p:sp>
      <p:pic>
        <p:nvPicPr>
          <p:cNvPr id="16388" name="Picture 4" descr="E:\UDINUS S1\logo udinus.png">
            <a:extLst>
              <a:ext uri="{FF2B5EF4-FFF2-40B4-BE49-F238E27FC236}">
                <a16:creationId xmlns:a16="http://schemas.microsoft.com/office/drawing/2014/main" xmlns="" id="{F7C369DC-0D7E-4AED-9834-98C96234FD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6019801"/>
            <a:ext cx="1055688"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540DC6-6001-422D-BF28-BB8E06B2DC24}"/>
              </a:ext>
            </a:extLst>
          </p:cNvPr>
          <p:cNvSpPr>
            <a:spLocks noGrp="1"/>
          </p:cNvSpPr>
          <p:nvPr>
            <p:ph type="title"/>
          </p:nvPr>
        </p:nvSpPr>
        <p:spPr/>
        <p:txBody>
          <a:bodyPr/>
          <a:lstStyle/>
          <a:p>
            <a:pPr>
              <a:defRPr/>
            </a:pPr>
            <a:r>
              <a:rPr lang="en-US" dirty="0" err="1">
                <a:solidFill>
                  <a:schemeClr val="accent1">
                    <a:tint val="88000"/>
                    <a:satMod val="150000"/>
                  </a:schemeClr>
                </a:solidFill>
              </a:rPr>
              <a:t>Probabilitas</a:t>
            </a:r>
            <a:r>
              <a:rPr lang="en-US" dirty="0">
                <a:solidFill>
                  <a:schemeClr val="accent1">
                    <a:tint val="88000"/>
                    <a:satMod val="150000"/>
                  </a:schemeClr>
                </a:solidFill>
              </a:rPr>
              <a:t> </a:t>
            </a:r>
            <a:r>
              <a:rPr lang="en-US" dirty="0" err="1">
                <a:solidFill>
                  <a:schemeClr val="accent1">
                    <a:tint val="88000"/>
                    <a:satMod val="150000"/>
                  </a:schemeClr>
                </a:solidFill>
              </a:rPr>
              <a:t>klasik</a:t>
            </a:r>
            <a:r>
              <a:rPr lang="en-US" dirty="0">
                <a:solidFill>
                  <a:schemeClr val="accent1">
                    <a:tint val="88000"/>
                    <a:satMod val="150000"/>
                  </a:schemeClr>
                </a:solidFill>
              </a:rPr>
              <a:t> :</a:t>
            </a:r>
            <a:endParaRPr lang="en-US" dirty="0"/>
          </a:p>
        </p:txBody>
      </p:sp>
      <p:graphicFrame>
        <p:nvGraphicFramePr>
          <p:cNvPr id="17411" name="Object 4">
            <a:extLst>
              <a:ext uri="{FF2B5EF4-FFF2-40B4-BE49-F238E27FC236}">
                <a16:creationId xmlns:a16="http://schemas.microsoft.com/office/drawing/2014/main" xmlns="" id="{AAB9EC49-BC53-4FAD-874D-3E2F89D61C02}"/>
              </a:ext>
            </a:extLst>
          </p:cNvPr>
          <p:cNvGraphicFramePr>
            <a:graphicFrameLocks noChangeAspect="1"/>
          </p:cNvGraphicFramePr>
          <p:nvPr/>
        </p:nvGraphicFramePr>
        <p:xfrm>
          <a:off x="5638800" y="2209800"/>
          <a:ext cx="914400" cy="198438"/>
        </p:xfrm>
        <a:graphic>
          <a:graphicData uri="http://schemas.openxmlformats.org/presentationml/2006/ole">
            <mc:AlternateContent xmlns:mc="http://schemas.openxmlformats.org/markup-compatibility/2006">
              <mc:Choice xmlns:v="urn:schemas-microsoft-com:vml" Requires="v">
                <p:oleObj spid="_x0000_s1032" name="Equation" r:id="rId3" imgW="435285" imgH="677109" progId="Equation.DSMT4">
                  <p:embed/>
                </p:oleObj>
              </mc:Choice>
              <mc:Fallback>
                <p:oleObj name="Equation" r:id="rId3" imgW="435285" imgH="677109" progId="Equation.DSMT4">
                  <p:embed/>
                  <p:pic>
                    <p:nvPicPr>
                      <p:cNvPr id="17411" name="Object 4">
                        <a:extLst>
                          <a:ext uri="{FF2B5EF4-FFF2-40B4-BE49-F238E27FC236}">
                            <a16:creationId xmlns:a16="http://schemas.microsoft.com/office/drawing/2014/main" xmlns="" id="{AAB9EC49-BC53-4FAD-874D-3E2F89D61C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2209800"/>
                        <a:ext cx="9144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2" name="Object 5">
            <a:extLst>
              <a:ext uri="{FF2B5EF4-FFF2-40B4-BE49-F238E27FC236}">
                <a16:creationId xmlns:a16="http://schemas.microsoft.com/office/drawing/2014/main" xmlns="" id="{9C6B761B-DF88-4571-B97F-101DF95D2C4D}"/>
              </a:ext>
            </a:extLst>
          </p:cNvPr>
          <p:cNvGraphicFramePr>
            <a:graphicFrameLocks noChangeAspect="1"/>
          </p:cNvGraphicFramePr>
          <p:nvPr/>
        </p:nvGraphicFramePr>
        <p:xfrm>
          <a:off x="2782889" y="1981200"/>
          <a:ext cx="7540625" cy="719138"/>
        </p:xfrm>
        <a:graphic>
          <a:graphicData uri="http://schemas.openxmlformats.org/presentationml/2006/ole">
            <mc:AlternateContent xmlns:mc="http://schemas.openxmlformats.org/markup-compatibility/2006">
              <mc:Choice xmlns:v="urn:schemas-microsoft-com:vml" Requires="v">
                <p:oleObj spid="_x0000_s1033" name="Equation" r:id="rId5" imgW="4394200" imgH="419100" progId="Equation.DSMT4">
                  <p:embed/>
                </p:oleObj>
              </mc:Choice>
              <mc:Fallback>
                <p:oleObj name="Equation" r:id="rId5" imgW="4394200" imgH="419100" progId="Equation.DSMT4">
                  <p:embed/>
                  <p:pic>
                    <p:nvPicPr>
                      <p:cNvPr id="17412" name="Object 5">
                        <a:extLst>
                          <a:ext uri="{FF2B5EF4-FFF2-40B4-BE49-F238E27FC236}">
                            <a16:creationId xmlns:a16="http://schemas.microsoft.com/office/drawing/2014/main" xmlns="" id="{9C6B761B-DF88-4571-B97F-101DF95D2C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2889" y="1981200"/>
                        <a:ext cx="7540625"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itle 1">
            <a:extLst>
              <a:ext uri="{FF2B5EF4-FFF2-40B4-BE49-F238E27FC236}">
                <a16:creationId xmlns:a16="http://schemas.microsoft.com/office/drawing/2014/main" xmlns="" id="{423E272B-70B8-41C1-B790-307E9302C85D}"/>
              </a:ext>
            </a:extLst>
          </p:cNvPr>
          <p:cNvSpPr txBox="1">
            <a:spLocks/>
          </p:cNvSpPr>
          <p:nvPr/>
        </p:nvSpPr>
        <p:spPr>
          <a:xfrm>
            <a:off x="2959100" y="2870200"/>
            <a:ext cx="7499350" cy="1143000"/>
          </a:xfrm>
          <a:prstGeom prst="rect">
            <a:avLst/>
          </a:prstGeom>
        </p:spPr>
        <p:txBody>
          <a:bodyPr anchor="ctr">
            <a:normAutofit/>
          </a:bodyPr>
          <a:lst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itchFamily="34" charset="0"/>
              </a:defRPr>
            </a:lvl2pPr>
            <a:lvl3pPr algn="l" rtl="0" eaLnBrk="0" fontAlgn="base" hangingPunct="0">
              <a:spcBef>
                <a:spcPct val="0"/>
              </a:spcBef>
              <a:spcAft>
                <a:spcPct val="0"/>
              </a:spcAft>
              <a:defRPr sz="4300">
                <a:solidFill>
                  <a:srgbClr val="572314"/>
                </a:solidFill>
                <a:latin typeface="Gill Sans MT" pitchFamily="34" charset="0"/>
              </a:defRPr>
            </a:lvl3pPr>
            <a:lvl4pPr algn="l" rtl="0" eaLnBrk="0" fontAlgn="base" hangingPunct="0">
              <a:spcBef>
                <a:spcPct val="0"/>
              </a:spcBef>
              <a:spcAft>
                <a:spcPct val="0"/>
              </a:spcAft>
              <a:defRPr sz="4300">
                <a:solidFill>
                  <a:srgbClr val="572314"/>
                </a:solidFill>
                <a:latin typeface="Gill Sans MT" pitchFamily="34" charset="0"/>
              </a:defRPr>
            </a:lvl4pPr>
            <a:lvl5pPr algn="l" rtl="0" eaLnBrk="0" fontAlgn="base" hangingPunct="0">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a:lstStyle>
          <a:p>
            <a:pPr>
              <a:defRPr/>
            </a:pPr>
            <a:r>
              <a:rPr lang="en-US" dirty="0" err="1">
                <a:solidFill>
                  <a:schemeClr val="accent1">
                    <a:tint val="88000"/>
                    <a:satMod val="150000"/>
                  </a:schemeClr>
                </a:solidFill>
              </a:rPr>
              <a:t>Frekuensi</a:t>
            </a:r>
            <a:r>
              <a:rPr lang="en-US" dirty="0">
                <a:solidFill>
                  <a:schemeClr val="accent1">
                    <a:tint val="88000"/>
                    <a:satMod val="150000"/>
                  </a:schemeClr>
                </a:solidFill>
              </a:rPr>
              <a:t> </a:t>
            </a:r>
            <a:r>
              <a:rPr lang="en-US" dirty="0" err="1">
                <a:solidFill>
                  <a:schemeClr val="accent1">
                    <a:tint val="88000"/>
                    <a:satMod val="150000"/>
                  </a:schemeClr>
                </a:solidFill>
              </a:rPr>
              <a:t>Relatif</a:t>
            </a:r>
            <a:r>
              <a:rPr lang="en-US" dirty="0">
                <a:solidFill>
                  <a:schemeClr val="accent1">
                    <a:tint val="88000"/>
                    <a:satMod val="150000"/>
                  </a:schemeClr>
                </a:solidFill>
              </a:rPr>
              <a:t> :</a:t>
            </a:r>
            <a:endParaRPr lang="en-US" dirty="0"/>
          </a:p>
        </p:txBody>
      </p:sp>
      <p:graphicFrame>
        <p:nvGraphicFramePr>
          <p:cNvPr id="17414" name="Object 7">
            <a:extLst>
              <a:ext uri="{FF2B5EF4-FFF2-40B4-BE49-F238E27FC236}">
                <a16:creationId xmlns:a16="http://schemas.microsoft.com/office/drawing/2014/main" xmlns="" id="{23A808FB-3599-475E-BB02-F003CD4C5932}"/>
              </a:ext>
            </a:extLst>
          </p:cNvPr>
          <p:cNvGraphicFramePr>
            <a:graphicFrameLocks noChangeAspect="1"/>
          </p:cNvGraphicFramePr>
          <p:nvPr/>
        </p:nvGraphicFramePr>
        <p:xfrm>
          <a:off x="2805113" y="4648200"/>
          <a:ext cx="7605712" cy="685800"/>
        </p:xfrm>
        <a:graphic>
          <a:graphicData uri="http://schemas.openxmlformats.org/presentationml/2006/ole">
            <mc:AlternateContent xmlns:mc="http://schemas.openxmlformats.org/markup-compatibility/2006">
              <mc:Choice xmlns:v="urn:schemas-microsoft-com:vml" Requires="v">
                <p:oleObj spid="_x0000_s1034" name="Equation" r:id="rId7" imgW="4648200" imgH="419100" progId="Equation.DSMT4">
                  <p:embed/>
                </p:oleObj>
              </mc:Choice>
              <mc:Fallback>
                <p:oleObj name="Equation" r:id="rId7" imgW="4648200" imgH="419100" progId="Equation.DSMT4">
                  <p:embed/>
                  <p:pic>
                    <p:nvPicPr>
                      <p:cNvPr id="17414" name="Object 7">
                        <a:extLst>
                          <a:ext uri="{FF2B5EF4-FFF2-40B4-BE49-F238E27FC236}">
                            <a16:creationId xmlns:a16="http://schemas.microsoft.com/office/drawing/2014/main" xmlns="" id="{23A808FB-3599-475E-BB02-F003CD4C593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05113" y="4648200"/>
                        <a:ext cx="76057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7415" name="Picture 4" descr="E:\UDINUS S1\logo udinus.png">
            <a:extLst>
              <a:ext uri="{FF2B5EF4-FFF2-40B4-BE49-F238E27FC236}">
                <a16:creationId xmlns:a16="http://schemas.microsoft.com/office/drawing/2014/main" xmlns="" id="{D8478DAF-965F-4050-B2A6-52C43210675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04950" y="6019801"/>
            <a:ext cx="1055688"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6">
            <a:extLst>
              <a:ext uri="{FF2B5EF4-FFF2-40B4-BE49-F238E27FC236}">
                <a16:creationId xmlns:a16="http://schemas.microsoft.com/office/drawing/2014/main" xmlns="" id="{3C0824DB-697C-4F7C-957E-50248BD8D79D}"/>
              </a:ext>
            </a:extLst>
          </p:cNvPr>
          <p:cNvSpPr txBox="1">
            <a:spLocks noChangeArrowheads="1"/>
          </p:cNvSpPr>
          <p:nvPr/>
        </p:nvSpPr>
        <p:spPr bwMode="auto">
          <a:xfrm>
            <a:off x="2667000" y="609601"/>
            <a:ext cx="77724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a:latin typeface="Arial" panose="020B0604020202020204" pitchFamily="34" charset="0"/>
              </a:rPr>
              <a:t>Pendekatan Subjektif</a:t>
            </a:r>
          </a:p>
          <a:p>
            <a:pPr eaLnBrk="1" hangingPunct="1">
              <a:spcBef>
                <a:spcPct val="0"/>
              </a:spcBef>
              <a:buClrTx/>
              <a:buSzTx/>
              <a:buFontTx/>
              <a:buNone/>
            </a:pPr>
            <a:r>
              <a:rPr lang="en-US" altLang="en-US" sz="2400">
                <a:latin typeface="Arial" panose="020B0604020202020204" pitchFamily="34" charset="0"/>
              </a:rPr>
              <a:t>Berdasarkan penilaian pribadi dan dinyatakan dalam derajat kepercayaan.</a:t>
            </a:r>
          </a:p>
        </p:txBody>
      </p:sp>
      <p:sp>
        <p:nvSpPr>
          <p:cNvPr id="5" name="Text Box 7">
            <a:extLst>
              <a:ext uri="{FF2B5EF4-FFF2-40B4-BE49-F238E27FC236}">
                <a16:creationId xmlns:a16="http://schemas.microsoft.com/office/drawing/2014/main" xmlns="" id="{FBD9878E-C1DA-48AE-94CD-7DCF4C3B45BC}"/>
              </a:ext>
            </a:extLst>
          </p:cNvPr>
          <p:cNvSpPr txBox="1">
            <a:spLocks noChangeArrowheads="1"/>
          </p:cNvSpPr>
          <p:nvPr/>
        </p:nvSpPr>
        <p:spPr bwMode="auto">
          <a:xfrm>
            <a:off x="2667000" y="2362201"/>
            <a:ext cx="7772400" cy="1878013"/>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spcBef>
                <a:spcPct val="50000"/>
              </a:spcBef>
              <a:defRPr/>
            </a:pPr>
            <a:r>
              <a:rPr lang="en-US" altLang="en-US" sz="2800" i="1" kern="0" dirty="0" err="1">
                <a:solidFill>
                  <a:prstClr val="black"/>
                </a:solidFill>
              </a:rPr>
              <a:t>Konsep</a:t>
            </a:r>
            <a:r>
              <a:rPr lang="en-US" altLang="en-US" sz="2800" i="1" kern="0" dirty="0">
                <a:solidFill>
                  <a:prstClr val="black"/>
                </a:solidFill>
              </a:rPr>
              <a:t> </a:t>
            </a:r>
            <a:r>
              <a:rPr lang="en-US" altLang="en-US" sz="2800" i="1" kern="0" dirty="0" err="1">
                <a:solidFill>
                  <a:prstClr val="black"/>
                </a:solidFill>
              </a:rPr>
              <a:t>probabilitas</a:t>
            </a:r>
            <a:r>
              <a:rPr lang="en-US" altLang="en-US" sz="2800" i="1" kern="0" dirty="0">
                <a:solidFill>
                  <a:prstClr val="black"/>
                </a:solidFill>
              </a:rPr>
              <a:t> </a:t>
            </a:r>
            <a:r>
              <a:rPr lang="en-US" altLang="en-US" sz="2800" i="1" kern="0" dirty="0" err="1">
                <a:solidFill>
                  <a:prstClr val="black"/>
                </a:solidFill>
              </a:rPr>
              <a:t>subjektif</a:t>
            </a:r>
            <a:r>
              <a:rPr lang="en-US" altLang="en-US" sz="2800" kern="0" dirty="0">
                <a:solidFill>
                  <a:prstClr val="black"/>
                </a:solidFill>
              </a:rPr>
              <a:t> </a:t>
            </a:r>
          </a:p>
          <a:p>
            <a:pPr algn="just" eaLnBrk="1" hangingPunct="1">
              <a:spcBef>
                <a:spcPct val="50000"/>
              </a:spcBef>
              <a:defRPr/>
            </a:pPr>
            <a:r>
              <a:rPr lang="en-US" altLang="en-US" sz="2400" kern="0" dirty="0" err="1">
                <a:solidFill>
                  <a:prstClr val="black"/>
                </a:solidFill>
              </a:rPr>
              <a:t>menyatakan</a:t>
            </a:r>
            <a:r>
              <a:rPr lang="en-US" altLang="en-US" sz="2400" kern="0" dirty="0">
                <a:solidFill>
                  <a:prstClr val="black"/>
                </a:solidFill>
              </a:rPr>
              <a:t> </a:t>
            </a:r>
            <a:r>
              <a:rPr lang="en-US" altLang="en-US" sz="2400" kern="0" dirty="0" err="1">
                <a:solidFill>
                  <a:prstClr val="black"/>
                </a:solidFill>
              </a:rPr>
              <a:t>kemungkinan</a:t>
            </a:r>
            <a:r>
              <a:rPr lang="en-US" altLang="en-US" sz="2400" kern="0" dirty="0">
                <a:solidFill>
                  <a:prstClr val="black"/>
                </a:solidFill>
              </a:rPr>
              <a:t> </a:t>
            </a:r>
            <a:r>
              <a:rPr lang="en-US" altLang="en-US" sz="2400" kern="0" dirty="0" err="1">
                <a:solidFill>
                  <a:prstClr val="black"/>
                </a:solidFill>
              </a:rPr>
              <a:t>suatu</a:t>
            </a:r>
            <a:r>
              <a:rPr lang="en-US" altLang="en-US" sz="2400" kern="0" dirty="0">
                <a:solidFill>
                  <a:prstClr val="black"/>
                </a:solidFill>
              </a:rPr>
              <a:t> </a:t>
            </a:r>
            <a:r>
              <a:rPr lang="en-US" altLang="en-US" sz="2400" kern="0" dirty="0" err="1">
                <a:solidFill>
                  <a:prstClr val="black"/>
                </a:solidFill>
              </a:rPr>
              <a:t>peristiwa</a:t>
            </a:r>
            <a:r>
              <a:rPr lang="en-US" altLang="en-US" sz="2400" kern="0" dirty="0">
                <a:solidFill>
                  <a:prstClr val="black"/>
                </a:solidFill>
              </a:rPr>
              <a:t> </a:t>
            </a:r>
            <a:r>
              <a:rPr lang="en-US" altLang="en-US" sz="2400" kern="0" dirty="0" err="1">
                <a:solidFill>
                  <a:prstClr val="black"/>
                </a:solidFill>
              </a:rPr>
              <a:t>terjadi</a:t>
            </a:r>
            <a:r>
              <a:rPr lang="en-US" altLang="en-US" sz="2400" kern="0" dirty="0">
                <a:solidFill>
                  <a:prstClr val="black"/>
                </a:solidFill>
              </a:rPr>
              <a:t> yang </a:t>
            </a:r>
            <a:r>
              <a:rPr lang="en-US" altLang="en-US" sz="2400" kern="0" dirty="0" err="1">
                <a:solidFill>
                  <a:prstClr val="black"/>
                </a:solidFill>
              </a:rPr>
              <a:t>ditetapkan</a:t>
            </a:r>
            <a:r>
              <a:rPr lang="en-US" altLang="en-US" sz="2400" kern="0" dirty="0">
                <a:solidFill>
                  <a:prstClr val="black"/>
                </a:solidFill>
              </a:rPr>
              <a:t> </a:t>
            </a:r>
            <a:r>
              <a:rPr lang="en-US" altLang="en-US" sz="2400" kern="0" dirty="0" err="1">
                <a:solidFill>
                  <a:prstClr val="black"/>
                </a:solidFill>
              </a:rPr>
              <a:t>oleh</a:t>
            </a:r>
            <a:r>
              <a:rPr lang="en-US" altLang="en-US" sz="2400" kern="0" dirty="0">
                <a:solidFill>
                  <a:prstClr val="black"/>
                </a:solidFill>
              </a:rPr>
              <a:t> </a:t>
            </a:r>
            <a:r>
              <a:rPr lang="en-US" altLang="en-US" sz="2400" kern="0" dirty="0" err="1">
                <a:solidFill>
                  <a:prstClr val="black"/>
                </a:solidFill>
              </a:rPr>
              <a:t>seorang</a:t>
            </a:r>
            <a:r>
              <a:rPr lang="en-US" altLang="en-US" sz="2400" kern="0" dirty="0">
                <a:solidFill>
                  <a:prstClr val="black"/>
                </a:solidFill>
              </a:rPr>
              <a:t> </a:t>
            </a:r>
            <a:r>
              <a:rPr lang="en-US" altLang="en-US" sz="2400" kern="0" dirty="0" err="1">
                <a:solidFill>
                  <a:prstClr val="black"/>
                </a:solidFill>
              </a:rPr>
              <a:t>individu</a:t>
            </a:r>
            <a:r>
              <a:rPr lang="en-US" altLang="en-US" sz="2400" kern="0" dirty="0">
                <a:solidFill>
                  <a:prstClr val="black"/>
                </a:solidFill>
              </a:rPr>
              <a:t> </a:t>
            </a:r>
            <a:r>
              <a:rPr lang="en-US" altLang="en-US" sz="2400" kern="0" dirty="0" err="1">
                <a:solidFill>
                  <a:prstClr val="black"/>
                </a:solidFill>
              </a:rPr>
              <a:t>berdasarkan</a:t>
            </a:r>
            <a:r>
              <a:rPr lang="en-US" altLang="en-US" sz="2400" kern="0" dirty="0">
                <a:solidFill>
                  <a:prstClr val="black"/>
                </a:solidFill>
              </a:rPr>
              <a:t> </a:t>
            </a:r>
            <a:r>
              <a:rPr lang="en-US" altLang="en-US" sz="2400" kern="0" dirty="0" err="1">
                <a:solidFill>
                  <a:prstClr val="black"/>
                </a:solidFill>
              </a:rPr>
              <a:t>semua</a:t>
            </a:r>
            <a:r>
              <a:rPr lang="en-US" altLang="en-US" sz="2400" kern="0" dirty="0">
                <a:solidFill>
                  <a:prstClr val="black"/>
                </a:solidFill>
              </a:rPr>
              <a:t> </a:t>
            </a:r>
            <a:r>
              <a:rPr lang="en-US" altLang="en-US" sz="2400" kern="0" dirty="0" err="1">
                <a:solidFill>
                  <a:prstClr val="black"/>
                </a:solidFill>
              </a:rPr>
              <a:t>informasi</a:t>
            </a:r>
            <a:r>
              <a:rPr lang="en-US" altLang="en-US" sz="2400" kern="0" dirty="0">
                <a:solidFill>
                  <a:prstClr val="black"/>
                </a:solidFill>
              </a:rPr>
              <a:t> yang </a:t>
            </a:r>
            <a:r>
              <a:rPr lang="en-US" altLang="en-US" sz="2400" kern="0" dirty="0" err="1">
                <a:solidFill>
                  <a:prstClr val="black"/>
                </a:solidFill>
              </a:rPr>
              <a:t>tersedia</a:t>
            </a:r>
            <a:r>
              <a:rPr lang="en-US" altLang="en-US" sz="2800" kern="0" dirty="0">
                <a:solidFill>
                  <a:prstClr val="black"/>
                </a:solidFill>
              </a:rPr>
              <a:t>.</a:t>
            </a:r>
          </a:p>
        </p:txBody>
      </p:sp>
      <p:pic>
        <p:nvPicPr>
          <p:cNvPr id="18436" name="Picture 4" descr="E:\UDINUS S1\logo udinus.png">
            <a:extLst>
              <a:ext uri="{FF2B5EF4-FFF2-40B4-BE49-F238E27FC236}">
                <a16:creationId xmlns:a16="http://schemas.microsoft.com/office/drawing/2014/main" xmlns="" id="{209C3896-5B92-433D-B3E6-C329E30ED2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6019801"/>
            <a:ext cx="1055688"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7ABFDE42-38A9-4521-B9BB-A51D9A5BE381}"/>
              </a:ext>
            </a:extLst>
          </p:cNvPr>
          <p:cNvSpPr>
            <a:spLocks noGrp="1" noChangeArrowheads="1"/>
          </p:cNvSpPr>
          <p:nvPr>
            <p:ph type="title"/>
          </p:nvPr>
        </p:nvSpPr>
        <p:spPr>
          <a:xfrm>
            <a:off x="2590800" y="152401"/>
            <a:ext cx="7924800" cy="1052513"/>
          </a:xfrm>
        </p:spPr>
        <p:txBody>
          <a:bodyPr/>
          <a:lstStyle/>
          <a:p>
            <a:pPr>
              <a:defRPr/>
            </a:pPr>
            <a:r>
              <a:rPr lang="en-US" dirty="0" err="1">
                <a:solidFill>
                  <a:schemeClr val="accent1">
                    <a:tint val="88000"/>
                    <a:satMod val="150000"/>
                  </a:schemeClr>
                </a:solidFill>
              </a:rPr>
              <a:t>Hukum</a:t>
            </a:r>
            <a:r>
              <a:rPr lang="en-US" dirty="0">
                <a:solidFill>
                  <a:schemeClr val="accent1">
                    <a:tint val="88000"/>
                    <a:satMod val="150000"/>
                  </a:schemeClr>
                </a:solidFill>
              </a:rPr>
              <a:t> </a:t>
            </a:r>
            <a:r>
              <a:rPr lang="en-US" dirty="0" err="1">
                <a:solidFill>
                  <a:schemeClr val="accent1">
                    <a:tint val="88000"/>
                    <a:satMod val="150000"/>
                  </a:schemeClr>
                </a:solidFill>
              </a:rPr>
              <a:t>dasar</a:t>
            </a:r>
            <a:r>
              <a:rPr lang="en-US" dirty="0">
                <a:solidFill>
                  <a:schemeClr val="accent1">
                    <a:tint val="88000"/>
                    <a:satMod val="150000"/>
                  </a:schemeClr>
                </a:solidFill>
              </a:rPr>
              <a:t> </a:t>
            </a:r>
            <a:r>
              <a:rPr lang="en-US" dirty="0" err="1">
                <a:solidFill>
                  <a:schemeClr val="accent1">
                    <a:tint val="88000"/>
                    <a:satMod val="150000"/>
                  </a:schemeClr>
                </a:solidFill>
              </a:rPr>
              <a:t>Probabilitas</a:t>
            </a:r>
            <a:endParaRPr lang="en-US" dirty="0">
              <a:solidFill>
                <a:schemeClr val="accent1">
                  <a:tint val="88000"/>
                  <a:satMod val="150000"/>
                </a:schemeClr>
              </a:solidFill>
            </a:endParaRPr>
          </a:p>
        </p:txBody>
      </p:sp>
      <p:sp>
        <p:nvSpPr>
          <p:cNvPr id="5" name="Text Box 4">
            <a:extLst>
              <a:ext uri="{FF2B5EF4-FFF2-40B4-BE49-F238E27FC236}">
                <a16:creationId xmlns:a16="http://schemas.microsoft.com/office/drawing/2014/main" xmlns="" id="{BF6D7D33-2EB5-48F2-9F04-E924E1793057}"/>
              </a:ext>
            </a:extLst>
          </p:cNvPr>
          <p:cNvSpPr txBox="1">
            <a:spLocks noChangeArrowheads="1"/>
          </p:cNvSpPr>
          <p:nvPr/>
        </p:nvSpPr>
        <p:spPr bwMode="auto">
          <a:xfrm>
            <a:off x="2590800" y="1371601"/>
            <a:ext cx="7848600" cy="3084513"/>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altLang="en-US" sz="2800" kern="0" dirty="0" err="1">
                <a:solidFill>
                  <a:prstClr val="black"/>
                </a:solidFill>
              </a:rPr>
              <a:t>Hukum</a:t>
            </a:r>
            <a:r>
              <a:rPr lang="en-US" altLang="en-US" sz="2800" kern="0" dirty="0">
                <a:solidFill>
                  <a:prstClr val="black"/>
                </a:solidFill>
              </a:rPr>
              <a:t> </a:t>
            </a:r>
            <a:r>
              <a:rPr lang="en-US" altLang="en-US" sz="2800" kern="0" dirty="0" err="1">
                <a:solidFill>
                  <a:prstClr val="black"/>
                </a:solidFill>
              </a:rPr>
              <a:t>Penjumlahan</a:t>
            </a:r>
            <a:r>
              <a:rPr lang="en-US" altLang="en-US" sz="2800" kern="0" dirty="0">
                <a:solidFill>
                  <a:prstClr val="black"/>
                </a:solidFill>
              </a:rPr>
              <a:t> :</a:t>
            </a:r>
          </a:p>
          <a:p>
            <a:pPr eaLnBrk="1" hangingPunct="1">
              <a:spcBef>
                <a:spcPct val="50000"/>
              </a:spcBef>
              <a:defRPr/>
            </a:pPr>
            <a:r>
              <a:rPr lang="en-US" altLang="en-US" sz="2800" kern="0" dirty="0">
                <a:solidFill>
                  <a:prstClr val="black"/>
                </a:solidFill>
              </a:rPr>
              <a:t>P(A </a:t>
            </a:r>
            <a:r>
              <a:rPr lang="en-US" altLang="en-US" sz="2800" kern="0" dirty="0" err="1">
                <a:solidFill>
                  <a:prstClr val="black"/>
                </a:solidFill>
              </a:rPr>
              <a:t>atau</a:t>
            </a:r>
            <a:r>
              <a:rPr lang="en-US" altLang="en-US" sz="2800" kern="0" dirty="0">
                <a:solidFill>
                  <a:prstClr val="black"/>
                </a:solidFill>
              </a:rPr>
              <a:t> B) = P(A) + P(B)</a:t>
            </a:r>
          </a:p>
          <a:p>
            <a:pPr eaLnBrk="1" hangingPunct="1">
              <a:spcBef>
                <a:spcPct val="50000"/>
              </a:spcBef>
              <a:defRPr/>
            </a:pPr>
            <a:r>
              <a:rPr lang="en-US" altLang="en-US" sz="2800" kern="0" dirty="0" err="1">
                <a:solidFill>
                  <a:prstClr val="black"/>
                </a:solidFill>
              </a:rPr>
              <a:t>Syarat</a:t>
            </a:r>
            <a:r>
              <a:rPr lang="en-US" altLang="en-US" sz="2800" kern="0" dirty="0">
                <a:solidFill>
                  <a:prstClr val="black"/>
                </a:solidFill>
              </a:rPr>
              <a:t> : </a:t>
            </a:r>
            <a:r>
              <a:rPr lang="en-US" altLang="en-US" sz="2800" kern="0" dirty="0" err="1">
                <a:solidFill>
                  <a:prstClr val="black"/>
                </a:solidFill>
              </a:rPr>
              <a:t>Peristiwa</a:t>
            </a:r>
            <a:r>
              <a:rPr lang="en-US" altLang="en-US" sz="2800" kern="0" dirty="0">
                <a:solidFill>
                  <a:prstClr val="black"/>
                </a:solidFill>
              </a:rPr>
              <a:t> A </a:t>
            </a:r>
            <a:r>
              <a:rPr lang="en-US" altLang="en-US" sz="2800" kern="0" dirty="0" err="1">
                <a:solidFill>
                  <a:prstClr val="black"/>
                </a:solidFill>
              </a:rPr>
              <a:t>dan</a:t>
            </a:r>
            <a:r>
              <a:rPr lang="en-US" altLang="en-US" sz="2800" kern="0" dirty="0">
                <a:solidFill>
                  <a:prstClr val="black"/>
                </a:solidFill>
              </a:rPr>
              <a:t> B </a:t>
            </a:r>
            <a:r>
              <a:rPr lang="en-US" altLang="en-US" sz="2800" kern="0" dirty="0" err="1">
                <a:solidFill>
                  <a:prstClr val="black"/>
                </a:solidFill>
              </a:rPr>
              <a:t>saling</a:t>
            </a:r>
            <a:r>
              <a:rPr lang="en-US" altLang="en-US" sz="2800" kern="0" dirty="0">
                <a:solidFill>
                  <a:prstClr val="black"/>
                </a:solidFill>
              </a:rPr>
              <a:t> </a:t>
            </a:r>
            <a:r>
              <a:rPr lang="en-US" altLang="en-US" sz="2800" kern="0" dirty="0" err="1">
                <a:solidFill>
                  <a:prstClr val="black"/>
                </a:solidFill>
              </a:rPr>
              <a:t>lepas</a:t>
            </a:r>
            <a:endParaRPr lang="en-US" altLang="en-US" sz="2800" kern="0" dirty="0">
              <a:solidFill>
                <a:prstClr val="black"/>
              </a:solidFill>
            </a:endParaRPr>
          </a:p>
          <a:p>
            <a:pPr eaLnBrk="1" hangingPunct="1">
              <a:spcBef>
                <a:spcPct val="50000"/>
              </a:spcBef>
              <a:defRPr/>
            </a:pPr>
            <a:r>
              <a:rPr lang="en-US" altLang="en-US" sz="2800" kern="0" dirty="0" err="1">
                <a:solidFill>
                  <a:prstClr val="black"/>
                </a:solidFill>
              </a:rPr>
              <a:t>Diperluas</a:t>
            </a:r>
            <a:r>
              <a:rPr lang="en-US" altLang="en-US" sz="2800" kern="0" dirty="0">
                <a:solidFill>
                  <a:prstClr val="black"/>
                </a:solidFill>
              </a:rPr>
              <a:t> </a:t>
            </a:r>
            <a:r>
              <a:rPr lang="en-US" altLang="en-US" sz="2800" kern="0" dirty="0" err="1">
                <a:solidFill>
                  <a:prstClr val="black"/>
                </a:solidFill>
              </a:rPr>
              <a:t>untuk</a:t>
            </a:r>
            <a:r>
              <a:rPr lang="en-US" altLang="en-US" sz="2800" kern="0" dirty="0">
                <a:solidFill>
                  <a:prstClr val="black"/>
                </a:solidFill>
              </a:rPr>
              <a:t> n </a:t>
            </a:r>
            <a:r>
              <a:rPr lang="en-US" altLang="en-US" sz="2800" kern="0" dirty="0" err="1">
                <a:solidFill>
                  <a:prstClr val="black"/>
                </a:solidFill>
              </a:rPr>
              <a:t>buah</a:t>
            </a:r>
            <a:r>
              <a:rPr lang="en-US" altLang="en-US" sz="2800" kern="0" dirty="0">
                <a:solidFill>
                  <a:prstClr val="black"/>
                </a:solidFill>
              </a:rPr>
              <a:t> </a:t>
            </a:r>
            <a:r>
              <a:rPr lang="en-US" altLang="en-US" sz="2800" kern="0" dirty="0" err="1">
                <a:solidFill>
                  <a:prstClr val="black"/>
                </a:solidFill>
              </a:rPr>
              <a:t>peristiwa</a:t>
            </a:r>
            <a:r>
              <a:rPr lang="en-US" altLang="en-US" sz="2800" kern="0" dirty="0">
                <a:solidFill>
                  <a:prstClr val="black"/>
                </a:solidFill>
              </a:rPr>
              <a:t> </a:t>
            </a:r>
            <a:r>
              <a:rPr lang="en-US" altLang="en-US" sz="2800" kern="0" dirty="0" err="1">
                <a:solidFill>
                  <a:prstClr val="black"/>
                </a:solidFill>
              </a:rPr>
              <a:t>saling</a:t>
            </a:r>
            <a:r>
              <a:rPr lang="en-US" altLang="en-US" sz="2800" kern="0" dirty="0">
                <a:solidFill>
                  <a:prstClr val="black"/>
                </a:solidFill>
              </a:rPr>
              <a:t> </a:t>
            </a:r>
            <a:r>
              <a:rPr lang="en-US" altLang="en-US" sz="2800" kern="0" dirty="0" err="1">
                <a:solidFill>
                  <a:prstClr val="black"/>
                </a:solidFill>
              </a:rPr>
              <a:t>lepas</a:t>
            </a:r>
            <a:r>
              <a:rPr lang="en-US" altLang="en-US" sz="2800" kern="0" dirty="0">
                <a:solidFill>
                  <a:prstClr val="black"/>
                </a:solidFill>
              </a:rPr>
              <a:t> :</a:t>
            </a:r>
          </a:p>
          <a:p>
            <a:pPr eaLnBrk="1" hangingPunct="1">
              <a:spcBef>
                <a:spcPct val="50000"/>
              </a:spcBef>
              <a:defRPr/>
            </a:pPr>
            <a:r>
              <a:rPr lang="en-US" altLang="en-US" sz="2800" kern="0" dirty="0">
                <a:solidFill>
                  <a:prstClr val="black"/>
                </a:solidFill>
              </a:rPr>
              <a:t>P(A1</a:t>
            </a:r>
            <a:r>
              <a:rPr lang="en-US" altLang="en-US" sz="2800" kern="0" dirty="0">
                <a:solidFill>
                  <a:prstClr val="black"/>
                </a:solidFill>
                <a:sym typeface="Symbol" charset="2"/>
              </a:rPr>
              <a:t>A2…An) = P(A1) + P(A2) + … + P(An)</a:t>
            </a:r>
          </a:p>
        </p:txBody>
      </p:sp>
      <p:sp>
        <p:nvSpPr>
          <p:cNvPr id="6" name="Text Box 5">
            <a:extLst>
              <a:ext uri="{FF2B5EF4-FFF2-40B4-BE49-F238E27FC236}">
                <a16:creationId xmlns:a16="http://schemas.microsoft.com/office/drawing/2014/main" xmlns="" id="{84E987CE-EB73-4C5F-8EA4-56BDF5064536}"/>
              </a:ext>
            </a:extLst>
          </p:cNvPr>
          <p:cNvSpPr txBox="1">
            <a:spLocks noChangeArrowheads="1"/>
          </p:cNvSpPr>
          <p:nvPr/>
        </p:nvSpPr>
        <p:spPr bwMode="auto">
          <a:xfrm>
            <a:off x="2667000" y="5638800"/>
            <a:ext cx="7391400" cy="1054100"/>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altLang="en-US" kern="0">
                <a:solidFill>
                  <a:prstClr val="black"/>
                </a:solidFill>
              </a:rPr>
              <a:t>Catatan :</a:t>
            </a:r>
          </a:p>
          <a:p>
            <a:pPr eaLnBrk="1" hangingPunct="1">
              <a:spcBef>
                <a:spcPct val="50000"/>
              </a:spcBef>
              <a:defRPr/>
            </a:pPr>
            <a:r>
              <a:rPr lang="en-US" altLang="en-US" kern="0">
                <a:solidFill>
                  <a:prstClr val="black"/>
                </a:solidFill>
              </a:rPr>
              <a:t>Dua buah peristiwa A dan B dikatakan saling lepas jika tidak dapat terjadi secara bersamaan.</a:t>
            </a:r>
          </a:p>
        </p:txBody>
      </p:sp>
      <p:pic>
        <p:nvPicPr>
          <p:cNvPr id="19461" name="Picture 4" descr="E:\UDINUS S1\logo udinus.png">
            <a:extLst>
              <a:ext uri="{FF2B5EF4-FFF2-40B4-BE49-F238E27FC236}">
                <a16:creationId xmlns:a16="http://schemas.microsoft.com/office/drawing/2014/main" xmlns="" id="{AF52B272-8936-4FE8-A2BC-638E5FD5ED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6019801"/>
            <a:ext cx="1055688"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932</Words>
  <Application>Microsoft Office PowerPoint</Application>
  <PresentationFormat>Widescreen</PresentationFormat>
  <Paragraphs>125</Paragraphs>
  <Slides>19</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7" baseType="lpstr">
      <vt:lpstr>Arial</vt:lpstr>
      <vt:lpstr>Calibri</vt:lpstr>
      <vt:lpstr>Calibri Light</vt:lpstr>
      <vt:lpstr>Symbol</vt:lpstr>
      <vt:lpstr>Verdana</vt:lpstr>
      <vt:lpstr>Wingdings 2</vt:lpstr>
      <vt:lpstr>Office Theme</vt:lpstr>
      <vt:lpstr>Equation</vt:lpstr>
      <vt:lpstr> PERTEMUAN - 1 Probabilitas &amp; Statistik</vt:lpstr>
      <vt:lpstr>PELUANG / PROBABILITAS</vt:lpstr>
      <vt:lpstr>Peluang</vt:lpstr>
      <vt:lpstr>PowerPoint Presentation</vt:lpstr>
      <vt:lpstr>Pengertian dalam statistika :</vt:lpstr>
      <vt:lpstr>Pendekatan terhadap Probabilitas :</vt:lpstr>
      <vt:lpstr>Probabilitas klasik :</vt:lpstr>
      <vt:lpstr>PowerPoint Presentation</vt:lpstr>
      <vt:lpstr>Hukum dasar Probabilitas</vt:lpstr>
      <vt:lpstr>Diagram Venn</vt:lpstr>
      <vt:lpstr>PowerPoint Presentation</vt:lpstr>
      <vt:lpstr>Hukum Komplemen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PERTEMUAN - 1 Probabilitas &amp; Statistik</dc:title>
  <dc:creator>user</dc:creator>
  <cp:lastModifiedBy>Acer</cp:lastModifiedBy>
  <cp:revision>2</cp:revision>
  <dcterms:created xsi:type="dcterms:W3CDTF">2020-08-17T03:59:47Z</dcterms:created>
  <dcterms:modified xsi:type="dcterms:W3CDTF">2021-02-09T13:34:28Z</dcterms:modified>
</cp:coreProperties>
</file>