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6" r:id="rId2"/>
    <p:sldId id="347" r:id="rId3"/>
    <p:sldId id="348" r:id="rId4"/>
    <p:sldId id="350" r:id="rId5"/>
    <p:sldId id="352" r:id="rId6"/>
    <p:sldId id="351" r:id="rId7"/>
    <p:sldId id="354" r:id="rId8"/>
    <p:sldId id="4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F84A3-BCDE-4B48-8FD8-227F94EB6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A6BF5A-7579-4101-8C76-2DDFF80E6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E53607-5D7D-40C2-9840-EA568D3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702927-221C-4969-8948-E63AEC44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7EB406-3A0F-4622-93FB-01BD740B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9546B-EB71-423C-867F-DCDF0DB8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F60452-8BD1-425B-BEA3-9640BA648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B378EF-7D32-4C4F-BCB0-CFF5A90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084196-5B73-4C06-B25E-26BCFCD8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D8C3C4-D425-4E51-86A7-506F7369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4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903D5CF-6C07-4ED3-9752-17905E144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8D455B-3709-4009-A923-2404C46C0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DFCE4D-CE0D-4BB1-8F8E-206A6CB4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BD8E67-FDAE-4373-BB44-5C2B4F23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DB7A02-6F51-4764-808B-AE1A7F39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2BD1B-5088-4A2D-9733-7FD84F51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7296E7-E6A6-486B-B935-E4EA88BA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0FDB30-9932-4BDC-9C3F-B20F6D88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B5677-132F-48CA-92DA-F7621C30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81DDC9-2763-4073-8CF0-50B37F56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ECBB4-2D9B-4C9A-9692-6CE4C537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3C896A-2C48-436E-9D4C-155305EB9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57931D-37C7-49A8-AB27-CF9FADB4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724616-8479-45FD-952B-FB9D1831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43FF2B-0933-4767-A956-890768B0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7F97E3-02FE-495A-9069-82E586C2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6A97AD-D68A-4446-80F9-D3511AB8E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F0B524-8C37-4486-AC58-F9D2DF9B1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0E95CC-FB20-405E-B015-3B704CC2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E93348-C7BA-4E19-893A-58B16AA9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E9EB7C-9C12-4EB0-9A54-0B285D9C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D0C7F-97FD-478C-ADBC-242059E0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807784-277F-43D7-80C2-FE2A36D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76BE30-6F18-4C50-AA00-BD67E2B3B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AEF9371-65FD-4B3E-884E-3F2775350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2AF124C-369E-4C24-979D-FCA3EBFC2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697454C-F5A6-41FB-8FCF-890182D8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38B1EC-8BE6-43FB-BE08-1D397A16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7E7740B-6184-4020-9807-8CED44C2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C8342D-70E0-43CF-8EEF-C7FAC1E9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396275D-25AB-4892-8BAF-CFA4F179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7D15F4-FAB1-457D-9E1F-F4DD2A47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4E29D1-5665-494B-A1A7-5FB0C4C6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EF1192-1108-45AB-82B7-3AEAA8C3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EB71EC7-95DB-401E-8A23-9C454BF1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E5DA18-E263-40C8-B550-B8313709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548D7-6190-4639-B7D9-1AF40B7E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1BCB89-DE43-4834-8D29-AE470826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C44B2C-E7E3-4B96-957B-34B95AB72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99E16B-EE02-49E2-801D-E7AB1C85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DF0C0E-516A-4292-8557-59B24605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70A214-B1F6-4FE9-8FBF-E2B64EE0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CE7DB-D5A6-4F6B-A80C-6E598179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6201E7-07B0-4F29-884E-37EAA79E2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160A17-FA2E-47D8-A16F-595020140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491B9E-D72F-46A4-A4CB-C28C0006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A4BB9D-26FB-4654-9D83-EB5609E2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CBE9C1-B103-4FA3-93D1-B43CD353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303FCCB-4E18-41CF-8337-8555F9E7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21BDA7-AE2A-46C6-8F40-1C570037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76F06-16C4-4065-8C8D-ADF454D9B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EE0A-A675-4D2E-91CB-A23D618556D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69B5E0-7CE8-4801-83FA-55666F416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917A54-3871-46AF-A769-9D2CFA37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A153-093F-4492-9143-2780E1B8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3B0DC-D019-4D11-9593-AA0A204AC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1058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F9AB8A-B94D-442F-A159-0DABD71C37E5}"/>
              </a:ext>
            </a:extLst>
          </p:cNvPr>
          <p:cNvSpPr txBox="1">
            <a:spLocks/>
          </p:cNvSpPr>
          <p:nvPr/>
        </p:nvSpPr>
        <p:spPr>
          <a:xfrm>
            <a:off x="1435100" y="1122362"/>
            <a:ext cx="8613026" cy="2154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dirty="0">
                <a:latin typeface="Algerian" panose="04020705040A02060702" pitchFamily="82" charset="0"/>
              </a:rPr>
              <a:t>PERTEMUAN – 2</a:t>
            </a:r>
            <a:br>
              <a:rPr lang="en-US" sz="5400" dirty="0">
                <a:latin typeface="Algerian" panose="04020705040A02060702" pitchFamily="82" charset="0"/>
              </a:rPr>
            </a:br>
            <a:r>
              <a:rPr lang="en-US" sz="5400" dirty="0">
                <a:latin typeface="Algerian" panose="04020705040A02060702" pitchFamily="82" charset="0"/>
              </a:rPr>
              <a:t>TEOEMA BAYES</a:t>
            </a:r>
          </a:p>
        </p:txBody>
      </p:sp>
    </p:spTree>
    <p:extLst>
      <p:ext uri="{BB962C8B-B14F-4D97-AF65-F5344CB8AC3E}">
        <p14:creationId xmlns:p14="http://schemas.microsoft.com/office/powerpoint/2010/main" val="42654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DF71A33-7CA6-47E4-AA86-7F7902A5CA75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1" y="76200"/>
            <a:ext cx="7878763" cy="7556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8D3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07F09">
                    <a:tint val="88000"/>
                    <a:satMod val="150000"/>
                  </a:srgbClr>
                </a:solidFill>
                <a:latin typeface="Verdana"/>
              </a:rPr>
              <a:t>TEOREMA BAYES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05BF6041-5668-41F2-AE70-CEF0C5762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9" y="831851"/>
            <a:ext cx="7902575" cy="2676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altLang="en-US" sz="2400" kern="0" dirty="0" err="1">
                <a:solidFill>
                  <a:prstClr val="black"/>
                </a:solidFill>
              </a:rPr>
              <a:t>Teorema</a:t>
            </a:r>
            <a:r>
              <a:rPr lang="en-US" altLang="en-US" sz="2400" kern="0" dirty="0">
                <a:solidFill>
                  <a:prstClr val="black"/>
                </a:solidFill>
              </a:rPr>
              <a:t> Bayes </a:t>
            </a:r>
            <a:r>
              <a:rPr lang="en-US" altLang="en-US" sz="2400" kern="0" dirty="0" err="1">
                <a:solidFill>
                  <a:prstClr val="black"/>
                </a:solidFill>
              </a:rPr>
              <a:t>menyatakan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bahwa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jika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dalam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suatu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ruang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sampel</a:t>
            </a:r>
            <a:r>
              <a:rPr lang="en-US" altLang="en-US" sz="2400" kern="0" dirty="0">
                <a:solidFill>
                  <a:prstClr val="black"/>
                </a:solidFill>
              </a:rPr>
              <a:t> (S) </a:t>
            </a:r>
            <a:r>
              <a:rPr lang="en-US" altLang="en-US" sz="2400" kern="0" dirty="0" err="1">
                <a:solidFill>
                  <a:prstClr val="black"/>
                </a:solidFill>
              </a:rPr>
              <a:t>terdapat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beberapa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peristiwa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saling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lepas</a:t>
            </a:r>
            <a:r>
              <a:rPr lang="en-US" altLang="en-US" sz="2400" kern="0" dirty="0">
                <a:solidFill>
                  <a:prstClr val="black"/>
                </a:solidFill>
              </a:rPr>
              <a:t>, </a:t>
            </a:r>
            <a:r>
              <a:rPr lang="en-US" altLang="en-US" sz="2400" kern="0" dirty="0" err="1">
                <a:solidFill>
                  <a:prstClr val="black"/>
                </a:solidFill>
              </a:rPr>
              <a:t>yaitu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misalkan</a:t>
            </a:r>
            <a:r>
              <a:rPr lang="en-US" altLang="en-US" sz="2400" kern="0" dirty="0">
                <a:solidFill>
                  <a:prstClr val="black"/>
                </a:solidFill>
              </a:rPr>
              <a:t> A1, A2, ….., An yang </a:t>
            </a:r>
            <a:r>
              <a:rPr lang="en-US" altLang="en-US" sz="2400" kern="0" dirty="0" err="1">
                <a:solidFill>
                  <a:prstClr val="black"/>
                </a:solidFill>
              </a:rPr>
              <a:t>memiliki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tidak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sama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dengan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nol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dan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apabila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ada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peristiwa</a:t>
            </a:r>
            <a:r>
              <a:rPr lang="en-US" altLang="en-US" sz="2400" kern="0" dirty="0">
                <a:solidFill>
                  <a:prstClr val="black"/>
                </a:solidFill>
              </a:rPr>
              <a:t> lain (</a:t>
            </a:r>
            <a:r>
              <a:rPr lang="en-US" altLang="en-US" sz="2400" kern="0" dirty="0" err="1">
                <a:solidFill>
                  <a:prstClr val="black"/>
                </a:solidFill>
              </a:rPr>
              <a:t>misalkan</a:t>
            </a:r>
            <a:r>
              <a:rPr lang="en-US" altLang="en-US" sz="2400" kern="0" dirty="0">
                <a:solidFill>
                  <a:prstClr val="black"/>
                </a:solidFill>
              </a:rPr>
              <a:t> X) yang </a:t>
            </a:r>
            <a:r>
              <a:rPr lang="en-US" altLang="en-US" sz="2400" kern="0" dirty="0" err="1">
                <a:solidFill>
                  <a:prstClr val="black"/>
                </a:solidFill>
              </a:rPr>
              <a:t>mungkin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dapat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terjadi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pada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peristiwa-peristiwa</a:t>
            </a:r>
            <a:r>
              <a:rPr lang="en-US" altLang="en-US" sz="2400" kern="0" dirty="0">
                <a:solidFill>
                  <a:prstClr val="black"/>
                </a:solidFill>
              </a:rPr>
              <a:t> A1, A2, …. , An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dengan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diketahui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peristiwa</a:t>
            </a:r>
            <a:r>
              <a:rPr lang="en-US" altLang="en-US" sz="2400" kern="0" dirty="0">
                <a:solidFill>
                  <a:prstClr val="black"/>
                </a:solidFill>
              </a:rPr>
              <a:t> X </a:t>
            </a:r>
            <a:r>
              <a:rPr lang="en-US" altLang="en-US" sz="2400" kern="0" dirty="0" err="1">
                <a:solidFill>
                  <a:prstClr val="black"/>
                </a:solidFill>
              </a:rPr>
              <a:t>tersebut</a:t>
            </a:r>
            <a:r>
              <a:rPr lang="en-US" altLang="en-US" sz="2400" kern="0" dirty="0">
                <a:solidFill>
                  <a:prstClr val="black"/>
                </a:solidFill>
              </a:rPr>
              <a:t>, </a:t>
            </a:r>
            <a:r>
              <a:rPr lang="en-US" altLang="en-US" sz="2400" kern="0" dirty="0" err="1">
                <a:solidFill>
                  <a:prstClr val="black"/>
                </a:solidFill>
              </a:rPr>
              <a:t>maka</a:t>
            </a:r>
            <a:r>
              <a:rPr lang="en-US" altLang="en-US" sz="2400" kern="0" dirty="0">
                <a:solidFill>
                  <a:prstClr val="black"/>
                </a:solidFill>
              </a:rPr>
              <a:t> :</a:t>
            </a:r>
          </a:p>
        </p:txBody>
      </p:sp>
      <p:graphicFrame>
        <p:nvGraphicFramePr>
          <p:cNvPr id="31748" name="Object 5">
            <a:extLst>
              <a:ext uri="{FF2B5EF4-FFF2-40B4-BE49-F238E27FC236}">
                <a16:creationId xmlns:a16="http://schemas.microsoft.com/office/drawing/2014/main" xmlns="" id="{FDEE216D-5A9A-4FE8-8048-3B6D48A4F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351" y="3657600"/>
          <a:ext cx="42021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688367" imgH="393529" progId="Equation.DSMT4">
                  <p:embed/>
                </p:oleObj>
              </mc:Choice>
              <mc:Fallback>
                <p:oleObj name="Equation" r:id="rId3" imgW="1688367" imgH="393529" progId="Equation.DSMT4">
                  <p:embed/>
                  <p:pic>
                    <p:nvPicPr>
                      <p:cNvPr id="31748" name="Object 5">
                        <a:extLst>
                          <a:ext uri="{FF2B5EF4-FFF2-40B4-BE49-F238E27FC236}">
                            <a16:creationId xmlns:a16="http://schemas.microsoft.com/office/drawing/2014/main" xmlns="" id="{FDEE216D-5A9A-4FE8-8048-3B6D48A4F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1" y="3657600"/>
                        <a:ext cx="420211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7">
            <a:extLst>
              <a:ext uri="{FF2B5EF4-FFF2-40B4-BE49-F238E27FC236}">
                <a16:creationId xmlns:a16="http://schemas.microsoft.com/office/drawing/2014/main" xmlns="" id="{20FF6E7D-376B-452F-B744-1B1A03697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76801"/>
            <a:ext cx="7467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i = 1, 2, ………, 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R = ∑P(Ai) P(X|Ai)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R = P(A1) P(X|A1)+ P(A2) P(X|A2)+……….+P(An) P(X|An)</a:t>
            </a:r>
          </a:p>
        </p:txBody>
      </p:sp>
      <p:pic>
        <p:nvPicPr>
          <p:cNvPr id="31750" name="Picture 4" descr="E:\UDINUS S1\logo udinus.png">
            <a:extLst>
              <a:ext uri="{FF2B5EF4-FFF2-40B4-BE49-F238E27FC236}">
                <a16:creationId xmlns:a16="http://schemas.microsoft.com/office/drawing/2014/main" xmlns="" id="{0B816F3F-4A71-4E79-9801-F2959D80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858C48B-E28F-4BD2-B2CE-ECF1FC679A2A}"/>
              </a:ext>
            </a:extLst>
          </p:cNvPr>
          <p:cNvSpPr txBox="1">
            <a:spLocks noChangeArrowheads="1"/>
          </p:cNvSpPr>
          <p:nvPr/>
        </p:nvSpPr>
        <p:spPr>
          <a:xfrm>
            <a:off x="2590800" y="-34925"/>
            <a:ext cx="8001000" cy="8683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8D3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rgbClr val="F07F09">
                    <a:tint val="88000"/>
                    <a:satMod val="150000"/>
                  </a:srgbClr>
                </a:solidFill>
                <a:latin typeface="Verdana"/>
              </a:rPr>
              <a:t>Diagram Venn teorema Bayes</a:t>
            </a:r>
            <a:endParaRPr lang="en-US" sz="3200" dirty="0">
              <a:solidFill>
                <a:srgbClr val="F07F09">
                  <a:tint val="88000"/>
                  <a:satMod val="150000"/>
                </a:srgbClr>
              </a:solidFill>
              <a:latin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80026CD-6CF4-4758-B42C-E97242B37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7162800" cy="27432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d-ID" altLang="en-US" kern="0">
              <a:solidFill>
                <a:prstClr val="black"/>
              </a:solidFill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xmlns="" id="{4FB1CCFA-F2BA-4949-849B-468A354A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62484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kern="0">
                <a:solidFill>
                  <a:prstClr val="black"/>
                </a:solidFill>
              </a:rPr>
              <a:t>Peristiwa 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74538A31-C6A1-4686-9D69-ADE25320A9D7}"/>
              </a:ext>
            </a:extLst>
          </p:cNvPr>
          <p:cNvCxnSpPr/>
          <p:nvPr/>
        </p:nvCxnSpPr>
        <p:spPr>
          <a:xfrm flipH="1">
            <a:off x="3505200" y="1905000"/>
            <a:ext cx="9906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1176D7-0DCE-40E2-B615-8E6F7028D6D3}"/>
              </a:ext>
            </a:extLst>
          </p:cNvPr>
          <p:cNvCxnSpPr/>
          <p:nvPr/>
        </p:nvCxnSpPr>
        <p:spPr>
          <a:xfrm>
            <a:off x="5029200" y="1905000"/>
            <a:ext cx="1524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3068F6E-9FD5-484C-B2FD-3A2D8EDDCAD1}"/>
              </a:ext>
            </a:extLst>
          </p:cNvPr>
          <p:cNvCxnSpPr/>
          <p:nvPr/>
        </p:nvCxnSpPr>
        <p:spPr>
          <a:xfrm>
            <a:off x="8686800" y="1905000"/>
            <a:ext cx="6096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6" name="TextBox 10">
            <a:extLst>
              <a:ext uri="{FF2B5EF4-FFF2-40B4-BE49-F238E27FC236}">
                <a16:creationId xmlns:a16="http://schemas.microsoft.com/office/drawing/2014/main" xmlns="" id="{941DABA4-6F54-433E-964A-92DF201B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650" y="3668714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………………………….</a:t>
            </a:r>
          </a:p>
        </p:txBody>
      </p:sp>
      <p:sp>
        <p:nvSpPr>
          <p:cNvPr id="32777" name="TextBox 11">
            <a:extLst>
              <a:ext uri="{FF2B5EF4-FFF2-40B4-BE49-F238E27FC236}">
                <a16:creationId xmlns:a16="http://schemas.microsoft.com/office/drawing/2014/main" xmlns="" id="{1FD73E85-6269-43EC-B3BF-24EC0D5D1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37795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………………………….</a:t>
            </a:r>
          </a:p>
        </p:txBody>
      </p:sp>
      <p:sp>
        <p:nvSpPr>
          <p:cNvPr id="32778" name="TextBox 12">
            <a:extLst>
              <a:ext uri="{FF2B5EF4-FFF2-40B4-BE49-F238E27FC236}">
                <a16:creationId xmlns:a16="http://schemas.microsoft.com/office/drawing/2014/main" xmlns="" id="{1ABB2B33-ED3E-46C7-9817-2B5F007C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37795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1</a:t>
            </a:r>
          </a:p>
        </p:txBody>
      </p:sp>
      <p:sp>
        <p:nvSpPr>
          <p:cNvPr id="32779" name="TextBox 13">
            <a:extLst>
              <a:ext uri="{FF2B5EF4-FFF2-40B4-BE49-F238E27FC236}">
                <a16:creationId xmlns:a16="http://schemas.microsoft.com/office/drawing/2014/main" xmlns="" id="{0D80B68E-0C98-40DC-8F8B-94FB653E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1395414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2</a:t>
            </a:r>
          </a:p>
        </p:txBody>
      </p:sp>
      <p:sp>
        <p:nvSpPr>
          <p:cNvPr id="32780" name="TextBox 14">
            <a:extLst>
              <a:ext uri="{FF2B5EF4-FFF2-40B4-BE49-F238E27FC236}">
                <a16:creationId xmlns:a16="http://schemas.microsoft.com/office/drawing/2014/main" xmlns="" id="{C2C82DA7-BC19-43C7-A3B1-220E70F93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850" y="1401763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n</a:t>
            </a:r>
          </a:p>
        </p:txBody>
      </p:sp>
      <p:graphicFrame>
        <p:nvGraphicFramePr>
          <p:cNvPr id="32781" name="Object 15">
            <a:extLst>
              <a:ext uri="{FF2B5EF4-FFF2-40B4-BE49-F238E27FC236}">
                <a16:creationId xmlns:a16="http://schemas.microsoft.com/office/drawing/2014/main" xmlns="" id="{259C6064-AAAE-4F38-98FB-201092A07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191125"/>
          <a:ext cx="66754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3873500" imgH="431800" progId="Equation.DSMT4">
                  <p:embed/>
                </p:oleObj>
              </mc:Choice>
              <mc:Fallback>
                <p:oleObj name="Equation" r:id="rId3" imgW="3873500" imgH="431800" progId="Equation.DSMT4">
                  <p:embed/>
                  <p:pic>
                    <p:nvPicPr>
                      <p:cNvPr id="32781" name="Object 15">
                        <a:extLst>
                          <a:ext uri="{FF2B5EF4-FFF2-40B4-BE49-F238E27FC236}">
                            <a16:creationId xmlns:a16="http://schemas.microsoft.com/office/drawing/2014/main" xmlns="" id="{259C6064-AAAE-4F38-98FB-201092A07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91125"/>
                        <a:ext cx="66754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82" name="Picture 4" descr="E:\UDINUS S1\logo udinus.png">
            <a:extLst>
              <a:ext uri="{FF2B5EF4-FFF2-40B4-BE49-F238E27FC236}">
                <a16:creationId xmlns:a16="http://schemas.microsoft.com/office/drawing/2014/main" xmlns="" id="{C25D9963-CCEF-43B3-B1C0-F37377FA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1F89FBA2-4D00-42F6-8D2C-DC365F93B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0"/>
            <a:ext cx="7848600" cy="5016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altLang="en-US" sz="2000" kern="0" dirty="0" err="1">
                <a:solidFill>
                  <a:prstClr val="black"/>
                </a:solidFill>
              </a:rPr>
              <a:t>Contoh</a:t>
            </a:r>
            <a:r>
              <a:rPr lang="en-US" altLang="en-US" sz="2000" kern="0" dirty="0">
                <a:solidFill>
                  <a:prstClr val="black"/>
                </a:solidFill>
              </a:rPr>
              <a:t> :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en-US" sz="2000" kern="0" dirty="0" err="1">
                <a:solidFill>
                  <a:prstClr val="black"/>
                </a:solidFill>
              </a:rPr>
              <a:t>Sebuah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pabrik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penghasil</a:t>
            </a:r>
            <a:r>
              <a:rPr lang="en-US" altLang="en-US" sz="2000" kern="0" dirty="0">
                <a:solidFill>
                  <a:prstClr val="black"/>
                </a:solidFill>
              </a:rPr>
              <a:t> video </a:t>
            </a:r>
            <a:r>
              <a:rPr lang="en-US" altLang="en-US" sz="2000" kern="0" dirty="0" err="1">
                <a:solidFill>
                  <a:prstClr val="black"/>
                </a:solidFill>
              </a:rPr>
              <a:t>cassete</a:t>
            </a:r>
            <a:r>
              <a:rPr lang="en-US" altLang="en-US" sz="2000" kern="0" dirty="0">
                <a:solidFill>
                  <a:prstClr val="black"/>
                </a:solidFill>
              </a:rPr>
              <a:t> Recorder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membeli</a:t>
            </a:r>
            <a:r>
              <a:rPr lang="en-US" altLang="en-US" sz="2000" kern="0" dirty="0">
                <a:solidFill>
                  <a:prstClr val="black"/>
                </a:solidFill>
              </a:rPr>
              <a:t> microchip </a:t>
            </a:r>
            <a:r>
              <a:rPr lang="en-US" altLang="en-US" sz="2000" kern="0" dirty="0" err="1">
                <a:solidFill>
                  <a:prstClr val="black"/>
                </a:solidFill>
              </a:rPr>
              <a:t>khusus</a:t>
            </a:r>
            <a:r>
              <a:rPr lang="en-US" altLang="en-US" sz="2000" kern="0" dirty="0">
                <a:solidFill>
                  <a:prstClr val="black"/>
                </a:solidFill>
              </a:rPr>
              <a:t>, LS-24,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dari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tiga</a:t>
            </a:r>
            <a:r>
              <a:rPr lang="en-US" altLang="en-US" sz="2000" kern="0" dirty="0">
                <a:solidFill>
                  <a:prstClr val="black"/>
                </a:solidFill>
              </a:rPr>
              <a:t> supplier yang </a:t>
            </a:r>
            <a:r>
              <a:rPr lang="en-US" altLang="en-US" sz="2000" kern="0" dirty="0" err="1">
                <a:solidFill>
                  <a:prstClr val="black"/>
                </a:solidFill>
              </a:rPr>
              <a:t>berbeda</a:t>
            </a:r>
            <a:r>
              <a:rPr lang="en-US" altLang="en-US" sz="2000" kern="0" dirty="0">
                <a:solidFill>
                  <a:prstClr val="black"/>
                </a:solidFill>
              </a:rPr>
              <a:t> :Hall Electronic, Schuller sales,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dan</a:t>
            </a:r>
            <a:r>
              <a:rPr lang="en-US" altLang="en-US" sz="2000" kern="0" dirty="0">
                <a:solidFill>
                  <a:prstClr val="black"/>
                </a:solidFill>
              </a:rPr>
              <a:t> Crawford </a:t>
            </a:r>
            <a:r>
              <a:rPr lang="en-US" altLang="en-US" sz="2000" kern="0" dirty="0" err="1">
                <a:solidFill>
                  <a:prstClr val="black"/>
                </a:solidFill>
              </a:rPr>
              <a:t>componen</a:t>
            </a:r>
            <a:r>
              <a:rPr lang="en-US" altLang="en-US" sz="2000" kern="0" dirty="0">
                <a:solidFill>
                  <a:prstClr val="black"/>
                </a:solidFill>
              </a:rPr>
              <a:t>. 30% chip LS-24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dibeli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dari</a:t>
            </a:r>
            <a:r>
              <a:rPr lang="en-US" altLang="en-US" sz="2000" kern="0" dirty="0">
                <a:solidFill>
                  <a:prstClr val="black"/>
                </a:solidFill>
              </a:rPr>
              <a:t> Hall Electronic, 20%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dari</a:t>
            </a:r>
            <a:r>
              <a:rPr lang="en-US" altLang="en-US" sz="2000" kern="0" dirty="0">
                <a:solidFill>
                  <a:prstClr val="black"/>
                </a:solidFill>
              </a:rPr>
              <a:t> Schuller Sales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dan</a:t>
            </a:r>
            <a:r>
              <a:rPr lang="en-US" altLang="en-US" sz="2000" kern="0" dirty="0">
                <a:solidFill>
                  <a:prstClr val="black"/>
                </a:solidFill>
              </a:rPr>
              <a:t> 50%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sisanya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dari</a:t>
            </a:r>
            <a:r>
              <a:rPr lang="en-US" altLang="en-US" sz="2000" kern="0" dirty="0">
                <a:solidFill>
                  <a:prstClr val="black"/>
                </a:solidFill>
              </a:rPr>
              <a:t> Crawford </a:t>
            </a:r>
            <a:r>
              <a:rPr lang="en-US" altLang="en-US" sz="2000" kern="0" dirty="0" err="1">
                <a:solidFill>
                  <a:prstClr val="black"/>
                </a:solidFill>
              </a:rPr>
              <a:t>Componen</a:t>
            </a:r>
            <a:r>
              <a:rPr lang="en-US" altLang="en-US" sz="2000" kern="0" dirty="0">
                <a:solidFill>
                  <a:prstClr val="black"/>
                </a:solidFill>
              </a:rPr>
              <a:t>.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Pabrik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tersebut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mempunyai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banyak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pengalaman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berhubungan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dengan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ketiga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pemasok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tersebut</a:t>
            </a:r>
            <a:r>
              <a:rPr lang="en-US" altLang="en-US" sz="2000" kern="0" dirty="0">
                <a:solidFill>
                  <a:prstClr val="black"/>
                </a:solidFill>
              </a:rPr>
              <a:t>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mengetahui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bahwa</a:t>
            </a:r>
            <a:r>
              <a:rPr lang="en-US" altLang="en-US" sz="2000" kern="0" dirty="0">
                <a:solidFill>
                  <a:prstClr val="black"/>
                </a:solidFill>
              </a:rPr>
              <a:t> 3% chip LS-24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dari</a:t>
            </a:r>
            <a:r>
              <a:rPr lang="en-US" altLang="en-US" sz="2000" kern="0" dirty="0">
                <a:solidFill>
                  <a:prstClr val="black"/>
                </a:solidFill>
              </a:rPr>
              <a:t> Hall Electronic </a:t>
            </a:r>
            <a:r>
              <a:rPr lang="en-US" altLang="en-US" sz="2000" kern="0" dirty="0" err="1">
                <a:solidFill>
                  <a:prstClr val="black"/>
                </a:solidFill>
              </a:rPr>
              <a:t>cacat</a:t>
            </a:r>
            <a:r>
              <a:rPr lang="en-US" altLang="en-US" sz="2000" kern="0" dirty="0">
                <a:solidFill>
                  <a:prstClr val="black"/>
                </a:solidFill>
              </a:rPr>
              <a:t>, 5% chip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dari</a:t>
            </a:r>
            <a:r>
              <a:rPr lang="en-US" altLang="en-US" sz="2000" kern="0" dirty="0">
                <a:solidFill>
                  <a:prstClr val="black"/>
                </a:solidFill>
              </a:rPr>
              <a:t> Schuller </a:t>
            </a:r>
            <a:r>
              <a:rPr lang="en-US" altLang="en-US" sz="2000" kern="0" dirty="0" err="1">
                <a:solidFill>
                  <a:prstClr val="black"/>
                </a:solidFill>
              </a:rPr>
              <a:t>cacat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dan</a:t>
            </a:r>
            <a:r>
              <a:rPr lang="en-US" altLang="en-US" sz="2000" kern="0" dirty="0">
                <a:solidFill>
                  <a:prstClr val="black"/>
                </a:solidFill>
              </a:rPr>
              <a:t> 4% chip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dari</a:t>
            </a:r>
            <a:r>
              <a:rPr lang="en-US" altLang="en-US" sz="2000" kern="0" dirty="0">
                <a:solidFill>
                  <a:prstClr val="black"/>
                </a:solidFill>
              </a:rPr>
              <a:t> Crawford </a:t>
            </a:r>
            <a:r>
              <a:rPr lang="en-US" altLang="en-US" sz="2000" kern="0" dirty="0" err="1">
                <a:solidFill>
                  <a:prstClr val="black"/>
                </a:solidFill>
              </a:rPr>
              <a:t>cacat</a:t>
            </a:r>
            <a:r>
              <a:rPr lang="en-US" altLang="en-US" sz="2000" kern="0" dirty="0">
                <a:solidFill>
                  <a:prstClr val="black"/>
                </a:solidFill>
              </a:rPr>
              <a:t>.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en-US" sz="2000" kern="0" dirty="0" err="1">
                <a:solidFill>
                  <a:prstClr val="black"/>
                </a:solidFill>
              </a:rPr>
              <a:t>Pada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saat</a:t>
            </a:r>
            <a:r>
              <a:rPr lang="en-US" altLang="en-US" sz="2000" kern="0" dirty="0">
                <a:solidFill>
                  <a:prstClr val="black"/>
                </a:solidFill>
              </a:rPr>
              <a:t> chip LS-24 </a:t>
            </a:r>
            <a:r>
              <a:rPr lang="en-US" altLang="en-US" sz="2000" kern="0" dirty="0" err="1">
                <a:solidFill>
                  <a:prstClr val="black"/>
                </a:solidFill>
              </a:rPr>
              <a:t>tiba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dipabrik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penghasil</a:t>
            </a:r>
            <a:r>
              <a:rPr lang="en-US" altLang="en-US" sz="2000" kern="0" dirty="0">
                <a:solidFill>
                  <a:prstClr val="black"/>
                </a:solidFill>
              </a:rPr>
              <a:t> video </a:t>
            </a:r>
            <a:r>
              <a:rPr lang="en-US" altLang="en-US" sz="2000" kern="0" dirty="0" err="1">
                <a:solidFill>
                  <a:prstClr val="black"/>
                </a:solidFill>
              </a:rPr>
              <a:t>Cassete</a:t>
            </a:r>
            <a:r>
              <a:rPr lang="en-US" altLang="en-US" sz="2000" kern="0" dirty="0">
                <a:solidFill>
                  <a:prstClr val="black"/>
                </a:solidFill>
              </a:rPr>
              <a:t> Recorder </a:t>
            </a:r>
            <a:r>
              <a:rPr lang="en-US" altLang="en-US" sz="2000" kern="0" dirty="0" err="1">
                <a:solidFill>
                  <a:prstClr val="black"/>
                </a:solidFill>
              </a:rPr>
              <a:t>langsung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diletakan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digudang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tidak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diperiksa</a:t>
            </a:r>
            <a:r>
              <a:rPr lang="en-US" altLang="en-US" sz="2000" kern="0" dirty="0">
                <a:solidFill>
                  <a:prstClr val="black"/>
                </a:solidFill>
              </a:rPr>
              <a:t>, </a:t>
            </a:r>
            <a:r>
              <a:rPr lang="en-US" altLang="en-US" sz="2000" kern="0" dirty="0" err="1">
                <a:solidFill>
                  <a:prstClr val="black"/>
                </a:solidFill>
              </a:rPr>
              <a:t>kecuali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atas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petunjuk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pemasok.Seorang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pegawai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memilih</a:t>
            </a:r>
            <a:r>
              <a:rPr lang="en-US" altLang="en-US" sz="2000" kern="0" dirty="0">
                <a:solidFill>
                  <a:prstClr val="black"/>
                </a:solidFill>
              </a:rPr>
              <a:t> chip </a:t>
            </a:r>
            <a:r>
              <a:rPr lang="en-US" altLang="en-US" sz="2000" kern="0" dirty="0" err="1">
                <a:solidFill>
                  <a:prstClr val="black"/>
                </a:solidFill>
              </a:rPr>
              <a:t>untuk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dipasang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dalam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sebuah</a:t>
            </a:r>
            <a:r>
              <a:rPr lang="en-US" altLang="en-US" sz="2000" kern="0" dirty="0">
                <a:solidFill>
                  <a:prstClr val="black"/>
                </a:solidFill>
              </a:rPr>
              <a:t> video </a:t>
            </a:r>
            <a:r>
              <a:rPr lang="en-US" altLang="en-US" sz="2000" kern="0" dirty="0" err="1">
                <a:solidFill>
                  <a:prstClr val="black"/>
                </a:solidFill>
              </a:rPr>
              <a:t>casete</a:t>
            </a:r>
            <a:r>
              <a:rPr lang="en-US" altLang="en-US" sz="2000" kern="0" dirty="0">
                <a:solidFill>
                  <a:prstClr val="black"/>
                </a:solidFill>
              </a:rPr>
              <a:t> recorder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dan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menemukan</a:t>
            </a:r>
            <a:r>
              <a:rPr lang="en-US" altLang="en-US" sz="2000" kern="0" dirty="0">
                <a:solidFill>
                  <a:prstClr val="black"/>
                </a:solidFill>
              </a:rPr>
              <a:t> chip </a:t>
            </a:r>
            <a:r>
              <a:rPr lang="en-US" altLang="en-US" sz="2000" kern="0" dirty="0" err="1">
                <a:solidFill>
                  <a:prstClr val="black"/>
                </a:solidFill>
              </a:rPr>
              <a:t>tersebut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cacat</a:t>
            </a:r>
            <a:r>
              <a:rPr lang="en-US" altLang="en-US" sz="2000" kern="0" dirty="0">
                <a:solidFill>
                  <a:prstClr val="black"/>
                </a:solidFill>
              </a:rPr>
              <a:t>. </a:t>
            </a:r>
            <a:r>
              <a:rPr lang="en-US" altLang="en-US" sz="2000" kern="0" dirty="0" err="1">
                <a:solidFill>
                  <a:prstClr val="black"/>
                </a:solidFill>
              </a:rPr>
              <a:t>Berapakah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peluang</a:t>
            </a:r>
            <a:r>
              <a:rPr lang="en-US" altLang="en-US" sz="2000" kern="0" dirty="0">
                <a:solidFill>
                  <a:prstClr val="black"/>
                </a:solidFill>
              </a:rPr>
              <a:t> chip </a:t>
            </a:r>
            <a:r>
              <a:rPr lang="en-US" altLang="en-US" sz="2000" kern="0" dirty="0" err="1">
                <a:solidFill>
                  <a:prstClr val="black"/>
                </a:solidFill>
              </a:rPr>
              <a:t>tersebut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diproduksi</a:t>
            </a:r>
            <a:r>
              <a:rPr lang="en-US" altLang="en-US" sz="2000" kern="0" dirty="0">
                <a:solidFill>
                  <a:prstClr val="black"/>
                </a:solidFill>
              </a:rPr>
              <a:t> </a:t>
            </a:r>
            <a:r>
              <a:rPr lang="en-US" altLang="en-US" sz="2000" kern="0" dirty="0" err="1">
                <a:solidFill>
                  <a:prstClr val="black"/>
                </a:solidFill>
              </a:rPr>
              <a:t>oleh</a:t>
            </a:r>
            <a:r>
              <a:rPr lang="en-US" altLang="en-US" sz="2000" kern="0" dirty="0">
                <a:solidFill>
                  <a:prstClr val="black"/>
                </a:solidFill>
              </a:rPr>
              <a:t> Schuller Sales ?</a:t>
            </a:r>
          </a:p>
        </p:txBody>
      </p:sp>
      <p:pic>
        <p:nvPicPr>
          <p:cNvPr id="33795" name="Picture 4" descr="E:\UDINUS S1\logo udinus.png">
            <a:extLst>
              <a:ext uri="{FF2B5EF4-FFF2-40B4-BE49-F238E27FC236}">
                <a16:creationId xmlns:a16="http://schemas.microsoft.com/office/drawing/2014/main" xmlns="" id="{5A1D7FB5-53E7-478F-A2DA-A0D35F30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502299C9-3CDB-4788-A71E-3587D81D6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2401"/>
            <a:ext cx="8077200" cy="6462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Terdapat</a:t>
            </a:r>
            <a:r>
              <a:rPr lang="en-US" altLang="en-US" kern="0" dirty="0">
                <a:solidFill>
                  <a:prstClr val="black"/>
                </a:solidFill>
              </a:rPr>
              <a:t> 3 </a:t>
            </a:r>
            <a:r>
              <a:rPr lang="en-US" altLang="en-US" kern="0" dirty="0" err="1">
                <a:solidFill>
                  <a:prstClr val="black"/>
                </a:solidFill>
              </a:rPr>
              <a:t>peristiwa</a:t>
            </a:r>
            <a:r>
              <a:rPr lang="en-US" altLang="en-US" kern="0" dirty="0">
                <a:solidFill>
                  <a:prstClr val="black"/>
                </a:solidFill>
              </a:rPr>
              <a:t>, </a:t>
            </a:r>
            <a:r>
              <a:rPr lang="en-US" altLang="en-US" kern="0" dirty="0" err="1">
                <a:solidFill>
                  <a:prstClr val="black"/>
                </a:solidFill>
              </a:rPr>
              <a:t>yaitu</a:t>
            </a:r>
            <a:r>
              <a:rPr lang="en-US" altLang="en-US" kern="0" dirty="0">
                <a:solidFill>
                  <a:prstClr val="black"/>
                </a:solidFill>
              </a:rPr>
              <a:t> 3 </a:t>
            </a:r>
            <a:r>
              <a:rPr lang="en-US" altLang="en-US" kern="0" dirty="0" err="1">
                <a:solidFill>
                  <a:prstClr val="black"/>
                </a:solidFill>
              </a:rPr>
              <a:t>pemasok</a:t>
            </a:r>
            <a:r>
              <a:rPr lang="en-US" altLang="en-US" kern="0" dirty="0">
                <a:solidFill>
                  <a:prstClr val="black"/>
                </a:solidFill>
              </a:rPr>
              <a:t> chip.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	A1 : LS-24 </a:t>
            </a:r>
            <a:r>
              <a:rPr lang="en-US" altLang="en-US" kern="0" dirty="0" err="1">
                <a:solidFill>
                  <a:prstClr val="black"/>
                </a:solidFill>
              </a:rPr>
              <a:t>dibeli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dari</a:t>
            </a:r>
            <a:r>
              <a:rPr lang="en-US" altLang="en-US" kern="0" dirty="0">
                <a:solidFill>
                  <a:prstClr val="black"/>
                </a:solidFill>
              </a:rPr>
              <a:t> Hall Electronic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	A2 : LS-24 </a:t>
            </a:r>
            <a:r>
              <a:rPr lang="en-US" altLang="en-US" kern="0" dirty="0" err="1">
                <a:solidFill>
                  <a:prstClr val="black"/>
                </a:solidFill>
              </a:rPr>
              <a:t>dibeli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dari</a:t>
            </a:r>
            <a:r>
              <a:rPr lang="en-US" altLang="en-US" kern="0" dirty="0">
                <a:solidFill>
                  <a:prstClr val="black"/>
                </a:solidFill>
              </a:rPr>
              <a:t> Schuller Sales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	A3 : LS-24 </a:t>
            </a:r>
            <a:r>
              <a:rPr lang="en-US" altLang="en-US" kern="0" dirty="0" err="1">
                <a:solidFill>
                  <a:prstClr val="black"/>
                </a:solidFill>
              </a:rPr>
              <a:t>dibeli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dari</a:t>
            </a:r>
            <a:r>
              <a:rPr lang="en-US" altLang="en-US" kern="0" dirty="0">
                <a:solidFill>
                  <a:prstClr val="black"/>
                </a:solidFill>
              </a:rPr>
              <a:t> Crawford Component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awalnya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adalah</a:t>
            </a:r>
            <a:endParaRPr lang="en-US" altLang="en-US" kern="0" dirty="0">
              <a:solidFill>
                <a:prstClr val="black"/>
              </a:solidFill>
            </a:endParaRPr>
          </a:p>
          <a:p>
            <a:pPr algn="just" eaLnBrk="1" hangingPunct="1"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	P(A1) = 0,30 </a:t>
            </a:r>
            <a:r>
              <a:rPr lang="en-US" altLang="en-US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kern="0" dirty="0">
                <a:solidFill>
                  <a:prstClr val="black"/>
                </a:solidFill>
              </a:rPr>
              <a:t> LS-24 </a:t>
            </a:r>
            <a:r>
              <a:rPr lang="en-US" altLang="en-US" kern="0" dirty="0" err="1">
                <a:solidFill>
                  <a:prstClr val="black"/>
                </a:solidFill>
              </a:rPr>
              <a:t>diproduksi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oleh</a:t>
            </a:r>
            <a:r>
              <a:rPr lang="en-US" altLang="en-US" kern="0" dirty="0">
                <a:solidFill>
                  <a:prstClr val="black"/>
                </a:solidFill>
              </a:rPr>
              <a:t> Hall Electronic</a:t>
            </a:r>
          </a:p>
          <a:p>
            <a:pPr algn="just" eaLnBrk="1" hangingPunct="1"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	P(A2) = 0,20 </a:t>
            </a:r>
            <a:r>
              <a:rPr lang="en-US" altLang="en-US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kern="0" dirty="0">
                <a:solidFill>
                  <a:prstClr val="black"/>
                </a:solidFill>
              </a:rPr>
              <a:t> LS-24 </a:t>
            </a:r>
            <a:r>
              <a:rPr lang="en-US" altLang="en-US" kern="0" dirty="0" err="1">
                <a:solidFill>
                  <a:prstClr val="black"/>
                </a:solidFill>
              </a:rPr>
              <a:t>diproduksi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oleh</a:t>
            </a:r>
            <a:r>
              <a:rPr lang="en-US" altLang="en-US" kern="0" dirty="0">
                <a:solidFill>
                  <a:prstClr val="black"/>
                </a:solidFill>
              </a:rPr>
              <a:t> Schuller Sales</a:t>
            </a:r>
          </a:p>
          <a:p>
            <a:pPr algn="just" eaLnBrk="1" hangingPunct="1"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	P(A3) = 0,50 </a:t>
            </a:r>
            <a:r>
              <a:rPr lang="en-US" altLang="en-US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kern="0" dirty="0">
                <a:solidFill>
                  <a:prstClr val="black"/>
                </a:solidFill>
              </a:rPr>
              <a:t> LS-24 </a:t>
            </a:r>
            <a:r>
              <a:rPr lang="en-US" altLang="en-US" kern="0" dirty="0" err="1">
                <a:solidFill>
                  <a:prstClr val="black"/>
                </a:solidFill>
              </a:rPr>
              <a:t>diproduksi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oleh</a:t>
            </a:r>
            <a:r>
              <a:rPr lang="en-US" altLang="en-US" kern="0" dirty="0">
                <a:solidFill>
                  <a:prstClr val="black"/>
                </a:solidFill>
              </a:rPr>
              <a:t> Crawford Component</a:t>
            </a:r>
          </a:p>
          <a:p>
            <a:pPr algn="just" eaLnBrk="1" hangingPunct="1">
              <a:buFontTx/>
              <a:buChar char="•"/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Informasi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tambahan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adalah</a:t>
            </a:r>
            <a:r>
              <a:rPr lang="en-US" altLang="en-US" kern="0" dirty="0">
                <a:solidFill>
                  <a:prstClr val="black"/>
                </a:solidFill>
              </a:rPr>
              <a:t> chip LS-24 yang </a:t>
            </a:r>
            <a:r>
              <a:rPr lang="en-US" altLang="en-US" kern="0" dirty="0" err="1">
                <a:solidFill>
                  <a:prstClr val="black"/>
                </a:solidFill>
              </a:rPr>
              <a:t>akan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dipasang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cacat</a:t>
            </a:r>
            <a:r>
              <a:rPr lang="en-US" altLang="en-US" kern="0" dirty="0">
                <a:solidFill>
                  <a:prstClr val="black"/>
                </a:solidFill>
              </a:rPr>
              <a:t>.</a:t>
            </a:r>
          </a:p>
          <a:p>
            <a:pPr algn="just" eaLnBrk="1" hangingPunct="1"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		B1 LS-24 </a:t>
            </a:r>
            <a:r>
              <a:rPr lang="en-US" altLang="en-US" kern="0" dirty="0" err="1">
                <a:solidFill>
                  <a:prstClr val="black"/>
                </a:solidFill>
              </a:rPr>
              <a:t>cacat</a:t>
            </a:r>
            <a:endParaRPr lang="en-US" altLang="en-US" kern="0" dirty="0">
              <a:solidFill>
                <a:prstClr val="black"/>
              </a:solidFill>
            </a:endParaRPr>
          </a:p>
          <a:p>
            <a:pPr algn="just" eaLnBrk="1" hangingPunct="1"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		B2 LS-24 </a:t>
            </a:r>
            <a:r>
              <a:rPr lang="en-US" altLang="en-US" kern="0" dirty="0" err="1">
                <a:solidFill>
                  <a:prstClr val="black"/>
                </a:solidFill>
              </a:rPr>
              <a:t>tidak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cacat</a:t>
            </a:r>
            <a:endParaRPr lang="en-US" altLang="en-US" kern="0" dirty="0">
              <a:solidFill>
                <a:prstClr val="black"/>
              </a:solidFill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bersyarat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berikut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ini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telah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ditetapkan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sebelumnya</a:t>
            </a:r>
            <a:r>
              <a:rPr lang="en-US" altLang="en-US" kern="0" dirty="0">
                <a:solidFill>
                  <a:prstClr val="black"/>
                </a:solidFill>
              </a:rPr>
              <a:t>.</a:t>
            </a:r>
          </a:p>
          <a:p>
            <a:pPr algn="just" eaLnBrk="1" hangingPunct="1"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P(B1/A1) = 0,03 </a:t>
            </a:r>
            <a:r>
              <a:rPr lang="en-US" altLang="en-US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kern="0" dirty="0">
                <a:solidFill>
                  <a:prstClr val="black"/>
                </a:solidFill>
              </a:rPr>
              <a:t> LS-24 yang </a:t>
            </a:r>
            <a:r>
              <a:rPr lang="en-US" altLang="en-US" kern="0" dirty="0" err="1">
                <a:solidFill>
                  <a:prstClr val="black"/>
                </a:solidFill>
              </a:rPr>
              <a:t>diproduksi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oleh</a:t>
            </a:r>
            <a:r>
              <a:rPr lang="en-US" altLang="en-US" kern="0" dirty="0">
                <a:solidFill>
                  <a:prstClr val="black"/>
                </a:solidFill>
              </a:rPr>
              <a:t> Hall Electronic </a:t>
            </a:r>
            <a:r>
              <a:rPr lang="en-US" altLang="en-US" kern="0" dirty="0" err="1">
                <a:solidFill>
                  <a:prstClr val="black"/>
                </a:solidFill>
              </a:rPr>
              <a:t>cacat</a:t>
            </a:r>
            <a:endParaRPr lang="en-US" altLang="en-US" kern="0" dirty="0">
              <a:solidFill>
                <a:prstClr val="black"/>
              </a:solidFill>
            </a:endParaRPr>
          </a:p>
          <a:p>
            <a:pPr algn="just" eaLnBrk="1" hangingPunct="1"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P(B1/A2) = 0,05 </a:t>
            </a:r>
            <a:r>
              <a:rPr lang="en-US" altLang="en-US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kern="0" dirty="0">
                <a:solidFill>
                  <a:prstClr val="black"/>
                </a:solidFill>
              </a:rPr>
              <a:t> LS-24 yang </a:t>
            </a:r>
            <a:r>
              <a:rPr lang="en-US" altLang="en-US" kern="0" dirty="0" err="1">
                <a:solidFill>
                  <a:prstClr val="black"/>
                </a:solidFill>
              </a:rPr>
              <a:t>diproduksi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oleh</a:t>
            </a:r>
            <a:r>
              <a:rPr lang="en-US" altLang="en-US" kern="0" dirty="0">
                <a:solidFill>
                  <a:prstClr val="black"/>
                </a:solidFill>
              </a:rPr>
              <a:t> Schuller Sales </a:t>
            </a:r>
            <a:r>
              <a:rPr lang="en-US" altLang="en-US" kern="0" dirty="0" err="1">
                <a:solidFill>
                  <a:prstClr val="black"/>
                </a:solidFill>
              </a:rPr>
              <a:t>cacat</a:t>
            </a:r>
            <a:endParaRPr lang="en-US" altLang="en-US" kern="0" dirty="0">
              <a:solidFill>
                <a:prstClr val="black"/>
              </a:solidFill>
            </a:endParaRPr>
          </a:p>
          <a:p>
            <a:pPr algn="just" eaLnBrk="1" hangingPunct="1"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P(B1/A3) = 0,04 </a:t>
            </a:r>
            <a:r>
              <a:rPr lang="en-US" altLang="en-US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kern="0" dirty="0">
                <a:solidFill>
                  <a:prstClr val="black"/>
                </a:solidFill>
              </a:rPr>
              <a:t> LS-24 yang </a:t>
            </a:r>
            <a:r>
              <a:rPr lang="en-US" altLang="en-US" kern="0" dirty="0" err="1">
                <a:solidFill>
                  <a:prstClr val="black"/>
                </a:solidFill>
              </a:rPr>
              <a:t>diproduksi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oleh</a:t>
            </a:r>
            <a:r>
              <a:rPr lang="en-US" altLang="en-US" kern="0" dirty="0">
                <a:solidFill>
                  <a:prstClr val="black"/>
                </a:solidFill>
              </a:rPr>
              <a:t> Crawford Component </a:t>
            </a:r>
            <a:r>
              <a:rPr lang="en-US" altLang="en-US" kern="0" dirty="0" err="1">
                <a:solidFill>
                  <a:prstClr val="black"/>
                </a:solidFill>
              </a:rPr>
              <a:t>cacat</a:t>
            </a:r>
            <a:r>
              <a:rPr lang="en-US" altLang="en-US" kern="0" dirty="0">
                <a:solidFill>
                  <a:prstClr val="black"/>
                </a:solidFill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Sebuah</a:t>
            </a:r>
            <a:r>
              <a:rPr lang="en-US" altLang="en-US" kern="0" dirty="0">
                <a:solidFill>
                  <a:prstClr val="black"/>
                </a:solidFill>
              </a:rPr>
              <a:t> chip </a:t>
            </a:r>
            <a:r>
              <a:rPr lang="en-US" altLang="en-US" kern="0" dirty="0" err="1">
                <a:solidFill>
                  <a:prstClr val="black"/>
                </a:solidFill>
              </a:rPr>
              <a:t>dipilih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dari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gudang</a:t>
            </a:r>
            <a:r>
              <a:rPr lang="en-US" altLang="en-US" kern="0" dirty="0">
                <a:solidFill>
                  <a:prstClr val="black"/>
                </a:solidFill>
              </a:rPr>
              <a:t>. </a:t>
            </a:r>
            <a:r>
              <a:rPr lang="en-US" altLang="en-US" kern="0" dirty="0" err="1">
                <a:solidFill>
                  <a:prstClr val="black"/>
                </a:solidFill>
              </a:rPr>
              <a:t>Karena</a:t>
            </a:r>
            <a:r>
              <a:rPr lang="en-US" altLang="en-US" kern="0" dirty="0">
                <a:solidFill>
                  <a:prstClr val="black"/>
                </a:solidFill>
              </a:rPr>
              <a:t> chip yang </a:t>
            </a:r>
            <a:r>
              <a:rPr lang="en-US" altLang="en-US" kern="0" dirty="0" err="1">
                <a:solidFill>
                  <a:prstClr val="black"/>
                </a:solidFill>
              </a:rPr>
              <a:t>masuk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tidak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diperiksa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kecuali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atas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petunjuk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pemasok</a:t>
            </a:r>
            <a:r>
              <a:rPr lang="en-US" altLang="en-US" kern="0" dirty="0">
                <a:solidFill>
                  <a:prstClr val="black"/>
                </a:solidFill>
              </a:rPr>
              <a:t>, </a:t>
            </a:r>
            <a:r>
              <a:rPr lang="en-US" altLang="en-US" kern="0" dirty="0" err="1">
                <a:solidFill>
                  <a:prstClr val="black"/>
                </a:solidFill>
              </a:rPr>
              <a:t>kita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tidak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mengetahui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secara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pasti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pemasok</a:t>
            </a:r>
            <a:r>
              <a:rPr lang="en-US" altLang="en-US" kern="0" dirty="0">
                <a:solidFill>
                  <a:prstClr val="black"/>
                </a:solidFill>
              </a:rPr>
              <a:t> mana yang </a:t>
            </a:r>
            <a:r>
              <a:rPr lang="en-US" altLang="en-US" kern="0" dirty="0" err="1">
                <a:solidFill>
                  <a:prstClr val="black"/>
                </a:solidFill>
              </a:rPr>
              <a:t>memproduksi</a:t>
            </a:r>
            <a:r>
              <a:rPr lang="en-US" altLang="en-US" kern="0" dirty="0">
                <a:solidFill>
                  <a:prstClr val="black"/>
                </a:solidFill>
              </a:rPr>
              <a:t> chip </a:t>
            </a:r>
            <a:r>
              <a:rPr lang="en-US" altLang="en-US" kern="0" dirty="0" err="1">
                <a:solidFill>
                  <a:prstClr val="black"/>
                </a:solidFill>
              </a:rPr>
              <a:t>tersebut</a:t>
            </a:r>
            <a:r>
              <a:rPr lang="en-US" altLang="en-US" kern="0" dirty="0">
                <a:solidFill>
                  <a:prstClr val="black"/>
                </a:solidFill>
              </a:rPr>
              <a:t>. Kita </a:t>
            </a:r>
            <a:r>
              <a:rPr lang="en-US" altLang="en-US" kern="0" dirty="0" err="1">
                <a:solidFill>
                  <a:prstClr val="black"/>
                </a:solidFill>
              </a:rPr>
              <a:t>ingin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menentukan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kern="0" dirty="0">
                <a:solidFill>
                  <a:prstClr val="black"/>
                </a:solidFill>
              </a:rPr>
              <a:t> chip yang </a:t>
            </a:r>
            <a:r>
              <a:rPr lang="en-US" altLang="en-US" kern="0" dirty="0" err="1">
                <a:solidFill>
                  <a:prstClr val="black"/>
                </a:solidFill>
              </a:rPr>
              <a:t>cacat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tersebut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diproduksi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oleh</a:t>
            </a:r>
            <a:r>
              <a:rPr lang="en-US" altLang="en-US" kern="0" dirty="0">
                <a:solidFill>
                  <a:prstClr val="black"/>
                </a:solidFill>
              </a:rPr>
              <a:t> Schuller sales. </a:t>
            </a:r>
            <a:r>
              <a:rPr lang="en-US" altLang="en-US" kern="0" dirty="0" err="1">
                <a:solidFill>
                  <a:prstClr val="black"/>
                </a:solidFill>
              </a:rPr>
              <a:t>Probabilitasnya</a:t>
            </a:r>
            <a:r>
              <a:rPr lang="en-US" altLang="en-US" kern="0" dirty="0">
                <a:solidFill>
                  <a:prstClr val="black"/>
                </a:solidFill>
              </a:rPr>
              <a:t> </a:t>
            </a:r>
            <a:r>
              <a:rPr lang="en-US" altLang="en-US" kern="0" dirty="0" err="1">
                <a:solidFill>
                  <a:prstClr val="black"/>
                </a:solidFill>
              </a:rPr>
              <a:t>ditulis</a:t>
            </a:r>
            <a:endParaRPr lang="en-US" altLang="en-US" kern="0" dirty="0">
              <a:solidFill>
                <a:prstClr val="black"/>
              </a:solidFill>
            </a:endParaRPr>
          </a:p>
          <a:p>
            <a:pPr algn="just" eaLnBrk="1" hangingPunct="1"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	P(A2/B1)</a:t>
            </a:r>
          </a:p>
        </p:txBody>
      </p:sp>
      <p:pic>
        <p:nvPicPr>
          <p:cNvPr id="34819" name="Picture 4" descr="E:\UDINUS S1\logo udinus.png">
            <a:extLst>
              <a:ext uri="{FF2B5EF4-FFF2-40B4-BE49-F238E27FC236}">
                <a16:creationId xmlns:a16="http://schemas.microsoft.com/office/drawing/2014/main" xmlns="" id="{E689A3F4-1DA0-458E-ADD3-F9C2281BD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xmlns="" id="{C32245D3-7E30-48F0-963D-5DE9C3553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28601"/>
            <a:ext cx="79248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kern="0" dirty="0" err="1">
                <a:solidFill>
                  <a:prstClr val="black"/>
                </a:solidFill>
              </a:rPr>
              <a:t>Kasus</a:t>
            </a:r>
            <a:r>
              <a:rPr lang="en-US" altLang="en-US" sz="2800" kern="0" dirty="0">
                <a:solidFill>
                  <a:prstClr val="black"/>
                </a:solidFill>
              </a:rPr>
              <a:t> </a:t>
            </a:r>
            <a:r>
              <a:rPr lang="en-US" altLang="en-US" sz="2800" kern="0" dirty="0" err="1">
                <a:solidFill>
                  <a:prstClr val="black"/>
                </a:solidFill>
              </a:rPr>
              <a:t>diatas</a:t>
            </a:r>
            <a:r>
              <a:rPr lang="en-US" altLang="en-US" sz="2800" kern="0" dirty="0">
                <a:solidFill>
                  <a:prstClr val="black"/>
                </a:solidFill>
              </a:rPr>
              <a:t> </a:t>
            </a:r>
            <a:r>
              <a:rPr lang="en-US" altLang="en-US" sz="2800" kern="0" dirty="0" err="1">
                <a:solidFill>
                  <a:prstClr val="black"/>
                </a:solidFill>
              </a:rPr>
              <a:t>dalam</a:t>
            </a:r>
            <a:r>
              <a:rPr lang="en-US" altLang="en-US" sz="2800" kern="0" dirty="0">
                <a:solidFill>
                  <a:prstClr val="black"/>
                </a:solidFill>
              </a:rPr>
              <a:t> Diagram Venn </a:t>
            </a:r>
            <a:r>
              <a:rPr lang="en-US" altLang="en-US" sz="2800" kern="0" dirty="0" err="1">
                <a:solidFill>
                  <a:prstClr val="black"/>
                </a:solidFill>
              </a:rPr>
              <a:t>adalah</a:t>
            </a:r>
            <a:r>
              <a:rPr lang="en-US" altLang="en-US" sz="2800" kern="0" dirty="0">
                <a:solidFill>
                  <a:prstClr val="black"/>
                </a:solidFill>
              </a:rPr>
              <a:t> </a:t>
            </a:r>
            <a:r>
              <a:rPr lang="en-US" altLang="en-US" sz="2800" kern="0" dirty="0" err="1">
                <a:solidFill>
                  <a:prstClr val="black"/>
                </a:solidFill>
              </a:rPr>
              <a:t>sbb</a:t>
            </a:r>
            <a:r>
              <a:rPr lang="en-US" altLang="en-US" sz="2800" kern="0" dirty="0">
                <a:solidFill>
                  <a:prstClr val="black"/>
                </a:solidFill>
              </a:rPr>
              <a:t>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1AC6107-4983-4DC1-A00E-49B25B0D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00200"/>
            <a:ext cx="6477000" cy="2057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d-ID" altLang="en-US" kern="0">
              <a:solidFill>
                <a:prstClr val="black"/>
              </a:solidFill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xmlns="" id="{BCEE3E2B-2495-49B1-878D-142B2A33D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600200"/>
            <a:ext cx="457200" cy="2057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xmlns="" id="{4564837D-5531-4EB3-8C83-17C0BBB2F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00200"/>
            <a:ext cx="0" cy="2057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F4FF1830-D6E6-47C9-A44D-44059C73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62200"/>
            <a:ext cx="5029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d-ID" altLang="en-US" kern="0">
              <a:solidFill>
                <a:prstClr val="black"/>
              </a:solidFill>
            </a:endParaRP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xmlns="" id="{991FA5F9-8D75-4710-990F-DE5CEA87E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86200"/>
            <a:ext cx="8153400" cy="1938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altLang="en-US" sz="2400" kern="0" dirty="0" err="1">
                <a:solidFill>
                  <a:prstClr val="black"/>
                </a:solidFill>
              </a:rPr>
              <a:t>Probabilitas</a:t>
            </a:r>
            <a:r>
              <a:rPr lang="en-US" altLang="en-US" sz="2400" kern="0" dirty="0">
                <a:solidFill>
                  <a:prstClr val="black"/>
                </a:solidFill>
              </a:rPr>
              <a:t> chip LS-24 </a:t>
            </a:r>
            <a:r>
              <a:rPr lang="en-US" altLang="en-US" sz="2400" kern="0" dirty="0" err="1">
                <a:solidFill>
                  <a:prstClr val="black"/>
                </a:solidFill>
              </a:rPr>
              <a:t>cacat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berasal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dari</a:t>
            </a:r>
            <a:r>
              <a:rPr lang="en-US" altLang="en-US" sz="2400" kern="0" dirty="0">
                <a:solidFill>
                  <a:prstClr val="black"/>
                </a:solidFill>
              </a:rPr>
              <a:t> Schuller sales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dapat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diperoleh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dengan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menggunakan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teorema</a:t>
            </a:r>
            <a:r>
              <a:rPr lang="en-US" altLang="en-US" sz="2400" kern="0" dirty="0">
                <a:solidFill>
                  <a:prstClr val="black"/>
                </a:solidFill>
              </a:rPr>
              <a:t> Bayes. Kita </a:t>
            </a:r>
            <a:r>
              <a:rPr lang="en-US" altLang="en-US" sz="2400" kern="0" dirty="0" err="1">
                <a:solidFill>
                  <a:prstClr val="black"/>
                </a:solidFill>
              </a:rPr>
              <a:t>ingin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menghitung</a:t>
            </a:r>
            <a:r>
              <a:rPr lang="en-US" altLang="en-US" sz="2400" kern="0" dirty="0">
                <a:solidFill>
                  <a:prstClr val="black"/>
                </a:solidFill>
              </a:rPr>
              <a:t> P(A2/B1),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dimana</a:t>
            </a:r>
            <a:r>
              <a:rPr lang="en-US" altLang="en-US" sz="2400" kern="0" dirty="0">
                <a:solidFill>
                  <a:prstClr val="black"/>
                </a:solidFill>
              </a:rPr>
              <a:t> A2 </a:t>
            </a:r>
            <a:r>
              <a:rPr lang="en-US" altLang="en-US" sz="2400" kern="0" dirty="0" err="1">
                <a:solidFill>
                  <a:prstClr val="black"/>
                </a:solidFill>
              </a:rPr>
              <a:t>adalah</a:t>
            </a:r>
            <a:r>
              <a:rPr lang="en-US" altLang="en-US" sz="2400" kern="0" dirty="0">
                <a:solidFill>
                  <a:prstClr val="black"/>
                </a:solidFill>
              </a:rPr>
              <a:t> Schuller sales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dan</a:t>
            </a:r>
            <a:r>
              <a:rPr lang="en-US" altLang="en-US" sz="2400" kern="0" dirty="0">
                <a:solidFill>
                  <a:prstClr val="black"/>
                </a:solidFill>
              </a:rPr>
              <a:t> B1 </a:t>
            </a:r>
            <a:r>
              <a:rPr lang="en-US" altLang="en-US" sz="2400" kern="0" dirty="0" err="1">
                <a:solidFill>
                  <a:prstClr val="black"/>
                </a:solidFill>
              </a:rPr>
              <a:t>adalah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kenyataan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bahwa</a:t>
            </a:r>
            <a:r>
              <a:rPr lang="en-US" altLang="en-US" sz="2400" kern="0" dirty="0">
                <a:solidFill>
                  <a:prstClr val="black"/>
                </a:solidFill>
              </a:rPr>
              <a:t> chip LS-24 yang </a:t>
            </a:r>
            <a:r>
              <a:rPr lang="en-US" altLang="en-US" sz="2400" kern="0" dirty="0" err="1">
                <a:solidFill>
                  <a:prstClr val="black"/>
                </a:solidFill>
              </a:rPr>
              <a:t>dipilih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adalah</a:t>
            </a:r>
            <a:r>
              <a:rPr lang="en-US" altLang="en-US" sz="2400" kern="0" dirty="0">
                <a:solidFill>
                  <a:prstClr val="black"/>
                </a:solidFill>
              </a:rPr>
              <a:t> </a:t>
            </a:r>
            <a:r>
              <a:rPr lang="en-US" altLang="en-US" sz="2400" kern="0" dirty="0" err="1">
                <a:solidFill>
                  <a:prstClr val="black"/>
                </a:solidFill>
              </a:rPr>
              <a:t>cacat</a:t>
            </a:r>
            <a:r>
              <a:rPr lang="en-US" altLang="en-US" sz="2400" kern="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35848" name="TextBox 1">
            <a:extLst>
              <a:ext uri="{FF2B5EF4-FFF2-40B4-BE49-F238E27FC236}">
                <a16:creationId xmlns:a16="http://schemas.microsoft.com/office/drawing/2014/main" xmlns="" id="{284D1E68-D85B-4E32-8D43-416844FF1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7526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30%</a:t>
            </a:r>
          </a:p>
        </p:txBody>
      </p:sp>
      <p:sp>
        <p:nvSpPr>
          <p:cNvPr id="35849" name="TextBox 9">
            <a:extLst>
              <a:ext uri="{FF2B5EF4-FFF2-40B4-BE49-F238E27FC236}">
                <a16:creationId xmlns:a16="http://schemas.microsoft.com/office/drawing/2014/main" xmlns="" id="{A934CB16-36E7-4CBE-84A9-495175F53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25146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3%</a:t>
            </a:r>
          </a:p>
        </p:txBody>
      </p:sp>
      <p:sp>
        <p:nvSpPr>
          <p:cNvPr id="35850" name="TextBox 10">
            <a:extLst>
              <a:ext uri="{FF2B5EF4-FFF2-40B4-BE49-F238E27FC236}">
                <a16:creationId xmlns:a16="http://schemas.microsoft.com/office/drawing/2014/main" xmlns="" id="{4BAA7BCD-16D1-4AC8-BA82-0493969AF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255905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5%</a:t>
            </a:r>
          </a:p>
        </p:txBody>
      </p:sp>
      <p:sp>
        <p:nvSpPr>
          <p:cNvPr id="35851" name="TextBox 11">
            <a:extLst>
              <a:ext uri="{FF2B5EF4-FFF2-40B4-BE49-F238E27FC236}">
                <a16:creationId xmlns:a16="http://schemas.microsoft.com/office/drawing/2014/main" xmlns="" id="{F88F2D46-0AEA-46BB-9454-9047F7507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2551114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4%</a:t>
            </a:r>
          </a:p>
        </p:txBody>
      </p:sp>
      <p:sp>
        <p:nvSpPr>
          <p:cNvPr id="35852" name="TextBox 12">
            <a:extLst>
              <a:ext uri="{FF2B5EF4-FFF2-40B4-BE49-F238E27FC236}">
                <a16:creationId xmlns:a16="http://schemas.microsoft.com/office/drawing/2014/main" xmlns="" id="{6E8D33D7-E18E-482B-8140-A1BB3B8F5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1744663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20%</a:t>
            </a:r>
          </a:p>
        </p:txBody>
      </p:sp>
      <p:sp>
        <p:nvSpPr>
          <p:cNvPr id="35853" name="TextBox 13">
            <a:extLst>
              <a:ext uri="{FF2B5EF4-FFF2-40B4-BE49-F238E27FC236}">
                <a16:creationId xmlns:a16="http://schemas.microsoft.com/office/drawing/2014/main" xmlns="" id="{368053F6-3B08-4937-9221-FB8E4DA1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744663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50%</a:t>
            </a:r>
          </a:p>
        </p:txBody>
      </p:sp>
      <p:sp>
        <p:nvSpPr>
          <p:cNvPr id="35854" name="TextBox 14">
            <a:extLst>
              <a:ext uri="{FF2B5EF4-FFF2-40B4-BE49-F238E27FC236}">
                <a16:creationId xmlns:a16="http://schemas.microsoft.com/office/drawing/2014/main" xmlns="" id="{7AFBC3BF-4A3C-4B74-AA39-25CC643C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0138" y="25146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35855" name="TextBox 15">
            <a:extLst>
              <a:ext uri="{FF2B5EF4-FFF2-40B4-BE49-F238E27FC236}">
                <a16:creationId xmlns:a16="http://schemas.microsoft.com/office/drawing/2014/main" xmlns="" id="{0731FC27-555E-4963-B600-178AAE95D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5" y="1062039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1</a:t>
            </a:r>
          </a:p>
        </p:txBody>
      </p:sp>
      <p:sp>
        <p:nvSpPr>
          <p:cNvPr id="35856" name="TextBox 16">
            <a:extLst>
              <a:ext uri="{FF2B5EF4-FFF2-40B4-BE49-F238E27FC236}">
                <a16:creationId xmlns:a16="http://schemas.microsoft.com/office/drawing/2014/main" xmlns="" id="{AB3C5AB3-61D9-42EB-8437-341F3518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063625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2</a:t>
            </a:r>
          </a:p>
        </p:txBody>
      </p:sp>
      <p:sp>
        <p:nvSpPr>
          <p:cNvPr id="35857" name="TextBox 17">
            <a:extLst>
              <a:ext uri="{FF2B5EF4-FFF2-40B4-BE49-F238E27FC236}">
                <a16:creationId xmlns:a16="http://schemas.microsoft.com/office/drawing/2014/main" xmlns="" id="{CBB40082-C5CB-4D54-8396-DB3D7D17E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63625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3</a:t>
            </a:r>
          </a:p>
        </p:txBody>
      </p:sp>
      <p:pic>
        <p:nvPicPr>
          <p:cNvPr id="35858" name="Picture 4" descr="E:\UDINUS S1\logo udinus.png">
            <a:extLst>
              <a:ext uri="{FF2B5EF4-FFF2-40B4-BE49-F238E27FC236}">
                <a16:creationId xmlns:a16="http://schemas.microsoft.com/office/drawing/2014/main" xmlns="" id="{08531BE1-7BBA-4FF3-BD74-20D580B6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11">
            <a:extLst>
              <a:ext uri="{FF2B5EF4-FFF2-40B4-BE49-F238E27FC236}">
                <a16:creationId xmlns:a16="http://schemas.microsoft.com/office/drawing/2014/main" xmlns="" id="{F2C5A001-5E83-4770-8CCE-B4A399D8A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1489" y="533401"/>
          <a:ext cx="70834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3746500" imgH="431800" progId="Equation.DSMT4">
                  <p:embed/>
                </p:oleObj>
              </mc:Choice>
              <mc:Fallback>
                <p:oleObj name="Equation" r:id="rId3" imgW="3746500" imgH="431800" progId="Equation.DSMT4">
                  <p:embed/>
                  <p:pic>
                    <p:nvPicPr>
                      <p:cNvPr id="36866" name="Object 11">
                        <a:extLst>
                          <a:ext uri="{FF2B5EF4-FFF2-40B4-BE49-F238E27FC236}">
                            <a16:creationId xmlns:a16="http://schemas.microsoft.com/office/drawing/2014/main" xmlns="" id="{F2C5A001-5E83-4770-8CCE-B4A399D8A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9" y="533401"/>
                        <a:ext cx="70834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4">
            <a:extLst>
              <a:ext uri="{FF2B5EF4-FFF2-40B4-BE49-F238E27FC236}">
                <a16:creationId xmlns:a16="http://schemas.microsoft.com/office/drawing/2014/main" xmlns="" id="{636ED85E-D5AA-461D-AE9F-C4A9AEFD9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3064" y="1749425"/>
          <a:ext cx="72786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3098800" imgH="419100" progId="Equation.DSMT4">
                  <p:embed/>
                </p:oleObj>
              </mc:Choice>
              <mc:Fallback>
                <p:oleObj name="Equation" r:id="rId5" imgW="3098800" imgH="419100" progId="Equation.DSMT4">
                  <p:embed/>
                  <p:pic>
                    <p:nvPicPr>
                      <p:cNvPr id="36867" name="Object 4">
                        <a:extLst>
                          <a:ext uri="{FF2B5EF4-FFF2-40B4-BE49-F238E27FC236}">
                            <a16:creationId xmlns:a16="http://schemas.microsoft.com/office/drawing/2014/main" xmlns="" id="{636ED85E-D5AA-461D-AE9F-C4A9AEFD9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4" y="1749425"/>
                        <a:ext cx="72786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8">
            <a:extLst>
              <a:ext uri="{FF2B5EF4-FFF2-40B4-BE49-F238E27FC236}">
                <a16:creationId xmlns:a16="http://schemas.microsoft.com/office/drawing/2014/main" xmlns="" id="{5B594FAE-3D68-4787-B1E3-B144FEF56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8450" y="4953000"/>
          <a:ext cx="51704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2032000" imgH="419100" progId="Equation.DSMT4">
                  <p:embed/>
                </p:oleObj>
              </mc:Choice>
              <mc:Fallback>
                <p:oleObj name="Equation" r:id="rId7" imgW="2032000" imgH="419100" progId="Equation.DSMT4">
                  <p:embed/>
                  <p:pic>
                    <p:nvPicPr>
                      <p:cNvPr id="36868" name="Object 8">
                        <a:extLst>
                          <a:ext uri="{FF2B5EF4-FFF2-40B4-BE49-F238E27FC236}">
                            <a16:creationId xmlns:a16="http://schemas.microsoft.com/office/drawing/2014/main" xmlns="" id="{5B594FAE-3D68-4787-B1E3-B144FEF56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4953000"/>
                        <a:ext cx="51704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">
            <a:extLst>
              <a:ext uri="{FF2B5EF4-FFF2-40B4-BE49-F238E27FC236}">
                <a16:creationId xmlns:a16="http://schemas.microsoft.com/office/drawing/2014/main" xmlns="" id="{5F8C94B3-E32D-46F5-BE85-2E61C0E9D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1488" y="3276600"/>
          <a:ext cx="7288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3340100" imgH="419100" progId="Equation.DSMT4">
                  <p:embed/>
                </p:oleObj>
              </mc:Choice>
              <mc:Fallback>
                <p:oleObj name="Equation" r:id="rId9" imgW="3340100" imgH="419100" progId="Equation.DSMT4">
                  <p:embed/>
                  <p:pic>
                    <p:nvPicPr>
                      <p:cNvPr id="36869" name="Object 1">
                        <a:extLst>
                          <a:ext uri="{FF2B5EF4-FFF2-40B4-BE49-F238E27FC236}">
                            <a16:creationId xmlns:a16="http://schemas.microsoft.com/office/drawing/2014/main" xmlns="" id="{5F8C94B3-E32D-46F5-BE85-2E61C0E9D0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3276600"/>
                        <a:ext cx="7288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0" name="Picture 4" descr="E:\UDINUS S1\logo udinus.png">
            <a:extLst>
              <a:ext uri="{FF2B5EF4-FFF2-40B4-BE49-F238E27FC236}">
                <a16:creationId xmlns:a16="http://schemas.microsoft.com/office/drawing/2014/main" xmlns="" id="{AD6174B5-3457-4A7B-B8BC-93A897D0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A62CE5-3856-407F-91B3-32A05CED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100" y="274638"/>
            <a:ext cx="7499350" cy="792162"/>
          </a:xfrm>
        </p:spPr>
        <p:txBody>
          <a:bodyPr/>
          <a:lstStyle/>
          <a:p>
            <a:pPr algn="ctr">
              <a:defRPr/>
            </a:pPr>
            <a:r>
              <a:rPr lang="en-US" sz="3200" dirty="0"/>
              <a:t>LATIHAN / TUGAS TEOREMA BAYES</a:t>
            </a:r>
          </a:p>
        </p:txBody>
      </p:sp>
      <p:pic>
        <p:nvPicPr>
          <p:cNvPr id="37891" name="Content Placeholder 4">
            <a:extLst>
              <a:ext uri="{FF2B5EF4-FFF2-40B4-BE49-F238E27FC236}">
                <a16:creationId xmlns:a16="http://schemas.microsoft.com/office/drawing/2014/main" xmlns="" id="{77048A1F-3DDF-41DF-9D50-CDD5E87E3D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143000"/>
            <a:ext cx="7391400" cy="5638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Verdana</vt:lpstr>
      <vt:lpstr>Office Theme</vt:lpstr>
      <vt:lpstr>Equation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/ TUGAS TEOREMA BAYES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2</cp:revision>
  <dcterms:created xsi:type="dcterms:W3CDTF">2020-08-17T04:13:00Z</dcterms:created>
  <dcterms:modified xsi:type="dcterms:W3CDTF">2021-02-09T13:35:21Z</dcterms:modified>
</cp:coreProperties>
</file>