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1" r:id="rId4"/>
    <p:sldId id="270" r:id="rId5"/>
    <p:sldId id="274" r:id="rId6"/>
    <p:sldId id="275" r:id="rId7"/>
    <p:sldId id="276" r:id="rId8"/>
    <p:sldId id="326" r:id="rId9"/>
    <p:sldId id="328" r:id="rId10"/>
    <p:sldId id="33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4EE92-C423-4A11-8993-B359AC27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8638A3-A385-4AB1-8580-52F739997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C802EF-F0ED-468C-887E-C2484AC9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B8D705-F900-4C27-A4AA-8306EF9A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420364-C293-40C2-BC93-2C2A5CBA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3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13255-175D-4AAE-9C48-FBD30DBD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0AC8CF-68D8-4B40-B850-0FFB0738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F2367-139D-4E74-A439-8FFFAD0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D6875C-0F31-4145-BD6D-8D710F29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907CB-B4AF-4BBE-AD70-6B6C59EE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A5E9F5D-4A65-4F20-922B-2111E3CB0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2F4B5C-EA09-4458-BFA7-B5CA4977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FFDCBE-9EBA-4E2C-BB83-20982E6F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7F57F-F5CE-45E5-B823-02C5EC6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CC2AB5-FD74-400D-834B-3ED30DD2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D31BDF-50C1-40D6-8215-28215EDF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AA0C3-4D6B-4FE4-88D6-A1747195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598A91-C59D-4F60-9399-FED164F7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C72E-2360-4ECF-8B25-205CC967F5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77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A3CDC3F-66A9-4A48-B70D-98F4AE36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B27B815-0500-457A-A2A7-8A430A9C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3E3366C-EE5E-475D-B6C9-D6F1D3B9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ECE8-0FD0-4BC0-A347-275BF3279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01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9E589-6E1C-43A9-A995-5E14964A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607FB7-56B7-460D-8A0A-20215E3F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BA7A60-4253-4F8B-8027-42439E6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30AD36-F06C-4965-9D57-3EA6D7FB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0EC3B1-FDBD-4414-A7D8-16C81343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029A8-D7C5-43E0-9BCA-7E6F76A4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E5E6BE-8257-4AE8-A5AA-66938BAE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B19622-DC95-463B-99F8-6A215931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BDB166-01A3-4E09-9A84-052EE89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8A872B-0279-485A-BC3C-8DBE6947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41A35-B360-4EBD-87D2-A18B63B9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515559-4D95-47CB-8E2F-9F0664EAB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B5F45E-57CF-4698-85E4-6D37A741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8F27F4-D44A-4000-8A5E-AD95F090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71B84C-BAF7-450A-9AA7-F7F4297B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4894F8-F4FA-4643-B3E1-54C22D4C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6A756-769A-4A10-A45C-4AA41E17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12593F-B783-4C51-A132-2C3B1D63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1B5A50-2F2E-42E6-8F68-DB16B7E39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0124B6-3CA2-4522-92AD-B7922C127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2E88D3-1F7D-422C-82BB-B7AB387FD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560D9FC-4F1E-457A-B013-C78E242B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AE7D25-4A08-4482-B161-A3AC76D4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19303F-1E7F-4152-8748-9DDA401D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BFCA5-2FFE-4F51-9BA9-2293589F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72D681-E745-42F4-9A23-727DF397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7ECE39-0AE4-42B9-8820-FE7E6EE9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E4C03B-67F9-4D1B-B9F8-10845BE5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547857-D4D1-4068-85A7-E669415D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E173D9-E02E-4460-88D3-EAB707F2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AFA96C-C9B0-4C5B-A7DE-DB4FCF6C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59B6D-5B1C-4E85-B1C2-6A52E475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24788-1C44-440D-8DF4-5ECE42F9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0EC28-44AA-4325-8995-655C50E5E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0542E0-D2D8-4112-B1E2-8F2E382E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661CAC-3FD2-4E95-A69C-702CDB99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B51208-E632-4AB3-8576-D88EA535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59E62-CA47-47E1-B46E-E6DF4466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CC4A24-2A0E-4547-A738-4976D58F3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973FBD-6CC6-46E5-8828-933B18FE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E86570-7769-45FC-A68D-666939FE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2E8082-6F5C-4788-932A-A571EBD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9D9BEC-89DE-42A0-AD64-7D7F3448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8827D5-9BFE-4954-BC29-DBF4EDA6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8D346E-7C5A-4E6D-9BD6-88BC044D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816A17-E0E1-47D9-B903-73E222E7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DA05-F6C6-44BA-ADC6-E6D2299995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E16988-68CD-4D5A-B228-C6AC04F65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90709F-20F4-4863-9FBF-FDF2E5940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6EDA-64F7-446C-8733-13D5B47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4EA96-26AD-456D-B9E4-DC95219DD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926" y="609600"/>
            <a:ext cx="7407275" cy="1143000"/>
          </a:xfrm>
        </p:spPr>
        <p:txBody>
          <a:bodyPr/>
          <a:lstStyle/>
          <a:p>
            <a:pPr>
              <a:defRPr/>
            </a:pPr>
            <a:r>
              <a:rPr lang="en-US" sz="5400" dirty="0">
                <a:solidFill>
                  <a:schemeClr val="tx2">
                    <a:satMod val="130000"/>
                  </a:schemeClr>
                </a:solidFill>
              </a:rPr>
              <a:t>PERTEMUAN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60854D-4ADE-41A9-B640-FA3AEBFA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1" y="2133600"/>
            <a:ext cx="7407275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latin typeface="Arial Narrow" pitchFamily="34" charset="0"/>
              </a:rPr>
              <a:t>DISTRIBUSI PELUANG</a:t>
            </a:r>
            <a:r>
              <a:rPr lang="id-ID" sz="3200" b="1" dirty="0">
                <a:latin typeface="Arial Narrow" pitchFamily="34" charset="0"/>
              </a:rPr>
              <a:t> TEORITIS</a:t>
            </a:r>
            <a:endParaRPr lang="en-US" sz="32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8F0E8853-B251-4536-91AD-373B74701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71801"/>
            <a:ext cx="73914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00025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785813" indent="-182563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23938" indent="-182563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279525" indent="-182563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ts val="250"/>
              </a:spcBef>
              <a:buClr>
                <a:srgbClr val="F07F09"/>
              </a:buClr>
            </a:pPr>
            <a:r>
              <a:rPr lang="en-US" altLang="en-US" sz="3600">
                <a:solidFill>
                  <a:srgbClr val="000000"/>
                </a:solidFill>
                <a:latin typeface="Verdana" panose="020B0604030504040204" pitchFamily="34" charset="0"/>
              </a:rPr>
              <a:t>Variabel Acak</a:t>
            </a:r>
          </a:p>
          <a:p>
            <a:pPr>
              <a:spcBef>
                <a:spcPts val="250"/>
              </a:spcBef>
              <a:buClr>
                <a:srgbClr val="F07F09"/>
              </a:buClr>
            </a:pPr>
            <a:r>
              <a:rPr lang="en-US" altLang="en-US" sz="3600">
                <a:solidFill>
                  <a:srgbClr val="000000"/>
                </a:solidFill>
                <a:latin typeface="Verdana" panose="020B0604030504040204" pitchFamily="34" charset="0"/>
              </a:rPr>
              <a:t>Distribusi Teoritis</a:t>
            </a:r>
          </a:p>
          <a:p>
            <a:pPr>
              <a:spcBef>
                <a:spcPts val="250"/>
              </a:spcBef>
              <a:buClr>
                <a:srgbClr val="F07F09"/>
              </a:buClr>
            </a:pPr>
            <a:r>
              <a:rPr lang="en-US" altLang="en-US" sz="3600">
                <a:solidFill>
                  <a:srgbClr val="000000"/>
                </a:solidFill>
                <a:latin typeface="Verdana" panose="020B0604030504040204" pitchFamily="34" charset="0"/>
              </a:rPr>
              <a:t>Binomial</a:t>
            </a:r>
          </a:p>
          <a:p>
            <a:pPr>
              <a:spcBef>
                <a:spcPts val="250"/>
              </a:spcBef>
              <a:buClr>
                <a:srgbClr val="F07F09"/>
              </a:buClr>
            </a:pPr>
            <a:r>
              <a:rPr lang="en-US" altLang="en-US" sz="3600">
                <a:solidFill>
                  <a:srgbClr val="000000"/>
                </a:solidFill>
                <a:latin typeface="Verdana" panose="020B0604030504040204" pitchFamily="34" charset="0"/>
              </a:rPr>
              <a:t>Poisson</a:t>
            </a:r>
          </a:p>
          <a:p>
            <a:pPr>
              <a:spcBef>
                <a:spcPts val="250"/>
              </a:spcBef>
              <a:buClr>
                <a:srgbClr val="F07F09"/>
              </a:buClr>
            </a:pPr>
            <a:r>
              <a:rPr lang="en-US" altLang="en-US" sz="3600">
                <a:solidFill>
                  <a:srgbClr val="000000"/>
                </a:solidFill>
                <a:latin typeface="Verdana" panose="020B0604030504040204" pitchFamily="34" charset="0"/>
              </a:rPr>
              <a:t>Normal</a:t>
            </a:r>
          </a:p>
        </p:txBody>
      </p:sp>
      <p:pic>
        <p:nvPicPr>
          <p:cNvPr id="38917" name="Picture 4" descr="E:\UDINUS S1\logo udinus.png">
            <a:extLst>
              <a:ext uri="{FF2B5EF4-FFF2-40B4-BE49-F238E27FC236}">
                <a16:creationId xmlns:a16="http://schemas.microsoft.com/office/drawing/2014/main" xmlns="" id="{062FD8EE-D217-4757-A9FE-BE2151CE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ED52F-C8A9-4CBE-87D2-C170E1AF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28601"/>
            <a:ext cx="8229600" cy="2316163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Dari </a:t>
            </a:r>
            <a:r>
              <a:rPr lang="en-US" dirty="0" err="1"/>
              <a:t>contoh</a:t>
            </a:r>
            <a:r>
              <a:rPr lang="en-US" dirty="0"/>
              <a:t> 2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diagram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X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graphicFrame>
        <p:nvGraphicFramePr>
          <p:cNvPr id="6" name="Group 31">
            <a:extLst>
              <a:ext uri="{FF2B5EF4-FFF2-40B4-BE49-F238E27FC236}">
                <a16:creationId xmlns:a16="http://schemas.microsoft.com/office/drawing/2014/main" xmlns="" id="{34FEDECF-3888-47C1-953A-854EC54BC093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506663" y="2800351"/>
          <a:ext cx="4038600" cy="3627435"/>
        </p:xfrm>
        <a:graphic>
          <a:graphicData uri="http://schemas.openxmlformats.org/drawingml/2006/table">
            <a:tbl>
              <a:tblPr/>
              <a:tblGrid>
                <a:gridCol w="1552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P(X)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1/16 = 0,0625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4/16 = 0,2500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6/16 = 0,3750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4/16 = 0,2500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1/16 = 0,0625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Jumlah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8157" name="Object 26">
            <a:extLst>
              <a:ext uri="{FF2B5EF4-FFF2-40B4-BE49-F238E27FC236}">
                <a16:creationId xmlns:a16="http://schemas.microsoft.com/office/drawing/2014/main" xmlns="" id="{B8613BE7-EE15-48EC-82B2-1306F13E9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8314" y="2362201"/>
          <a:ext cx="3849687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hart" r:id="rId3" imgW="6058197" imgH="6800718" progId="MSGraph.Chart.8">
                  <p:embed followColorScheme="full"/>
                </p:oleObj>
              </mc:Choice>
              <mc:Fallback>
                <p:oleObj name="Chart" r:id="rId3" imgW="6058197" imgH="6800718" progId="MSGraph.Chart.8">
                  <p:embed followColorScheme="full"/>
                  <p:pic>
                    <p:nvPicPr>
                      <p:cNvPr id="48157" name="Object 26">
                        <a:extLst>
                          <a:ext uri="{FF2B5EF4-FFF2-40B4-BE49-F238E27FC236}">
                            <a16:creationId xmlns:a16="http://schemas.microsoft.com/office/drawing/2014/main" xmlns="" id="{B8613BE7-EE15-48EC-82B2-1306F13E9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4" y="2362201"/>
                        <a:ext cx="3849687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58" name="Picture 4" descr="E:\UDINUS S1\logo udinus.png">
            <a:extLst>
              <a:ext uri="{FF2B5EF4-FFF2-40B4-BE49-F238E27FC236}">
                <a16:creationId xmlns:a16="http://schemas.microsoft.com/office/drawing/2014/main" xmlns="" id="{5EFAAC9F-3FA0-4FB7-A5A9-7F46E705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8828A209-863A-4746-BB08-6388FB694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3376"/>
            <a:ext cx="91440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/>
              <a:t>2. Sebuah dadu dilemparkan 2x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id-ID" altLang="en-US" sz="2800"/>
              <a:t>	</a:t>
            </a:r>
            <a:r>
              <a:rPr lang="en-US" altLang="en-US" sz="2800"/>
              <a:t>Misalkan : x = jumlah titik dadu dalam kedua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/>
              <a:t>                             lemparan itu, maka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id-ID" altLang="en-US" sz="2800"/>
              <a:t>	</a:t>
            </a:r>
            <a:r>
              <a:rPr lang="en-US" altLang="en-US" sz="2800"/>
              <a:t>x = 2, 3, 4, 5, 6, 7, 8, 9, 10, 11, 12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id-ID" altLang="en-US" sz="2800"/>
              <a:t>	</a:t>
            </a:r>
            <a:r>
              <a:rPr lang="en-US" altLang="en-US" sz="2800"/>
              <a:t>Tabel distribusi probabilitas x :</a:t>
            </a:r>
            <a:endParaRPr lang="id-ID" altLang="en-US" sz="2800"/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id-ID" altLang="en-US" sz="2800"/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id-ID" altLang="en-US" sz="2800"/>
          </a:p>
          <a:p>
            <a:pPr eaLnBrk="1" hangingPunct="1">
              <a:spcBef>
                <a:spcPct val="20000"/>
              </a:spcBef>
              <a:buClrTx/>
              <a:buSzTx/>
              <a:buFontTx/>
              <a:buAutoNum type="alphaLcParenR"/>
            </a:pPr>
            <a:r>
              <a:rPr lang="en-US" altLang="en-US" sz="2800"/>
              <a:t>P(x&gt;8)   = P(x=9)+P(x=10)+P(x=11)+ P(x=12)</a:t>
            </a:r>
            <a:endParaRPr lang="id-ID" altLang="en-US" sz="2800"/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id-ID" altLang="en-US" sz="2800"/>
              <a:t>			</a:t>
            </a:r>
            <a:r>
              <a:rPr lang="en-US" altLang="en-US" sz="2800"/>
              <a:t>  </a:t>
            </a:r>
            <a:r>
              <a:rPr lang="id-ID" altLang="en-US" sz="2800"/>
              <a:t>=                            </a:t>
            </a:r>
            <a:r>
              <a:rPr lang="en-US" altLang="en-US" sz="2800"/>
              <a:t>       </a:t>
            </a:r>
            <a:r>
              <a:rPr lang="id-ID" altLang="en-US" sz="2800"/>
              <a:t>  </a:t>
            </a:r>
            <a:r>
              <a:rPr lang="en-US" altLang="en-US" sz="2800"/>
              <a:t>     </a:t>
            </a:r>
            <a:r>
              <a:rPr lang="id-ID" altLang="en-US" sz="2800"/>
              <a:t>=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AutoNum type="alphaLcParenR" startAt="2"/>
            </a:pPr>
            <a:r>
              <a:rPr lang="en-US" altLang="en-US" sz="2800"/>
              <a:t>P(4&lt;x&lt;7) = P(x=5) + P(x=6)</a:t>
            </a:r>
            <a:endParaRPr lang="id-ID" altLang="en-US" sz="2800"/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id-ID" altLang="en-US" sz="2800"/>
              <a:t>			  =               </a:t>
            </a:r>
            <a:r>
              <a:rPr lang="en-US" altLang="en-US" sz="2800"/>
              <a:t>       </a:t>
            </a:r>
            <a:r>
              <a:rPr lang="id-ID" altLang="en-US" sz="2800"/>
              <a:t> = </a:t>
            </a:r>
            <a:endParaRPr lang="en-US" altLang="en-US" sz="280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xmlns="" id="{CD38CC92-ECE9-4891-A961-2839E67E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65439"/>
            <a:ext cx="87487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xmlns="" id="{71E4EAC4-F8C3-44C2-93D8-F2725DF7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4419600"/>
            <a:ext cx="352742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xmlns="" id="{EDF97484-D23F-4009-B36E-7BC476DC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5567364"/>
            <a:ext cx="165576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>
            <a:extLst>
              <a:ext uri="{FF2B5EF4-FFF2-40B4-BE49-F238E27FC236}">
                <a16:creationId xmlns:a16="http://schemas.microsoft.com/office/drawing/2014/main" xmlns="" id="{14D2C242-0272-47ED-86E7-FD0A3E88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5516563"/>
            <a:ext cx="6334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7">
            <a:extLst>
              <a:ext uri="{FF2B5EF4-FFF2-40B4-BE49-F238E27FC236}">
                <a16:creationId xmlns:a16="http://schemas.microsoft.com/office/drawing/2014/main" xmlns="" id="{75405AA4-AD14-4496-830C-3EA35936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419600"/>
            <a:ext cx="7207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 descr="E:\UDINUS S1\logo udinus.png">
            <a:extLst>
              <a:ext uri="{FF2B5EF4-FFF2-40B4-BE49-F238E27FC236}">
                <a16:creationId xmlns:a16="http://schemas.microsoft.com/office/drawing/2014/main" xmlns="" id="{FAC52270-D96C-449A-8A6C-58B3D144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15F63-540F-4AD5-AD27-886986B3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PENDAHULUAN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7F247A-03CE-4BCE-AD5A-E454CA26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algn="just">
              <a:buNone/>
              <a:defRPr/>
            </a:pPr>
            <a:r>
              <a:rPr lang="en-US" dirty="0"/>
              <a:t>	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peluangnya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.</a:t>
            </a:r>
          </a:p>
          <a:p>
            <a:pPr marL="365760" indent="-283464" algn="just">
              <a:buNone/>
              <a:defRPr/>
            </a:pPr>
            <a:r>
              <a:rPr lang="en-US" dirty="0"/>
              <a:t>	</a:t>
            </a:r>
          </a:p>
          <a:p>
            <a:pPr marL="365760" indent="-283464" algn="just">
              <a:buNone/>
              <a:defRPr/>
            </a:pPr>
            <a:r>
              <a:rPr lang="en-US" dirty="0"/>
              <a:t>	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. </a:t>
            </a:r>
          </a:p>
          <a:p>
            <a:pPr marL="365760" indent="-283464" algn="just">
              <a:buNone/>
              <a:defRPr/>
            </a:pPr>
            <a:r>
              <a:rPr lang="en-US" dirty="0"/>
              <a:t>	</a:t>
            </a:r>
          </a:p>
          <a:p>
            <a:pPr marL="365760" indent="-283464" algn="just">
              <a:buNone/>
              <a:defRPr/>
            </a:pPr>
            <a:r>
              <a:rPr lang="en-US" dirty="0"/>
              <a:t>	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, </a:t>
            </a:r>
            <a:r>
              <a:rPr lang="en-US" dirty="0" err="1"/>
              <a:t>dinotasikan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p(x) </a:t>
            </a:r>
            <a:r>
              <a:rPr lang="en-US" dirty="0" err="1"/>
              <a:t>atau</a:t>
            </a:r>
            <a:r>
              <a:rPr lang="en-US" dirty="0"/>
              <a:t> f(x),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.</a:t>
            </a:r>
          </a:p>
          <a:p>
            <a:pPr marL="365760" indent="-283464">
              <a:buNone/>
              <a:defRPr/>
            </a:pPr>
            <a:endParaRPr lang="en-US" dirty="0"/>
          </a:p>
        </p:txBody>
      </p:sp>
      <p:pic>
        <p:nvPicPr>
          <p:cNvPr id="39940" name="Picture 4" descr="E:\UDINUS S1\logo udinus.png">
            <a:extLst>
              <a:ext uri="{FF2B5EF4-FFF2-40B4-BE49-F238E27FC236}">
                <a16:creationId xmlns:a16="http://schemas.microsoft.com/office/drawing/2014/main" xmlns="" id="{614D9E57-7665-47E8-9551-7691622A6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E49FE877-0DFD-49B3-A0F5-645E01CF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/>
              <a:t>	Ada dua jenis distribusi, sesuai dengan variabel acaknya.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/>
              <a:t>	Jika variabel acaknya variabel diskrit, maka distribusi peluangnya adalah distribusi peluang diskrit,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/>
              <a:t>	Sedangkan jika variabel acaknya variabel yang kontinu, maka distribusi peluangnya adalah distribusi peluang  kontinu. </a:t>
            </a:r>
          </a:p>
          <a:p>
            <a:pPr eaLnBrk="1" hangingPunct="1"/>
            <a:endParaRPr lang="en-US" altLang="en-US"/>
          </a:p>
        </p:txBody>
      </p:sp>
      <p:pic>
        <p:nvPicPr>
          <p:cNvPr id="40963" name="Picture 4" descr="E:\UDINUS S1\logo udinus.png">
            <a:extLst>
              <a:ext uri="{FF2B5EF4-FFF2-40B4-BE49-F238E27FC236}">
                <a16:creationId xmlns:a16="http://schemas.microsoft.com/office/drawing/2014/main" xmlns="" id="{E14E6981-74AD-434B-9FA7-0AFE799C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>
            <a:extLst>
              <a:ext uri="{FF2B5EF4-FFF2-40B4-BE49-F238E27FC236}">
                <a16:creationId xmlns:a16="http://schemas.microsoft.com/office/drawing/2014/main" xmlns="" id="{9D508077-407D-4850-99DA-3C15652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CD6D5-8BBE-4DD7-9AFA-04EA9372E97F}" type="slidenum">
              <a:rPr lang="en-US" alt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xmlns="" id="{92C8228C-F5BA-4121-B557-B60F926C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1"/>
            <a:ext cx="853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xmlns="" id="{1726B531-CFD0-42E9-9C91-675F5F2D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90538"/>
            <a:ext cx="746760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VARIABEL  ACAK</a:t>
            </a:r>
          </a:p>
        </p:txBody>
      </p:sp>
      <p:sp>
        <p:nvSpPr>
          <p:cNvPr id="41989" name="Text Box 26">
            <a:extLst>
              <a:ext uri="{FF2B5EF4-FFF2-40B4-BE49-F238E27FC236}">
                <a16:creationId xmlns:a16="http://schemas.microsoft.com/office/drawing/2014/main" xmlns="" id="{CABD76CF-F1B2-4226-8F63-4D0245CB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11364"/>
            <a:ext cx="76962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accent1"/>
                </a:solidFill>
              </a:rPr>
              <a:t>	</a:t>
            </a:r>
            <a:r>
              <a:rPr lang="en-US" altLang="en-US" sz="2200" b="1"/>
              <a:t>Variabel acak</a:t>
            </a:r>
            <a:r>
              <a:rPr lang="en-US" altLang="en-US" sz="22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Sebuah ukuran atau besaran yang merupakan hasil suatu percobaan atau kejadian yang terjadi acak atau untung-untungan dan mempunyai nilai yang berbeda-beda.</a:t>
            </a:r>
          </a:p>
        </p:txBody>
      </p:sp>
      <p:sp>
        <p:nvSpPr>
          <p:cNvPr id="41990" name="Rectangle 30">
            <a:extLst>
              <a:ext uri="{FF2B5EF4-FFF2-40B4-BE49-F238E27FC236}">
                <a16:creationId xmlns:a16="http://schemas.microsoft.com/office/drawing/2014/main" xmlns="" id="{21D6007D-3820-4858-B114-C2F65F40DB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362200" y="4343400"/>
            <a:ext cx="3886200" cy="1828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</a:t>
            </a:r>
            <a:r>
              <a:rPr lang="en-US" altLang="en-US" sz="2200" b="1"/>
              <a:t>Variabel acak diskret</a:t>
            </a:r>
            <a:r>
              <a:rPr lang="en-US" altLang="en-US" sz="2000"/>
              <a:t> Ukuran hasil percobaan yang mempunyai nilai tertentu dalam suatu interval.</a:t>
            </a:r>
          </a:p>
          <a:p>
            <a:pPr eaLnBrk="1" hangingPunct="1"/>
            <a:endParaRPr lang="en-US" altLang="en-US"/>
          </a:p>
        </p:txBody>
      </p:sp>
      <p:sp>
        <p:nvSpPr>
          <p:cNvPr id="41991" name="Rectangle 31">
            <a:extLst>
              <a:ext uri="{FF2B5EF4-FFF2-40B4-BE49-F238E27FC236}">
                <a16:creationId xmlns:a16="http://schemas.microsoft.com/office/drawing/2014/main" xmlns="" id="{BC87557F-74D2-4E39-978E-CF08D7D75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00" y="4419601"/>
            <a:ext cx="3810000" cy="1865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	</a:t>
            </a:r>
            <a:r>
              <a:rPr lang="en-US" altLang="en-US" sz="2200" b="1"/>
              <a:t>Variabel acak kontinu</a:t>
            </a:r>
            <a:r>
              <a:rPr lang="en-US" altLang="en-US" sz="2000"/>
              <a:t> Ukuran hasil percobaan yang mempunyai nilai yang menempati seluruh titik dalam suatu interval.</a:t>
            </a:r>
          </a:p>
        </p:txBody>
      </p:sp>
      <p:sp>
        <p:nvSpPr>
          <p:cNvPr id="41992" name="Rectangle 36">
            <a:extLst>
              <a:ext uri="{FF2B5EF4-FFF2-40B4-BE49-F238E27FC236}">
                <a16:creationId xmlns:a16="http://schemas.microsoft.com/office/drawing/2014/main" xmlns="" id="{F5C62CF2-165C-4517-8ADA-CF91D385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7772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/>
          </a:p>
        </p:txBody>
      </p:sp>
      <p:sp>
        <p:nvSpPr>
          <p:cNvPr id="41993" name="Rectangle 37">
            <a:extLst>
              <a:ext uri="{FF2B5EF4-FFF2-40B4-BE49-F238E27FC236}">
                <a16:creationId xmlns:a16="http://schemas.microsoft.com/office/drawing/2014/main" xmlns="" id="{C08C53A1-8060-4DFF-8C23-6F326839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43400"/>
            <a:ext cx="381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/>
          </a:p>
        </p:txBody>
      </p:sp>
      <p:sp>
        <p:nvSpPr>
          <p:cNvPr id="41994" name="Rectangle 38">
            <a:extLst>
              <a:ext uri="{FF2B5EF4-FFF2-40B4-BE49-F238E27FC236}">
                <a16:creationId xmlns:a16="http://schemas.microsoft.com/office/drawing/2014/main" xmlns="" id="{1E83C62F-18C6-40C5-B276-50702F378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343400"/>
            <a:ext cx="381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/>
          </a:p>
        </p:txBody>
      </p:sp>
      <p:grpSp>
        <p:nvGrpSpPr>
          <p:cNvPr id="41995" name="Group 48">
            <a:extLst>
              <a:ext uri="{FF2B5EF4-FFF2-40B4-BE49-F238E27FC236}">
                <a16:creationId xmlns:a16="http://schemas.microsoft.com/office/drawing/2014/main" xmlns="" id="{C9DA6DCE-E192-4EFC-B6AD-B6E97105C03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505200"/>
            <a:ext cx="4267200" cy="838200"/>
            <a:chOff x="1632" y="2208"/>
            <a:chExt cx="2688" cy="528"/>
          </a:xfrm>
        </p:grpSpPr>
        <p:sp>
          <p:nvSpPr>
            <p:cNvPr id="41997" name="Line 44">
              <a:extLst>
                <a:ext uri="{FF2B5EF4-FFF2-40B4-BE49-F238E27FC236}">
                  <a16:creationId xmlns:a16="http://schemas.microsoft.com/office/drawing/2014/main" xmlns="" id="{5999E86F-892B-4B69-8896-D50904827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45">
              <a:extLst>
                <a:ext uri="{FF2B5EF4-FFF2-40B4-BE49-F238E27FC236}">
                  <a16:creationId xmlns:a16="http://schemas.microsoft.com/office/drawing/2014/main" xmlns="" id="{24190991-1AAC-40B7-A5DE-149247CA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96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46">
              <a:extLst>
                <a:ext uri="{FF2B5EF4-FFF2-40B4-BE49-F238E27FC236}">
                  <a16:creationId xmlns:a16="http://schemas.microsoft.com/office/drawing/2014/main" xmlns="" id="{BC2F132F-6129-4FA9-B49A-D84C00C26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47">
              <a:extLst>
                <a:ext uri="{FF2B5EF4-FFF2-40B4-BE49-F238E27FC236}">
                  <a16:creationId xmlns:a16="http://schemas.microsoft.com/office/drawing/2014/main" xmlns="" id="{D65232F0-ECAA-482F-B5EC-87416560E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996" name="Picture 4" descr="E:\UDINUS S1\logo udinus.png">
            <a:extLst>
              <a:ext uri="{FF2B5EF4-FFF2-40B4-BE49-F238E27FC236}">
                <a16:creationId xmlns:a16="http://schemas.microsoft.com/office/drawing/2014/main" xmlns="" id="{681BE710-4614-4A2C-92C9-2FAB2259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65CDAD48-E5E6-48A5-95AD-678607FAE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93663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DISTRIBUSI PELUANG DISKRIT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BCD16C3D-E051-4352-9836-7B98ED7DE1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5038" y="1447800"/>
            <a:ext cx="8462962" cy="4800600"/>
          </a:xfrm>
        </p:spPr>
        <p:txBody>
          <a:bodyPr>
            <a:normAutofit/>
          </a:bodyPr>
          <a:lstStyle/>
          <a:p>
            <a:pPr marL="365760" indent="-283464" algn="just">
              <a:buNone/>
              <a:defRPr/>
            </a:pPr>
            <a:r>
              <a:rPr lang="en-US" dirty="0"/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tabel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rumus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mencantumkan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variabel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diskrit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peluangnya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65760" indent="-283464">
              <a:buNone/>
              <a:defRPr/>
            </a:pPr>
            <a:r>
              <a:rPr lang="en-US" dirty="0"/>
              <a:t>   </a:t>
            </a:r>
            <a:r>
              <a:rPr lang="en-US" dirty="0" err="1"/>
              <a:t>Syarat</a:t>
            </a:r>
            <a:r>
              <a:rPr lang="en-US" dirty="0"/>
              <a:t>:</a:t>
            </a:r>
          </a:p>
          <a:p>
            <a:pPr marL="365760" indent="-283464">
              <a:buNone/>
              <a:defRPr/>
            </a:pPr>
            <a:r>
              <a:rPr lang="en-US" dirty="0"/>
              <a:t>1.  f(x) ≥ 0,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</a:t>
            </a:r>
          </a:p>
          <a:p>
            <a:pPr marL="82296" indent="0">
              <a:buNone/>
              <a:defRPr/>
            </a:pPr>
            <a:r>
              <a:rPr lang="en-US" dirty="0"/>
              <a:t>2.		 ,  </a:t>
            </a:r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peluang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1</a:t>
            </a:r>
            <a:r>
              <a:rPr lang="en-US" dirty="0"/>
              <a:t> </a:t>
            </a:r>
          </a:p>
          <a:p>
            <a:pPr marL="365760" indent="-283464">
              <a:buNone/>
              <a:defRPr/>
            </a:pPr>
            <a:r>
              <a:rPr lang="en-US" dirty="0"/>
              <a:t> </a:t>
            </a:r>
          </a:p>
          <a:p>
            <a:pPr marL="365760" indent="-283464">
              <a:buNone/>
              <a:defRPr/>
            </a:pPr>
            <a:r>
              <a:rPr lang="en-US" dirty="0"/>
              <a:t>	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.</a:t>
            </a:r>
          </a:p>
          <a:p>
            <a:pPr marL="365760" indent="-283464" algn="just"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xmlns="" id="{D6C3CABC-101D-47FF-81C8-0CFD4612F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657600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23586" imgH="431613" progId="Equation.3">
                  <p:embed/>
                </p:oleObj>
              </mc:Choice>
              <mc:Fallback>
                <p:oleObj name="Equation" r:id="rId3" imgW="723586" imgH="431613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xmlns="" id="{D6C3CABC-101D-47FF-81C8-0CFD4612F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3" name="Picture 4" descr="E:\UDINUS S1\logo udinus.png">
            <a:extLst>
              <a:ext uri="{FF2B5EF4-FFF2-40B4-BE49-F238E27FC236}">
                <a16:creationId xmlns:a16="http://schemas.microsoft.com/office/drawing/2014/main" xmlns="" id="{C620427D-6203-4F12-B8F4-8FFF0EA6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D8339ED0-997F-4904-9CF9-869528882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685800"/>
            <a:ext cx="8229600" cy="51054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b="1" u="sng"/>
              <a:t>Contoh</a:t>
            </a:r>
            <a:r>
              <a:rPr lang="en-US" altLang="en-US" b="1"/>
              <a:t> :</a:t>
            </a:r>
            <a:endParaRPr lang="id-ID" altLang="en-US" b="1"/>
          </a:p>
          <a:p>
            <a:pPr marL="609600" indent="-609600">
              <a:buFont typeface="Gill Sans MT" panose="020B0502020104020203" pitchFamily="34" charset="0"/>
              <a:buAutoNum type="arabicPeriod"/>
            </a:pPr>
            <a:r>
              <a:rPr lang="en-US" altLang="en-US"/>
              <a:t>Tentukan rumus distribusi peluang banyaknya sisi gambar bila sebuah uang logam dilempar 3 kali. Buatlah tabelnya ?</a:t>
            </a:r>
          </a:p>
          <a:p>
            <a:pPr marL="609600" indent="-609600">
              <a:buNone/>
            </a:pPr>
            <a:r>
              <a:rPr lang="en-US" altLang="en-US"/>
              <a:t>	Eksperimen : </a:t>
            </a:r>
          </a:p>
          <a:p>
            <a:pPr marL="609600" indent="-609600">
              <a:buNone/>
            </a:pPr>
            <a:r>
              <a:rPr lang="en-US" altLang="en-US"/>
              <a:t>	pelemparan 1 mata uang 3x, Banyaknya titik sampel = 2</a:t>
            </a:r>
            <a:r>
              <a:rPr lang="en-US" altLang="en-US" baseline="30000"/>
              <a:t>3</a:t>
            </a:r>
            <a:r>
              <a:rPr lang="en-US" altLang="en-US"/>
              <a:t> = 8</a:t>
            </a:r>
          </a:p>
          <a:p>
            <a:pPr marL="609600" indent="-609600">
              <a:buNone/>
            </a:pPr>
            <a:r>
              <a:rPr lang="id-ID" altLang="en-US"/>
              <a:t>	</a:t>
            </a:r>
            <a:r>
              <a:rPr lang="en-US" altLang="en-US"/>
              <a:t>S ={AAA, AAG, AGG, GGG, AGA, GAG, GAA, GGA}</a:t>
            </a:r>
          </a:p>
        </p:txBody>
      </p:sp>
      <p:pic>
        <p:nvPicPr>
          <p:cNvPr id="44035" name="Picture 4" descr="E:\UDINUS S1\logo udinus.png">
            <a:extLst>
              <a:ext uri="{FF2B5EF4-FFF2-40B4-BE49-F238E27FC236}">
                <a16:creationId xmlns:a16="http://schemas.microsoft.com/office/drawing/2014/main" xmlns="" id="{BA511064-3DD5-4AF3-A5BC-28D88EEE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2824A143-DACC-4CAD-998A-A2C15CEA22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05000" y="533400"/>
            <a:ext cx="82296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Banyaknya muncul sisi gambar adalah </a:t>
            </a:r>
          </a:p>
          <a:p>
            <a:pPr eaLnBrk="1" hangingPunct="1">
              <a:buFontTx/>
              <a:buNone/>
            </a:pPr>
            <a:r>
              <a:rPr lang="en-US" altLang="en-US"/>
              <a:t>Jadi fungsi peluang adalah 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Untuk x = 0,1,2,3</a:t>
            </a:r>
          </a:p>
          <a:p>
            <a:pPr eaLnBrk="1" hangingPunct="1">
              <a:buFontTx/>
              <a:buNone/>
            </a:pPr>
            <a:r>
              <a:rPr lang="en-US" altLang="en-US"/>
              <a:t>Tabel distribusi peluang :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45059" name="Object 2">
            <a:extLst>
              <a:ext uri="{FF2B5EF4-FFF2-40B4-BE49-F238E27FC236}">
                <a16:creationId xmlns:a16="http://schemas.microsoft.com/office/drawing/2014/main" xmlns="" id="{A449D1E1-90F3-433E-9281-43109AD219D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0" y="304800"/>
          <a:ext cx="577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66584" imgH="457002" progId="Equation.3">
                  <p:embed/>
                </p:oleObj>
              </mc:Choice>
              <mc:Fallback>
                <p:oleObj name="Equation" r:id="rId3" imgW="266584" imgH="457002" progId="Equation.3">
                  <p:embed/>
                  <p:pic>
                    <p:nvPicPr>
                      <p:cNvPr id="45059" name="Object 2">
                        <a:extLst>
                          <a:ext uri="{FF2B5EF4-FFF2-40B4-BE49-F238E27FC236}">
                            <a16:creationId xmlns:a16="http://schemas.microsoft.com/office/drawing/2014/main" xmlns="" id="{A449D1E1-90F3-433E-9281-43109AD21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4800"/>
                        <a:ext cx="577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3">
            <a:extLst>
              <a:ext uri="{FF2B5EF4-FFF2-40B4-BE49-F238E27FC236}">
                <a16:creationId xmlns:a16="http://schemas.microsoft.com/office/drawing/2014/main" xmlns="" id="{81D098C2-F50F-4C1A-91E4-C55BB7E2FA7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1447801"/>
          <a:ext cx="15240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660400" imgH="647700" progId="Equation.3">
                  <p:embed/>
                </p:oleObj>
              </mc:Choice>
              <mc:Fallback>
                <p:oleObj name="Equation" r:id="rId5" imgW="660400" imgH="647700" progId="Equation.3">
                  <p:embed/>
                  <p:pic>
                    <p:nvPicPr>
                      <p:cNvPr id="45060" name="Object 3">
                        <a:extLst>
                          <a:ext uri="{FF2B5EF4-FFF2-40B4-BE49-F238E27FC236}">
                            <a16:creationId xmlns:a16="http://schemas.microsoft.com/office/drawing/2014/main" xmlns="" id="{81D098C2-F50F-4C1A-91E4-C55BB7E2F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1"/>
                        <a:ext cx="15240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9" name="Picture 25">
            <a:extLst>
              <a:ext uri="{FF2B5EF4-FFF2-40B4-BE49-F238E27FC236}">
                <a16:creationId xmlns:a16="http://schemas.microsoft.com/office/drawing/2014/main" xmlns="" id="{E2C42286-7607-4462-BAD1-6436E1B0F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4389438"/>
            <a:ext cx="8785225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 descr="E:\UDINUS S1\logo udinus.png">
            <a:extLst>
              <a:ext uri="{FF2B5EF4-FFF2-40B4-BE49-F238E27FC236}">
                <a16:creationId xmlns:a16="http://schemas.microsoft.com/office/drawing/2014/main" xmlns="" id="{3EE70DB1-596B-4368-8426-BEFCB64F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56">
            <a:extLst>
              <a:ext uri="{FF2B5EF4-FFF2-40B4-BE49-F238E27FC236}">
                <a16:creationId xmlns:a16="http://schemas.microsoft.com/office/drawing/2014/main" xmlns="" id="{E2D22170-E84D-4CEF-B15D-70A4FD52B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1676400"/>
          <a:ext cx="3355975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hart" r:id="rId3" imgW="6058197" imgH="6800718" progId="MSGraph.Chart.8">
                  <p:embed followColorScheme="full"/>
                </p:oleObj>
              </mc:Choice>
              <mc:Fallback>
                <p:oleObj name="Chart" r:id="rId3" imgW="6058197" imgH="6800718" progId="MSGraph.Chart.8">
                  <p:embed followColorScheme="full"/>
                  <p:pic>
                    <p:nvPicPr>
                      <p:cNvPr id="46082" name="Object 56">
                        <a:extLst>
                          <a:ext uri="{FF2B5EF4-FFF2-40B4-BE49-F238E27FC236}">
                            <a16:creationId xmlns:a16="http://schemas.microsoft.com/office/drawing/2014/main" xmlns="" id="{E2D22170-E84D-4CEF-B15D-70A4FD52B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676400"/>
                        <a:ext cx="3355975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xmlns="" id="{D78F5371-11DE-4E0C-8EB9-29B1F34F927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133600" y="2057400"/>
          <a:ext cx="4038600" cy="3108372"/>
        </p:xfrm>
        <a:graphic>
          <a:graphicData uri="http://schemas.openxmlformats.org/drawingml/2006/table">
            <a:tbl>
              <a:tblPr/>
              <a:tblGrid>
                <a:gridCol w="1552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P(X)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1/8 = 0,125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3/8 = 0,375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3/8 = 0,375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1/8 = 0,125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Jumlah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6106" name="TextBox 7">
            <a:extLst>
              <a:ext uri="{FF2B5EF4-FFF2-40B4-BE49-F238E27FC236}">
                <a16:creationId xmlns:a16="http://schemas.microsoft.com/office/drawing/2014/main" xmlns="" id="{A4C28447-031B-4550-B59F-181E1389E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846139"/>
            <a:ext cx="7086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800">
                <a:latin typeface="Arial" panose="020B0604020202020204" pitchFamily="34" charset="0"/>
              </a:rPr>
              <a:t>TABEL &amp; GRAFIK </a:t>
            </a:r>
          </a:p>
        </p:txBody>
      </p:sp>
      <p:pic>
        <p:nvPicPr>
          <p:cNvPr id="46107" name="Picture 4" descr="E:\UDINUS S1\logo udinus.png">
            <a:extLst>
              <a:ext uri="{FF2B5EF4-FFF2-40B4-BE49-F238E27FC236}">
                <a16:creationId xmlns:a16="http://schemas.microsoft.com/office/drawing/2014/main" xmlns="" id="{4DC1D6EE-45A9-4BD9-BD21-EACF258D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4C025-5FBB-45BE-AA2F-63C6216B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28600"/>
            <a:ext cx="8229600" cy="27432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 err="1"/>
              <a:t>Contoh</a:t>
            </a:r>
            <a:r>
              <a:rPr lang="en-US" sz="2800" dirty="0"/>
              <a:t>  2 :</a:t>
            </a:r>
            <a:br>
              <a:rPr lang="en-US" sz="2800" dirty="0"/>
            </a:br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koin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(G)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(A) </a:t>
            </a:r>
            <a:r>
              <a:rPr lang="en-US" sz="2800" dirty="0" err="1"/>
              <a:t>dilemparkan</a:t>
            </a:r>
            <a:r>
              <a:rPr lang="en-US" sz="2800" dirty="0"/>
              <a:t> </a:t>
            </a:r>
            <a:r>
              <a:rPr lang="en-US" sz="2800" dirty="0" err="1"/>
              <a:t>sebanyak</a:t>
            </a:r>
            <a:r>
              <a:rPr lang="en-US" sz="2800" dirty="0"/>
              <a:t> 4 kali </a:t>
            </a:r>
            <a:r>
              <a:rPr lang="en-US" sz="2800" dirty="0" err="1"/>
              <a:t>berturut-turut</a:t>
            </a:r>
            <a:r>
              <a:rPr lang="en-US" sz="2800" dirty="0"/>
              <a:t>. </a:t>
            </a:r>
            <a:r>
              <a:rPr lang="en-US" sz="2800" dirty="0" err="1"/>
              <a:t>Hasil-hasil</a:t>
            </a:r>
            <a:r>
              <a:rPr lang="en-US" sz="2800" dirty="0"/>
              <a:t>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:</a:t>
            </a:r>
            <a:br>
              <a:rPr lang="en-US" sz="2800" dirty="0"/>
            </a:br>
            <a:r>
              <a:rPr lang="en-US" sz="2800" dirty="0" err="1"/>
              <a:t>Misalkan</a:t>
            </a:r>
            <a:r>
              <a:rPr lang="en-US" sz="2800" dirty="0"/>
              <a:t> X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(G) yang </a:t>
            </a:r>
            <a:r>
              <a:rPr lang="en-US" sz="2800" dirty="0" err="1"/>
              <a:t>muncul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 err="1"/>
              <a:t>Nilai</a:t>
            </a:r>
            <a:r>
              <a:rPr lang="en-US" sz="2800" dirty="0"/>
              <a:t> X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: 0, 1, 2, 3, 4</a:t>
            </a:r>
            <a:br>
              <a:rPr lang="en-US" sz="2800" dirty="0"/>
            </a:br>
            <a:endParaRPr lang="id-ID" sz="2800" dirty="0"/>
          </a:p>
        </p:txBody>
      </p:sp>
      <p:graphicFrame>
        <p:nvGraphicFramePr>
          <p:cNvPr id="6" name="Group 97">
            <a:extLst>
              <a:ext uri="{FF2B5EF4-FFF2-40B4-BE49-F238E27FC236}">
                <a16:creationId xmlns:a16="http://schemas.microsoft.com/office/drawing/2014/main" xmlns="" id="{0C6B2D9B-C380-4FA2-A356-8DC2F5B746F8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2590800" y="3186113"/>
          <a:ext cx="6858000" cy="31702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AAAA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GAAA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GGAA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GGGA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GGGG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AGAA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AGGA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GGAG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AAGA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AAGG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GAGG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AAAG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GAGA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AGGG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GAAG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AGAG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7163" name="Picture 4" descr="E:\UDINUS S1\logo udinus.png">
            <a:extLst>
              <a:ext uri="{FF2B5EF4-FFF2-40B4-BE49-F238E27FC236}">
                <a16:creationId xmlns:a16="http://schemas.microsoft.com/office/drawing/2014/main" xmlns="" id="{47172F24-B14E-4943-9D87-641B5963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164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Gill Sans MT</vt:lpstr>
      <vt:lpstr>Verdana</vt:lpstr>
      <vt:lpstr>Wingdings 2</vt:lpstr>
      <vt:lpstr>Office Theme</vt:lpstr>
      <vt:lpstr>Equation</vt:lpstr>
      <vt:lpstr>Chart</vt:lpstr>
      <vt:lpstr>PERTEMUAN - 3</vt:lpstr>
      <vt:lpstr>PENDAHULUAN</vt:lpstr>
      <vt:lpstr>PowerPoint Presentation</vt:lpstr>
      <vt:lpstr>PowerPoint Presentation</vt:lpstr>
      <vt:lpstr>DISTRIBUSI PELUANG DISKRIT</vt:lpstr>
      <vt:lpstr>PowerPoint Presentation</vt:lpstr>
      <vt:lpstr>PowerPoint Presentation</vt:lpstr>
      <vt:lpstr>PowerPoint Presentation</vt:lpstr>
      <vt:lpstr>Contoh  2 : Misalkan sebuah koin dengan dua sisi yaitu sisi gambar (G) dan sisi angka (A) dilemparkan sebanyak 4 kali berturut-turut. Hasil-hasil yang mungkin terjadi adalah : Misalkan X adalah jumlah sisi gambar (G) yang muncul. Nilai X yang mungkin terjadi adalah : 0, 1, 2, 3, 4 </vt:lpstr>
      <vt:lpstr>Dari contoh 2 diatas, bisa dibuat tabel distribusi probabilitas Teoritis dan diagram batang untuk variabel acak X sebagai berikut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- 3</dc:title>
  <dc:creator>user</dc:creator>
  <cp:lastModifiedBy>Acer</cp:lastModifiedBy>
  <cp:revision>1</cp:revision>
  <dcterms:created xsi:type="dcterms:W3CDTF">2020-08-17T04:21:26Z</dcterms:created>
  <dcterms:modified xsi:type="dcterms:W3CDTF">2021-02-09T13:36:16Z</dcterms:modified>
</cp:coreProperties>
</file>