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74" r:id="rId2"/>
    <p:sldId id="354" r:id="rId3"/>
    <p:sldId id="257" r:id="rId4"/>
    <p:sldId id="355" r:id="rId5"/>
    <p:sldId id="356" r:id="rId6"/>
    <p:sldId id="357" r:id="rId7"/>
    <p:sldId id="358" r:id="rId8"/>
    <p:sldId id="360" r:id="rId9"/>
    <p:sldId id="364" r:id="rId10"/>
    <p:sldId id="361" r:id="rId11"/>
    <p:sldId id="365" r:id="rId12"/>
    <p:sldId id="362" r:id="rId13"/>
    <p:sldId id="307" r:id="rId14"/>
    <p:sldId id="308" r:id="rId15"/>
    <p:sldId id="298" r:id="rId16"/>
    <p:sldId id="258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CA75D-1D85-4DAC-B1DA-D9C5AC89D9E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20841-BAEB-4AD2-96AB-4CA97F4D5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4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xmlns="" id="{51DF5D05-A181-4DD1-BF57-B0FBE6D87E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B54CE0-3FBC-4F0B-9C08-D7434A6F151B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xmlns="" id="{2CCE42CB-2867-4876-A717-81B78D84EB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xmlns="" id="{B0204A67-C52C-48A3-AE8E-3DE4E7BDA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0" tIns="44446" rIns="90480" bIns="4444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58412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1251D9-64A2-4EA4-B615-B1EA4CA5C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B9D2BBC-9B8B-4DAF-9CCE-A94AAD134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B4310A-22E8-4840-BEDE-F11F609F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622F-36BD-420C-9DED-7E69FC56B7A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091883-5F8C-4A40-A0DF-28DC4596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0BA591-CFD9-427A-A028-3963650C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6601-FF42-4C51-A73D-D847D60B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3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4A48D-97A9-4D85-A657-C39CB1E7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5730B71-708B-4637-BEBD-5AA44B2CC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9E140A-6C99-4E3A-BD62-3E54C11E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622F-36BD-420C-9DED-7E69FC56B7A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D984F4-58BA-40EF-93C0-9C53E640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3A13BC-6D3C-41EC-95F2-F646D620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6601-FF42-4C51-A73D-D847D60B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7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D759CF2-9EFE-4D96-9D23-71EF60E5E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A3DF03-E593-4543-8359-2BC29707E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C3F702-679F-4740-8854-99797284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622F-36BD-420C-9DED-7E69FC56B7A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AADBEF-E199-45D1-9747-3D53680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9CC39A-A073-4AA4-BF4D-D67C44AD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6601-FF42-4C51-A73D-D847D60B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FEEBA1-B7AA-48A0-97CC-BF021265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E87E01-366D-43F6-A6C5-554B37AB8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5F4424-4236-43A7-983A-423D2ABB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622F-36BD-420C-9DED-7E69FC56B7A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4C3797-778A-4A16-8937-A042699D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C76F57-1697-44E3-97FF-B1026B2C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6601-FF42-4C51-A73D-D847D60B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9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78511-6BF8-43C9-B813-A506EC84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EFC6EE-A273-4E23-B2DB-64268E832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A4BD7E-CA92-4204-BAF3-0AE51FE7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622F-36BD-420C-9DED-7E69FC56B7A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59616D-8AA3-4B89-9EF6-A4BC1CBD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409913-001C-41DC-BAE3-B5BDDA80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6601-FF42-4C51-A73D-D847D60B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9AE0B5-89D9-4485-8BD2-D7972412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8D8ED2-D88F-47F2-B236-EB648D2E7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47A8598-3F21-46A4-950C-170223140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18E55C9-CE2D-4BDC-9E19-C87931EF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622F-36BD-420C-9DED-7E69FC56B7A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D031F1-F3E6-45B6-B667-65034E89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028B5D-07A2-4789-9DCE-C1FBD283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6601-FF42-4C51-A73D-D847D60B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2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5647E3-B8A9-4BA4-8A68-FC73825D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3351CE-AAC3-4CF9-9883-2C770CB71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8268A57-B4BA-444E-B69A-B1FD8AC5D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C588457-E365-4E16-BDDF-659944548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79DA7DC-67A3-4122-9CA5-13FA1803D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F064CDA-07D9-4AD7-93FB-C88D776F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622F-36BD-420C-9DED-7E69FC56B7A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211EE1C-783A-49DC-B034-C595FC48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F2C6996-05CE-4B2B-A304-0E2A32DD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6601-FF42-4C51-A73D-D847D60B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4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DE21E6-9086-463B-9D28-33E8F640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FE65616-5E0D-4DDB-AF65-DAFBB65B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622F-36BD-420C-9DED-7E69FC56B7A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FB040C-7097-4EB0-ACF2-5C63955C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D9E5543-DE79-4E30-9731-E5C36742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6601-FF42-4C51-A73D-D847D60B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DD3979A-4C04-4B53-8DCB-947EC406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622F-36BD-420C-9DED-7E69FC56B7A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330E622-2378-45E6-B707-6A22831B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E5EF9C-4B60-4283-8202-08BB1D5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6601-FF42-4C51-A73D-D847D60B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4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2C88F-0981-4462-8999-A77210DF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7380CB-56AC-4D3D-BF06-CF4F93AA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13C31B-D711-4E57-9C36-9B3B22AB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16E670-6A31-439B-8F14-E2DC9FEC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622F-36BD-420C-9DED-7E69FC56B7A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5505866-9322-4259-87AB-316DD440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00B461-E087-4DAD-9B73-25FC237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6601-FF42-4C51-A73D-D847D60B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CEEC5F-B45C-484D-97DF-AF6A5EE1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11309B6-B0FF-4829-81F8-5F1C5F20F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D3E4297-D44F-4D76-B285-E198E2B8C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8FC9EE-2656-42D1-94AF-1D7059E4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622F-36BD-420C-9DED-7E69FC56B7A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5E8FC4-E1C3-48CC-B27E-9452421EE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3EEE2F-A450-4C5A-AA20-5C027B80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6601-FF42-4C51-A73D-D847D60B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2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5A7163D-C198-433F-8DA9-6BA15B9E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476079E-8FBA-43D4-A423-2C1AD6F86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E39347-D30D-414F-869A-DD9437067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C622F-36BD-420C-9DED-7E69FC56B7A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A97949-A55D-4BC2-8A22-5DBE0E537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99275F-1DA0-45E1-97D2-382737BA8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D6601-FF42-4C51-A73D-D847D60B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2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png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F129E-9678-4BCD-AA2E-A307F6DA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100" y="274638"/>
            <a:ext cx="7499350" cy="2392362"/>
          </a:xfrm>
        </p:spPr>
        <p:txBody>
          <a:bodyPr/>
          <a:lstStyle/>
          <a:p>
            <a:pPr algn="ctr">
              <a:defRPr/>
            </a:pPr>
            <a:r>
              <a:rPr lang="en-US" sz="4800" dirty="0">
                <a:latin typeface="Algerian" panose="04020705040A02060702" pitchFamily="82" charset="0"/>
              </a:rPr>
              <a:t>PERTEMUAN – 4</a:t>
            </a:r>
            <a:br>
              <a:rPr lang="en-US" sz="4800" dirty="0">
                <a:latin typeface="Algerian" panose="04020705040A02060702" pitchFamily="82" charset="0"/>
              </a:rPr>
            </a:br>
            <a:r>
              <a:rPr lang="en-US" sz="4800" dirty="0">
                <a:latin typeface="Algerian" panose="04020705040A02060702" pitchFamily="82" charset="0"/>
              </a:rPr>
              <a:t>DISTRIBUSI BINOMIAL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3E8DD9-F992-4C20-AEAA-3A089D3DEC7E}"/>
              </a:ext>
            </a:extLst>
          </p:cNvPr>
          <p:cNvSpPr txBox="1"/>
          <p:nvPr/>
        </p:nvSpPr>
        <p:spPr>
          <a:xfrm>
            <a:off x="2667000" y="228601"/>
            <a:ext cx="7772400" cy="4016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/>
              <a:t>Contoh</a:t>
            </a:r>
            <a:r>
              <a:rPr lang="en-US" sz="2000" dirty="0"/>
              <a:t> 3:</a:t>
            </a:r>
          </a:p>
          <a:p>
            <a:pPr>
              <a:defRPr/>
            </a:pPr>
            <a:r>
              <a:rPr lang="en-US" sz="2000" dirty="0" err="1"/>
              <a:t>Probabilitas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seseorang</a:t>
            </a:r>
            <a:r>
              <a:rPr lang="en-US" sz="2000" dirty="0"/>
              <a:t> </a:t>
            </a:r>
            <a:r>
              <a:rPr lang="en-US" sz="2000" dirty="0" err="1"/>
              <a:t>pasien</a:t>
            </a:r>
            <a:r>
              <a:rPr lang="en-US" sz="2000" dirty="0"/>
              <a:t> </a:t>
            </a:r>
            <a:r>
              <a:rPr lang="en-US" sz="2000" dirty="0" err="1"/>
              <a:t>penderita</a:t>
            </a:r>
            <a:r>
              <a:rPr lang="en-US" sz="2000" dirty="0"/>
              <a:t> </a:t>
            </a:r>
            <a:r>
              <a:rPr lang="en-US" sz="2000" dirty="0" err="1"/>
              <a:t>penyakit</a:t>
            </a:r>
            <a:r>
              <a:rPr lang="en-US" sz="2000" dirty="0"/>
              <a:t> </a:t>
            </a:r>
            <a:r>
              <a:rPr lang="en-US" sz="2000" dirty="0" err="1"/>
              <a:t>jantung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sembuh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0,4. </a:t>
            </a:r>
            <a:r>
              <a:rPr lang="en-US" sz="2000" dirty="0" err="1"/>
              <a:t>Jika</a:t>
            </a:r>
            <a:r>
              <a:rPr lang="en-US" sz="2000" dirty="0"/>
              <a:t> 10 orang </a:t>
            </a:r>
            <a:r>
              <a:rPr lang="en-US" sz="2000" dirty="0" err="1"/>
              <a:t>diketahui</a:t>
            </a:r>
            <a:r>
              <a:rPr lang="en-US" sz="2000" dirty="0"/>
              <a:t> </a:t>
            </a:r>
            <a:r>
              <a:rPr lang="en-US" sz="2000" dirty="0" err="1"/>
              <a:t>terserang</a:t>
            </a:r>
            <a:r>
              <a:rPr lang="en-US" sz="2000" dirty="0"/>
              <a:t> </a:t>
            </a:r>
            <a:r>
              <a:rPr lang="en-US" sz="2000" dirty="0" err="1"/>
              <a:t>penyakit</a:t>
            </a:r>
            <a:r>
              <a:rPr lang="en-US" sz="2000" dirty="0"/>
              <a:t> </a:t>
            </a:r>
            <a:r>
              <a:rPr lang="en-US" sz="2000" dirty="0" err="1"/>
              <a:t>jantung</a:t>
            </a:r>
            <a:r>
              <a:rPr lang="en-US" sz="2000" dirty="0"/>
              <a:t>, </a:t>
            </a:r>
            <a:r>
              <a:rPr lang="en-US" sz="2000" dirty="0" err="1"/>
              <a:t>berapa</a:t>
            </a:r>
            <a:r>
              <a:rPr lang="en-US" sz="2000" dirty="0"/>
              <a:t> </a:t>
            </a:r>
            <a:r>
              <a:rPr lang="en-US" sz="2000" dirty="0" err="1"/>
              <a:t>probabilitas</a:t>
            </a:r>
            <a:r>
              <a:rPr lang="en-US" sz="2000" dirty="0"/>
              <a:t> :</a:t>
            </a:r>
          </a:p>
          <a:p>
            <a:pPr marL="609600" indent="-609600" algn="just">
              <a:spcBef>
                <a:spcPts val="600"/>
              </a:spcBef>
              <a:buClr>
                <a:srgbClr val="3891A7"/>
              </a:buClr>
              <a:buSzPct val="80000"/>
              <a:buFont typeface="+mj-lt"/>
              <a:buAutoNum type="alphaLcParenR"/>
              <a:defRPr/>
            </a:pPr>
            <a:r>
              <a:rPr lang="en-US" altLang="en-US" sz="2000" dirty="0">
                <a:solidFill>
                  <a:prstClr val="black"/>
                </a:solidFill>
                <a:latin typeface="Gill Sans MT"/>
              </a:rPr>
              <a:t>3 orang yang </a:t>
            </a:r>
            <a:r>
              <a:rPr lang="en-US" altLang="en-US" sz="2000" dirty="0" err="1">
                <a:solidFill>
                  <a:prstClr val="black"/>
                </a:solidFill>
                <a:latin typeface="Gill Sans MT"/>
              </a:rPr>
              <a:t>sembuh</a:t>
            </a:r>
            <a:endParaRPr lang="en-US" altLang="en-US" sz="2000" dirty="0">
              <a:solidFill>
                <a:prstClr val="black"/>
              </a:solidFill>
              <a:latin typeface="Gill Sans MT"/>
            </a:endParaRPr>
          </a:p>
          <a:p>
            <a:pPr marL="609600" indent="-609600" algn="just">
              <a:spcBef>
                <a:spcPts val="600"/>
              </a:spcBef>
              <a:buClr>
                <a:srgbClr val="3891A7"/>
              </a:buClr>
              <a:buSzPct val="80000"/>
              <a:buFont typeface="+mj-lt"/>
              <a:buAutoNum type="alphaLcParenR"/>
              <a:defRPr/>
            </a:pPr>
            <a:r>
              <a:rPr lang="en-US" altLang="en-US" sz="2000" dirty="0">
                <a:solidFill>
                  <a:prstClr val="black"/>
                </a:solidFill>
                <a:latin typeface="Gill Sans MT"/>
              </a:rPr>
              <a:t>Paling </a:t>
            </a:r>
            <a:r>
              <a:rPr lang="en-US" altLang="en-US" sz="2000" dirty="0" err="1">
                <a:solidFill>
                  <a:prstClr val="black"/>
                </a:solidFill>
                <a:latin typeface="Gill Sans MT"/>
              </a:rPr>
              <a:t>banyak</a:t>
            </a:r>
            <a:r>
              <a:rPr lang="en-US" altLang="en-US" sz="2000" dirty="0">
                <a:solidFill>
                  <a:prstClr val="black"/>
                </a:solidFill>
                <a:latin typeface="Gill Sans MT"/>
              </a:rPr>
              <a:t> 3 orang yang </a:t>
            </a:r>
            <a:r>
              <a:rPr lang="en-US" altLang="en-US" sz="2000" dirty="0" err="1">
                <a:solidFill>
                  <a:prstClr val="black"/>
                </a:solidFill>
                <a:latin typeface="Gill Sans MT"/>
              </a:rPr>
              <a:t>sembuh</a:t>
            </a:r>
            <a:endParaRPr lang="en-US" altLang="en-US" sz="2000" dirty="0">
              <a:solidFill>
                <a:prstClr val="black"/>
              </a:solidFill>
              <a:latin typeface="Gill Sans MT"/>
            </a:endParaRPr>
          </a:p>
          <a:p>
            <a:pPr marL="609600" indent="-609600" algn="just">
              <a:spcBef>
                <a:spcPts val="600"/>
              </a:spcBef>
              <a:buClr>
                <a:srgbClr val="3891A7"/>
              </a:buClr>
              <a:buSzPct val="80000"/>
              <a:buFont typeface="+mj-lt"/>
              <a:buAutoNum type="alphaLcParenR"/>
              <a:defRPr/>
            </a:pPr>
            <a:r>
              <a:rPr lang="en-US" altLang="en-US" sz="2000" dirty="0">
                <a:solidFill>
                  <a:prstClr val="black"/>
                </a:solidFill>
                <a:latin typeface="Gill Sans MT"/>
              </a:rPr>
              <a:t>Paling </a:t>
            </a:r>
            <a:r>
              <a:rPr lang="en-US" altLang="en-US" sz="2000" dirty="0" err="1">
                <a:solidFill>
                  <a:prstClr val="black"/>
                </a:solidFill>
                <a:latin typeface="Gill Sans MT"/>
              </a:rPr>
              <a:t>sedikit</a:t>
            </a:r>
            <a:r>
              <a:rPr lang="en-US" altLang="en-US" sz="2000" dirty="0">
                <a:solidFill>
                  <a:prstClr val="black"/>
                </a:solidFill>
                <a:latin typeface="Gill Sans MT"/>
              </a:rPr>
              <a:t> 3 orang yang </a:t>
            </a:r>
            <a:r>
              <a:rPr lang="en-US" altLang="en-US" sz="2000" dirty="0" err="1">
                <a:solidFill>
                  <a:prstClr val="black"/>
                </a:solidFill>
                <a:latin typeface="Gill Sans MT"/>
              </a:rPr>
              <a:t>sembuh</a:t>
            </a:r>
            <a:endParaRPr lang="en-US" altLang="en-US" sz="2000" dirty="0">
              <a:solidFill>
                <a:prstClr val="black"/>
              </a:solidFill>
              <a:latin typeface="Gill Sans MT"/>
            </a:endParaRP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 err="1"/>
              <a:t>Penyelesaian</a:t>
            </a:r>
            <a:r>
              <a:rPr lang="en-US" sz="2000" dirty="0"/>
              <a:t> :</a:t>
            </a:r>
          </a:p>
          <a:p>
            <a:pPr marL="457200" indent="-457200">
              <a:buFont typeface="+mj-lt"/>
              <a:buAutoNum type="alphaLcParenR"/>
              <a:defRPr/>
            </a:pPr>
            <a:r>
              <a:rPr lang="en-US" sz="2000" dirty="0"/>
              <a:t>P = 0,4, q = 0,6, n = 10, x = 3      </a:t>
            </a:r>
            <a:r>
              <a:rPr lang="en-US" sz="2000" dirty="0" err="1"/>
              <a:t>dan</a:t>
            </a: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</p:txBody>
      </p:sp>
      <p:graphicFrame>
        <p:nvGraphicFramePr>
          <p:cNvPr id="59395" name="Object 5">
            <a:extLst>
              <a:ext uri="{FF2B5EF4-FFF2-40B4-BE49-F238E27FC236}">
                <a16:creationId xmlns:a16="http://schemas.microsoft.com/office/drawing/2014/main" xmlns="" id="{E4CF78A1-9A1E-4784-9999-00EFF0BDF1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81926" y="3208339"/>
          <a:ext cx="23082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1320227" imgH="241195" progId="Equation.DSMT4">
                  <p:embed/>
                </p:oleObj>
              </mc:Choice>
              <mc:Fallback>
                <p:oleObj name="Equation" r:id="rId3" imgW="1320227" imgH="241195" progId="Equation.DSMT4">
                  <p:embed/>
                  <p:pic>
                    <p:nvPicPr>
                      <p:cNvPr id="59395" name="Object 5">
                        <a:extLst>
                          <a:ext uri="{FF2B5EF4-FFF2-40B4-BE49-F238E27FC236}">
                            <a16:creationId xmlns:a16="http://schemas.microsoft.com/office/drawing/2014/main" xmlns="" id="{E4CF78A1-9A1E-4784-9999-00EFF0BDF1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1926" y="3208339"/>
                        <a:ext cx="230822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6">
            <a:extLst>
              <a:ext uri="{FF2B5EF4-FFF2-40B4-BE49-F238E27FC236}">
                <a16:creationId xmlns:a16="http://schemas.microsoft.com/office/drawing/2014/main" xmlns="" id="{3E239FEB-EDD0-40BF-8BB8-CBAA7B732F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733801"/>
          <a:ext cx="58864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3683000" imgH="419100" progId="Equation.DSMT4">
                  <p:embed/>
                </p:oleObj>
              </mc:Choice>
              <mc:Fallback>
                <p:oleObj name="Equation" r:id="rId5" imgW="3683000" imgH="419100" progId="Equation.DSMT4">
                  <p:embed/>
                  <p:pic>
                    <p:nvPicPr>
                      <p:cNvPr id="59396" name="Object 6">
                        <a:extLst>
                          <a:ext uri="{FF2B5EF4-FFF2-40B4-BE49-F238E27FC236}">
                            <a16:creationId xmlns:a16="http://schemas.microsoft.com/office/drawing/2014/main" xmlns="" id="{3E239FEB-EDD0-40BF-8BB8-CBAA7B732F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733801"/>
                        <a:ext cx="58864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7">
            <a:extLst>
              <a:ext uri="{FF2B5EF4-FFF2-40B4-BE49-F238E27FC236}">
                <a16:creationId xmlns:a16="http://schemas.microsoft.com/office/drawing/2014/main" xmlns="" id="{8DBA6917-9064-458E-AEE4-FB59AE2C69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572000"/>
          <a:ext cx="5105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7" imgW="1218671" imgH="203112" progId="Equation.DSMT4">
                  <p:embed/>
                </p:oleObj>
              </mc:Choice>
              <mc:Fallback>
                <p:oleObj name="Equation" r:id="rId7" imgW="1218671" imgH="203112" progId="Equation.DSMT4">
                  <p:embed/>
                  <p:pic>
                    <p:nvPicPr>
                      <p:cNvPr id="59397" name="Object 7">
                        <a:extLst>
                          <a:ext uri="{FF2B5EF4-FFF2-40B4-BE49-F238E27FC236}">
                            <a16:creationId xmlns:a16="http://schemas.microsoft.com/office/drawing/2014/main" xmlns="" id="{8DBA6917-9064-458E-AEE4-FB59AE2C69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0"/>
                        <a:ext cx="5105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398" name="Picture 4" descr="E:\UDINUS S1\logo udinus.png">
            <a:extLst>
              <a:ext uri="{FF2B5EF4-FFF2-40B4-BE49-F238E27FC236}">
                <a16:creationId xmlns:a16="http://schemas.microsoft.com/office/drawing/2014/main" xmlns="" id="{379C73C5-10DA-47E5-B4C6-E38DC5377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3">
            <a:extLst>
              <a:ext uri="{FF2B5EF4-FFF2-40B4-BE49-F238E27FC236}">
                <a16:creationId xmlns:a16="http://schemas.microsoft.com/office/drawing/2014/main" xmlns="" id="{2C59D29C-0CFB-4176-BED5-6391A6B24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0"/>
            <a:ext cx="84010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TextBox 4">
            <a:extLst>
              <a:ext uri="{FF2B5EF4-FFF2-40B4-BE49-F238E27FC236}">
                <a16:creationId xmlns:a16="http://schemas.microsoft.com/office/drawing/2014/main" xmlns="" id="{3427FEE4-83B3-4FFC-9549-D35F6896C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990600"/>
            <a:ext cx="7543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n = 10, x = 3, p = 0,4; P(x=3) = P(x≤3) – P(x≤2) = 0,382 – 0,167 = 0,215 </a:t>
            </a:r>
          </a:p>
        </p:txBody>
      </p:sp>
      <p:sp>
        <p:nvSpPr>
          <p:cNvPr id="60420" name="TextBox 5">
            <a:extLst>
              <a:ext uri="{FF2B5EF4-FFF2-40B4-BE49-F238E27FC236}">
                <a16:creationId xmlns:a16="http://schemas.microsoft.com/office/drawing/2014/main" xmlns="" id="{FD421173-2F85-4E8D-A9BD-2401D4206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7200"/>
            <a:ext cx="655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Penyelesaian dengan table :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003B1A6D-8C03-4367-AF25-816AB8F9AFF3}"/>
              </a:ext>
            </a:extLst>
          </p:cNvPr>
          <p:cNvSpPr/>
          <p:nvPr/>
        </p:nvSpPr>
        <p:spPr>
          <a:xfrm>
            <a:off x="5867400" y="3154363"/>
            <a:ext cx="609600" cy="228600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0B0DE5EB-4C1E-4D88-BFB6-B3C05F5BC65C}"/>
              </a:ext>
            </a:extLst>
          </p:cNvPr>
          <p:cNvSpPr/>
          <p:nvPr/>
        </p:nvSpPr>
        <p:spPr>
          <a:xfrm>
            <a:off x="5884863" y="2895600"/>
            <a:ext cx="609600" cy="228600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0423" name="Picture 8">
            <a:extLst>
              <a:ext uri="{FF2B5EF4-FFF2-40B4-BE49-F238E27FC236}">
                <a16:creationId xmlns:a16="http://schemas.microsoft.com/office/drawing/2014/main" xmlns="" id="{552E0317-EC64-4877-B720-96C56CD64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8" y="1450976"/>
            <a:ext cx="8545512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4" descr="E:\UDINUS S1\logo udinus.png">
            <a:extLst>
              <a:ext uri="{FF2B5EF4-FFF2-40B4-BE49-F238E27FC236}">
                <a16:creationId xmlns:a16="http://schemas.microsoft.com/office/drawing/2014/main" xmlns="" id="{461FB8D0-26C7-4E13-90CF-FBA6C64FF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3">
            <a:extLst>
              <a:ext uri="{FF2B5EF4-FFF2-40B4-BE49-F238E27FC236}">
                <a16:creationId xmlns:a16="http://schemas.microsoft.com/office/drawing/2014/main" xmlns="" id="{3F452277-246D-4B19-8D0A-589D10D0B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28601"/>
            <a:ext cx="8001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b) P(x ≤ 3) = P(x = 0) + P(x = 1) + P(x = 2) + P(x = 3) = ?</a:t>
            </a:r>
          </a:p>
          <a:p>
            <a:endParaRPr lang="en-US" altLang="en-US"/>
          </a:p>
          <a:p>
            <a:r>
              <a:rPr lang="en-US" altLang="en-US"/>
              <a:t>Jika dihitung tanpa table anda harus menghitung 4x proses.</a:t>
            </a:r>
          </a:p>
        </p:txBody>
      </p:sp>
      <p:sp>
        <p:nvSpPr>
          <p:cNvPr id="61443" name="TextBox 1">
            <a:extLst>
              <a:ext uri="{FF2B5EF4-FFF2-40B4-BE49-F238E27FC236}">
                <a16:creationId xmlns:a16="http://schemas.microsoft.com/office/drawing/2014/main" xmlns="" id="{915F0BFC-4360-44C6-A2CF-6DC5D9BDA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447800"/>
            <a:ext cx="601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P( x ≤ 3 ) = 0,382 </a:t>
            </a:r>
          </a:p>
        </p:txBody>
      </p:sp>
      <p:pic>
        <p:nvPicPr>
          <p:cNvPr id="61444" name="Picture 2">
            <a:extLst>
              <a:ext uri="{FF2B5EF4-FFF2-40B4-BE49-F238E27FC236}">
                <a16:creationId xmlns:a16="http://schemas.microsoft.com/office/drawing/2014/main" xmlns="" id="{48E8DB54-B283-47C2-B15D-56C55A0A6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49438"/>
            <a:ext cx="81724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3">
            <a:extLst>
              <a:ext uri="{FF2B5EF4-FFF2-40B4-BE49-F238E27FC236}">
                <a16:creationId xmlns:a16="http://schemas.microsoft.com/office/drawing/2014/main" xmlns="" id="{B380D8F3-B2C4-4766-9629-F13140897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2684463"/>
            <a:ext cx="7854950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xmlns="" id="{FFB51CE3-741D-42A3-93EE-D579FD46283A}"/>
              </a:ext>
            </a:extLst>
          </p:cNvPr>
          <p:cNvSpPr/>
          <p:nvPr/>
        </p:nvSpPr>
        <p:spPr>
          <a:xfrm>
            <a:off x="6172200" y="3505200"/>
            <a:ext cx="533400" cy="2286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447" name="TextBox 5">
            <a:extLst>
              <a:ext uri="{FF2B5EF4-FFF2-40B4-BE49-F238E27FC236}">
                <a16:creationId xmlns:a16="http://schemas.microsoft.com/office/drawing/2014/main" xmlns="" id="{EDA60092-012C-4B73-AC8C-1F32AE129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715000"/>
            <a:ext cx="762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c) P(x ≥ 3) = 1 – P(x ≤ 2) = 1 – 0,167 = 0,833</a:t>
            </a:r>
          </a:p>
        </p:txBody>
      </p:sp>
      <p:pic>
        <p:nvPicPr>
          <p:cNvPr id="61448" name="Picture 4" descr="E:\UDINUS S1\logo udinus.png">
            <a:extLst>
              <a:ext uri="{FF2B5EF4-FFF2-40B4-BE49-F238E27FC236}">
                <a16:creationId xmlns:a16="http://schemas.microsoft.com/office/drawing/2014/main" xmlns="" id="{C193C2A8-EB2A-4249-9F92-4D1895C10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>
            <a:extLst>
              <a:ext uri="{FF2B5EF4-FFF2-40B4-BE49-F238E27FC236}">
                <a16:creationId xmlns:a16="http://schemas.microsoft.com/office/drawing/2014/main" xmlns="" id="{CD47A97A-878A-4637-820C-1EF4B0116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447800"/>
            <a:ext cx="3822700" cy="4579938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62467" name="Object 2">
            <a:hlinkClick r:id="" action="ppaction://ole?verb=0"/>
            <a:extLst>
              <a:ext uri="{FF2B5EF4-FFF2-40B4-BE49-F238E27FC236}">
                <a16:creationId xmlns:a16="http://schemas.microsoft.com/office/drawing/2014/main" xmlns="" id="{22F9D14F-E50F-401C-A8A4-331436B8EF1E}"/>
              </a:ext>
            </a:extLst>
          </p:cNvPr>
          <p:cNvGraphicFramePr>
            <a:graphicFrameLocks/>
          </p:cNvGraphicFramePr>
          <p:nvPr/>
        </p:nvGraphicFramePr>
        <p:xfrm>
          <a:off x="4267200" y="2286000"/>
          <a:ext cx="32385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4" imgW="2070100" imgH="2844800" progId="Equation.3">
                  <p:embed/>
                </p:oleObj>
              </mc:Choice>
              <mc:Fallback>
                <p:oleObj name="Equation" r:id="rId4" imgW="2070100" imgH="2844800" progId="Equation.3">
                  <p:embed/>
                  <p:pic>
                    <p:nvPicPr>
                      <p:cNvPr id="62467" name="Object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xmlns="" id="{22F9D14F-E50F-401C-A8A4-331436B8EF1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286000"/>
                        <a:ext cx="32385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Text Box 8">
            <a:extLst>
              <a:ext uri="{FF2B5EF4-FFF2-40B4-BE49-F238E27FC236}">
                <a16:creationId xmlns:a16="http://schemas.microsoft.com/office/drawing/2014/main" xmlns="" id="{C504DD2C-01F5-4F30-9FF0-EDB578771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76400"/>
            <a:ext cx="3505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Jumlah               Probabilitas P(x)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sukses x</a:t>
            </a:r>
          </a:p>
        </p:txBody>
      </p:sp>
      <p:sp>
        <p:nvSpPr>
          <p:cNvPr id="62469" name="Line 9">
            <a:extLst>
              <a:ext uri="{FF2B5EF4-FFF2-40B4-BE49-F238E27FC236}">
                <a16:creationId xmlns:a16="http://schemas.microsoft.com/office/drawing/2014/main" xmlns="" id="{FACB5DFF-E687-4587-8355-F498929F4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86000"/>
            <a:ext cx="35194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TextBox 1">
            <a:extLst>
              <a:ext uri="{FF2B5EF4-FFF2-40B4-BE49-F238E27FC236}">
                <a16:creationId xmlns:a16="http://schemas.microsoft.com/office/drawing/2014/main" xmlns="" id="{E7C92C1D-7777-4FD4-840F-693CD8042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810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Formula binomial :</a:t>
            </a:r>
          </a:p>
        </p:txBody>
      </p:sp>
      <p:pic>
        <p:nvPicPr>
          <p:cNvPr id="62471" name="Picture 4" descr="E:\UDINUS S1\logo udinus.png">
            <a:extLst>
              <a:ext uri="{FF2B5EF4-FFF2-40B4-BE49-F238E27FC236}">
                <a16:creationId xmlns:a16="http://schemas.microsoft.com/office/drawing/2014/main" xmlns="" id="{132CB463-BD08-4B37-95E8-F70695420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>
            <a:hlinkClick r:id="" action="ppaction://ole?verb=0"/>
            <a:extLst>
              <a:ext uri="{FF2B5EF4-FFF2-40B4-BE49-F238E27FC236}">
                <a16:creationId xmlns:a16="http://schemas.microsoft.com/office/drawing/2014/main" xmlns="" id="{2B469C07-366B-410C-A0C3-2008889F4CBB}"/>
              </a:ext>
            </a:extLst>
          </p:cNvPr>
          <p:cNvGraphicFramePr>
            <a:graphicFrameLocks/>
          </p:cNvGraphicFramePr>
          <p:nvPr/>
        </p:nvGraphicFramePr>
        <p:xfrm>
          <a:off x="2895600" y="1447800"/>
          <a:ext cx="51816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2463800" imgH="1879600" progId="Equation.3">
                  <p:embed/>
                </p:oleObj>
              </mc:Choice>
              <mc:Fallback>
                <p:oleObj name="Equation" r:id="rId3" imgW="2463800" imgH="1879600" progId="Equation.3">
                  <p:embed/>
                  <p:pic>
                    <p:nvPicPr>
                      <p:cNvPr id="64514" name="Object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xmlns="" id="{2B469C07-366B-410C-A0C3-2008889F4CB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447800"/>
                        <a:ext cx="5181600" cy="37338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5" name="TextBox 1">
            <a:extLst>
              <a:ext uri="{FF2B5EF4-FFF2-40B4-BE49-F238E27FC236}">
                <a16:creationId xmlns:a16="http://schemas.microsoft.com/office/drawing/2014/main" xmlns="" id="{8B45CD6B-BF06-4219-851E-652A7B1C1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57201"/>
            <a:ext cx="723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Mean, varian dan deviasi standar dapat dihitung menggunakan formula berikut :</a:t>
            </a:r>
          </a:p>
        </p:txBody>
      </p:sp>
      <p:pic>
        <p:nvPicPr>
          <p:cNvPr id="64516" name="Picture 4" descr="E:\UDINUS S1\logo udinus.png">
            <a:extLst>
              <a:ext uri="{FF2B5EF4-FFF2-40B4-BE49-F238E27FC236}">
                <a16:creationId xmlns:a16="http://schemas.microsoft.com/office/drawing/2014/main" xmlns="" id="{BCD790D0-85B6-4B2D-86CA-7524CE844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xmlns="" id="{921A6CB3-5231-45E0-A97B-C8F331B48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1" y="304801"/>
            <a:ext cx="8716963" cy="57324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Dari contoh 3 dapat dihitung mean dan varian sbb:</a:t>
            </a:r>
            <a:r>
              <a:rPr lang="id-ID" altLang="en-US"/>
              <a:t>	</a:t>
            </a: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	Rata-rata = mean x 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		</a:t>
            </a:r>
            <a:r>
              <a:rPr lang="en-US" altLang="en-US">
                <a:sym typeface="Symbol" panose="05050102010706020507" pitchFamily="18" charset="2"/>
              </a:rPr>
              <a:t></a:t>
            </a:r>
            <a:r>
              <a:rPr lang="en-US" altLang="en-US"/>
              <a:t> = n.p = 10.(0,4) = 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	Variansi x 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id-ID" altLang="en-US">
                <a:sym typeface="Symbol" panose="05050102010706020507" pitchFamily="18" charset="2"/>
              </a:rPr>
              <a:t> </a:t>
            </a:r>
            <a:r>
              <a:rPr lang="en-US" altLang="en-US"/>
              <a:t> </a:t>
            </a:r>
            <a:r>
              <a:rPr lang="id-ID" altLang="en-US"/>
              <a:t> </a:t>
            </a:r>
            <a:r>
              <a:rPr lang="en-US" altLang="en-US"/>
              <a:t>		= n.p.q = n.p.(1-q)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   		= 10.(0,4).(0,6) = 2,4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	Deviasi standar x 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	</a:t>
            </a:r>
            <a:r>
              <a:rPr lang="en-US" altLang="en-US">
                <a:sym typeface="Symbol" panose="05050102010706020507" pitchFamily="18" charset="2"/>
              </a:rPr>
              <a:t></a:t>
            </a:r>
            <a:r>
              <a:rPr lang="en-US" altLang="en-US"/>
              <a:t> =  </a:t>
            </a:r>
            <a:r>
              <a:rPr lang="id-ID" altLang="en-US"/>
              <a:t>     </a:t>
            </a:r>
            <a:r>
              <a:rPr lang="en-US" altLang="en-US"/>
              <a:t>= </a:t>
            </a:r>
            <a:r>
              <a:rPr lang="id-ID" altLang="en-US"/>
              <a:t>     </a:t>
            </a:r>
            <a:r>
              <a:rPr lang="en-US" altLang="en-US"/>
              <a:t> = 1,55</a:t>
            </a:r>
          </a:p>
        </p:txBody>
      </p:sp>
      <p:pic>
        <p:nvPicPr>
          <p:cNvPr id="65539" name="Picture 3">
            <a:extLst>
              <a:ext uri="{FF2B5EF4-FFF2-40B4-BE49-F238E27FC236}">
                <a16:creationId xmlns:a16="http://schemas.microsoft.com/office/drawing/2014/main" xmlns="" id="{09479D50-E4B8-477B-B174-C42BA04EA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05150"/>
            <a:ext cx="5461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4">
            <a:extLst>
              <a:ext uri="{FF2B5EF4-FFF2-40B4-BE49-F238E27FC236}">
                <a16:creationId xmlns:a16="http://schemas.microsoft.com/office/drawing/2014/main" xmlns="" id="{23BA6EAC-03F1-49C0-BCC9-EF1A18837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4662489"/>
            <a:ext cx="719138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5">
            <a:extLst>
              <a:ext uri="{FF2B5EF4-FFF2-40B4-BE49-F238E27FC236}">
                <a16:creationId xmlns:a16="http://schemas.microsoft.com/office/drawing/2014/main" xmlns="" id="{5C9CCDD3-8918-4567-B45A-C9D67156A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681539"/>
            <a:ext cx="9144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4" descr="E:\UDINUS S1\logo udinus.png">
            <a:extLst>
              <a:ext uri="{FF2B5EF4-FFF2-40B4-BE49-F238E27FC236}">
                <a16:creationId xmlns:a16="http://schemas.microsoft.com/office/drawing/2014/main" xmlns="" id="{56EC2EF8-4BA3-4E53-AEE2-659555DB9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6A760E-7EA7-44CE-B9C4-C6910374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tx2">
                    <a:satMod val="130000"/>
                  </a:schemeClr>
                </a:solidFill>
              </a:rPr>
              <a:t>Latihan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satMod val="130000"/>
                  </a:schemeClr>
                </a:solidFill>
              </a:rPr>
              <a:t>Soal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xmlns="" id="{1544AD9D-6C6E-4B48-8149-AA58D873C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1" y="1219200"/>
            <a:ext cx="7497763" cy="4800600"/>
          </a:xfrm>
        </p:spPr>
        <p:txBody>
          <a:bodyPr/>
          <a:lstStyle/>
          <a:p>
            <a:pPr marL="595313" indent="-514350" algn="just">
              <a:buFont typeface="Gill Sans MT" panose="020B0502020104020203" pitchFamily="34" charset="0"/>
              <a:buAutoNum type="arabicPeriod"/>
            </a:pPr>
            <a:r>
              <a:rPr lang="id-ID" altLang="en-US" sz="2400">
                <a:latin typeface="Arial" panose="020B0604020202020204" pitchFamily="34" charset="0"/>
                <a:cs typeface="Arial" panose="020B0604020202020204" pitchFamily="34" charset="0"/>
              </a:rPr>
              <a:t>Berdasarkan suatu survey diketahui  2 dari 5 laki-laki dewasa punya peluang menderita Osteoporosis. Jika disuatu kantor ada 5 orang laki-laki, hitunglah probabilitas bahwa 5 orang tersebut :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7600" lvl="2" indent="-514350" algn="just">
              <a:buFont typeface="Gill Sans MT" panose="020B0502020104020203" pitchFamily="34" charset="0"/>
              <a:buAutoNum type="alphaLcPeriod"/>
            </a:pPr>
            <a:r>
              <a:rPr lang="id-ID" altLang="en-US">
                <a:latin typeface="Arial" panose="020B0604020202020204" pitchFamily="34" charset="0"/>
                <a:cs typeface="Arial" panose="020B0604020202020204" pitchFamily="34" charset="0"/>
              </a:rPr>
              <a:t>Tidak ada satupun yang menderita  Osteoporosis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7600" lvl="2" indent="-514350" algn="just">
              <a:buFont typeface="Gill Sans MT" panose="020B0502020104020203" pitchFamily="34" charset="0"/>
              <a:buAutoNum type="alphaLcPeriod"/>
            </a:pPr>
            <a:r>
              <a:rPr lang="id-ID" altLang="en-US">
                <a:latin typeface="Arial" panose="020B0604020202020204" pitchFamily="34" charset="0"/>
                <a:cs typeface="Arial" panose="020B0604020202020204" pitchFamily="34" charset="0"/>
              </a:rPr>
              <a:t>Paling sedikit 3 orang menderita Osteoporosis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7600" lvl="2" indent="-514350" algn="just">
              <a:buFont typeface="Gill Sans MT" panose="020B0502020104020203" pitchFamily="34" charset="0"/>
              <a:buAutoNum type="alphaLcPeriod"/>
            </a:pPr>
            <a:r>
              <a:rPr lang="id-ID" altLang="en-US">
                <a:latin typeface="Arial" panose="020B0604020202020204" pitchFamily="34" charset="0"/>
                <a:cs typeface="Arial" panose="020B0604020202020204" pitchFamily="34" charset="0"/>
              </a:rPr>
              <a:t>Hanya 2 orang menderita Osteoporosis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6564" name="Picture 4" descr="E:\UDINUS S1\logo udinus.png">
            <a:extLst>
              <a:ext uri="{FF2B5EF4-FFF2-40B4-BE49-F238E27FC236}">
                <a16:creationId xmlns:a16="http://schemas.microsoft.com/office/drawing/2014/main" xmlns="" id="{135D9472-C254-446D-B8BE-D98F3622B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xmlns="" id="{A7843D57-1E5A-4263-81F6-23C9E796A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22225"/>
            <a:ext cx="7772400" cy="3505200"/>
          </a:xfrm>
        </p:spPr>
        <p:txBody>
          <a:bodyPr/>
          <a:lstStyle/>
          <a:p>
            <a:pPr marL="595313" indent="-514350" algn="just">
              <a:buFont typeface="Gill Sans MT" panose="020B0502020104020203" pitchFamily="34" charset="0"/>
              <a:buAutoNum type="arabicPeriod" startAt="2"/>
            </a:pPr>
            <a:r>
              <a:rPr lang="id-ID" altLang="en-US" sz="2400">
                <a:latin typeface="Arial" panose="020B0604020202020204" pitchFamily="34" charset="0"/>
                <a:cs typeface="Arial" panose="020B0604020202020204" pitchFamily="34" charset="0"/>
              </a:rPr>
              <a:t>Menurut pendapat seorang ahli mengatakan bahwa 4 dari 7 wanita berpotensi mengalami  anemia. Dari 10 orang wanita, tentukan probabilitasnya 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7600" lvl="2" indent="-514350" algn="just">
              <a:buFont typeface="Gill Sans MT" panose="020B0502020104020203" pitchFamily="34" charset="0"/>
              <a:buAutoNum type="alphaLcPeriod"/>
            </a:pPr>
            <a:r>
              <a:rPr lang="id-ID" altLang="en-US">
                <a:latin typeface="Arial" panose="020B0604020202020204" pitchFamily="34" charset="0"/>
                <a:cs typeface="Arial" panose="020B0604020202020204" pitchFamily="34" charset="0"/>
              </a:rPr>
              <a:t>Hanya satu orang wanita yang mengalami anemia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7600" lvl="2" indent="-514350" algn="just">
              <a:buFont typeface="Gill Sans MT" panose="020B0502020104020203" pitchFamily="34" charset="0"/>
              <a:buAutoNum type="alphaLcPeriod"/>
            </a:pPr>
            <a:r>
              <a:rPr lang="id-ID" altLang="en-US">
                <a:latin typeface="Arial" panose="020B0604020202020204" pitchFamily="34" charset="0"/>
                <a:cs typeface="Arial" panose="020B0604020202020204" pitchFamily="34" charset="0"/>
              </a:rPr>
              <a:t>Lebih dari 7 orang wanita mengalami anemia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7600" lvl="2" indent="-514350" algn="just">
              <a:buFont typeface="Gill Sans MT" panose="020B0502020104020203" pitchFamily="34" charset="0"/>
              <a:buAutoNum type="alphaLcPeriod"/>
            </a:pPr>
            <a:r>
              <a:rPr lang="id-ID" altLang="en-US">
                <a:latin typeface="Arial" panose="020B0604020202020204" pitchFamily="34" charset="0"/>
                <a:cs typeface="Arial" panose="020B0604020202020204" pitchFamily="34" charset="0"/>
              </a:rPr>
              <a:t>Paling sedikit 2 orang wanita mengalami anemia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F25D4A0D-B03E-4CAC-B999-EAD7EE5180E7}"/>
              </a:ext>
            </a:extLst>
          </p:cNvPr>
          <p:cNvSpPr txBox="1">
            <a:spLocks/>
          </p:cNvSpPr>
          <p:nvPr/>
        </p:nvSpPr>
        <p:spPr bwMode="auto">
          <a:xfrm>
            <a:off x="2609850" y="3352800"/>
            <a:ext cx="7829550" cy="2514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96646" indent="-514350" algn="just" eaLnBrk="1" fontAlgn="auto" hangingPunct="1">
              <a:spcAft>
                <a:spcPts val="0"/>
              </a:spcAft>
              <a:buClrTx/>
              <a:buFont typeface="+mj-lt"/>
              <a:buAutoNum type="arabicPeriod" startAt="3"/>
              <a:defRPr/>
            </a:pPr>
            <a:r>
              <a:rPr lang="id-ID" sz="2400">
                <a:latin typeface="Arial" pitchFamily="34" charset="0"/>
                <a:cs typeface="Arial" pitchFamily="34" charset="0"/>
              </a:rPr>
              <a:t>Jika 15%  barang yang diproduksi suatu mesin pabrik diketahui rusak, berapa probabilitasnya dari 4 barang yang diproduksi :</a:t>
            </a:r>
            <a:endParaRPr lang="en-US" sz="2400">
              <a:latin typeface="Arial" pitchFamily="34" charset="0"/>
              <a:cs typeface="Arial" pitchFamily="34" charset="0"/>
            </a:endParaRPr>
          </a:p>
          <a:p>
            <a:pPr marL="1117854" lvl="2" indent="-514350" algn="just" eaLnBrk="1" fontAlgn="auto" hangingPunct="1">
              <a:spcAft>
                <a:spcPts val="0"/>
              </a:spcAft>
              <a:buClrTx/>
              <a:buFont typeface="+mj-lt"/>
              <a:buAutoNum type="alphaLcPeriod"/>
              <a:defRPr/>
            </a:pPr>
            <a:r>
              <a:rPr lang="id-ID">
                <a:latin typeface="Arial" pitchFamily="34" charset="0"/>
                <a:cs typeface="Arial" pitchFamily="34" charset="0"/>
              </a:rPr>
              <a:t>Semua rusak</a:t>
            </a:r>
            <a:endParaRPr lang="en-US">
              <a:latin typeface="Arial" pitchFamily="34" charset="0"/>
              <a:cs typeface="Arial" pitchFamily="34" charset="0"/>
            </a:endParaRPr>
          </a:p>
          <a:p>
            <a:pPr marL="1117854" lvl="2" indent="-514350" algn="just" eaLnBrk="1" fontAlgn="auto" hangingPunct="1">
              <a:spcAft>
                <a:spcPts val="0"/>
              </a:spcAft>
              <a:buClrTx/>
              <a:buFont typeface="+mj-lt"/>
              <a:buAutoNum type="alphaLcPeriod"/>
              <a:defRPr/>
            </a:pPr>
            <a:r>
              <a:rPr lang="id-ID">
                <a:latin typeface="Arial" pitchFamily="34" charset="0"/>
                <a:cs typeface="Arial" pitchFamily="34" charset="0"/>
              </a:rPr>
              <a:t>Paling banyak 2 rusak</a:t>
            </a:r>
            <a:endParaRPr lang="en-US">
              <a:latin typeface="Arial" pitchFamily="34" charset="0"/>
              <a:cs typeface="Arial" pitchFamily="34" charset="0"/>
            </a:endParaRPr>
          </a:p>
          <a:p>
            <a:pPr marL="1117854" lvl="2" indent="-514350" algn="just" eaLnBrk="1" fontAlgn="auto" hangingPunct="1">
              <a:spcAft>
                <a:spcPts val="0"/>
              </a:spcAft>
              <a:buClrTx/>
              <a:buFont typeface="+mj-lt"/>
              <a:buAutoNum type="alphaLcPeriod"/>
              <a:defRPr/>
            </a:pPr>
            <a:r>
              <a:rPr lang="id-ID">
                <a:latin typeface="Arial" pitchFamily="34" charset="0"/>
                <a:cs typeface="Arial" pitchFamily="34" charset="0"/>
              </a:rPr>
              <a:t>Paling sedikit 3 rusak</a:t>
            </a:r>
            <a:endParaRPr lang="en-US" b="1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pic>
        <p:nvPicPr>
          <p:cNvPr id="67588" name="Picture 4" descr="E:\UDINUS S1\logo udinus.png">
            <a:extLst>
              <a:ext uri="{FF2B5EF4-FFF2-40B4-BE49-F238E27FC236}">
                <a16:creationId xmlns:a16="http://schemas.microsoft.com/office/drawing/2014/main" xmlns="" id="{73D10C75-D914-4D6C-A134-B1E9C0D6F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2F96B6-4F1F-4118-8582-DBB5E740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76200"/>
            <a:ext cx="749935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DISTRIBUSI BINOMIAL</a:t>
            </a: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77F59F90-DEF5-4672-925E-07D9807B1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100" y="847726"/>
            <a:ext cx="7888288" cy="1939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en-US" altLang="en-US" sz="2400" kern="0" dirty="0" err="1">
                <a:solidFill>
                  <a:prstClr val="black"/>
                </a:solidFill>
              </a:rPr>
              <a:t>Distribusi</a:t>
            </a:r>
            <a:r>
              <a:rPr lang="en-US" altLang="en-US" sz="2400" kern="0" dirty="0">
                <a:solidFill>
                  <a:prstClr val="black"/>
                </a:solidFill>
              </a:rPr>
              <a:t> Binomial </a:t>
            </a:r>
            <a:r>
              <a:rPr lang="en-US" altLang="en-US" sz="2400" kern="0" dirty="0" err="1">
                <a:solidFill>
                  <a:prstClr val="black"/>
                </a:solidFill>
              </a:rPr>
              <a:t>atau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distribusi</a:t>
            </a:r>
            <a:r>
              <a:rPr lang="en-US" altLang="en-US" sz="2400" kern="0" dirty="0">
                <a:solidFill>
                  <a:prstClr val="black"/>
                </a:solidFill>
              </a:rPr>
              <a:t> Bernoulli (</a:t>
            </a:r>
            <a:r>
              <a:rPr lang="en-US" altLang="en-US" sz="2400" kern="0" dirty="0" err="1">
                <a:solidFill>
                  <a:prstClr val="black"/>
                </a:solidFill>
              </a:rPr>
              <a:t>ditemukan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oleh</a:t>
            </a:r>
            <a:r>
              <a:rPr lang="en-US" altLang="en-US" sz="2400" kern="0" dirty="0">
                <a:solidFill>
                  <a:prstClr val="black"/>
                </a:solidFill>
              </a:rPr>
              <a:t> James Bernoulli) </a:t>
            </a:r>
            <a:r>
              <a:rPr lang="en-US" altLang="en-US" sz="2400" kern="0" dirty="0" err="1">
                <a:solidFill>
                  <a:prstClr val="black"/>
                </a:solidFill>
              </a:rPr>
              <a:t>adalah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suatu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distribusi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teoritis</a:t>
            </a:r>
            <a:r>
              <a:rPr lang="en-US" altLang="en-US" sz="2400" kern="0" dirty="0">
                <a:solidFill>
                  <a:prstClr val="black"/>
                </a:solidFill>
              </a:rPr>
              <a:t> yang </a:t>
            </a:r>
            <a:r>
              <a:rPr lang="en-US" altLang="en-US" sz="2400" kern="0" dirty="0" err="1">
                <a:solidFill>
                  <a:prstClr val="black"/>
                </a:solidFill>
              </a:rPr>
              <a:t>menggunakan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variabel</a:t>
            </a:r>
            <a:r>
              <a:rPr lang="en-US" altLang="en-US" sz="2400" kern="0" dirty="0">
                <a:solidFill>
                  <a:prstClr val="black"/>
                </a:solidFill>
              </a:rPr>
              <a:t> random </a:t>
            </a:r>
            <a:r>
              <a:rPr lang="en-US" altLang="en-US" sz="2400" kern="0" dirty="0" err="1">
                <a:solidFill>
                  <a:prstClr val="black"/>
                </a:solidFill>
              </a:rPr>
              <a:t>diskrit</a:t>
            </a:r>
            <a:r>
              <a:rPr lang="en-US" altLang="en-US" sz="2400" kern="0" dirty="0">
                <a:solidFill>
                  <a:prstClr val="black"/>
                </a:solidFill>
              </a:rPr>
              <a:t> yang </a:t>
            </a:r>
            <a:r>
              <a:rPr lang="en-US" altLang="en-US" sz="2400" kern="0" dirty="0" err="1">
                <a:solidFill>
                  <a:prstClr val="black"/>
                </a:solidFill>
              </a:rPr>
              <a:t>terdiri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dari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dua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kejadian</a:t>
            </a:r>
            <a:r>
              <a:rPr lang="en-US" altLang="en-US" sz="2400" kern="0" dirty="0">
                <a:solidFill>
                  <a:prstClr val="black"/>
                </a:solidFill>
              </a:rPr>
              <a:t> yang </a:t>
            </a:r>
            <a:r>
              <a:rPr lang="en-US" altLang="en-US" sz="2400" kern="0" dirty="0" err="1">
                <a:solidFill>
                  <a:prstClr val="black"/>
                </a:solidFill>
              </a:rPr>
              <a:t>berkomplemen</a:t>
            </a:r>
            <a:r>
              <a:rPr lang="en-US" altLang="en-US" sz="2400" kern="0" dirty="0">
                <a:solidFill>
                  <a:prstClr val="black"/>
                </a:solidFill>
              </a:rPr>
              <a:t>, </a:t>
            </a:r>
            <a:r>
              <a:rPr lang="en-US" altLang="en-US" sz="2400" kern="0" dirty="0" err="1">
                <a:solidFill>
                  <a:prstClr val="black"/>
                </a:solidFill>
              </a:rPr>
              <a:t>seperti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sukses-gagal</a:t>
            </a:r>
            <a:r>
              <a:rPr lang="en-US" altLang="en-US" sz="2400" kern="0" dirty="0">
                <a:solidFill>
                  <a:prstClr val="black"/>
                </a:solidFill>
              </a:rPr>
              <a:t>, </a:t>
            </a:r>
            <a:r>
              <a:rPr lang="en-US" altLang="en-US" sz="2400" kern="0" dirty="0" err="1">
                <a:solidFill>
                  <a:prstClr val="black"/>
                </a:solidFill>
              </a:rPr>
              <a:t>ya-tidak</a:t>
            </a:r>
            <a:r>
              <a:rPr lang="en-US" altLang="en-US" sz="2400" kern="0" dirty="0">
                <a:solidFill>
                  <a:prstClr val="black"/>
                </a:solidFill>
              </a:rPr>
              <a:t>, </a:t>
            </a:r>
            <a:r>
              <a:rPr lang="en-US" altLang="en-US" sz="2400" kern="0" dirty="0" err="1">
                <a:solidFill>
                  <a:prstClr val="black"/>
                </a:solidFill>
              </a:rPr>
              <a:t>baik-cacat</a:t>
            </a:r>
            <a:r>
              <a:rPr lang="en-US" altLang="en-US" sz="2400" kern="0" dirty="0">
                <a:solidFill>
                  <a:prstClr val="black"/>
                </a:solidFill>
              </a:rPr>
              <a:t>, </a:t>
            </a:r>
            <a:r>
              <a:rPr lang="en-US" altLang="en-US" sz="2400" kern="0" dirty="0" err="1">
                <a:solidFill>
                  <a:prstClr val="black"/>
                </a:solidFill>
              </a:rPr>
              <a:t>kepala-ekor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dll</a:t>
            </a:r>
            <a:r>
              <a:rPr lang="en-US" altLang="en-US" sz="2400" kern="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xmlns="" id="{4D066AB4-64F5-44AA-9132-051E77A40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2806701"/>
            <a:ext cx="8093075" cy="37496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en-US" altLang="en-US" sz="2000" kern="0" dirty="0" err="1">
                <a:solidFill>
                  <a:prstClr val="black"/>
                </a:solidFill>
              </a:rPr>
              <a:t>Ciri-ciri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distribusi</a:t>
            </a:r>
            <a:r>
              <a:rPr lang="en-US" altLang="en-US" sz="2000" kern="0" dirty="0">
                <a:solidFill>
                  <a:prstClr val="black"/>
                </a:solidFill>
              </a:rPr>
              <a:t> Binomial </a:t>
            </a:r>
            <a:r>
              <a:rPr lang="en-US" altLang="en-US" sz="2000" kern="0" dirty="0" err="1">
                <a:solidFill>
                  <a:prstClr val="black"/>
                </a:solidFill>
              </a:rPr>
              <a:t>adalah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sbb</a:t>
            </a:r>
            <a:r>
              <a:rPr lang="en-US" altLang="en-US" sz="2000" kern="0" dirty="0">
                <a:solidFill>
                  <a:prstClr val="black"/>
                </a:solidFill>
              </a:rPr>
              <a:t> :</a:t>
            </a:r>
          </a:p>
          <a:p>
            <a:pPr algn="just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altLang="en-US" sz="2000" kern="0" dirty="0" err="1">
                <a:solidFill>
                  <a:prstClr val="black"/>
                </a:solidFill>
              </a:rPr>
              <a:t>Setiap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percobaan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hanya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memiliki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dua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peristiwa</a:t>
            </a:r>
            <a:r>
              <a:rPr lang="en-US" altLang="en-US" sz="2000" kern="0" dirty="0">
                <a:solidFill>
                  <a:prstClr val="black"/>
                </a:solidFill>
              </a:rPr>
              <a:t>, </a:t>
            </a:r>
            <a:r>
              <a:rPr lang="en-US" altLang="en-US" sz="2000" kern="0" dirty="0" err="1">
                <a:solidFill>
                  <a:prstClr val="black"/>
                </a:solidFill>
              </a:rPr>
              <a:t>seperti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ya-tidak</a:t>
            </a:r>
            <a:r>
              <a:rPr lang="en-US" altLang="en-US" sz="2000" kern="0" dirty="0">
                <a:solidFill>
                  <a:prstClr val="black"/>
                </a:solidFill>
              </a:rPr>
              <a:t>, </a:t>
            </a:r>
            <a:r>
              <a:rPr lang="en-US" altLang="en-US" sz="2000" kern="0" dirty="0" err="1">
                <a:solidFill>
                  <a:prstClr val="black"/>
                </a:solidFill>
              </a:rPr>
              <a:t>sukses-gagal</a:t>
            </a:r>
            <a:r>
              <a:rPr lang="en-US" altLang="en-US" sz="2000" kern="0" dirty="0">
                <a:solidFill>
                  <a:prstClr val="black"/>
                </a:solidFill>
              </a:rPr>
              <a:t>.</a:t>
            </a:r>
          </a:p>
          <a:p>
            <a:pPr algn="just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altLang="en-US" sz="2000" kern="0" dirty="0" err="1">
                <a:solidFill>
                  <a:prstClr val="black"/>
                </a:solidFill>
              </a:rPr>
              <a:t>Probabilitas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suatu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peristiwa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adalah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tetap</a:t>
            </a:r>
            <a:r>
              <a:rPr lang="en-US" altLang="en-US" sz="2000" kern="0" dirty="0">
                <a:solidFill>
                  <a:prstClr val="black"/>
                </a:solidFill>
              </a:rPr>
              <a:t>, </a:t>
            </a:r>
            <a:r>
              <a:rPr lang="en-US" altLang="en-US" sz="2000" kern="0" dirty="0" err="1">
                <a:solidFill>
                  <a:prstClr val="black"/>
                </a:solidFill>
              </a:rPr>
              <a:t>tidak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berubah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untuk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setiap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percobaan</a:t>
            </a:r>
            <a:r>
              <a:rPr lang="en-US" altLang="en-US" sz="2000" kern="0" dirty="0">
                <a:solidFill>
                  <a:prstClr val="black"/>
                </a:solidFill>
              </a:rPr>
              <a:t>.</a:t>
            </a:r>
          </a:p>
          <a:p>
            <a:pPr algn="just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altLang="en-US" sz="2000" kern="0" dirty="0" err="1">
                <a:solidFill>
                  <a:prstClr val="black"/>
                </a:solidFill>
              </a:rPr>
              <a:t>Percobaannya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bersifat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independen</a:t>
            </a:r>
            <a:r>
              <a:rPr lang="en-US" altLang="en-US" sz="2000" kern="0" dirty="0">
                <a:solidFill>
                  <a:prstClr val="black"/>
                </a:solidFill>
              </a:rPr>
              <a:t>, </a:t>
            </a:r>
            <a:r>
              <a:rPr lang="en-US" altLang="en-US" sz="2000" kern="0" dirty="0" err="1">
                <a:solidFill>
                  <a:prstClr val="black"/>
                </a:solidFill>
              </a:rPr>
              <a:t>artinya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peristiwa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dari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suatu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percobaan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tidak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mempengaruhi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atau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dipengaruhi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peristiwa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dalam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percobaan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lainnya</a:t>
            </a:r>
            <a:r>
              <a:rPr lang="en-US" altLang="en-US" sz="2000" kern="0" dirty="0">
                <a:solidFill>
                  <a:prstClr val="black"/>
                </a:solidFill>
              </a:rPr>
              <a:t>.</a:t>
            </a:r>
          </a:p>
          <a:p>
            <a:pPr algn="just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altLang="en-US" sz="2000" kern="0" dirty="0" err="1">
                <a:solidFill>
                  <a:prstClr val="black"/>
                </a:solidFill>
              </a:rPr>
              <a:t>Jumlah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atau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banyaknya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percobaan</a:t>
            </a:r>
            <a:r>
              <a:rPr lang="en-US" altLang="en-US" sz="2000" kern="0" dirty="0">
                <a:solidFill>
                  <a:prstClr val="black"/>
                </a:solidFill>
              </a:rPr>
              <a:t> yang </a:t>
            </a:r>
            <a:r>
              <a:rPr lang="en-US" altLang="en-US" sz="2000" kern="0" dirty="0" err="1">
                <a:solidFill>
                  <a:prstClr val="black"/>
                </a:solidFill>
              </a:rPr>
              <a:t>merupakan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komponen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percobaan</a:t>
            </a:r>
            <a:r>
              <a:rPr lang="en-US" altLang="en-US" sz="2000" kern="0" dirty="0">
                <a:solidFill>
                  <a:prstClr val="black"/>
                </a:solidFill>
              </a:rPr>
              <a:t> binomial </a:t>
            </a:r>
            <a:r>
              <a:rPr lang="en-US" altLang="en-US" sz="2000" kern="0" dirty="0" err="1">
                <a:solidFill>
                  <a:prstClr val="black"/>
                </a:solidFill>
              </a:rPr>
              <a:t>harus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tertentu</a:t>
            </a:r>
            <a:r>
              <a:rPr lang="en-US" altLang="en-US" sz="2000" kern="0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51205" name="Picture 4" descr="E:\UDINUS S1\logo udinus.png">
            <a:extLst>
              <a:ext uri="{FF2B5EF4-FFF2-40B4-BE49-F238E27FC236}">
                <a16:creationId xmlns:a16="http://schemas.microsoft.com/office/drawing/2014/main" xmlns="" id="{E04B133E-B595-4E6F-9DB4-6BB4512B1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B51506-C71B-41D3-B9F7-912C933F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DISTRIBUSI BINOMIAL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xmlns="" id="{D5881CD5-93B4-4E9E-B38F-FCABA9E4E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100" y="1447800"/>
            <a:ext cx="7499350" cy="41148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dirty="0" err="1"/>
              <a:t>Sifat</a:t>
            </a:r>
            <a:r>
              <a:rPr lang="en-US" altLang="en-US" dirty="0"/>
              <a:t> </a:t>
            </a:r>
            <a:r>
              <a:rPr lang="en-US" altLang="en-US" dirty="0" err="1"/>
              <a:t>percobaan</a:t>
            </a:r>
            <a:r>
              <a:rPr lang="en-US" altLang="en-US" dirty="0"/>
              <a:t> Binomial</a:t>
            </a:r>
          </a:p>
          <a:p>
            <a:pPr eaLnBrk="1" hangingPunct="1">
              <a:defRPr/>
            </a:pPr>
            <a:r>
              <a:rPr lang="en-US" altLang="en-US" dirty="0" err="1"/>
              <a:t>Percobaan</a:t>
            </a:r>
            <a:r>
              <a:rPr lang="en-US" altLang="en-US" dirty="0"/>
              <a:t> </a:t>
            </a:r>
            <a:r>
              <a:rPr lang="en-US" altLang="en-US" dirty="0" err="1"/>
              <a:t>dilakukan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n kali </a:t>
            </a:r>
            <a:r>
              <a:rPr lang="en-US" altLang="en-US" dirty="0" err="1"/>
              <a:t>ulangan</a:t>
            </a:r>
            <a:r>
              <a:rPr lang="en-US" altLang="en-US" dirty="0"/>
              <a:t> yang </a:t>
            </a:r>
            <a:r>
              <a:rPr lang="en-US" altLang="en-US" dirty="0" err="1"/>
              <a:t>sama</a:t>
            </a:r>
            <a:r>
              <a:rPr lang="en-US" altLang="en-US" dirty="0"/>
              <a:t>.</a:t>
            </a:r>
          </a:p>
          <a:p>
            <a:pPr eaLnBrk="1" hangingPunct="1">
              <a:defRPr/>
            </a:pPr>
            <a:r>
              <a:rPr lang="en-US" altLang="en-US" dirty="0" err="1"/>
              <a:t>Kemungkinan</a:t>
            </a:r>
            <a:r>
              <a:rPr lang="en-US" altLang="en-US" dirty="0"/>
              <a:t> yang </a:t>
            </a:r>
            <a:r>
              <a:rPr lang="en-US" altLang="en-US" dirty="0" err="1"/>
              <a:t>terjadi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tiap</a:t>
            </a:r>
            <a:r>
              <a:rPr lang="en-US" altLang="en-US" dirty="0"/>
              <a:t> </a:t>
            </a:r>
            <a:r>
              <a:rPr lang="en-US" altLang="en-US" dirty="0" err="1"/>
              <a:t>ulangan</a:t>
            </a:r>
            <a:r>
              <a:rPr lang="en-US" altLang="en-US" dirty="0"/>
              <a:t> </a:t>
            </a:r>
            <a:r>
              <a:rPr lang="en-US" altLang="en-US" dirty="0" err="1"/>
              <a:t>hanya</a:t>
            </a:r>
            <a:r>
              <a:rPr lang="en-US" altLang="en-US" dirty="0"/>
              <a:t> </a:t>
            </a:r>
            <a:r>
              <a:rPr lang="en-US" altLang="en-US" dirty="0" err="1"/>
              <a:t>ada</a:t>
            </a:r>
            <a:r>
              <a:rPr lang="en-US" altLang="en-US" dirty="0"/>
              <a:t> 2, </a:t>
            </a:r>
            <a:r>
              <a:rPr lang="en-US" altLang="en-US" dirty="0" err="1"/>
              <a:t>yaitu</a:t>
            </a:r>
            <a:r>
              <a:rPr lang="en-US" altLang="en-US" dirty="0"/>
              <a:t> “</a:t>
            </a:r>
            <a:r>
              <a:rPr lang="en-US" altLang="en-US" dirty="0" err="1"/>
              <a:t>sukses</a:t>
            </a:r>
            <a:r>
              <a:rPr lang="en-US" altLang="en-US" dirty="0"/>
              <a:t>” </a:t>
            </a:r>
            <a:r>
              <a:rPr lang="en-US" altLang="en-US" dirty="0" err="1"/>
              <a:t>atau</a:t>
            </a:r>
            <a:r>
              <a:rPr lang="en-US" altLang="en-US" dirty="0"/>
              <a:t> “</a:t>
            </a:r>
            <a:r>
              <a:rPr lang="en-US" altLang="en-US" dirty="0" err="1"/>
              <a:t>gagal</a:t>
            </a:r>
            <a:r>
              <a:rPr lang="en-US" altLang="en-US" dirty="0"/>
              <a:t>”. </a:t>
            </a:r>
          </a:p>
          <a:p>
            <a:pPr eaLnBrk="1" hangingPunct="1">
              <a:defRPr/>
            </a:pPr>
            <a:r>
              <a:rPr lang="en-US" altLang="en-US" dirty="0" err="1"/>
              <a:t>Probabilitas</a:t>
            </a:r>
            <a:r>
              <a:rPr lang="en-US" altLang="en-US" dirty="0"/>
              <a:t> “</a:t>
            </a:r>
            <a:r>
              <a:rPr lang="en-US" altLang="en-US" dirty="0" err="1"/>
              <a:t>sukses</a:t>
            </a:r>
            <a:r>
              <a:rPr lang="en-US" altLang="en-US" dirty="0"/>
              <a:t>” yang </a:t>
            </a:r>
            <a:r>
              <a:rPr lang="en-US" altLang="en-US" dirty="0" err="1"/>
              <a:t>dinotasikan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p </a:t>
            </a:r>
            <a:r>
              <a:rPr lang="en-US" altLang="en-US" dirty="0" err="1"/>
              <a:t>selalu</a:t>
            </a:r>
            <a:r>
              <a:rPr lang="en-US" altLang="en-US" dirty="0"/>
              <a:t> </a:t>
            </a:r>
            <a:r>
              <a:rPr lang="en-US" altLang="en-US" dirty="0" err="1"/>
              <a:t>tetap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tiap</a:t>
            </a:r>
            <a:r>
              <a:rPr lang="en-US" altLang="en-US" dirty="0"/>
              <a:t> </a:t>
            </a:r>
            <a:r>
              <a:rPr lang="en-US" altLang="en-US" dirty="0" err="1"/>
              <a:t>ulangan</a:t>
            </a:r>
            <a:r>
              <a:rPr lang="en-US" altLang="en-US" dirty="0"/>
              <a:t>.</a:t>
            </a:r>
          </a:p>
          <a:p>
            <a:pPr eaLnBrk="1" hangingPunct="1">
              <a:defRPr/>
            </a:pPr>
            <a:r>
              <a:rPr lang="en-US" altLang="en-US" dirty="0" err="1"/>
              <a:t>Tiap</a:t>
            </a:r>
            <a:r>
              <a:rPr lang="en-US" altLang="en-US" dirty="0"/>
              <a:t> </a:t>
            </a:r>
            <a:r>
              <a:rPr lang="en-US" altLang="en-US" dirty="0" err="1"/>
              <a:t>ulangan</a:t>
            </a:r>
            <a:r>
              <a:rPr lang="en-US" altLang="en-US" dirty="0"/>
              <a:t> </a:t>
            </a:r>
            <a:r>
              <a:rPr lang="en-US" altLang="en-US" dirty="0" err="1"/>
              <a:t>saling</a:t>
            </a:r>
            <a:r>
              <a:rPr lang="en-US" altLang="en-US" dirty="0"/>
              <a:t> </a:t>
            </a:r>
            <a:r>
              <a:rPr lang="en-US" altLang="en-US" dirty="0" err="1"/>
              <a:t>bebas</a:t>
            </a:r>
            <a:r>
              <a:rPr lang="en-US" altLang="en-US" dirty="0"/>
              <a:t> (independent).</a:t>
            </a:r>
          </a:p>
          <a:p>
            <a:pPr marL="82550" indent="0">
              <a:buNone/>
              <a:defRPr/>
            </a:pPr>
            <a:endParaRPr lang="en-US" altLang="en-US" dirty="0"/>
          </a:p>
        </p:txBody>
      </p:sp>
      <p:pic>
        <p:nvPicPr>
          <p:cNvPr id="52228" name="Picture 4" descr="E:\UDINUS S1\logo udinus.png">
            <a:extLst>
              <a:ext uri="{FF2B5EF4-FFF2-40B4-BE49-F238E27FC236}">
                <a16:creationId xmlns:a16="http://schemas.microsoft.com/office/drawing/2014/main" xmlns="" id="{304FC9D7-FA7D-4B42-9D4A-3334D271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>
            <a:extLst>
              <a:ext uri="{FF2B5EF4-FFF2-40B4-BE49-F238E27FC236}">
                <a16:creationId xmlns:a16="http://schemas.microsoft.com/office/drawing/2014/main" xmlns="" id="{23B5C685-546F-4B83-9D7C-D3C71C4B0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52401"/>
            <a:ext cx="78486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Rumus Distribusi Binomial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a). Rumus binomial suatu peristiwa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Probabilitas suatu peristiwa dapat dihitung dengan mengalikan kombinasi susunan dengan probabilitas salah satu susunan. Berdasarkan hal tersebut, secara umum rumus dari probabilitas binomial suatu peristiwa dituliskan :</a:t>
            </a:r>
          </a:p>
        </p:txBody>
      </p:sp>
      <p:graphicFrame>
        <p:nvGraphicFramePr>
          <p:cNvPr id="53251" name="Object 5">
            <a:extLst>
              <a:ext uri="{FF2B5EF4-FFF2-40B4-BE49-F238E27FC236}">
                <a16:creationId xmlns:a16="http://schemas.microsoft.com/office/drawing/2014/main" xmlns="" id="{FBDF308E-6730-4B14-ABC3-CEE15FBA7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7950" y="3213100"/>
          <a:ext cx="36766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409088" imgH="241195" progId="Equation.3">
                  <p:embed/>
                </p:oleObj>
              </mc:Choice>
              <mc:Fallback>
                <p:oleObj name="Equation" r:id="rId3" imgW="1409088" imgH="241195" progId="Equation.3">
                  <p:embed/>
                  <p:pic>
                    <p:nvPicPr>
                      <p:cNvPr id="53251" name="Object 5">
                        <a:extLst>
                          <a:ext uri="{FF2B5EF4-FFF2-40B4-BE49-F238E27FC236}">
                            <a16:creationId xmlns:a16="http://schemas.microsoft.com/office/drawing/2014/main" xmlns="" id="{FBDF308E-6730-4B14-ABC3-CEE15FBA7F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3213100"/>
                        <a:ext cx="36766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7">
            <a:extLst>
              <a:ext uri="{FF2B5EF4-FFF2-40B4-BE49-F238E27FC236}">
                <a16:creationId xmlns:a16="http://schemas.microsoft.com/office/drawing/2014/main" xmlns="" id="{26212683-2CB9-4060-89EE-28B5732331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1" y="3079750"/>
          <a:ext cx="2284413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952087" imgH="418918" progId="Equation.3">
                  <p:embed/>
                </p:oleObj>
              </mc:Choice>
              <mc:Fallback>
                <p:oleObj name="Equation" r:id="rId5" imgW="952087" imgH="418918" progId="Equation.3">
                  <p:embed/>
                  <p:pic>
                    <p:nvPicPr>
                      <p:cNvPr id="53252" name="Object 7">
                        <a:extLst>
                          <a:ext uri="{FF2B5EF4-FFF2-40B4-BE49-F238E27FC236}">
                            <a16:creationId xmlns:a16="http://schemas.microsoft.com/office/drawing/2014/main" xmlns="" id="{26212683-2CB9-4060-89EE-28B5732331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1" y="3079750"/>
                        <a:ext cx="2284413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Rectangle 7">
            <a:extLst>
              <a:ext uri="{FF2B5EF4-FFF2-40B4-BE49-F238E27FC236}">
                <a16:creationId xmlns:a16="http://schemas.microsoft.com/office/drawing/2014/main" xmlns="" id="{7DBC26D0-6E75-4AA2-8598-C7D829368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649788"/>
            <a:ext cx="54102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dimana 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Tahoma" panose="020B0604030504040204" pitchFamily="34" charset="0"/>
              </a:rPr>
              <a:t>p</a:t>
            </a:r>
            <a:r>
              <a:rPr lang="en-US" altLang="en-US" sz="1800">
                <a:latin typeface="Tahoma" panose="020B0604030504040204" pitchFamily="34" charset="0"/>
              </a:rPr>
              <a:t>   : probabilitas sukses sebuah percobaan,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Tahoma" panose="020B0604030504040204" pitchFamily="34" charset="0"/>
              </a:rPr>
              <a:t>       q = 1-p</a:t>
            </a:r>
            <a:r>
              <a:rPr lang="en-US" altLang="en-US" sz="1800">
                <a:latin typeface="Tahoma" panose="020B0604030504040204" pitchFamily="34" charset="0"/>
              </a:rPr>
              <a:t>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Tahoma" panose="020B0604030504040204" pitchFamily="34" charset="0"/>
              </a:rPr>
              <a:t>n</a:t>
            </a:r>
            <a:r>
              <a:rPr lang="en-US" altLang="en-US" sz="1800">
                <a:latin typeface="Tahoma" panose="020B0604030504040204" pitchFamily="34" charset="0"/>
              </a:rPr>
              <a:t>   : jumlah percobaan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Tahoma" panose="020B0604030504040204" pitchFamily="34" charset="0"/>
              </a:rPr>
              <a:t>x</a:t>
            </a:r>
            <a:r>
              <a:rPr lang="en-US" altLang="en-US" sz="1800">
                <a:latin typeface="Tahoma" panose="020B0604030504040204" pitchFamily="34" charset="0"/>
              </a:rPr>
              <a:t>   : jumlah sukses.</a:t>
            </a:r>
          </a:p>
        </p:txBody>
      </p:sp>
      <p:sp>
        <p:nvSpPr>
          <p:cNvPr id="53254" name="TextBox 9">
            <a:extLst>
              <a:ext uri="{FF2B5EF4-FFF2-40B4-BE49-F238E27FC236}">
                <a16:creationId xmlns:a16="http://schemas.microsoft.com/office/drawing/2014/main" xmlns="" id="{F09D8EED-5D96-4164-A9C0-9AA3DF77E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3386139"/>
            <a:ext cx="60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</a:t>
            </a:r>
          </a:p>
        </p:txBody>
      </p:sp>
      <p:pic>
        <p:nvPicPr>
          <p:cNvPr id="53255" name="Picture 4" descr="E:\UDINUS S1\logo udinus.png">
            <a:extLst>
              <a:ext uri="{FF2B5EF4-FFF2-40B4-BE49-F238E27FC236}">
                <a16:creationId xmlns:a16="http://schemas.microsoft.com/office/drawing/2014/main" xmlns="" id="{36C8E23E-DB64-421C-9387-2958C1A97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extLst>
              <a:ext uri="{FF2B5EF4-FFF2-40B4-BE49-F238E27FC236}">
                <a16:creationId xmlns:a16="http://schemas.microsoft.com/office/drawing/2014/main" xmlns="" id="{53A8857C-D7AB-456C-AC3F-49AECFAE5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52401"/>
            <a:ext cx="7924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b). Probabilitas binomial kumulatif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Probabilitas binomial kumulatif adalah probabilitas dari peristiwa binomial lebih dari satu sukses.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Probabilitas binomial kumulatif dapat dihitung dengan menggunakan rumus :</a:t>
            </a:r>
          </a:p>
        </p:txBody>
      </p:sp>
      <p:graphicFrame>
        <p:nvGraphicFramePr>
          <p:cNvPr id="54275" name="Object 3">
            <a:extLst>
              <a:ext uri="{FF2B5EF4-FFF2-40B4-BE49-F238E27FC236}">
                <a16:creationId xmlns:a16="http://schemas.microsoft.com/office/drawing/2014/main" xmlns="" id="{9B81E7D7-A359-4F99-B842-EB0D53403D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2822575"/>
          <a:ext cx="32004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1384300" imgH="431800" progId="Equation.3">
                  <p:embed/>
                </p:oleObj>
              </mc:Choice>
              <mc:Fallback>
                <p:oleObj name="Equation" r:id="rId3" imgW="1384300" imgH="431800" progId="Equation.3">
                  <p:embed/>
                  <p:pic>
                    <p:nvPicPr>
                      <p:cNvPr id="54275" name="Object 3">
                        <a:extLst>
                          <a:ext uri="{FF2B5EF4-FFF2-40B4-BE49-F238E27FC236}">
                            <a16:creationId xmlns:a16="http://schemas.microsoft.com/office/drawing/2014/main" xmlns="" id="{9B81E7D7-A359-4F99-B842-EB0D53403D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22575"/>
                        <a:ext cx="32004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8">
            <a:extLst>
              <a:ext uri="{FF2B5EF4-FFF2-40B4-BE49-F238E27FC236}">
                <a16:creationId xmlns:a16="http://schemas.microsoft.com/office/drawing/2014/main" xmlns="" id="{35D9148B-3BA6-4850-B038-7175AFBE58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1689" y="3997326"/>
          <a:ext cx="218598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914400" imgH="431800" progId="Equation.3">
                  <p:embed/>
                </p:oleObj>
              </mc:Choice>
              <mc:Fallback>
                <p:oleObj name="Equation" r:id="rId5" imgW="914400" imgH="431800" progId="Equation.3">
                  <p:embed/>
                  <p:pic>
                    <p:nvPicPr>
                      <p:cNvPr id="54276" name="Object 8">
                        <a:extLst>
                          <a:ext uri="{FF2B5EF4-FFF2-40B4-BE49-F238E27FC236}">
                            <a16:creationId xmlns:a16="http://schemas.microsoft.com/office/drawing/2014/main" xmlns="" id="{35D9148B-3BA6-4850-B038-7175AFBE58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9" y="3997326"/>
                        <a:ext cx="2185987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11">
            <a:extLst>
              <a:ext uri="{FF2B5EF4-FFF2-40B4-BE49-F238E27FC236}">
                <a16:creationId xmlns:a16="http://schemas.microsoft.com/office/drawing/2014/main" xmlns="" id="{2AA9A15E-AE25-46A6-842E-BDFFB059EE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7876" y="5181600"/>
          <a:ext cx="73501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7" imgW="3098800" imgH="203200" progId="Equation.3">
                  <p:embed/>
                </p:oleObj>
              </mc:Choice>
              <mc:Fallback>
                <p:oleObj name="Equation" r:id="rId7" imgW="3098800" imgH="203200" progId="Equation.3">
                  <p:embed/>
                  <p:pic>
                    <p:nvPicPr>
                      <p:cNvPr id="54277" name="Object 11">
                        <a:extLst>
                          <a:ext uri="{FF2B5EF4-FFF2-40B4-BE49-F238E27FC236}">
                            <a16:creationId xmlns:a16="http://schemas.microsoft.com/office/drawing/2014/main" xmlns="" id="{2AA9A15E-AE25-46A6-842E-BDFFB059EE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6" y="5181600"/>
                        <a:ext cx="73501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78" name="Picture 4" descr="E:\UDINUS S1\logo udinus.png">
            <a:extLst>
              <a:ext uri="{FF2B5EF4-FFF2-40B4-BE49-F238E27FC236}">
                <a16:creationId xmlns:a16="http://schemas.microsoft.com/office/drawing/2014/main" xmlns="" id="{E669AFA1-4CE5-4356-8843-0AFFD57B6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>
            <a:extLst>
              <a:ext uri="{FF2B5EF4-FFF2-40B4-BE49-F238E27FC236}">
                <a16:creationId xmlns:a16="http://schemas.microsoft.com/office/drawing/2014/main" xmlns="" id="{3A72CD3A-7C35-4003-B53F-41084CA68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57201"/>
            <a:ext cx="8153400" cy="588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Contoh 1: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Sebuah dadu dilemparkan keatas sebanyak 4 kali. Tentukan probabilitas dari peristiwa berikut 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a). Mata dadu 5 muncul 1 kali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b). Mata dadu genap muncul  2 kali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c). Mata dadu 2 atau 6 muncul sebanyak 4 kali.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Penyelesaian 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a). Karena dadu memiliki 6 sisi, yaitu 1, 2, 3, 4, 5, 6, sehingga setiap sisi memiliki probabilitas 1/6. Jadi, probabilitas untuk mata 1 adalah 1/6, sehigga 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	p=1/6; q=5/6; n=4; x=1 (muncul 1 kali 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	P(X=1) = C</a:t>
            </a:r>
            <a:r>
              <a:rPr lang="en-US" altLang="en-US" sz="2000" baseline="-25000">
                <a:latin typeface="Arial" panose="020B0604020202020204" pitchFamily="34" charset="0"/>
              </a:rPr>
              <a:t>1</a:t>
            </a:r>
            <a:r>
              <a:rPr lang="en-US" altLang="en-US" sz="2000" baseline="30000">
                <a:latin typeface="Arial" panose="020B0604020202020204" pitchFamily="34" charset="0"/>
              </a:rPr>
              <a:t>4</a:t>
            </a:r>
            <a:r>
              <a:rPr lang="en-US" altLang="en-US" sz="2000">
                <a:latin typeface="Arial" panose="020B0604020202020204" pitchFamily="34" charset="0"/>
              </a:rPr>
              <a:t>.p</a:t>
            </a:r>
            <a:r>
              <a:rPr lang="en-US" altLang="en-US" sz="2000" baseline="30000">
                <a:latin typeface="Arial" panose="020B0604020202020204" pitchFamily="34" charset="0"/>
              </a:rPr>
              <a:t>1</a:t>
            </a:r>
            <a:r>
              <a:rPr lang="en-US" altLang="en-US" sz="2000">
                <a:latin typeface="Arial" panose="020B0604020202020204" pitchFamily="34" charset="0"/>
              </a:rPr>
              <a:t>.q</a:t>
            </a:r>
            <a:r>
              <a:rPr lang="en-US" altLang="en-US" sz="2000" baseline="30000">
                <a:latin typeface="Arial" panose="020B0604020202020204" pitchFamily="34" charset="0"/>
              </a:rPr>
              <a:t>3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	            = 4(1/6)</a:t>
            </a:r>
            <a:r>
              <a:rPr lang="en-US" altLang="en-US" sz="2000" baseline="30000">
                <a:latin typeface="Arial" panose="020B0604020202020204" pitchFamily="34" charset="0"/>
              </a:rPr>
              <a:t>1</a:t>
            </a:r>
            <a:r>
              <a:rPr lang="en-US" altLang="en-US" sz="2000">
                <a:latin typeface="Arial" panose="020B0604020202020204" pitchFamily="34" charset="0"/>
              </a:rPr>
              <a:t>(5/6)</a:t>
            </a:r>
            <a:r>
              <a:rPr lang="en-US" altLang="en-US" sz="2000" baseline="30000">
                <a:latin typeface="Arial" panose="020B0604020202020204" pitchFamily="34" charset="0"/>
              </a:rPr>
              <a:t>3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	            = 0,386</a:t>
            </a:r>
          </a:p>
        </p:txBody>
      </p:sp>
      <p:pic>
        <p:nvPicPr>
          <p:cNvPr id="55299" name="Picture 4" descr="E:\UDINUS S1\logo udinus.png">
            <a:extLst>
              <a:ext uri="{FF2B5EF4-FFF2-40B4-BE49-F238E27FC236}">
                <a16:creationId xmlns:a16="http://schemas.microsoft.com/office/drawing/2014/main" xmlns="" id="{04B45704-5154-4539-9878-C55F1EA3B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C93C43FE-4B39-434A-897E-FA2CA0E2E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1001"/>
            <a:ext cx="7086600" cy="35972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000" kern="0" dirty="0">
                <a:solidFill>
                  <a:prstClr val="black"/>
                </a:solidFill>
              </a:rPr>
              <a:t>b). Mata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dadu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genap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ada</a:t>
            </a:r>
            <a:r>
              <a:rPr lang="en-US" altLang="en-US" sz="2000" kern="0" dirty="0">
                <a:solidFill>
                  <a:prstClr val="black"/>
                </a:solidFill>
              </a:rPr>
              <a:t> 3, </a:t>
            </a:r>
            <a:r>
              <a:rPr lang="en-US" altLang="en-US" sz="2000" kern="0" dirty="0" err="1">
                <a:solidFill>
                  <a:prstClr val="black"/>
                </a:solidFill>
              </a:rPr>
              <a:t>yaitu</a:t>
            </a:r>
            <a:r>
              <a:rPr lang="en-US" altLang="en-US" sz="2000" kern="0" dirty="0">
                <a:solidFill>
                  <a:prstClr val="black"/>
                </a:solidFill>
              </a:rPr>
              <a:t> 2,4,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dan</a:t>
            </a:r>
            <a:r>
              <a:rPr lang="en-US" altLang="en-US" sz="2000" kern="0" dirty="0">
                <a:solidFill>
                  <a:prstClr val="black"/>
                </a:solidFill>
              </a:rPr>
              <a:t> 6, </a:t>
            </a:r>
            <a:r>
              <a:rPr lang="en-US" altLang="en-US" sz="2000" kern="0" dirty="0" err="1">
                <a:solidFill>
                  <a:prstClr val="black"/>
                </a:solidFill>
              </a:rPr>
              <a:t>sehingga</a:t>
            </a:r>
            <a:r>
              <a:rPr lang="en-US" altLang="en-US" sz="2000" kern="0" dirty="0">
                <a:solidFill>
                  <a:prstClr val="black"/>
                </a:solidFill>
              </a:rPr>
              <a:t> :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sz="2000" kern="0" dirty="0">
                <a:solidFill>
                  <a:prstClr val="black"/>
                </a:solidFill>
              </a:rPr>
              <a:t>	p = 3/6 = 1/2; q = 1/2; n = 4; x = 2</a:t>
            </a:r>
          </a:p>
          <a:p>
            <a:pPr eaLnBrk="1" hangingPunct="1">
              <a:defRPr/>
            </a:pPr>
            <a:r>
              <a:rPr lang="en-US" altLang="en-US" sz="2000" kern="0" dirty="0">
                <a:solidFill>
                  <a:prstClr val="black"/>
                </a:solidFill>
              </a:rPr>
              <a:t>	P(X=2) = C</a:t>
            </a:r>
            <a:r>
              <a:rPr lang="en-US" altLang="en-US" sz="2000" kern="0" baseline="-25000" dirty="0">
                <a:solidFill>
                  <a:prstClr val="black"/>
                </a:solidFill>
              </a:rPr>
              <a:t>2</a:t>
            </a:r>
            <a:r>
              <a:rPr lang="en-US" altLang="en-US" sz="2000" kern="0" baseline="30000" dirty="0">
                <a:solidFill>
                  <a:prstClr val="black"/>
                </a:solidFill>
              </a:rPr>
              <a:t>4</a:t>
            </a:r>
            <a:r>
              <a:rPr lang="en-US" altLang="en-US" sz="2000" kern="0" dirty="0">
                <a:solidFill>
                  <a:prstClr val="black"/>
                </a:solidFill>
              </a:rPr>
              <a:t>.p</a:t>
            </a:r>
            <a:r>
              <a:rPr lang="en-US" altLang="en-US" sz="2000" kern="0" baseline="30000" dirty="0">
                <a:solidFill>
                  <a:prstClr val="black"/>
                </a:solidFill>
              </a:rPr>
              <a:t>2</a:t>
            </a:r>
            <a:r>
              <a:rPr lang="en-US" altLang="en-US" sz="2000" kern="0" dirty="0">
                <a:solidFill>
                  <a:prstClr val="black"/>
                </a:solidFill>
              </a:rPr>
              <a:t>.q</a:t>
            </a:r>
            <a:r>
              <a:rPr lang="en-US" altLang="en-US" sz="2000" kern="0" baseline="30000" dirty="0">
                <a:solidFill>
                  <a:prstClr val="black"/>
                </a:solidFill>
              </a:rPr>
              <a:t>2</a:t>
            </a:r>
          </a:p>
          <a:p>
            <a:pPr eaLnBrk="1" hangingPunct="1">
              <a:defRPr/>
            </a:pPr>
            <a:r>
              <a:rPr lang="en-US" altLang="en-US" sz="2000" kern="0" dirty="0">
                <a:solidFill>
                  <a:prstClr val="black"/>
                </a:solidFill>
              </a:rPr>
              <a:t>	            = 6(1/2)</a:t>
            </a:r>
            <a:r>
              <a:rPr lang="en-US" altLang="en-US" sz="2000" kern="0" baseline="30000" dirty="0">
                <a:solidFill>
                  <a:prstClr val="black"/>
                </a:solidFill>
              </a:rPr>
              <a:t>2</a:t>
            </a:r>
            <a:r>
              <a:rPr lang="en-US" altLang="en-US" sz="2000" kern="0" dirty="0">
                <a:solidFill>
                  <a:prstClr val="black"/>
                </a:solidFill>
              </a:rPr>
              <a:t>(1/2)</a:t>
            </a:r>
            <a:r>
              <a:rPr lang="en-US" altLang="en-US" sz="2000" kern="0" baseline="30000" dirty="0">
                <a:solidFill>
                  <a:prstClr val="black"/>
                </a:solidFill>
              </a:rPr>
              <a:t>2</a:t>
            </a:r>
          </a:p>
          <a:p>
            <a:pPr eaLnBrk="1" hangingPunct="1">
              <a:defRPr/>
            </a:pPr>
            <a:r>
              <a:rPr lang="en-US" altLang="en-US" sz="2000" kern="0" dirty="0">
                <a:solidFill>
                  <a:prstClr val="black"/>
                </a:solidFill>
              </a:rPr>
              <a:t>	            = 0,375</a:t>
            </a:r>
          </a:p>
          <a:p>
            <a:pPr eaLnBrk="1" hangingPunct="1">
              <a:defRPr/>
            </a:pPr>
            <a:endParaRPr lang="en-US" altLang="en-US" sz="2000" kern="0" dirty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n-US" altLang="en-US" sz="2000" kern="0" dirty="0">
                <a:solidFill>
                  <a:prstClr val="black"/>
                </a:solidFill>
              </a:rPr>
              <a:t>c). </a:t>
            </a:r>
            <a:r>
              <a:rPr lang="en-US" altLang="en-US" sz="2000" kern="0" dirty="0" err="1">
                <a:solidFill>
                  <a:prstClr val="black"/>
                </a:solidFill>
              </a:rPr>
              <a:t>Muncul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mata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dadu</a:t>
            </a:r>
            <a:r>
              <a:rPr lang="en-US" altLang="en-US" sz="2000" kern="0" dirty="0">
                <a:solidFill>
                  <a:prstClr val="black"/>
                </a:solidFill>
              </a:rPr>
              <a:t> 2 </a:t>
            </a:r>
            <a:r>
              <a:rPr lang="en-US" altLang="en-US" sz="2000" kern="0" dirty="0" err="1">
                <a:solidFill>
                  <a:prstClr val="black"/>
                </a:solidFill>
              </a:rPr>
              <a:t>atau</a:t>
            </a:r>
            <a:r>
              <a:rPr lang="en-US" altLang="en-US" sz="2000" kern="0" dirty="0">
                <a:solidFill>
                  <a:prstClr val="black"/>
                </a:solidFill>
              </a:rPr>
              <a:t> 6 </a:t>
            </a:r>
            <a:r>
              <a:rPr lang="en-US" altLang="en-US" sz="2000" kern="0" dirty="0" err="1">
                <a:solidFill>
                  <a:prstClr val="black"/>
                </a:solidFill>
              </a:rPr>
              <a:t>sebanyak</a:t>
            </a:r>
            <a:r>
              <a:rPr lang="en-US" altLang="en-US" sz="2000" kern="0" dirty="0">
                <a:solidFill>
                  <a:prstClr val="black"/>
                </a:solidFill>
              </a:rPr>
              <a:t> 4 kali, </a:t>
            </a:r>
            <a:r>
              <a:rPr lang="en-US" altLang="en-US" sz="2000" kern="0" dirty="0" err="1">
                <a:solidFill>
                  <a:prstClr val="black"/>
                </a:solidFill>
              </a:rPr>
              <a:t>sehngga</a:t>
            </a:r>
            <a:r>
              <a:rPr lang="en-US" altLang="en-US" sz="2000" kern="0" dirty="0">
                <a:solidFill>
                  <a:prstClr val="black"/>
                </a:solidFill>
              </a:rPr>
              <a:t> :</a:t>
            </a:r>
          </a:p>
          <a:p>
            <a:pPr eaLnBrk="1" hangingPunct="1">
              <a:defRPr/>
            </a:pPr>
            <a:r>
              <a:rPr lang="en-US" altLang="en-US" sz="2000" kern="0" dirty="0">
                <a:solidFill>
                  <a:prstClr val="black"/>
                </a:solidFill>
              </a:rPr>
              <a:t>	p = 2/6; q = 2/3; n = 4; x = 4</a:t>
            </a:r>
          </a:p>
          <a:p>
            <a:pPr eaLnBrk="1" hangingPunct="1">
              <a:defRPr/>
            </a:pPr>
            <a:r>
              <a:rPr lang="en-US" altLang="en-US" sz="2000" kern="0" dirty="0">
                <a:solidFill>
                  <a:prstClr val="black"/>
                </a:solidFill>
              </a:rPr>
              <a:t>	P(X=4) = C</a:t>
            </a:r>
            <a:r>
              <a:rPr lang="en-US" altLang="en-US" sz="2000" kern="0" baseline="-25000" dirty="0">
                <a:solidFill>
                  <a:prstClr val="black"/>
                </a:solidFill>
              </a:rPr>
              <a:t>4</a:t>
            </a:r>
            <a:r>
              <a:rPr lang="en-US" altLang="en-US" sz="2000" kern="0" baseline="30000" dirty="0">
                <a:solidFill>
                  <a:prstClr val="black"/>
                </a:solidFill>
              </a:rPr>
              <a:t>4</a:t>
            </a:r>
            <a:r>
              <a:rPr lang="en-US" altLang="en-US" sz="2000" kern="0" dirty="0">
                <a:solidFill>
                  <a:prstClr val="black"/>
                </a:solidFill>
              </a:rPr>
              <a:t>.p</a:t>
            </a:r>
            <a:r>
              <a:rPr lang="en-US" altLang="en-US" sz="2000" kern="0" baseline="30000" dirty="0">
                <a:solidFill>
                  <a:prstClr val="black"/>
                </a:solidFill>
              </a:rPr>
              <a:t>4</a:t>
            </a:r>
            <a:r>
              <a:rPr lang="en-US" altLang="en-US" sz="2000" kern="0" dirty="0">
                <a:solidFill>
                  <a:prstClr val="black"/>
                </a:solidFill>
              </a:rPr>
              <a:t>.q</a:t>
            </a:r>
            <a:r>
              <a:rPr lang="en-US" altLang="en-US" sz="2000" kern="0" baseline="30000" dirty="0">
                <a:solidFill>
                  <a:prstClr val="black"/>
                </a:solidFill>
              </a:rPr>
              <a:t>0</a:t>
            </a:r>
          </a:p>
          <a:p>
            <a:pPr eaLnBrk="1" hangingPunct="1">
              <a:defRPr/>
            </a:pPr>
            <a:r>
              <a:rPr lang="en-US" altLang="en-US" sz="2000" kern="0" dirty="0">
                <a:solidFill>
                  <a:prstClr val="black"/>
                </a:solidFill>
              </a:rPr>
              <a:t>	            = 1(2/6)</a:t>
            </a:r>
            <a:r>
              <a:rPr lang="en-US" altLang="en-US" sz="2000" kern="0" baseline="30000" dirty="0">
                <a:solidFill>
                  <a:prstClr val="black"/>
                </a:solidFill>
              </a:rPr>
              <a:t>4</a:t>
            </a:r>
            <a:r>
              <a:rPr lang="en-US" altLang="en-US" sz="2000" kern="0" dirty="0">
                <a:solidFill>
                  <a:prstClr val="black"/>
                </a:solidFill>
              </a:rPr>
              <a:t>(2/3)</a:t>
            </a:r>
            <a:r>
              <a:rPr lang="en-US" altLang="en-US" sz="2000" kern="0" baseline="30000" dirty="0">
                <a:solidFill>
                  <a:prstClr val="black"/>
                </a:solidFill>
              </a:rPr>
              <a:t>0</a:t>
            </a:r>
          </a:p>
          <a:p>
            <a:pPr eaLnBrk="1" hangingPunct="1">
              <a:defRPr/>
            </a:pPr>
            <a:r>
              <a:rPr lang="en-US" altLang="en-US" sz="2000" kern="0" dirty="0">
                <a:solidFill>
                  <a:prstClr val="black"/>
                </a:solidFill>
              </a:rPr>
              <a:t>	            = 0,0123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xmlns="" id="{DD327299-0AD1-4BFB-8EDA-F71826B44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975" y="3959226"/>
            <a:ext cx="8077200" cy="2862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000" kern="0" dirty="0" err="1">
                <a:solidFill>
                  <a:prstClr val="black"/>
                </a:solidFill>
              </a:rPr>
              <a:t>Contoh</a:t>
            </a:r>
            <a:r>
              <a:rPr lang="en-US" altLang="en-US" sz="2000" kern="0" dirty="0">
                <a:solidFill>
                  <a:prstClr val="black"/>
                </a:solidFill>
              </a:rPr>
              <a:t> 2 :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sz="2000" kern="0" dirty="0" err="1">
                <a:solidFill>
                  <a:prstClr val="black"/>
                </a:solidFill>
              </a:rPr>
              <a:t>Sebanyak</a:t>
            </a:r>
            <a:r>
              <a:rPr lang="en-US" altLang="en-US" sz="2000" kern="0" dirty="0">
                <a:solidFill>
                  <a:prstClr val="black"/>
                </a:solidFill>
              </a:rPr>
              <a:t> 5 </a:t>
            </a:r>
            <a:r>
              <a:rPr lang="en-US" altLang="en-US" sz="2000" kern="0" dirty="0" err="1">
                <a:solidFill>
                  <a:prstClr val="black"/>
                </a:solidFill>
              </a:rPr>
              <a:t>mahasiswa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akan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mengikuti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ujian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sarjana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dan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diperkirakan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probabilitas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kelulusannya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adalah</a:t>
            </a:r>
            <a:r>
              <a:rPr lang="en-US" altLang="en-US" sz="2000" kern="0" dirty="0">
                <a:solidFill>
                  <a:prstClr val="black"/>
                </a:solidFill>
              </a:rPr>
              <a:t> 0,7. </a:t>
            </a:r>
            <a:r>
              <a:rPr lang="en-US" altLang="en-US" sz="2000" kern="0" dirty="0" err="1">
                <a:solidFill>
                  <a:prstClr val="black"/>
                </a:solidFill>
              </a:rPr>
              <a:t>Hitunglah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probabilitas</a:t>
            </a:r>
            <a:r>
              <a:rPr lang="en-US" altLang="en-US" sz="2000" kern="0" dirty="0">
                <a:solidFill>
                  <a:prstClr val="black"/>
                </a:solidFill>
              </a:rPr>
              <a:t> :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sz="2000" kern="0" dirty="0">
                <a:solidFill>
                  <a:prstClr val="black"/>
                </a:solidFill>
              </a:rPr>
              <a:t>a). Paling </a:t>
            </a:r>
            <a:r>
              <a:rPr lang="en-US" altLang="en-US" sz="2000" kern="0" dirty="0" err="1">
                <a:solidFill>
                  <a:prstClr val="black"/>
                </a:solidFill>
              </a:rPr>
              <a:t>banyak</a:t>
            </a:r>
            <a:r>
              <a:rPr lang="en-US" altLang="en-US" sz="2000" kern="0" dirty="0">
                <a:solidFill>
                  <a:prstClr val="black"/>
                </a:solidFill>
              </a:rPr>
              <a:t> 2 orang lulus.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sz="2000" kern="0" dirty="0">
                <a:solidFill>
                  <a:prstClr val="black"/>
                </a:solidFill>
              </a:rPr>
              <a:t>b). Yang </a:t>
            </a:r>
            <a:r>
              <a:rPr lang="en-US" altLang="en-US" sz="2000" kern="0" dirty="0" err="1">
                <a:solidFill>
                  <a:prstClr val="black"/>
                </a:solidFill>
              </a:rPr>
              <a:t>akan</a:t>
            </a:r>
            <a:r>
              <a:rPr lang="en-US" altLang="en-US" sz="2000" kern="0" dirty="0">
                <a:solidFill>
                  <a:prstClr val="black"/>
                </a:solidFill>
              </a:rPr>
              <a:t> lulus </a:t>
            </a:r>
            <a:r>
              <a:rPr lang="en-US" altLang="en-US" sz="2000" kern="0" dirty="0" err="1">
                <a:solidFill>
                  <a:prstClr val="black"/>
                </a:solidFill>
              </a:rPr>
              <a:t>antara</a:t>
            </a:r>
            <a:r>
              <a:rPr lang="en-US" altLang="en-US" sz="2000" kern="0" dirty="0">
                <a:solidFill>
                  <a:prstClr val="black"/>
                </a:solidFill>
              </a:rPr>
              <a:t> 2 </a:t>
            </a:r>
            <a:r>
              <a:rPr lang="en-US" altLang="en-US" sz="2000" kern="0" dirty="0" err="1">
                <a:solidFill>
                  <a:prstClr val="black"/>
                </a:solidFill>
              </a:rPr>
              <a:t>sampai</a:t>
            </a:r>
            <a:r>
              <a:rPr lang="en-US" altLang="en-US" sz="2000" kern="0" dirty="0">
                <a:solidFill>
                  <a:prstClr val="black"/>
                </a:solidFill>
              </a:rPr>
              <a:t> 3 orang.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sz="2000" kern="0" dirty="0">
                <a:solidFill>
                  <a:prstClr val="black"/>
                </a:solidFill>
              </a:rPr>
              <a:t>c). Paling </a:t>
            </a:r>
            <a:r>
              <a:rPr lang="en-US" altLang="en-US" sz="2000" kern="0" dirty="0" err="1">
                <a:solidFill>
                  <a:prstClr val="black"/>
                </a:solidFill>
              </a:rPr>
              <a:t>sedikit</a:t>
            </a:r>
            <a:r>
              <a:rPr lang="en-US" altLang="en-US" sz="2000" kern="0" dirty="0">
                <a:solidFill>
                  <a:prstClr val="black"/>
                </a:solidFill>
              </a:rPr>
              <a:t> 4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diantaranya</a:t>
            </a:r>
            <a:r>
              <a:rPr lang="en-US" altLang="en-US" sz="2000" kern="0" dirty="0">
                <a:solidFill>
                  <a:prstClr val="black"/>
                </a:solidFill>
              </a:rPr>
              <a:t> lulus.</a:t>
            </a:r>
          </a:p>
        </p:txBody>
      </p:sp>
      <p:pic>
        <p:nvPicPr>
          <p:cNvPr id="56324" name="Picture 4" descr="E:\UDINUS S1\logo udinus.png">
            <a:extLst>
              <a:ext uri="{FF2B5EF4-FFF2-40B4-BE49-F238E27FC236}">
                <a16:creationId xmlns:a16="http://schemas.microsoft.com/office/drawing/2014/main" xmlns="" id="{8F202E67-FA94-4ED2-BAE2-6188BB0CD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>
            <a:extLst>
              <a:ext uri="{FF2B5EF4-FFF2-40B4-BE49-F238E27FC236}">
                <a16:creationId xmlns:a16="http://schemas.microsoft.com/office/drawing/2014/main" xmlns="" id="{19D5C027-B7E4-4E1C-AF29-B21E1B54A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381000"/>
            <a:ext cx="733107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Penyelesaian 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a).  n = 5 ; p = 0,7; q = 0,3; x = 0, 1 dan 2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	P(X ≤ 2)= P(X=0) + P(X=1) + P(X=2)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		= 1(0,7)</a:t>
            </a:r>
            <a:r>
              <a:rPr lang="en-US" altLang="en-US" sz="2000" baseline="30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(0,3)</a:t>
            </a:r>
            <a:r>
              <a:rPr lang="en-US" altLang="en-US" sz="2000" baseline="300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+ 5(0,7)</a:t>
            </a:r>
            <a:r>
              <a:rPr lang="en-US" altLang="en-US" sz="2000" baseline="30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(0,3)</a:t>
            </a:r>
            <a:r>
              <a:rPr lang="en-US" altLang="en-US" sz="2000" baseline="300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+ 10(0,7)</a:t>
            </a:r>
            <a:r>
              <a:rPr lang="en-US" altLang="en-US" sz="2000" baseline="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(0,3)</a:t>
            </a:r>
            <a:r>
              <a:rPr lang="en-US" altLang="en-US" sz="2000" baseline="30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		= 0,16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b). n = 5 ; p = 0,7; q = 0,3; x = 2 dan 3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	P(X</a:t>
            </a:r>
            <a:r>
              <a:rPr lang="id-ID" altLang="en-US" sz="2000">
                <a:solidFill>
                  <a:srgbClr val="000000"/>
                </a:solidFill>
                <a:latin typeface="Arial" panose="020B0604020202020204" pitchFamily="34" charset="0"/>
              </a:rPr>
              <a:t>=2 &amp; 3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)= P(X=2) + P(X=3)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		= 10(0,7)</a:t>
            </a:r>
            <a:r>
              <a:rPr lang="en-US" altLang="en-US" sz="2000" baseline="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(0,3)</a:t>
            </a:r>
            <a:r>
              <a:rPr lang="en-US" altLang="en-US" sz="2000" baseline="30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+ 10(0,7)</a:t>
            </a:r>
            <a:r>
              <a:rPr lang="en-US" altLang="en-US" sz="2000" baseline="30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(0,3)</a:t>
            </a:r>
            <a:r>
              <a:rPr lang="en-US" altLang="en-US" sz="2000" baseline="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		= 0,44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d-ID" altLang="en-US" sz="2000">
                <a:solidFill>
                  <a:srgbClr val="000000"/>
                </a:solidFill>
                <a:latin typeface="Arial" panose="020B0604020202020204" pitchFamily="34" charset="0"/>
              </a:rPr>
              <a:t>c). 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n = 5 ; p = 0,7; q = 0,3; x = 4 dan 5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	P(X</a:t>
            </a:r>
            <a:r>
              <a:rPr lang="id-ID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≥</a:t>
            </a:r>
            <a:r>
              <a:rPr lang="id-ID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4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)= P(X=4) + P(X=5)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		= 5(0,7)</a:t>
            </a:r>
            <a:r>
              <a:rPr lang="en-US" altLang="en-US" sz="2000" baseline="300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(0,3)</a:t>
            </a:r>
            <a:r>
              <a:rPr lang="en-US" altLang="en-US" sz="2000" baseline="30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+ 1(0,7)</a:t>
            </a:r>
            <a:r>
              <a:rPr lang="en-US" altLang="en-US" sz="2000" baseline="300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(0,3)</a:t>
            </a:r>
            <a:r>
              <a:rPr lang="en-US" altLang="en-US" sz="2000" baseline="30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		= 0,53</a:t>
            </a:r>
          </a:p>
        </p:txBody>
      </p:sp>
      <p:pic>
        <p:nvPicPr>
          <p:cNvPr id="57347" name="Picture 4" descr="E:\UDINUS S1\logo udinus.png">
            <a:extLst>
              <a:ext uri="{FF2B5EF4-FFF2-40B4-BE49-F238E27FC236}">
                <a16:creationId xmlns:a16="http://schemas.microsoft.com/office/drawing/2014/main" xmlns="" id="{A284C295-FDB4-4BB2-8107-D6246BD81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EAACC4-6F75-47D8-8948-0EEB92FE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table binomial</a:t>
            </a: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xmlns="" id="{7AD0D6ED-578C-4AC8-B587-65B81CF9D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1600200"/>
            <a:ext cx="8318500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4" descr="E:\UDINUS S1\logo udinus.png">
            <a:extLst>
              <a:ext uri="{FF2B5EF4-FFF2-40B4-BE49-F238E27FC236}">
                <a16:creationId xmlns:a16="http://schemas.microsoft.com/office/drawing/2014/main" xmlns="" id="{B5332CEF-EC7D-4F01-8EC9-2EFF2086E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732</Words>
  <Application>Microsoft Office PowerPoint</Application>
  <PresentationFormat>Widescreen</PresentationFormat>
  <Paragraphs>108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Algerian</vt:lpstr>
      <vt:lpstr>Arial</vt:lpstr>
      <vt:lpstr>Calibri</vt:lpstr>
      <vt:lpstr>Calibri Light</vt:lpstr>
      <vt:lpstr>Gill Sans MT</vt:lpstr>
      <vt:lpstr>Symbol</vt:lpstr>
      <vt:lpstr>Tahoma</vt:lpstr>
      <vt:lpstr>Wingdings</vt:lpstr>
      <vt:lpstr>Wingdings 2</vt:lpstr>
      <vt:lpstr>Office Theme</vt:lpstr>
      <vt:lpstr>Equation</vt:lpstr>
      <vt:lpstr>PERTEMUAN – 4 DISTRIBUSI BINOMIAL</vt:lpstr>
      <vt:lpstr>DISTRIBUSI BINOMIAL</vt:lpstr>
      <vt:lpstr>DISTRIBUSI BINOMIAL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Perhitungan dengan table binomial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 Soal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– 4 DISTRIBUSI BINOMIAL</dc:title>
  <dc:creator>user</dc:creator>
  <cp:lastModifiedBy>Acer</cp:lastModifiedBy>
  <cp:revision>1</cp:revision>
  <dcterms:created xsi:type="dcterms:W3CDTF">2020-08-17T04:34:54Z</dcterms:created>
  <dcterms:modified xsi:type="dcterms:W3CDTF">2021-02-09T13:37:09Z</dcterms:modified>
</cp:coreProperties>
</file>