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20" r:id="rId3"/>
    <p:sldId id="322" r:id="rId4"/>
    <p:sldId id="324" r:id="rId5"/>
    <p:sldId id="32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89379-CDBD-4CA4-8031-678EA19F2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8D2C8B-3485-43F3-9332-D15DFF9E0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8C9C8A-091D-4E1B-9C45-0FD82769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16F3DE-5B89-4164-9D2A-CC0539DC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10FF8-3111-4133-9493-31C4B849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66DF2-6E6D-4A63-8DFA-3D654A3C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DC2C13-57D5-4F17-85AF-43221CAF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938829-8A76-4FBB-A002-737FFEE7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19C70A-469A-4445-B5B2-8FA6029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74CA72-131A-4ABE-A948-964AB8D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4BA6F98-3A26-4CD3-8BF7-9B94AA875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AB01DC-167A-4663-9021-B0103B8CE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AC5384-67E5-4AAB-A73D-ACBD2DE7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AEB0CD-499C-4C70-BF89-DA2CE58C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7E5D19-DBB2-44F6-9141-6032198B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746AF-29AF-4442-8145-E3EDB581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F11F75-AB5B-4947-B116-7210231E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2E3EAE-3499-4826-B318-CE2C8464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FC1EF-C85C-42E2-B7C9-6903AFE6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CD1CCA-ADF4-4864-B335-257C4939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2C9A0-0263-4C42-95CD-2268D4FE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F076D6-DC04-460C-BB0A-DAC1D71E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DEDE0A-D322-464A-BCBE-2BD2005F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1715C1-1974-47FF-A7DE-47B63B1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0CB3CD-3771-4992-9D06-C8BC5A0C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64C79-AFE1-4A3B-82AD-77CE68DB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A9811B-E39F-409F-B1AE-4D69FDDD5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D0C0A1-E342-4AEE-8E8A-470C37A6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C63E32-6656-43AE-B749-977070BF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E6A6BC-FEA8-4F4D-9F71-F7EABC87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638410-0FCE-4FDD-AFD4-531F7E98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B43E9-053D-4E59-904D-9D9CE9D2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1E8A75-3208-4811-BE4B-8950F7F0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3265D6-1089-4171-99F9-1FE457B2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EC390E-B325-48E9-A5FA-AE82A33DC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4819BC-6D69-4D24-807F-DEF7F400C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D69632-1A10-4F8D-9DFE-20E7F9B7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902327-A2E1-48F9-95E6-98B56B0C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44AF51E-AB17-4624-A45A-D3824826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8B4C7C-F9C7-4CCA-A144-278A55D2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328AD8-38BE-40B6-8693-4CC3409B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728BCC-3A27-46B6-B7C2-E5726F01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401FCF-A921-45E8-990A-2649B4C9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C0F56A7-CE9D-46CD-9C33-8ED1A9AC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FC0B99-6146-4B3F-850B-A6856A6B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5B33C3-D134-4EA5-90F5-C01198BC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F5826-F48E-46C8-B851-08C5B4B1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603FFD-2A36-43C0-99F1-7E447F1E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685316-43C3-4075-9E16-68CF1AC60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9F77BA-BC80-4840-805F-B2D90A9A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E95583-3F41-4752-920E-89DB6554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7B8C6B-4D8F-4F3D-9F0E-17C2A41F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5BA8F6-9FBC-46A5-BBC5-67C0B37B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EBA0CA-7C93-4C4C-9272-514FA12B9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B8B8BD-4633-4433-911A-A02B45FEB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DC7A93-3118-4DD2-9CCD-6B9E5B6B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DEE217-8F46-409A-8E98-E6931AD5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EA0DE9-6B10-4E52-BF1C-6D8E352D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EF2856B-E6A2-44D3-B40B-B3BD40F7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CB6AE3-6C29-4079-81FA-7DD0C04F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A5D53E-D689-4CF7-965C-4BB7C25D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8DB0-78D6-4234-8E66-357B7333DE3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29C863-63ED-44CD-8ED7-2E805EA5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5E31E-BD45-4C4F-9247-C49F8C504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CA0D2-A8BD-4F99-9655-B06D2E8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0E5BD-EDE5-483F-BB88-71C02D53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00" y="274638"/>
            <a:ext cx="7499350" cy="1706562"/>
          </a:xfrm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PERMUAN – 5 </a:t>
            </a:r>
            <a:br>
              <a:rPr lang="en-US" sz="48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DISTRIBUSI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7DDF7-9C03-4257-9EF0-DB16B5C7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0" y="2362200"/>
            <a:ext cx="7499350" cy="4114800"/>
          </a:xfrm>
        </p:spPr>
        <p:txBody>
          <a:bodyPr>
            <a:normAutofit fontScale="92500" lnSpcReduction="20000"/>
          </a:bodyPr>
          <a:lstStyle/>
          <a:p>
            <a:pPr marL="365760" indent="-283464">
              <a:buNone/>
              <a:defRPr/>
            </a:pPr>
            <a:r>
              <a:rPr lang="en-US" sz="3900" dirty="0" err="1"/>
              <a:t>Sifat</a:t>
            </a:r>
            <a:r>
              <a:rPr lang="en-US" sz="3900" dirty="0"/>
              <a:t> </a:t>
            </a:r>
            <a:r>
              <a:rPr lang="en-US" sz="3900" dirty="0" err="1"/>
              <a:t>percobaan</a:t>
            </a:r>
            <a:r>
              <a:rPr lang="en-US" sz="3900" dirty="0"/>
              <a:t> Poisson</a:t>
            </a:r>
          </a:p>
          <a:p>
            <a:pPr marL="596646" indent="-514350">
              <a:buFont typeface="+mj-lt"/>
              <a:buAutoNum type="arabicPeriod"/>
              <a:defRPr/>
            </a:pPr>
            <a:r>
              <a:rPr lang="en-US" sz="3900" dirty="0" err="1"/>
              <a:t>Peluang</a:t>
            </a:r>
            <a:r>
              <a:rPr lang="en-US" sz="3900" dirty="0"/>
              <a:t> </a:t>
            </a:r>
            <a:r>
              <a:rPr lang="en-US" sz="3900" dirty="0" err="1"/>
              <a:t>suatu</a:t>
            </a:r>
            <a:r>
              <a:rPr lang="en-US" sz="3900" dirty="0"/>
              <a:t> </a:t>
            </a:r>
            <a:r>
              <a:rPr lang="en-US" sz="3900" dirty="0" err="1"/>
              <a:t>kejadian</a:t>
            </a:r>
            <a:r>
              <a:rPr lang="en-US" sz="3900" dirty="0"/>
              <a:t> </a:t>
            </a:r>
            <a:r>
              <a:rPr lang="en-US" sz="3900" dirty="0" err="1"/>
              <a:t>adalah</a:t>
            </a:r>
            <a:r>
              <a:rPr lang="en-US" sz="3900" dirty="0"/>
              <a:t> </a:t>
            </a:r>
            <a:r>
              <a:rPr lang="en-US" sz="3900" dirty="0" err="1"/>
              <a:t>sama</a:t>
            </a:r>
            <a:r>
              <a:rPr lang="en-US" sz="3900" dirty="0"/>
              <a:t>  </a:t>
            </a:r>
            <a:r>
              <a:rPr lang="en-US" sz="3900" dirty="0" err="1"/>
              <a:t>untuk</a:t>
            </a:r>
            <a:r>
              <a:rPr lang="en-US" sz="3900" dirty="0"/>
              <a:t> 2 (</a:t>
            </a:r>
            <a:r>
              <a:rPr lang="en-US" sz="3900" dirty="0" err="1"/>
              <a:t>dua</a:t>
            </a:r>
            <a:r>
              <a:rPr lang="en-US" sz="3900" dirty="0"/>
              <a:t>) interval yang </a:t>
            </a:r>
            <a:r>
              <a:rPr lang="en-US" sz="3900" dirty="0" err="1"/>
              <a:t>sama</a:t>
            </a:r>
            <a:r>
              <a:rPr lang="en-US" sz="3900" dirty="0"/>
              <a:t>.</a:t>
            </a:r>
          </a:p>
          <a:p>
            <a:pPr marL="596646" indent="-514350">
              <a:buFont typeface="+mj-lt"/>
              <a:buAutoNum type="arabicPeriod"/>
              <a:defRPr/>
            </a:pPr>
            <a:r>
              <a:rPr lang="en-US" sz="3900" dirty="0" err="1"/>
              <a:t>Kejadian</a:t>
            </a:r>
            <a:r>
              <a:rPr lang="en-US" sz="3900" dirty="0"/>
              <a:t> </a:t>
            </a:r>
            <a:r>
              <a:rPr lang="en-US" sz="3900" dirty="0" err="1"/>
              <a:t>pada</a:t>
            </a:r>
            <a:r>
              <a:rPr lang="en-US" sz="3900" dirty="0"/>
              <a:t> </a:t>
            </a:r>
            <a:r>
              <a:rPr lang="en-US" sz="3900" dirty="0" err="1"/>
              <a:t>suatu</a:t>
            </a:r>
            <a:r>
              <a:rPr lang="en-US" sz="3900" dirty="0"/>
              <a:t> </a:t>
            </a:r>
            <a:r>
              <a:rPr lang="en-US" sz="3900" dirty="0" err="1"/>
              <a:t>inverval</a:t>
            </a:r>
            <a:r>
              <a:rPr lang="en-US" sz="3900" dirty="0"/>
              <a:t> </a:t>
            </a:r>
            <a:r>
              <a:rPr lang="en-US" sz="3900" dirty="0" err="1"/>
              <a:t>saling</a:t>
            </a:r>
            <a:r>
              <a:rPr lang="en-US" sz="3900" dirty="0"/>
              <a:t> </a:t>
            </a:r>
            <a:r>
              <a:rPr lang="en-US" sz="3900" dirty="0" err="1"/>
              <a:t>bebas</a:t>
            </a:r>
            <a:r>
              <a:rPr lang="en-US" sz="3900" dirty="0"/>
              <a:t> </a:t>
            </a:r>
            <a:r>
              <a:rPr lang="en-US" sz="3900" dirty="0" err="1"/>
              <a:t>dengan</a:t>
            </a:r>
            <a:r>
              <a:rPr lang="en-US" sz="3900" dirty="0"/>
              <a:t> </a:t>
            </a:r>
            <a:r>
              <a:rPr lang="en-US" sz="3900" dirty="0" err="1"/>
              <a:t>kejadian</a:t>
            </a:r>
            <a:r>
              <a:rPr lang="en-US" sz="3900" dirty="0"/>
              <a:t> </a:t>
            </a:r>
            <a:r>
              <a:rPr lang="en-US" sz="3900" dirty="0" err="1"/>
              <a:t>pada</a:t>
            </a:r>
            <a:r>
              <a:rPr lang="en-US" sz="3900" dirty="0"/>
              <a:t> </a:t>
            </a:r>
            <a:r>
              <a:rPr lang="en-US" sz="3900" dirty="0" err="1"/>
              <a:t>inverval</a:t>
            </a:r>
            <a:r>
              <a:rPr lang="en-US" sz="3900" dirty="0"/>
              <a:t> yang lain</a:t>
            </a:r>
          </a:p>
          <a:p>
            <a:pPr marL="596646" indent="-514350">
              <a:buFont typeface="+mj-lt"/>
              <a:buAutoNum type="arabicPeriod"/>
              <a:defRPr/>
            </a:pPr>
            <a:r>
              <a:rPr lang="en-US" sz="3900" dirty="0" err="1"/>
              <a:t>Terjadinya</a:t>
            </a:r>
            <a:r>
              <a:rPr lang="en-US" sz="3900" dirty="0"/>
              <a:t> </a:t>
            </a:r>
            <a:r>
              <a:rPr lang="en-US" sz="3900" dirty="0" err="1"/>
              <a:t>kejadian</a:t>
            </a:r>
            <a:r>
              <a:rPr lang="en-US" sz="3900" dirty="0"/>
              <a:t> </a:t>
            </a:r>
            <a:r>
              <a:rPr lang="en-US" sz="3900" dirty="0" err="1"/>
              <a:t>sangat</a:t>
            </a:r>
            <a:r>
              <a:rPr lang="en-US" sz="3900" dirty="0"/>
              <a:t> </a:t>
            </a:r>
            <a:r>
              <a:rPr lang="en-US" sz="3900" dirty="0" err="1"/>
              <a:t>jarang</a:t>
            </a:r>
            <a:r>
              <a:rPr lang="en-US" sz="3900" dirty="0"/>
              <a:t> </a:t>
            </a:r>
            <a:r>
              <a:rPr lang="en-US" sz="3900" dirty="0" err="1"/>
              <a:t>terjadi</a:t>
            </a:r>
            <a:endParaRPr lang="en-US" dirty="0"/>
          </a:p>
          <a:p>
            <a:pPr marL="596646" indent="-514350">
              <a:buNone/>
              <a:defRPr/>
            </a:pPr>
            <a:r>
              <a:rPr lang="en-US" dirty="0"/>
              <a:t> 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68612" name="Picture 4" descr="E:\UDINUS S1\logo udinus.png">
            <a:extLst>
              <a:ext uri="{FF2B5EF4-FFF2-40B4-BE49-F238E27FC236}">
                <a16:creationId xmlns:a16="http://schemas.microsoft.com/office/drawing/2014/main" xmlns="" id="{1DDA8C2B-3496-4A4B-946B-7C6CC32E4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xmlns="" id="{911BE1C5-8B90-48C8-A9FA-AE870B24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0" y="1447800"/>
            <a:ext cx="7499350" cy="2209800"/>
          </a:xfrm>
        </p:spPr>
        <p:txBody>
          <a:bodyPr/>
          <a:lstStyle/>
          <a:p>
            <a:pPr eaLnBrk="1" hangingPunct="1"/>
            <a:r>
              <a:rPr lang="en-US" altLang="en-US" u="sng"/>
              <a:t>Fungsi Peluang Poisson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9635" name="Object 2">
            <a:extLst>
              <a:ext uri="{FF2B5EF4-FFF2-40B4-BE49-F238E27FC236}">
                <a16:creationId xmlns:a16="http://schemas.microsoft.com/office/drawing/2014/main" xmlns="" id="{E590E17F-89A1-4C10-B54E-88F802C70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438400"/>
          <a:ext cx="281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838200" imgH="419100" progId="Equation.3">
                  <p:embed/>
                </p:oleObj>
              </mc:Choice>
              <mc:Fallback>
                <p:oleObj name="Equation" r:id="rId3" imgW="838200" imgH="419100" progId="Equation.3">
                  <p:embed/>
                  <p:pic>
                    <p:nvPicPr>
                      <p:cNvPr id="69635" name="Object 2">
                        <a:extLst>
                          <a:ext uri="{FF2B5EF4-FFF2-40B4-BE49-F238E27FC236}">
                            <a16:creationId xmlns:a16="http://schemas.microsoft.com/office/drawing/2014/main" xmlns="" id="{E590E17F-89A1-4C10-B54E-88F802C70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38400"/>
                        <a:ext cx="2819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3">
            <a:extLst>
              <a:ext uri="{FF2B5EF4-FFF2-40B4-BE49-F238E27FC236}">
                <a16:creationId xmlns:a16="http://schemas.microsoft.com/office/drawing/2014/main" xmlns="" id="{5AEE214A-8475-4BDA-8CC1-F516CBD7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9067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1485900" algn="l"/>
                <a:tab pos="1714500" algn="l"/>
              </a:tabLst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tabLst>
                <a:tab pos="1485900" algn="l"/>
                <a:tab pos="17145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tabLst>
                <a:tab pos="1485900" algn="l"/>
                <a:tab pos="17145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tabLst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tabLst>
                <a:tab pos="1485900" algn="l"/>
                <a:tab pos="17145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 	x	=banyaknya kejadian pada interval waktu tertentu </a:t>
            </a:r>
            <a:endParaRPr lang="en-US" altLang="en-US" sz="2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=rata-rata banyaknya kejadian pada interval waktu tertentu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e 	= 2.71828 (bilangan natural)</a:t>
            </a:r>
          </a:p>
        </p:txBody>
      </p:sp>
      <p:graphicFrame>
        <p:nvGraphicFramePr>
          <p:cNvPr id="69637" name="Object 6">
            <a:extLst>
              <a:ext uri="{FF2B5EF4-FFF2-40B4-BE49-F238E27FC236}">
                <a16:creationId xmlns:a16="http://schemas.microsoft.com/office/drawing/2014/main" xmlns="" id="{31C894BD-A5B7-4117-9B9E-4459D35B6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5720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39579" imgH="177646" progId="Equation.3">
                  <p:embed/>
                </p:oleObj>
              </mc:Choice>
              <mc:Fallback>
                <p:oleObj name="Equation" r:id="rId5" imgW="139579" imgH="177646" progId="Equation.3">
                  <p:embed/>
                  <p:pic>
                    <p:nvPicPr>
                      <p:cNvPr id="69637" name="Object 6">
                        <a:extLst>
                          <a:ext uri="{FF2B5EF4-FFF2-40B4-BE49-F238E27FC236}">
                            <a16:creationId xmlns:a16="http://schemas.microsoft.com/office/drawing/2014/main" xmlns="" id="{31C894BD-A5B7-4117-9B9E-4459D35B6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0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7">
            <a:extLst>
              <a:ext uri="{FF2B5EF4-FFF2-40B4-BE49-F238E27FC236}">
                <a16:creationId xmlns:a16="http://schemas.microsoft.com/office/drawing/2014/main" xmlns="" id="{A09E17C2-1048-47FF-A2AD-71F301952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19664"/>
          <a:ext cx="12192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494870" imgH="203024" progId="Equation.3">
                  <p:embed/>
                </p:oleObj>
              </mc:Choice>
              <mc:Fallback>
                <p:oleObj name="Equation" r:id="rId7" imgW="494870" imgH="203024" progId="Equation.3">
                  <p:embed/>
                  <p:pic>
                    <p:nvPicPr>
                      <p:cNvPr id="69638" name="Object 7">
                        <a:extLst>
                          <a:ext uri="{FF2B5EF4-FFF2-40B4-BE49-F238E27FC236}">
                            <a16:creationId xmlns:a16="http://schemas.microsoft.com/office/drawing/2014/main" xmlns="" id="{A09E17C2-1048-47FF-A2AD-71F301952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19664"/>
                        <a:ext cx="12192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9" name="Picture 4" descr="E:\UDINUS S1\logo udinus.png">
            <a:extLst>
              <a:ext uri="{FF2B5EF4-FFF2-40B4-BE49-F238E27FC236}">
                <a16:creationId xmlns:a16="http://schemas.microsoft.com/office/drawing/2014/main" xmlns="" id="{BBEB88FA-E3E7-4D20-9826-D0169686C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xmlns="" id="{EE371973-A423-4676-86BD-04533D52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447800"/>
            <a:ext cx="7867650" cy="4800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u="sng"/>
              <a:t>Nilai Harapan (</a:t>
            </a:r>
            <a:r>
              <a:rPr lang="en-US" altLang="en-US" i="1" u="sng"/>
              <a:t>Expected Value</a:t>
            </a:r>
            <a:r>
              <a:rPr lang="en-US" altLang="en-US" u="sng"/>
              <a:t>) atau Rata-rata</a:t>
            </a: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 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 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u="sng"/>
              <a:t>Varian</a:t>
            </a: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        Var(x) = </a:t>
            </a:r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 baseline="30000"/>
              <a:t>2</a:t>
            </a:r>
            <a:r>
              <a:rPr lang="en-US" altLang="en-US"/>
              <a:t> =  λ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u="sng"/>
              <a:t>Simpangan Baku (</a:t>
            </a:r>
            <a:r>
              <a:rPr lang="en-US" altLang="en-US" i="1" u="sng"/>
              <a:t>Standard Deviation</a:t>
            </a:r>
            <a:r>
              <a:rPr lang="en-US" altLang="en-US" u="sng"/>
              <a:t>)</a:t>
            </a: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 </a:t>
            </a:r>
          </a:p>
        </p:txBody>
      </p:sp>
      <p:graphicFrame>
        <p:nvGraphicFramePr>
          <p:cNvPr id="70659" name="Object 2">
            <a:extLst>
              <a:ext uri="{FF2B5EF4-FFF2-40B4-BE49-F238E27FC236}">
                <a16:creationId xmlns:a16="http://schemas.microsoft.com/office/drawing/2014/main" xmlns="" id="{2B2BE1D4-3FB7-4CA0-9C3E-DF8773ABF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281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333500" imgH="431800" progId="Equation.3">
                  <p:embed/>
                </p:oleObj>
              </mc:Choice>
              <mc:Fallback>
                <p:oleObj name="Equation" r:id="rId3" imgW="1333500" imgH="431800" progId="Equation.3">
                  <p:embed/>
                  <p:pic>
                    <p:nvPicPr>
                      <p:cNvPr id="70659" name="Object 2">
                        <a:extLst>
                          <a:ext uri="{FF2B5EF4-FFF2-40B4-BE49-F238E27FC236}">
                            <a16:creationId xmlns:a16="http://schemas.microsoft.com/office/drawing/2014/main" xmlns="" id="{2B2BE1D4-3FB7-4CA0-9C3E-DF8773ABF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2819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3">
            <a:extLst>
              <a:ext uri="{FF2B5EF4-FFF2-40B4-BE49-F238E27FC236}">
                <a16:creationId xmlns:a16="http://schemas.microsoft.com/office/drawing/2014/main" xmlns="" id="{B2101344-4C9B-4EA3-A8A7-7D05765F3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105400"/>
          <a:ext cx="236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977476" imgH="253890" progId="Equation.3">
                  <p:embed/>
                </p:oleObj>
              </mc:Choice>
              <mc:Fallback>
                <p:oleObj name="Equation" r:id="rId5" imgW="977476" imgH="253890" progId="Equation.3">
                  <p:embed/>
                  <p:pic>
                    <p:nvPicPr>
                      <p:cNvPr id="70660" name="Object 3">
                        <a:extLst>
                          <a:ext uri="{FF2B5EF4-FFF2-40B4-BE49-F238E27FC236}">
                            <a16:creationId xmlns:a16="http://schemas.microsoft.com/office/drawing/2014/main" xmlns="" id="{B2101344-4C9B-4EA3-A8A7-7D05765F3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05400"/>
                        <a:ext cx="2362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1" name="Picture 4" descr="E:\UDINUS S1\logo udinus.png">
            <a:extLst>
              <a:ext uri="{FF2B5EF4-FFF2-40B4-BE49-F238E27FC236}">
                <a16:creationId xmlns:a16="http://schemas.microsoft.com/office/drawing/2014/main" xmlns="" id="{31239C24-0353-42B1-BC3D-82934B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20132-C113-4718-8D7F-3008724D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CONTOH :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xmlns="" id="{CD94927D-5311-40BD-8B2D-71DB2ADE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en-US" altLang="en-US"/>
              <a:t>	Di RS Mercy, 3 dari 100 pasien pasti mendatangi UGD per jamnya. Berapa peluang dari 100 pasien akan mendatangi UGD pada akhir minggu sebanyak :</a:t>
            </a:r>
          </a:p>
          <a:p>
            <a:pPr marL="871538" lvl="1" indent="-514350" algn="just">
              <a:buFont typeface="Gill Sans MT" panose="020B0502020104020203" pitchFamily="34" charset="0"/>
              <a:buAutoNum type="alphaLcPeriod"/>
            </a:pPr>
            <a:r>
              <a:rPr lang="en-US" altLang="en-US"/>
              <a:t>4 pasien saja</a:t>
            </a:r>
          </a:p>
          <a:p>
            <a:pPr marL="871538" lvl="1" indent="-514350" algn="just">
              <a:buFont typeface="Gill Sans MT" panose="020B0502020104020203" pitchFamily="34" charset="0"/>
              <a:buAutoNum type="alphaLcPeriod"/>
            </a:pPr>
            <a:r>
              <a:rPr lang="en-US" altLang="en-US"/>
              <a:t>paling banyak 2 pasien</a:t>
            </a:r>
          </a:p>
          <a:p>
            <a:pPr marL="871538" lvl="1" indent="-514350" algn="just">
              <a:buFont typeface="Gill Sans MT" panose="020B0502020104020203" pitchFamily="34" charset="0"/>
              <a:buAutoNum type="alphaLcPeriod"/>
            </a:pPr>
            <a:r>
              <a:rPr lang="en-US" altLang="en-US"/>
              <a:t>paling sedikit 2 pasien</a:t>
            </a:r>
          </a:p>
          <a:p>
            <a:pPr algn="just">
              <a:buFont typeface="Wingdings 2" panose="05020102010507070707" pitchFamily="18" charset="2"/>
              <a:buNone/>
            </a:pPr>
            <a:endParaRPr lang="en-US" altLang="en-US"/>
          </a:p>
        </p:txBody>
      </p:sp>
      <p:pic>
        <p:nvPicPr>
          <p:cNvPr id="71684" name="Picture 4" descr="E:\UDINUS S1\logo udinus.png">
            <a:extLst>
              <a:ext uri="{FF2B5EF4-FFF2-40B4-BE49-F238E27FC236}">
                <a16:creationId xmlns:a16="http://schemas.microsoft.com/office/drawing/2014/main" xmlns="" id="{D739CBB4-7A72-42C7-86A6-71591A53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E7832-41DA-46DF-B2A0-F804904A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PENYELESAIAN :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xmlns="" id="{2CC80C67-595D-4261-B5AB-70879748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Diketahui :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λ  = n .p = 3/100 * 100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x = 4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Jadi peluang ada 4 pasien mendatangi UGD pada akhir minggu adalah 0,1680</a:t>
            </a:r>
          </a:p>
          <a:p>
            <a:endParaRPr lang="en-US" altLang="en-US"/>
          </a:p>
        </p:txBody>
      </p:sp>
      <p:graphicFrame>
        <p:nvGraphicFramePr>
          <p:cNvPr id="72708" name="Object 2">
            <a:extLst>
              <a:ext uri="{FF2B5EF4-FFF2-40B4-BE49-F238E27FC236}">
                <a16:creationId xmlns:a16="http://schemas.microsoft.com/office/drawing/2014/main" xmlns="" id="{B3C7A402-3A61-4F79-872F-7B2CC7366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429000"/>
          <a:ext cx="3505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409700" imgH="419100" progId="Equation.3">
                  <p:embed/>
                </p:oleObj>
              </mc:Choice>
              <mc:Fallback>
                <p:oleObj name="Equation" r:id="rId3" imgW="1409700" imgH="419100" progId="Equation.3">
                  <p:embed/>
                  <p:pic>
                    <p:nvPicPr>
                      <p:cNvPr id="72708" name="Object 2">
                        <a:extLst>
                          <a:ext uri="{FF2B5EF4-FFF2-40B4-BE49-F238E27FC236}">
                            <a16:creationId xmlns:a16="http://schemas.microsoft.com/office/drawing/2014/main" xmlns="" id="{B3C7A402-3A61-4F79-872F-7B2CC7366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29000"/>
                        <a:ext cx="3505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4" descr="E:\UDINUS S1\logo udinus.png">
            <a:extLst>
              <a:ext uri="{FF2B5EF4-FFF2-40B4-BE49-F238E27FC236}">
                <a16:creationId xmlns:a16="http://schemas.microsoft.com/office/drawing/2014/main" xmlns="" id="{818A91A8-0F9B-4667-B732-2E0E1A4F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A2C79-78D9-40EB-8343-90830BDF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b="1" dirty="0" err="1">
                <a:solidFill>
                  <a:schemeClr val="tx2">
                    <a:satMod val="130000"/>
                  </a:schemeClr>
                </a:solidFill>
              </a:rPr>
              <a:t>Latihan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satMod val="130000"/>
                  </a:schemeClr>
                </a:solidFill>
              </a:rPr>
              <a:t>Soal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8FD9D6-CF47-4F61-A953-C15249EE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 algn="just">
              <a:buFont typeface="+mj-lt"/>
              <a:buAutoNum type="arabicPeriod"/>
              <a:defRPr/>
            </a:pPr>
            <a:r>
              <a:rPr lang="id-ID" sz="3000" dirty="0">
                <a:latin typeface="Arial" pitchFamily="34" charset="0"/>
                <a:cs typeface="Arial" pitchFamily="34" charset="0"/>
              </a:rPr>
              <a:t>Probabilitas bahwa seorang balita akan menderita reaksi buruk akibat imunisasi adalah 0,001. Hitunglah bahwa dari 2000 balita yang diimunisasi, 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id-ID" sz="3000" dirty="0">
                <a:latin typeface="Arial" pitchFamily="34" charset="0"/>
                <a:cs typeface="Arial" pitchFamily="34" charset="0"/>
              </a:rPr>
              <a:t>Tidak ada satupun balita yang menderita reaksi buruk akibat imunisasi.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id-ID" sz="3000" dirty="0">
                <a:latin typeface="Arial" pitchFamily="34" charset="0"/>
                <a:cs typeface="Arial" pitchFamily="34" charset="0"/>
              </a:rPr>
              <a:t>Hanya 2 balita yang menderita reaksi buruk akibat imunisasi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id-ID" sz="3000" dirty="0">
                <a:latin typeface="Arial" pitchFamily="34" charset="0"/>
                <a:cs typeface="Arial" pitchFamily="34" charset="0"/>
              </a:rPr>
              <a:t>Lebih dari 3 balita yang menderita reaksi buruk akibat imunisasi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512A27-FBC2-4CBD-A41B-91DB6C35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96646" indent="-514350" algn="just">
              <a:buFont typeface="+mj-lt"/>
              <a:buAutoNum type="arabicPeriod" startAt="2"/>
              <a:defRPr/>
            </a:pPr>
            <a:r>
              <a:rPr lang="id-ID" dirty="0">
                <a:latin typeface="Arial" pitchFamily="34" charset="0"/>
                <a:cs typeface="Arial" pitchFamily="34" charset="0"/>
              </a:rPr>
              <a:t>Diketahui bahwa rata-rata 1 dari 1500 mobil yang lewat jalan tol Krapyak mengalami kerusakan ban. Apabila pada hari tertentu lewat  4500 mobil di jalan tol Krapyak, berapa probabilitas bahwa 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id-ID" dirty="0">
                <a:latin typeface="Arial" pitchFamily="34" charset="0"/>
                <a:cs typeface="Arial" pitchFamily="34" charset="0"/>
              </a:rPr>
              <a:t>Hanya satu mobil yang mengalami kerusakan ban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id-ID" dirty="0">
                <a:latin typeface="Arial" pitchFamily="34" charset="0"/>
                <a:cs typeface="Arial" pitchFamily="34" charset="0"/>
              </a:rPr>
              <a:t>Kurang dari 2 mobil mengalami kerusakan ban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id-ID" dirty="0">
                <a:latin typeface="Arial" pitchFamily="34" charset="0"/>
                <a:cs typeface="Arial" pitchFamily="34" charset="0"/>
              </a:rPr>
              <a:t>Paling sedikit 3 mobil mengalami kerusakan ban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65760" indent="-283464" algn="just">
              <a:buFont typeface="Wingdings 2"/>
              <a:buChar char="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55" name="Picture 4" descr="E:\UDINUS S1\logo udinus.png">
            <a:extLst>
              <a:ext uri="{FF2B5EF4-FFF2-40B4-BE49-F238E27FC236}">
                <a16:creationId xmlns:a16="http://schemas.microsoft.com/office/drawing/2014/main" xmlns="" id="{B7D88CF3-7AAF-43D8-AC41-BD84BF85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xmlns="" id="{C633C810-0B71-48A4-A9D7-DA954808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5313" indent="-514350" algn="just">
              <a:buFont typeface="Gill Sans MT" panose="020B0502020104020203" pitchFamily="34" charset="0"/>
              <a:buAutoNum type="arabicPeriod" startAt="3"/>
            </a:pPr>
            <a:r>
              <a:rPr lang="id-ID" altLang="en-US">
                <a:latin typeface="Arial" panose="020B0604020202020204" pitchFamily="34" charset="0"/>
                <a:cs typeface="Arial" panose="020B0604020202020204" pitchFamily="34" charset="0"/>
              </a:rPr>
              <a:t>Seorang broker real estate mengatakan bahwa 2 dari 40 rumah yang ditawarkan akan terjual dalam setiap minggunya. Jika rumah yang tersedia 80 rumah, tentukan probabilitas bahwa dalam waktu satu minggu akan terjual :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9950" lvl="1" indent="-514350" algn="just">
              <a:buFont typeface="Gill Sans MT" panose="020B0502020104020203" pitchFamily="34" charset="0"/>
              <a:buAutoNum type="alphaLcPeriod"/>
            </a:pPr>
            <a:r>
              <a:rPr lang="id-ID" altLang="en-US" sz="3200">
                <a:latin typeface="Arial" panose="020B0604020202020204" pitchFamily="34" charset="0"/>
                <a:cs typeface="Arial" panose="020B0604020202020204" pitchFamily="34" charset="0"/>
              </a:rPr>
              <a:t>Hanya satu rumah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9950" lvl="1" indent="-514350" algn="just">
              <a:buFont typeface="Gill Sans MT" panose="020B0502020104020203" pitchFamily="34" charset="0"/>
              <a:buAutoNum type="alphaLcPeriod"/>
            </a:pPr>
            <a:r>
              <a:rPr lang="id-ID" altLang="en-US" sz="3200">
                <a:latin typeface="Arial" panose="020B0604020202020204" pitchFamily="34" charset="0"/>
                <a:cs typeface="Arial" panose="020B0604020202020204" pitchFamily="34" charset="0"/>
              </a:rPr>
              <a:t>Lebih dari  5 rumah 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779" name="Picture 4" descr="E:\UDINUS S1\logo udinus.png">
            <a:extLst>
              <a:ext uri="{FF2B5EF4-FFF2-40B4-BE49-F238E27FC236}">
                <a16:creationId xmlns:a16="http://schemas.microsoft.com/office/drawing/2014/main" xmlns="" id="{126B4DC2-5EA3-402F-AA16-DE73D1B8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Symbol</vt:lpstr>
      <vt:lpstr>Times New Roman</vt:lpstr>
      <vt:lpstr>Wingdings 2</vt:lpstr>
      <vt:lpstr>Office Theme</vt:lpstr>
      <vt:lpstr>Equation</vt:lpstr>
      <vt:lpstr>PERMUAN – 5  DISTRIBUSI POISSON</vt:lpstr>
      <vt:lpstr>PowerPoint Presentation</vt:lpstr>
      <vt:lpstr>PowerPoint Presentation</vt:lpstr>
      <vt:lpstr>CONTOH :</vt:lpstr>
      <vt:lpstr>PENYELESAIAN :</vt:lpstr>
      <vt:lpstr> Latihan Soal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PERMUAN – 5  DISTRIBUSI POISSON</dc:title>
  <dc:creator>user</dc:creator>
  <cp:lastModifiedBy>Acer</cp:lastModifiedBy>
  <cp:revision>1</cp:revision>
  <dcterms:created xsi:type="dcterms:W3CDTF">2020-08-17T04:50:17Z</dcterms:created>
  <dcterms:modified xsi:type="dcterms:W3CDTF">2021-02-09T13:38:23Z</dcterms:modified>
</cp:coreProperties>
</file>