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322" r:id="rId3"/>
    <p:sldId id="325" r:id="rId4"/>
    <p:sldId id="367" r:id="rId5"/>
    <p:sldId id="3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A005AE-E2DD-4B79-81B1-0C986125C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D32C37-1C7B-440D-8E0A-65801FEEA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30D4F5-04C9-4275-B5A5-083AE353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2AD5-41A4-49A0-A079-4AF4096CDC8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BDCDBB-3B3C-4D8E-B0EB-D3F4BE5B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E1E7E8-D65D-4617-9C40-5A7C58C2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533-70C8-4360-B63A-99A9AE02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3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E85F0E-D6EA-477D-B53E-2680CF22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FF0248-0569-4D3D-9A7F-7D2E2D31A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FD0663-F1B6-47C0-8928-4D3EF440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2AD5-41A4-49A0-A079-4AF4096CDC8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54AFF7-C623-4181-819E-382728CE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793CEA-669A-474F-87FF-E518A788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533-70C8-4360-B63A-99A9AE02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63A71B7-E851-46E5-BDD0-A3B11E720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700A14-A0D8-43E5-9FB6-FF9F2A38A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F85EE0-4594-4347-84F5-9F3B490E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2AD5-41A4-49A0-A079-4AF4096CDC8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954A6E-5390-443D-B255-D8E3B72D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4348CF-5DAB-4337-AD43-CBDEA4F6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533-70C8-4360-B63A-99A9AE02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1EB47-C716-4886-84C3-D21B7BE4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435FFD-46C1-4657-AFFB-84B5D664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F324C8-4B3F-41E6-BCF7-71A2ED61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2AD5-41A4-49A0-A079-4AF4096CDC8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250619-B820-46D7-A9B3-72120E62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5595DC-7531-47F7-B3D1-9E95BE53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533-70C8-4360-B63A-99A9AE02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5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143CF-8D47-4813-A8B6-B24F3130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A6931B-9987-4087-B49F-E18DDF68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C04EE8-15AD-41E8-B396-9AFE8AC9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2AD5-41A4-49A0-A079-4AF4096CDC8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7D526A-76A4-439A-9BD9-3932F5EC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2D05B7-3AAB-40FE-95FF-D84D805E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533-70C8-4360-B63A-99A9AE02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9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0EF29-5F1F-4AF1-A263-2826A6F8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63E03D-AC6F-4E69-B1AA-66FF308CF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DC3F666-1721-41B7-B7F4-810644E31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B13F25-A32B-4973-9235-2A2C228C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2AD5-41A4-49A0-A079-4AF4096CDC8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6F32DA-877B-4791-9A66-E88536D1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CD9A08-E01E-4FC7-BAEC-422992C1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533-70C8-4360-B63A-99A9AE02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6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761849-EEDF-45E9-86B9-DB3045B3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3BAEC1-727A-4BE2-B245-A1E2E81F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1DFB15-0894-4A57-AE38-04DAFDB06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CFC584D-F4A6-46A0-8DC3-146F60B71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36646AB-B16B-4126-BE3C-E938D8042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3E9D00-BC2E-4876-8181-0B120904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2AD5-41A4-49A0-A079-4AF4096CDC8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34B06B7-AEE3-43AC-BE6F-D956752A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EF915C-BBA3-4217-8AF4-DBDAD02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533-70C8-4360-B63A-99A9AE02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5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D030C-4583-4051-8F52-9014BBEC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514F2ED-E16D-487D-BDC0-1CBC400F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2AD5-41A4-49A0-A079-4AF4096CDC8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F693F40-BD7C-46AC-82FD-21727923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EF0334-B0C9-4E6D-AAA9-7D88FFA9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533-70C8-4360-B63A-99A9AE02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96F208F-13D8-4D79-812E-F08CC59F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2AD5-41A4-49A0-A079-4AF4096CDC8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A1A9C5E-A1FC-4CE7-B02E-6EC5DA13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78E31D-FA61-4C59-BDFF-BAD2DB0C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533-70C8-4360-B63A-99A9AE02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5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1A6D2-8034-4049-ABCA-B9E56219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7F473D-C2C4-4BC2-A04F-1C6F68F5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2C127F6-B832-4D38-BC59-A511BBF07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BF2706-6AA4-4733-902B-239FFE00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2AD5-41A4-49A0-A079-4AF4096CDC8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A2DE28-E39D-4203-B44D-87370164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936D13-FEAB-435F-85B4-EAEAD0C3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533-70C8-4360-B63A-99A9AE02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5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A9B3A1-EFA0-4872-8BEC-3075C899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ED3574-5447-49F2-A3B6-44CF0C00C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4BFE47-42D4-41A8-88D1-966398796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8BC2A8-0ED0-4C18-AFFE-59650E85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62AD5-41A4-49A0-A079-4AF4096CDC8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AA07474-1638-4537-983F-4B8E3CD7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78B988-88ED-44AF-BCA1-1637BCE8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2533-70C8-4360-B63A-99A9AE02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0EEF42B-34AC-4178-8C24-A9CFA51B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1F7DF5-AE54-4159-B9EE-9ED7B55FF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55AC76-9E6E-417E-9E43-2969508C5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62AD5-41A4-49A0-A079-4AF4096CDC82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70CF95-8D83-4F1F-8A08-633C94E89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504239-B069-4EDF-9288-3EF192070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2533-70C8-4360-B63A-99A9AE021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9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825103-8300-4448-88B8-8040B164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PERTEMUAN – 6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DISTRIBUSI NORMAL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xmlns="" id="{80EFCD2A-405E-4550-91CC-BAC46A177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Distribusi normal adalah sebuah distribusi yang paling luas penggunaannya. </a:t>
            </a:r>
          </a:p>
          <a:p>
            <a:pPr eaLnBrk="1" hangingPunct="1"/>
            <a:r>
              <a:rPr lang="en-US" altLang="en-US"/>
              <a:t>Karakterisik Distribusi Peluang Normal</a:t>
            </a:r>
          </a:p>
          <a:p>
            <a:pPr lvl="3" eaLnBrk="1" hangingPunct="1"/>
            <a:r>
              <a:rPr lang="en-US" altLang="en-US"/>
              <a:t>Bentuk kurva normal seperti bel dan simetris. </a:t>
            </a:r>
          </a:p>
          <a:p>
            <a:pPr lvl="3" eaLnBrk="1" hangingPunct="1"/>
            <a:r>
              <a:rPr lang="en-US" altLang="en-US"/>
              <a:t>Parameter </a:t>
            </a:r>
            <a:r>
              <a:rPr lang="en-US" altLang="en-US">
                <a:sym typeface="Symbol" panose="05050102010706020507" pitchFamily="18" charset="2"/>
              </a:rPr>
              <a:t></a:t>
            </a:r>
            <a:r>
              <a:rPr lang="en-US" altLang="en-US"/>
              <a:t>, menunjukkan lebar dari kurva normal (semakin besar nilainya, semakin lebar).</a:t>
            </a:r>
          </a:p>
          <a:p>
            <a:pPr lvl="3" eaLnBrk="1" hangingPunct="1"/>
            <a:r>
              <a:rPr lang="en-US" altLang="en-US"/>
              <a:t>Titik tertinggi dari kurva nomal terletak pada nilai rata-rata=median=modus.</a:t>
            </a:r>
          </a:p>
          <a:p>
            <a:pPr lvl="3" eaLnBrk="1" hangingPunct="1"/>
            <a:r>
              <a:rPr lang="en-US" altLang="en-US"/>
              <a:t>Luas total area di bawah kurva normal adalah 1. (luas bagian di sebelah kiri µ = sebelah kanan µ).</a:t>
            </a:r>
          </a:p>
          <a:p>
            <a:pPr lvl="3" eaLnBrk="1" hangingPunct="1"/>
            <a:r>
              <a:rPr lang="en-US" altLang="en-US"/>
              <a:t>Peluang suatu variabel acak normal sama dengan luas di bawah kurva normal.</a:t>
            </a:r>
          </a:p>
          <a:p>
            <a:pPr eaLnBrk="1" hangingPunct="1"/>
            <a:endParaRPr lang="en-US" altLang="en-US"/>
          </a:p>
        </p:txBody>
      </p:sp>
      <p:pic>
        <p:nvPicPr>
          <p:cNvPr id="76804" name="Picture 4" descr="E:\UDINUS S1\logo udinus.png">
            <a:extLst>
              <a:ext uri="{FF2B5EF4-FFF2-40B4-BE49-F238E27FC236}">
                <a16:creationId xmlns:a16="http://schemas.microsoft.com/office/drawing/2014/main" xmlns="" id="{60ED7902-91D9-4345-A1C7-214323525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xmlns="" id="{1C16293B-9B51-44C0-AB77-1A821ABA8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90600"/>
            <a:ext cx="8915400" cy="48006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Persamaan</a:t>
            </a:r>
            <a:r>
              <a:rPr lang="en-US" altLang="en-US" dirty="0"/>
              <a:t> </a:t>
            </a:r>
            <a:r>
              <a:rPr lang="en-US" altLang="en-US" dirty="0" err="1"/>
              <a:t>distribusi</a:t>
            </a:r>
            <a:r>
              <a:rPr lang="en-US" altLang="en-US" dirty="0"/>
              <a:t> normal </a:t>
            </a:r>
            <a:r>
              <a:rPr lang="en-US" altLang="en-US" dirty="0" err="1"/>
              <a:t>tergantung</a:t>
            </a:r>
            <a:r>
              <a:rPr lang="en-US" altLang="en-US" dirty="0"/>
              <a:t> pada 2 parameter, </a:t>
            </a:r>
            <a:r>
              <a:rPr lang="en-US" altLang="en-US" dirty="0" err="1"/>
              <a:t>yaitu</a:t>
            </a:r>
            <a:r>
              <a:rPr lang="en-US" altLang="en-US" dirty="0"/>
              <a:t> µ dan σ. </a:t>
            </a:r>
            <a:r>
              <a:rPr lang="en-US" altLang="en-US" dirty="0" err="1"/>
              <a:t>Persamaanya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r>
              <a:rPr lang="en-US" altLang="en-US" dirty="0"/>
              <a:t> 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 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 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	 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Dimana: 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  =  rata-rata (</a:t>
            </a:r>
            <a:r>
              <a:rPr lang="en-US" altLang="en-US" i="1" dirty="0"/>
              <a:t>mean</a:t>
            </a:r>
            <a:r>
              <a:rPr lang="en-US" altLang="en-US" dirty="0"/>
              <a:t>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	 	</a:t>
            </a:r>
            <a:r>
              <a:rPr lang="en-US" altLang="en-US" dirty="0"/>
              <a:t>  =  </a:t>
            </a:r>
            <a:r>
              <a:rPr lang="en-US" altLang="en-US" dirty="0" err="1"/>
              <a:t>simpangan</a:t>
            </a:r>
            <a:r>
              <a:rPr lang="en-US" altLang="en-US" dirty="0"/>
              <a:t> </a:t>
            </a:r>
            <a:r>
              <a:rPr lang="en-US" altLang="en-US" dirty="0" err="1"/>
              <a:t>baku</a:t>
            </a:r>
            <a:r>
              <a:rPr lang="en-US" altLang="en-US" dirty="0"/>
              <a:t> (</a:t>
            </a:r>
            <a:r>
              <a:rPr lang="en-US" altLang="en-US" i="1" dirty="0"/>
              <a:t>standard deviation</a:t>
            </a:r>
            <a:r>
              <a:rPr lang="en-US" altLang="en-US" dirty="0"/>
              <a:t>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			</a:t>
            </a:r>
            <a:r>
              <a:rPr lang="en-US" altLang="en-US" dirty="0">
                <a:sym typeface="Symbol" panose="05050102010706020507" pitchFamily="18" charset="2"/>
              </a:rPr>
              <a:t></a:t>
            </a:r>
            <a:r>
              <a:rPr lang="en-US" altLang="en-US" dirty="0"/>
              <a:t>  =  3.14159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/>
              <a:t>			e  =  2.71828</a:t>
            </a:r>
          </a:p>
          <a:p>
            <a:pPr eaLnBrk="1" hangingPunct="1"/>
            <a:endParaRPr lang="en-US" altLang="en-US" dirty="0"/>
          </a:p>
        </p:txBody>
      </p:sp>
      <p:graphicFrame>
        <p:nvGraphicFramePr>
          <p:cNvPr id="77827" name="Object 2">
            <a:extLst>
              <a:ext uri="{FF2B5EF4-FFF2-40B4-BE49-F238E27FC236}">
                <a16:creationId xmlns:a16="http://schemas.microsoft.com/office/drawing/2014/main" xmlns="" id="{9AEC0F78-93BE-4337-A839-15B7D9B8D9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555875"/>
          <a:ext cx="312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473200" imgH="495300" progId="Equation.3">
                  <p:embed/>
                </p:oleObj>
              </mc:Choice>
              <mc:Fallback>
                <p:oleObj name="Equation" r:id="rId3" imgW="1473200" imgH="495300" progId="Equation.3">
                  <p:embed/>
                  <p:pic>
                    <p:nvPicPr>
                      <p:cNvPr id="77827" name="Object 2">
                        <a:extLst>
                          <a:ext uri="{FF2B5EF4-FFF2-40B4-BE49-F238E27FC236}">
                            <a16:creationId xmlns:a16="http://schemas.microsoft.com/office/drawing/2014/main" xmlns="" id="{9AEC0F78-93BE-4337-A839-15B7D9B8D9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55875"/>
                        <a:ext cx="3124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1">
            <a:extLst>
              <a:ext uri="{FF2B5EF4-FFF2-40B4-BE49-F238E27FC236}">
                <a16:creationId xmlns:a16="http://schemas.microsoft.com/office/drawing/2014/main" xmlns="" id="{14E40304-A355-4D97-863C-A5E31350F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574926"/>
          <a:ext cx="19812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3117838" imgH="1644731" progId="Equation.DSMT4">
                  <p:embed/>
                </p:oleObj>
              </mc:Choice>
              <mc:Fallback>
                <p:oleObj name="Equation" r:id="rId5" imgW="3117838" imgH="1644731" progId="Equation.DSMT4">
                  <p:embed/>
                  <p:pic>
                    <p:nvPicPr>
                      <p:cNvPr id="77828" name="Object 1">
                        <a:extLst>
                          <a:ext uri="{FF2B5EF4-FFF2-40B4-BE49-F238E27FC236}">
                            <a16:creationId xmlns:a16="http://schemas.microsoft.com/office/drawing/2014/main" xmlns="" id="{14E40304-A355-4D97-863C-A5E31350F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74926"/>
                        <a:ext cx="19812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Box 2">
            <a:extLst>
              <a:ext uri="{FF2B5EF4-FFF2-40B4-BE49-F238E27FC236}">
                <a16:creationId xmlns:a16="http://schemas.microsoft.com/office/drawing/2014/main" xmlns="" id="{3316F7E2-1F58-4C28-87D2-A8143C255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4" y="2847975"/>
            <a:ext cx="955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dengan</a:t>
            </a:r>
          </a:p>
        </p:txBody>
      </p:sp>
      <p:pic>
        <p:nvPicPr>
          <p:cNvPr id="77830" name="Picture 4" descr="E:\UDINUS S1\logo udinus.png">
            <a:extLst>
              <a:ext uri="{FF2B5EF4-FFF2-40B4-BE49-F238E27FC236}">
                <a16:creationId xmlns:a16="http://schemas.microsoft.com/office/drawing/2014/main" xmlns="" id="{52A57604-A6E5-40A7-894F-5EE3F801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xmlns="" id="{7C96BA6E-3729-45F2-B6BE-A16C5546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381000"/>
            <a:ext cx="7499350" cy="60960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	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	Untuk mempermudah perhitungan itu, maka variabel x di transformasi menjadi angka baku z, dimana : 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endParaRPr lang="en-US" altLang="en-US"/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	nilai z dapat di cari menggunakan table distribusi normal standar pada kolom pertama, sedangkan nilai-nilai yang ada di dalam tubuh table menunjukan luas daerah yang di arsir pada kurva normal.</a:t>
            </a:r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78851" name="Object 2">
            <a:extLst>
              <a:ext uri="{FF2B5EF4-FFF2-40B4-BE49-F238E27FC236}">
                <a16:creationId xmlns:a16="http://schemas.microsoft.com/office/drawing/2014/main" xmlns="" id="{311831CC-7B38-4181-AB62-CCD73C07C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5908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609336" imgH="393529" progId="Equation.3">
                  <p:embed/>
                </p:oleObj>
              </mc:Choice>
              <mc:Fallback>
                <p:oleObj name="Equation" r:id="rId3" imgW="609336" imgH="393529" progId="Equation.3">
                  <p:embed/>
                  <p:pic>
                    <p:nvPicPr>
                      <p:cNvPr id="78851" name="Object 2">
                        <a:extLst>
                          <a:ext uri="{FF2B5EF4-FFF2-40B4-BE49-F238E27FC236}">
                            <a16:creationId xmlns:a16="http://schemas.microsoft.com/office/drawing/2014/main" xmlns="" id="{311831CC-7B38-4181-AB62-CCD73C07CB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90800"/>
                        <a:ext cx="167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52" name="Picture 4" descr="E:\UDINUS S1\logo udinus.png">
            <a:extLst>
              <a:ext uri="{FF2B5EF4-FFF2-40B4-BE49-F238E27FC236}">
                <a16:creationId xmlns:a16="http://schemas.microsoft.com/office/drawing/2014/main" xmlns="" id="{D2AD8E40-D5F3-485E-ADF4-C9AB2C40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D9A735-EAA8-4D35-9C23-59F458D5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</a:t>
            </a:r>
          </a:p>
        </p:txBody>
      </p:sp>
      <p:pic>
        <p:nvPicPr>
          <p:cNvPr id="79875" name="Picture 4">
            <a:extLst>
              <a:ext uri="{FF2B5EF4-FFF2-40B4-BE49-F238E27FC236}">
                <a16:creationId xmlns:a16="http://schemas.microsoft.com/office/drawing/2014/main" xmlns="" id="{153D73D9-D963-468B-8EA3-764C1D42E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760730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TextBox 5">
            <a:extLst>
              <a:ext uri="{FF2B5EF4-FFF2-40B4-BE49-F238E27FC236}">
                <a16:creationId xmlns:a16="http://schemas.microsoft.com/office/drawing/2014/main" xmlns="" id="{3E07D726-03BE-488E-ABB2-4688C4278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676401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Luas = 0,3944</a:t>
            </a:r>
          </a:p>
          <a:p>
            <a:r>
              <a:rPr lang="en-US" altLang="en-US"/>
              <a:t>Untuk z = 1,25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xmlns="" id="{04CF16AF-DE9C-4C37-8A5C-AFF253F1FCD9}"/>
              </a:ext>
            </a:extLst>
          </p:cNvPr>
          <p:cNvCxnSpPr>
            <a:endCxn id="79876" idx="1"/>
          </p:cNvCxnSpPr>
          <p:nvPr/>
        </p:nvCxnSpPr>
        <p:spPr>
          <a:xfrm flipV="1">
            <a:off x="6858000" y="2000251"/>
            <a:ext cx="685800" cy="322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03F2011D-514F-482D-99DE-A8EF2CD0E869}"/>
              </a:ext>
            </a:extLst>
          </p:cNvPr>
          <p:cNvSpPr/>
          <p:nvPr/>
        </p:nvSpPr>
        <p:spPr>
          <a:xfrm>
            <a:off x="2998788" y="5516563"/>
            <a:ext cx="546100" cy="1524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81CFAB1-CF60-42F9-8FE2-69BD63BF416A}"/>
              </a:ext>
            </a:extLst>
          </p:cNvPr>
          <p:cNvSpPr/>
          <p:nvPr/>
        </p:nvSpPr>
        <p:spPr>
          <a:xfrm>
            <a:off x="6958013" y="3370263"/>
            <a:ext cx="546100" cy="1524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6B61676F-C5F1-4491-A0AC-31A7CA90DC2E}"/>
              </a:ext>
            </a:extLst>
          </p:cNvPr>
          <p:cNvSpPr/>
          <p:nvPr/>
        </p:nvSpPr>
        <p:spPr>
          <a:xfrm>
            <a:off x="7021513" y="5526088"/>
            <a:ext cx="546100" cy="15240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DDC3AFBF-1CF4-4659-AB17-D9A53D5500B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3544889" y="5592764"/>
            <a:ext cx="3476625" cy="9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3905FEB-257E-4474-82BB-64B967A29286}"/>
              </a:ext>
            </a:extLst>
          </p:cNvPr>
          <p:cNvCxnSpPr>
            <a:stCxn id="10" idx="4"/>
          </p:cNvCxnSpPr>
          <p:nvPr/>
        </p:nvCxnSpPr>
        <p:spPr>
          <a:xfrm>
            <a:off x="7231063" y="3522663"/>
            <a:ext cx="63500" cy="1993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83" name="TextBox 15">
            <a:extLst>
              <a:ext uri="{FF2B5EF4-FFF2-40B4-BE49-F238E27FC236}">
                <a16:creationId xmlns:a16="http://schemas.microsoft.com/office/drawing/2014/main" xmlns="" id="{650B343E-3A40-4CD0-9278-3A220D664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6400800"/>
            <a:ext cx="723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Luas dibawah kurva normal standar = Peluang/probabilitas</a:t>
            </a:r>
          </a:p>
        </p:txBody>
      </p:sp>
      <p:pic>
        <p:nvPicPr>
          <p:cNvPr id="79884" name="Picture 4" descr="E:\UDINUS S1\logo udinus.png">
            <a:extLst>
              <a:ext uri="{FF2B5EF4-FFF2-40B4-BE49-F238E27FC236}">
                <a16:creationId xmlns:a16="http://schemas.microsoft.com/office/drawing/2014/main" xmlns="" id="{24F3C23F-10E1-4339-9FF7-CC2991957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Box 1">
            <a:extLst>
              <a:ext uri="{FF2B5EF4-FFF2-40B4-BE49-F238E27FC236}">
                <a16:creationId xmlns:a16="http://schemas.microsoft.com/office/drawing/2014/main" xmlns="" id="{AB3E7A85-5387-429B-8AF5-DBFF0F737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8601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Contoh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CBDB0E-B8C7-4667-A9ED-569D04459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762000"/>
            <a:ext cx="7924800" cy="4648200"/>
          </a:xfrm>
        </p:spPr>
        <p:txBody>
          <a:bodyPr>
            <a:normAutofit/>
          </a:bodyPr>
          <a:lstStyle/>
          <a:p>
            <a:pPr marL="596646" indent="-514350" algn="just">
              <a:buFont typeface="+mj-lt"/>
              <a:buAutoNum type="arabicPeriod"/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variable random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mempunyai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distribusi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normal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mean = 80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simpangan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baku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4,8.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Berapa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probabilitasnya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bahwa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variable random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mempunyai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</a:t>
            </a:r>
          </a:p>
          <a:p>
            <a:pPr marL="870966" lvl="1" indent="-514350" algn="just">
              <a:buFont typeface="+mj-lt"/>
              <a:buAutoNum type="alphaLcPeriod"/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Kurang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 87,2</a:t>
            </a:r>
          </a:p>
          <a:p>
            <a:pPr marL="870966" lvl="1" indent="-514350" algn="just">
              <a:buFont typeface="+mj-lt"/>
              <a:buAutoNum type="alphaLcPeriod"/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dirty="0">
                <a:latin typeface="Arial" pitchFamily="34" charset="0"/>
                <a:cs typeface="Arial" pitchFamily="34" charset="0"/>
              </a:rPr>
              <a:t> 76,4</a:t>
            </a:r>
          </a:p>
          <a:p>
            <a:pPr marL="870966" lvl="1" indent="-514350" algn="just">
              <a:buFont typeface="+mj-lt"/>
              <a:buAutoNum type="alphaLcPeriod"/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dirty="0">
                <a:latin typeface="Arial" pitchFamily="34" charset="0"/>
                <a:cs typeface="Arial" pitchFamily="34" charset="0"/>
              </a:rPr>
              <a:t> 81,2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86,0</a:t>
            </a:r>
          </a:p>
          <a:p>
            <a:pPr marL="870966" lvl="1" indent="-514350" algn="just">
              <a:buFont typeface="+mj-lt"/>
              <a:buAutoNum type="alphaLcPeriod"/>
              <a:defRPr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Antara</a:t>
            </a:r>
            <a:r>
              <a:rPr lang="en-US" dirty="0">
                <a:latin typeface="Arial" pitchFamily="34" charset="0"/>
                <a:cs typeface="Arial" pitchFamily="34" charset="0"/>
              </a:rPr>
              <a:t> 71,6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dirty="0">
                <a:latin typeface="Arial" pitchFamily="34" charset="0"/>
                <a:cs typeface="Arial" pitchFamily="34" charset="0"/>
              </a:rPr>
              <a:t> 88,4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400" dirty="0" err="1"/>
              <a:t>Penyelesaian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table:</a:t>
            </a:r>
          </a:p>
          <a:p>
            <a:pPr marL="82296" indent="0">
              <a:buNone/>
              <a:defRPr/>
            </a:pPr>
            <a:r>
              <a:rPr lang="en-US" sz="2400" dirty="0"/>
              <a:t>a). P(x &lt; 87,2) = ?</a:t>
            </a:r>
          </a:p>
          <a:p>
            <a:pPr marL="82296" indent="0">
              <a:buNone/>
              <a:defRPr/>
            </a:pPr>
            <a:r>
              <a:rPr lang="en-US" sz="2400" dirty="0"/>
              <a:t>	</a:t>
            </a:r>
            <a:r>
              <a:rPr lang="en-US" sz="2400" dirty="0" err="1"/>
              <a:t>nilai</a:t>
            </a:r>
            <a:r>
              <a:rPr lang="en-US" sz="2400" dirty="0"/>
              <a:t> x di </a:t>
            </a:r>
            <a:r>
              <a:rPr lang="en-US" sz="2400" dirty="0" err="1"/>
              <a:t>konversi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baku</a:t>
            </a:r>
            <a:r>
              <a:rPr lang="en-US" sz="2400" dirty="0"/>
              <a:t> z </a:t>
            </a:r>
            <a:r>
              <a:rPr lang="en-US" sz="2400" dirty="0" err="1"/>
              <a:t>sbb</a:t>
            </a:r>
            <a:r>
              <a:rPr lang="en-US" sz="2400" dirty="0"/>
              <a:t>:</a:t>
            </a:r>
          </a:p>
          <a:p>
            <a:pPr marL="82296" indent="0">
              <a:buNone/>
              <a:defRPr/>
            </a:pPr>
            <a:endParaRPr lang="en-US" sz="2400" dirty="0"/>
          </a:p>
        </p:txBody>
      </p:sp>
      <p:graphicFrame>
        <p:nvGraphicFramePr>
          <p:cNvPr id="80900" name="Object 3">
            <a:extLst>
              <a:ext uri="{FF2B5EF4-FFF2-40B4-BE49-F238E27FC236}">
                <a16:creationId xmlns:a16="http://schemas.microsoft.com/office/drawing/2014/main" xmlns="" id="{807FDB00-3201-49F1-89B4-33538C3F7F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562601"/>
          <a:ext cx="3810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701800" imgH="419100" progId="Equation.DSMT4">
                  <p:embed/>
                </p:oleObj>
              </mc:Choice>
              <mc:Fallback>
                <p:oleObj name="Equation" r:id="rId3" imgW="1701800" imgH="419100" progId="Equation.DSMT4">
                  <p:embed/>
                  <p:pic>
                    <p:nvPicPr>
                      <p:cNvPr id="80900" name="Object 3">
                        <a:extLst>
                          <a:ext uri="{FF2B5EF4-FFF2-40B4-BE49-F238E27FC236}">
                            <a16:creationId xmlns:a16="http://schemas.microsoft.com/office/drawing/2014/main" xmlns="" id="{807FDB00-3201-49F1-89B4-33538C3F7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562601"/>
                        <a:ext cx="3810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01" name="Picture 4" descr="E:\UDINUS S1\logo udinus.png">
            <a:extLst>
              <a:ext uri="{FF2B5EF4-FFF2-40B4-BE49-F238E27FC236}">
                <a16:creationId xmlns:a16="http://schemas.microsoft.com/office/drawing/2014/main" xmlns="" id="{9AB15479-8CA2-4F31-8185-9052219FE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Box 5">
            <a:extLst>
              <a:ext uri="{FF2B5EF4-FFF2-40B4-BE49-F238E27FC236}">
                <a16:creationId xmlns:a16="http://schemas.microsoft.com/office/drawing/2014/main" xmlns="" id="{497433A9-A0C7-4747-B864-98FF61904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1"/>
            <a:ext cx="76200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	Sehingga P(x &lt; 87,2) = P(z &lt; 1,5) = ?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	P(z &lt; 0,5) = 0,5 + 0,4332 = 0,9332</a:t>
            </a:r>
          </a:p>
          <a:p>
            <a:endParaRPr lang="en-US" altLang="en-US"/>
          </a:p>
          <a:p>
            <a:r>
              <a:rPr lang="en-US" altLang="en-US"/>
              <a:t>b). P(x &gt; 76,4) = ?</a:t>
            </a:r>
          </a:p>
          <a:p>
            <a:r>
              <a:rPr lang="en-US" altLang="en-US"/>
              <a:t>     konversi x ke bilangan baku z :</a:t>
            </a:r>
          </a:p>
          <a:p>
            <a:r>
              <a:rPr lang="en-US" altLang="en-US"/>
              <a:t>	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   P(x &gt; 76,4) = P(z &gt; -0,75) = ?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389AAE2F-AA8C-41CA-931C-E28A394C8B9B}"/>
              </a:ext>
            </a:extLst>
          </p:cNvPr>
          <p:cNvCxnSpPr/>
          <p:nvPr/>
        </p:nvCxnSpPr>
        <p:spPr>
          <a:xfrm>
            <a:off x="3276600" y="2286000"/>
            <a:ext cx="464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925DF48E-36B5-4D56-B2C9-BC38DC600400}"/>
              </a:ext>
            </a:extLst>
          </p:cNvPr>
          <p:cNvSpPr/>
          <p:nvPr/>
        </p:nvSpPr>
        <p:spPr>
          <a:xfrm>
            <a:off x="3322638" y="1082675"/>
            <a:ext cx="3522662" cy="1149350"/>
          </a:xfrm>
          <a:custGeom>
            <a:avLst/>
            <a:gdLst>
              <a:gd name="connsiteX0" fmla="*/ 0 w 3522572"/>
              <a:gd name="connsiteY0" fmla="*/ 1109563 h 1149059"/>
              <a:gd name="connsiteX1" fmla="*/ 737420 w 3522572"/>
              <a:gd name="connsiteY1" fmla="*/ 932582 h 1149059"/>
              <a:gd name="connsiteX2" fmla="*/ 1484671 w 3522572"/>
              <a:gd name="connsiteY2" fmla="*/ 106672 h 1149059"/>
              <a:gd name="connsiteX3" fmla="*/ 1858297 w 3522572"/>
              <a:gd name="connsiteY3" fmla="*/ 47679 h 1149059"/>
              <a:gd name="connsiteX4" fmla="*/ 2182762 w 3522572"/>
              <a:gd name="connsiteY4" fmla="*/ 450801 h 1149059"/>
              <a:gd name="connsiteX5" fmla="*/ 2438400 w 3522572"/>
              <a:gd name="connsiteY5" fmla="*/ 804763 h 1149059"/>
              <a:gd name="connsiteX6" fmla="*/ 2694039 w 3522572"/>
              <a:gd name="connsiteY6" fmla="*/ 1040737 h 1149059"/>
              <a:gd name="connsiteX7" fmla="*/ 3067665 w 3522572"/>
              <a:gd name="connsiteY7" fmla="*/ 1119395 h 1149059"/>
              <a:gd name="connsiteX8" fmla="*/ 3490452 w 3522572"/>
              <a:gd name="connsiteY8" fmla="*/ 1148892 h 1149059"/>
              <a:gd name="connsiteX9" fmla="*/ 3460955 w 3522572"/>
              <a:gd name="connsiteY9" fmla="*/ 1129227 h 114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2572" h="1149059">
                <a:moveTo>
                  <a:pt x="0" y="1109563"/>
                </a:moveTo>
                <a:cubicBezTo>
                  <a:pt x="244987" y="1104646"/>
                  <a:pt x="489975" y="1099730"/>
                  <a:pt x="737420" y="932582"/>
                </a:cubicBezTo>
                <a:cubicBezTo>
                  <a:pt x="984865" y="765434"/>
                  <a:pt x="1297858" y="254156"/>
                  <a:pt x="1484671" y="106672"/>
                </a:cubicBezTo>
                <a:cubicBezTo>
                  <a:pt x="1671484" y="-40812"/>
                  <a:pt x="1741949" y="-9676"/>
                  <a:pt x="1858297" y="47679"/>
                </a:cubicBezTo>
                <a:cubicBezTo>
                  <a:pt x="1974645" y="105034"/>
                  <a:pt x="2086078" y="324620"/>
                  <a:pt x="2182762" y="450801"/>
                </a:cubicBezTo>
                <a:cubicBezTo>
                  <a:pt x="2279446" y="576982"/>
                  <a:pt x="2353187" y="706441"/>
                  <a:pt x="2438400" y="804763"/>
                </a:cubicBezTo>
                <a:cubicBezTo>
                  <a:pt x="2523613" y="903085"/>
                  <a:pt x="2589162" y="988298"/>
                  <a:pt x="2694039" y="1040737"/>
                </a:cubicBezTo>
                <a:cubicBezTo>
                  <a:pt x="2798917" y="1093176"/>
                  <a:pt x="2934929" y="1101369"/>
                  <a:pt x="3067665" y="1119395"/>
                </a:cubicBezTo>
                <a:cubicBezTo>
                  <a:pt x="3200401" y="1137421"/>
                  <a:pt x="3424904" y="1147253"/>
                  <a:pt x="3490452" y="1148892"/>
                </a:cubicBezTo>
                <a:cubicBezTo>
                  <a:pt x="3556000" y="1150531"/>
                  <a:pt x="3508477" y="1139879"/>
                  <a:pt x="3460955" y="11292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DB4FEEB7-00FB-4BBA-9E98-CCE726DE1CBA}"/>
              </a:ext>
            </a:extLst>
          </p:cNvPr>
          <p:cNvCxnSpPr/>
          <p:nvPr/>
        </p:nvCxnSpPr>
        <p:spPr>
          <a:xfrm>
            <a:off x="5029200" y="1082676"/>
            <a:ext cx="0" cy="1203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26" name="TextBox 11">
            <a:extLst>
              <a:ext uri="{FF2B5EF4-FFF2-40B4-BE49-F238E27FC236}">
                <a16:creationId xmlns:a16="http://schemas.microsoft.com/office/drawing/2014/main" xmlns="" id="{BF0F5E0D-3AD2-4BB5-A1D7-1B64B0EB6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339975"/>
            <a:ext cx="30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1927" name="TextBox 12">
            <a:extLst>
              <a:ext uri="{FF2B5EF4-FFF2-40B4-BE49-F238E27FC236}">
                <a16:creationId xmlns:a16="http://schemas.microsoft.com/office/drawing/2014/main" xmlns="" id="{97B3881A-5789-4E5D-BE92-3CFE0AFD2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5" y="2339975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Z=1,5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2FA60793-0BA8-4A41-BE34-B2DED5E31D7B}"/>
              </a:ext>
            </a:extLst>
          </p:cNvPr>
          <p:cNvCxnSpPr>
            <a:stCxn id="9" idx="4"/>
          </p:cNvCxnSpPr>
          <p:nvPr/>
        </p:nvCxnSpPr>
        <p:spPr>
          <a:xfrm flipH="1">
            <a:off x="5486400" y="1533526"/>
            <a:ext cx="19050" cy="75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4E77504-D07F-41E3-BC33-832EF8FEEFD4}"/>
              </a:ext>
            </a:extLst>
          </p:cNvPr>
          <p:cNvCxnSpPr/>
          <p:nvPr/>
        </p:nvCxnSpPr>
        <p:spPr>
          <a:xfrm>
            <a:off x="4800600" y="1219201"/>
            <a:ext cx="228600" cy="31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7C8EFFFE-7E5B-4B08-BF7B-24DF20268852}"/>
              </a:ext>
            </a:extLst>
          </p:cNvPr>
          <p:cNvCxnSpPr/>
          <p:nvPr/>
        </p:nvCxnSpPr>
        <p:spPr>
          <a:xfrm>
            <a:off x="4648200" y="1371600"/>
            <a:ext cx="357188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E5B1C202-3C72-44D7-BF54-09C6CDCD9CD3}"/>
              </a:ext>
            </a:extLst>
          </p:cNvPr>
          <p:cNvCxnSpPr/>
          <p:nvPr/>
        </p:nvCxnSpPr>
        <p:spPr>
          <a:xfrm>
            <a:off x="4484688" y="1587501"/>
            <a:ext cx="544512" cy="64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0294B0DA-1C84-4BFC-9C0A-789DF0829E1C}"/>
              </a:ext>
            </a:extLst>
          </p:cNvPr>
          <p:cNvCxnSpPr/>
          <p:nvPr/>
        </p:nvCxnSpPr>
        <p:spPr>
          <a:xfrm>
            <a:off x="4267200" y="1822450"/>
            <a:ext cx="37465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AD996F65-DBD4-4922-A504-246640AB1F97}"/>
              </a:ext>
            </a:extLst>
          </p:cNvPr>
          <p:cNvCxnSpPr/>
          <p:nvPr/>
        </p:nvCxnSpPr>
        <p:spPr>
          <a:xfrm>
            <a:off x="4067175" y="2074864"/>
            <a:ext cx="311150" cy="211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3FA53503-F0A0-43FE-9D11-E3D6E3C8AA5B}"/>
              </a:ext>
            </a:extLst>
          </p:cNvPr>
          <p:cNvCxnSpPr/>
          <p:nvPr/>
        </p:nvCxnSpPr>
        <p:spPr>
          <a:xfrm>
            <a:off x="3768726" y="2181226"/>
            <a:ext cx="149225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04ECC63B-EB25-48A3-9088-686ABE6C61A7}"/>
              </a:ext>
            </a:extLst>
          </p:cNvPr>
          <p:cNvCxnSpPr>
            <a:stCxn id="9" idx="3"/>
          </p:cNvCxnSpPr>
          <p:nvPr/>
        </p:nvCxnSpPr>
        <p:spPr>
          <a:xfrm flipH="1">
            <a:off x="5029200" y="1130300"/>
            <a:ext cx="15240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BE9FFAA2-F920-446D-BED7-A562814E177F}"/>
              </a:ext>
            </a:extLst>
          </p:cNvPr>
          <p:cNvCxnSpPr/>
          <p:nvPr/>
        </p:nvCxnSpPr>
        <p:spPr>
          <a:xfrm flipH="1">
            <a:off x="5053014" y="1371601"/>
            <a:ext cx="339725" cy="70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08390336-26D2-48B1-9B85-DC07067BDA11}"/>
              </a:ext>
            </a:extLst>
          </p:cNvPr>
          <p:cNvCxnSpPr>
            <a:stCxn id="9" idx="4"/>
          </p:cNvCxnSpPr>
          <p:nvPr/>
        </p:nvCxnSpPr>
        <p:spPr>
          <a:xfrm flipH="1">
            <a:off x="5141914" y="1533526"/>
            <a:ext cx="363537" cy="74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CE2FFD5E-7904-41E9-A949-3F83948FCFD4}"/>
              </a:ext>
            </a:extLst>
          </p:cNvPr>
          <p:cNvCxnSpPr/>
          <p:nvPr/>
        </p:nvCxnSpPr>
        <p:spPr>
          <a:xfrm flipH="1">
            <a:off x="5368926" y="1958976"/>
            <a:ext cx="117475" cy="32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39" name="TextBox 38">
            <a:extLst>
              <a:ext uri="{FF2B5EF4-FFF2-40B4-BE49-F238E27FC236}">
                <a16:creationId xmlns:a16="http://schemas.microsoft.com/office/drawing/2014/main" xmlns="" id="{9CC00DD6-0EF1-4EAC-96F1-2B6F68FAE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082675"/>
            <a:ext cx="132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Luas=0,5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xmlns="" id="{DA4C55FB-D17C-439B-91E8-3F5BC0CF21F1}"/>
              </a:ext>
            </a:extLst>
          </p:cNvPr>
          <p:cNvCxnSpPr/>
          <p:nvPr/>
        </p:nvCxnSpPr>
        <p:spPr>
          <a:xfrm rot="16200000" flipH="1">
            <a:off x="3774282" y="1178719"/>
            <a:ext cx="271462" cy="8191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41" name="TextBox 41">
            <a:extLst>
              <a:ext uri="{FF2B5EF4-FFF2-40B4-BE49-F238E27FC236}">
                <a16:creationId xmlns:a16="http://schemas.microsoft.com/office/drawing/2014/main" xmlns="" id="{CF8B6FFF-1FD9-47F4-9329-EA83CBAA1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6" y="1073150"/>
            <a:ext cx="1882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Luas=0,4332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xmlns="" id="{46FF1D84-3CCD-4E20-91DB-2A37185B6354}"/>
              </a:ext>
            </a:extLst>
          </p:cNvPr>
          <p:cNvCxnSpPr>
            <a:stCxn id="81941" idx="1"/>
          </p:cNvCxnSpPr>
          <p:nvPr/>
        </p:nvCxnSpPr>
        <p:spPr>
          <a:xfrm rot="10800000" flipV="1">
            <a:off x="5486401" y="1257300"/>
            <a:ext cx="708025" cy="1143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943" name="Object 44">
            <a:extLst>
              <a:ext uri="{FF2B5EF4-FFF2-40B4-BE49-F238E27FC236}">
                <a16:creationId xmlns:a16="http://schemas.microsoft.com/office/drawing/2014/main" xmlns="" id="{2B13E24F-3791-4FB0-B669-71E4367DC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8326" y="3962400"/>
          <a:ext cx="32162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1892300" imgH="419100" progId="Equation.DSMT4">
                  <p:embed/>
                </p:oleObj>
              </mc:Choice>
              <mc:Fallback>
                <p:oleObj name="Equation" r:id="rId3" imgW="1892300" imgH="419100" progId="Equation.DSMT4">
                  <p:embed/>
                  <p:pic>
                    <p:nvPicPr>
                      <p:cNvPr id="81943" name="Object 44">
                        <a:extLst>
                          <a:ext uri="{FF2B5EF4-FFF2-40B4-BE49-F238E27FC236}">
                            <a16:creationId xmlns:a16="http://schemas.microsoft.com/office/drawing/2014/main" xmlns="" id="{2B13E24F-3791-4FB0-B669-71E4367DC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6" y="3962400"/>
                        <a:ext cx="32162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Freeform 45">
            <a:extLst>
              <a:ext uri="{FF2B5EF4-FFF2-40B4-BE49-F238E27FC236}">
                <a16:creationId xmlns:a16="http://schemas.microsoft.com/office/drawing/2014/main" xmlns="" id="{E6FF670C-20F9-4BF2-8377-96C1B45103DD}"/>
              </a:ext>
            </a:extLst>
          </p:cNvPr>
          <p:cNvSpPr/>
          <p:nvPr/>
        </p:nvSpPr>
        <p:spPr>
          <a:xfrm>
            <a:off x="3003551" y="5060951"/>
            <a:ext cx="3522663" cy="1147763"/>
          </a:xfrm>
          <a:custGeom>
            <a:avLst/>
            <a:gdLst>
              <a:gd name="connsiteX0" fmla="*/ 0 w 3522572"/>
              <a:gd name="connsiteY0" fmla="*/ 1109563 h 1149059"/>
              <a:gd name="connsiteX1" fmla="*/ 737420 w 3522572"/>
              <a:gd name="connsiteY1" fmla="*/ 932582 h 1149059"/>
              <a:gd name="connsiteX2" fmla="*/ 1484671 w 3522572"/>
              <a:gd name="connsiteY2" fmla="*/ 106672 h 1149059"/>
              <a:gd name="connsiteX3" fmla="*/ 1858297 w 3522572"/>
              <a:gd name="connsiteY3" fmla="*/ 47679 h 1149059"/>
              <a:gd name="connsiteX4" fmla="*/ 2182762 w 3522572"/>
              <a:gd name="connsiteY4" fmla="*/ 450801 h 1149059"/>
              <a:gd name="connsiteX5" fmla="*/ 2438400 w 3522572"/>
              <a:gd name="connsiteY5" fmla="*/ 804763 h 1149059"/>
              <a:gd name="connsiteX6" fmla="*/ 2694039 w 3522572"/>
              <a:gd name="connsiteY6" fmla="*/ 1040737 h 1149059"/>
              <a:gd name="connsiteX7" fmla="*/ 3067665 w 3522572"/>
              <a:gd name="connsiteY7" fmla="*/ 1119395 h 1149059"/>
              <a:gd name="connsiteX8" fmla="*/ 3490452 w 3522572"/>
              <a:gd name="connsiteY8" fmla="*/ 1148892 h 1149059"/>
              <a:gd name="connsiteX9" fmla="*/ 3460955 w 3522572"/>
              <a:gd name="connsiteY9" fmla="*/ 1129227 h 114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22572" h="1149059">
                <a:moveTo>
                  <a:pt x="0" y="1109563"/>
                </a:moveTo>
                <a:cubicBezTo>
                  <a:pt x="244987" y="1104646"/>
                  <a:pt x="489975" y="1099730"/>
                  <a:pt x="737420" y="932582"/>
                </a:cubicBezTo>
                <a:cubicBezTo>
                  <a:pt x="984865" y="765434"/>
                  <a:pt x="1297858" y="254156"/>
                  <a:pt x="1484671" y="106672"/>
                </a:cubicBezTo>
                <a:cubicBezTo>
                  <a:pt x="1671484" y="-40812"/>
                  <a:pt x="1741949" y="-9676"/>
                  <a:pt x="1858297" y="47679"/>
                </a:cubicBezTo>
                <a:cubicBezTo>
                  <a:pt x="1974645" y="105034"/>
                  <a:pt x="2086078" y="324620"/>
                  <a:pt x="2182762" y="450801"/>
                </a:cubicBezTo>
                <a:cubicBezTo>
                  <a:pt x="2279446" y="576982"/>
                  <a:pt x="2353187" y="706441"/>
                  <a:pt x="2438400" y="804763"/>
                </a:cubicBezTo>
                <a:cubicBezTo>
                  <a:pt x="2523613" y="903085"/>
                  <a:pt x="2589162" y="988298"/>
                  <a:pt x="2694039" y="1040737"/>
                </a:cubicBezTo>
                <a:cubicBezTo>
                  <a:pt x="2798917" y="1093176"/>
                  <a:pt x="2934929" y="1101369"/>
                  <a:pt x="3067665" y="1119395"/>
                </a:cubicBezTo>
                <a:cubicBezTo>
                  <a:pt x="3200401" y="1137421"/>
                  <a:pt x="3424904" y="1147253"/>
                  <a:pt x="3490452" y="1148892"/>
                </a:cubicBezTo>
                <a:cubicBezTo>
                  <a:pt x="3556000" y="1150531"/>
                  <a:pt x="3508477" y="1139879"/>
                  <a:pt x="3460955" y="11292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02A4601A-6A13-4B7A-AD59-A65B43055032}"/>
              </a:ext>
            </a:extLst>
          </p:cNvPr>
          <p:cNvCxnSpPr/>
          <p:nvPr/>
        </p:nvCxnSpPr>
        <p:spPr>
          <a:xfrm>
            <a:off x="2971800" y="6251575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FBF7E4BF-E392-4DC4-A2E1-AB4ECDF9F4AF}"/>
              </a:ext>
            </a:extLst>
          </p:cNvPr>
          <p:cNvCxnSpPr/>
          <p:nvPr/>
        </p:nvCxnSpPr>
        <p:spPr>
          <a:xfrm>
            <a:off x="4714875" y="5059364"/>
            <a:ext cx="14288" cy="121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BB02B0D5-01B6-4CCB-8788-81F7A06A6B90}"/>
              </a:ext>
            </a:extLst>
          </p:cNvPr>
          <p:cNvCxnSpPr/>
          <p:nvPr/>
        </p:nvCxnSpPr>
        <p:spPr>
          <a:xfrm>
            <a:off x="4222750" y="5486401"/>
            <a:ext cx="0" cy="76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48" name="TextBox 52">
            <a:extLst>
              <a:ext uri="{FF2B5EF4-FFF2-40B4-BE49-F238E27FC236}">
                <a16:creationId xmlns:a16="http://schemas.microsoft.com/office/drawing/2014/main" xmlns="" id="{68F7EB44-C75B-48A2-965B-F3A3DCC32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1" y="6286500"/>
            <a:ext cx="1298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Z=-0,75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3DA346D8-7A2E-4260-B15D-8344CA78DF32}"/>
              </a:ext>
            </a:extLst>
          </p:cNvPr>
          <p:cNvCxnSpPr>
            <a:stCxn id="46" idx="2"/>
          </p:cNvCxnSpPr>
          <p:nvPr/>
        </p:nvCxnSpPr>
        <p:spPr>
          <a:xfrm>
            <a:off x="4487863" y="5167314"/>
            <a:ext cx="227012" cy="31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5D4566DE-A2D9-47FB-B98D-D0825B4C2655}"/>
              </a:ext>
            </a:extLst>
          </p:cNvPr>
          <p:cNvCxnSpPr/>
          <p:nvPr/>
        </p:nvCxnSpPr>
        <p:spPr>
          <a:xfrm>
            <a:off x="4319589" y="5334000"/>
            <a:ext cx="409575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7CA9026E-1D9E-4265-90C9-4EAE504D055C}"/>
              </a:ext>
            </a:extLst>
          </p:cNvPr>
          <p:cNvCxnSpPr/>
          <p:nvPr/>
        </p:nvCxnSpPr>
        <p:spPr>
          <a:xfrm>
            <a:off x="4222751" y="5715001"/>
            <a:ext cx="506413" cy="493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41B4C998-68FB-4033-A015-1FA1CEDDFD43}"/>
              </a:ext>
            </a:extLst>
          </p:cNvPr>
          <p:cNvCxnSpPr/>
          <p:nvPr/>
        </p:nvCxnSpPr>
        <p:spPr>
          <a:xfrm>
            <a:off x="4222750" y="5943601"/>
            <a:ext cx="261938" cy="30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C00CBE25-2C4C-4681-A661-E0F6696BE4E1}"/>
              </a:ext>
            </a:extLst>
          </p:cNvPr>
          <p:cNvCxnSpPr>
            <a:stCxn id="46" idx="3"/>
          </p:cNvCxnSpPr>
          <p:nvPr/>
        </p:nvCxnSpPr>
        <p:spPr>
          <a:xfrm flipH="1">
            <a:off x="4714875" y="5108576"/>
            <a:ext cx="147638" cy="377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F079E52D-7D28-4595-ACAB-361155C1E31B}"/>
              </a:ext>
            </a:extLst>
          </p:cNvPr>
          <p:cNvCxnSpPr/>
          <p:nvPr/>
        </p:nvCxnSpPr>
        <p:spPr>
          <a:xfrm flipH="1">
            <a:off x="4729164" y="5410200"/>
            <a:ext cx="395287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7A6A524D-7E4B-4507-AF56-814EA0145F9B}"/>
              </a:ext>
            </a:extLst>
          </p:cNvPr>
          <p:cNvCxnSpPr/>
          <p:nvPr/>
        </p:nvCxnSpPr>
        <p:spPr>
          <a:xfrm flipH="1">
            <a:off x="4897439" y="5715001"/>
            <a:ext cx="427037" cy="53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1AD465B4-C545-4567-B3F1-B24FC5FF3EF1}"/>
              </a:ext>
            </a:extLst>
          </p:cNvPr>
          <p:cNvCxnSpPr/>
          <p:nvPr/>
        </p:nvCxnSpPr>
        <p:spPr>
          <a:xfrm flipH="1">
            <a:off x="5324476" y="5943601"/>
            <a:ext cx="212725" cy="30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DCBAECAC-6A77-49FC-BFBB-DF85E53E728C}"/>
              </a:ext>
            </a:extLst>
          </p:cNvPr>
          <p:cNvCxnSpPr/>
          <p:nvPr/>
        </p:nvCxnSpPr>
        <p:spPr>
          <a:xfrm flipH="1">
            <a:off x="5705476" y="6208713"/>
            <a:ext cx="150813" cy="4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58" name="TextBox 71">
            <a:extLst>
              <a:ext uri="{FF2B5EF4-FFF2-40B4-BE49-F238E27FC236}">
                <a16:creationId xmlns:a16="http://schemas.microsoft.com/office/drawing/2014/main" xmlns="" id="{D2C71BE1-3DB8-4D2C-8DF1-756009482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5172075"/>
            <a:ext cx="1327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Luas=0,5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xmlns="" id="{65DF9374-EEC4-427A-8461-6A1895185D00}"/>
              </a:ext>
            </a:extLst>
          </p:cNvPr>
          <p:cNvCxnSpPr/>
          <p:nvPr/>
        </p:nvCxnSpPr>
        <p:spPr>
          <a:xfrm rot="10800000" flipV="1">
            <a:off x="5368925" y="5334000"/>
            <a:ext cx="577850" cy="3429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60" name="TextBox 74">
            <a:extLst>
              <a:ext uri="{FF2B5EF4-FFF2-40B4-BE49-F238E27FC236}">
                <a16:creationId xmlns:a16="http://schemas.microsoft.com/office/drawing/2014/main" xmlns="" id="{05D36C6D-E5AA-4800-8FB4-588343988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5265738"/>
            <a:ext cx="1543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Luas=0,2734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xmlns="" id="{73B288E9-94F3-4418-AE3E-FFD3FDFA40FB}"/>
              </a:ext>
            </a:extLst>
          </p:cNvPr>
          <p:cNvCxnSpPr/>
          <p:nvPr/>
        </p:nvCxnSpPr>
        <p:spPr>
          <a:xfrm>
            <a:off x="2895600" y="5667376"/>
            <a:ext cx="1327150" cy="20002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2" name="Picture 4" descr="E:\UDINUS S1\logo udinus.png">
            <a:extLst>
              <a:ext uri="{FF2B5EF4-FFF2-40B4-BE49-F238E27FC236}">
                <a16:creationId xmlns:a16="http://schemas.microsoft.com/office/drawing/2014/main" xmlns="" id="{17023498-6E8C-440B-A50D-BD03DD7EA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019801"/>
            <a:ext cx="1055688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166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Wingdings 2</vt:lpstr>
      <vt:lpstr>Office Theme</vt:lpstr>
      <vt:lpstr>Equation</vt:lpstr>
      <vt:lpstr>PERTEMUAN – 6 DISTRIBUSI NORMAL</vt:lpstr>
      <vt:lpstr>PowerPoint Presentation</vt:lpstr>
      <vt:lpstr>PowerPoint Presentation</vt:lpstr>
      <vt:lpstr>Tabel Distribusi Normal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– 6 DISTRIBUSI NORMAL</dc:title>
  <dc:creator>user</dc:creator>
  <cp:lastModifiedBy>Acer</cp:lastModifiedBy>
  <cp:revision>1</cp:revision>
  <dcterms:created xsi:type="dcterms:W3CDTF">2020-08-17T05:37:12Z</dcterms:created>
  <dcterms:modified xsi:type="dcterms:W3CDTF">2021-02-09T13:39:21Z</dcterms:modified>
</cp:coreProperties>
</file>