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56" r:id="rId2"/>
    <p:sldId id="889" r:id="rId3"/>
    <p:sldId id="901" r:id="rId4"/>
    <p:sldId id="911" r:id="rId5"/>
    <p:sldId id="912" r:id="rId6"/>
    <p:sldId id="913" r:id="rId7"/>
    <p:sldId id="906" r:id="rId8"/>
    <p:sldId id="905" r:id="rId9"/>
    <p:sldId id="910" r:id="rId10"/>
    <p:sldId id="907" r:id="rId11"/>
    <p:sldId id="908" r:id="rId12"/>
    <p:sldId id="909" r:id="rId13"/>
    <p:sldId id="310" r:id="rId14"/>
    <p:sldId id="311" r:id="rId15"/>
    <p:sldId id="307" r:id="rId16"/>
    <p:sldId id="338" r:id="rId17"/>
    <p:sldId id="266"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10" autoAdjust="0"/>
    <p:restoredTop sz="86897" autoAdjust="0"/>
  </p:normalViewPr>
  <p:slideViewPr>
    <p:cSldViewPr>
      <p:cViewPr varScale="1">
        <p:scale>
          <a:sx n="101" d="100"/>
          <a:sy n="101" d="100"/>
        </p:scale>
        <p:origin x="11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8F998-5E26-C945-84EC-A7F91DB520BF}"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n-US"/>
        </a:p>
      </dgm:t>
    </dgm:pt>
    <dgm:pt modelId="{0653CCA4-B48C-F649-A9CE-3BCAAC6C7D17}">
      <dgm:prSet phldrT="[Text]"/>
      <dgm:spPr/>
      <dgm:t>
        <a:bodyPr/>
        <a:lstStyle/>
        <a:p>
          <a:r>
            <a:rPr lang="en-US" dirty="0" err="1"/>
            <a:t>Aset</a:t>
          </a:r>
          <a:endParaRPr lang="en-US" dirty="0"/>
        </a:p>
      </dgm:t>
    </dgm:pt>
    <dgm:pt modelId="{E1E0CCEB-9705-7946-8E1E-2C516629A916}" type="parTrans" cxnId="{2C50EB6F-96D5-8042-AA9B-37DAAC0253BB}">
      <dgm:prSet/>
      <dgm:spPr/>
      <dgm:t>
        <a:bodyPr/>
        <a:lstStyle/>
        <a:p>
          <a:endParaRPr lang="en-US"/>
        </a:p>
      </dgm:t>
    </dgm:pt>
    <dgm:pt modelId="{B3E8A088-1A99-7046-BECB-9036C5119429}" type="sibTrans" cxnId="{2C50EB6F-96D5-8042-AA9B-37DAAC0253BB}">
      <dgm:prSet/>
      <dgm:spPr/>
      <dgm:t>
        <a:bodyPr/>
        <a:lstStyle/>
        <a:p>
          <a:endParaRPr lang="en-US"/>
        </a:p>
      </dgm:t>
    </dgm:pt>
    <dgm:pt modelId="{38E54C4D-743C-2448-8BD4-DAEB639D519F}">
      <dgm:prSet phldrT="[Text]" custT="1"/>
      <dgm:spPr>
        <a:solidFill>
          <a:schemeClr val="accent6">
            <a:lumMod val="60000"/>
            <a:lumOff val="40000"/>
          </a:schemeClr>
        </a:solidFill>
      </dgm:spPr>
      <dgm:t>
        <a:bodyPr/>
        <a:lstStyle/>
        <a:p>
          <a:r>
            <a:rPr lang="en-US" sz="1100" dirty="0"/>
            <a:t>Hardware</a:t>
          </a:r>
        </a:p>
      </dgm:t>
    </dgm:pt>
    <dgm:pt modelId="{8A976A6B-E576-DA4D-9D94-048563E4BF49}" type="parTrans" cxnId="{33F12828-BED2-5244-A2F1-02FE03A09497}">
      <dgm:prSet/>
      <dgm:spPr>
        <a:solidFill>
          <a:schemeClr val="accent6">
            <a:lumMod val="60000"/>
            <a:lumOff val="40000"/>
          </a:schemeClr>
        </a:solidFill>
      </dgm:spPr>
      <dgm:t>
        <a:bodyPr/>
        <a:lstStyle/>
        <a:p>
          <a:endParaRPr lang="en-US"/>
        </a:p>
      </dgm:t>
    </dgm:pt>
    <dgm:pt modelId="{94F87D66-532F-B64A-BF34-8279BBBB1355}" type="sibTrans" cxnId="{33F12828-BED2-5244-A2F1-02FE03A09497}">
      <dgm:prSet/>
      <dgm:spPr/>
      <dgm:t>
        <a:bodyPr/>
        <a:lstStyle/>
        <a:p>
          <a:endParaRPr lang="en-US"/>
        </a:p>
      </dgm:t>
    </dgm:pt>
    <dgm:pt modelId="{5A225F6D-10B5-B946-BD86-BF556E09874B}">
      <dgm:prSet phldrT="[Text]" custT="1"/>
      <dgm:spPr>
        <a:solidFill>
          <a:schemeClr val="accent2">
            <a:lumMod val="75000"/>
          </a:schemeClr>
        </a:solidFill>
      </dgm:spPr>
      <dgm:t>
        <a:bodyPr/>
        <a:lstStyle/>
        <a:p>
          <a:r>
            <a:rPr lang="en-US" sz="1100" dirty="0"/>
            <a:t>Software</a:t>
          </a:r>
        </a:p>
      </dgm:t>
    </dgm:pt>
    <dgm:pt modelId="{2A51B18F-88EC-6A4F-9322-9D9BC44D00A2}" type="parTrans" cxnId="{689D0AB8-C705-3B4D-BB2C-A36297568F5D}">
      <dgm:prSet/>
      <dgm:spPr>
        <a:solidFill>
          <a:schemeClr val="accent2"/>
        </a:solidFill>
      </dgm:spPr>
      <dgm:t>
        <a:bodyPr/>
        <a:lstStyle/>
        <a:p>
          <a:endParaRPr lang="en-US">
            <a:solidFill>
              <a:srgbClr val="FF0000"/>
            </a:solidFill>
          </a:endParaRPr>
        </a:p>
      </dgm:t>
    </dgm:pt>
    <dgm:pt modelId="{3B660053-8F5C-3348-865D-EFE8520641AD}" type="sibTrans" cxnId="{689D0AB8-C705-3B4D-BB2C-A36297568F5D}">
      <dgm:prSet/>
      <dgm:spPr/>
      <dgm:t>
        <a:bodyPr/>
        <a:lstStyle/>
        <a:p>
          <a:endParaRPr lang="en-US"/>
        </a:p>
      </dgm:t>
    </dgm:pt>
    <dgm:pt modelId="{4D182A27-EEE7-AA4D-965D-D462EC594A1A}">
      <dgm:prSet phldrT="[Text]" custT="1"/>
      <dgm:spPr>
        <a:solidFill>
          <a:srgbClr val="FFC000"/>
        </a:solidFill>
      </dgm:spPr>
      <dgm:t>
        <a:bodyPr/>
        <a:lstStyle/>
        <a:p>
          <a:r>
            <a:rPr lang="en-US" sz="1000" dirty="0" err="1">
              <a:solidFill>
                <a:schemeClr val="tx1"/>
              </a:solidFill>
            </a:rPr>
            <a:t>Informasi</a:t>
          </a:r>
          <a:endParaRPr lang="en-US" sz="1000" dirty="0">
            <a:solidFill>
              <a:schemeClr val="tx1"/>
            </a:solidFill>
          </a:endParaRPr>
        </a:p>
      </dgm:t>
    </dgm:pt>
    <dgm:pt modelId="{80725D1C-8A01-644E-92F1-AEA92F98C2C9}" type="parTrans" cxnId="{3C29621F-74C3-8545-8F12-1A31022A7FCA}">
      <dgm:prSet/>
      <dgm:spPr>
        <a:solidFill>
          <a:srgbClr val="FFC000"/>
        </a:solidFill>
      </dgm:spPr>
      <dgm:t>
        <a:bodyPr/>
        <a:lstStyle/>
        <a:p>
          <a:endParaRPr lang="en-US"/>
        </a:p>
      </dgm:t>
    </dgm:pt>
    <dgm:pt modelId="{08115EA0-B9AE-DB41-83D0-BE3AFD066F0D}" type="sibTrans" cxnId="{3C29621F-74C3-8545-8F12-1A31022A7FCA}">
      <dgm:prSet/>
      <dgm:spPr/>
      <dgm:t>
        <a:bodyPr/>
        <a:lstStyle/>
        <a:p>
          <a:endParaRPr lang="en-US"/>
        </a:p>
      </dgm:t>
    </dgm:pt>
    <dgm:pt modelId="{23D3C96D-CD5B-AC40-9E09-D0E95B4863DB}">
      <dgm:prSet phldrT="[Text]" custT="1"/>
      <dgm:spPr>
        <a:solidFill>
          <a:schemeClr val="accent6">
            <a:lumMod val="60000"/>
            <a:lumOff val="40000"/>
          </a:schemeClr>
        </a:solidFill>
      </dgm:spPr>
      <dgm:t>
        <a:bodyPr/>
        <a:lstStyle/>
        <a:p>
          <a:r>
            <a:rPr lang="en-US" sz="1100" dirty="0"/>
            <a:t>Infra-</a:t>
          </a:r>
          <a:r>
            <a:rPr lang="en-US" sz="1100" dirty="0" err="1"/>
            <a:t>struktur</a:t>
          </a:r>
          <a:endParaRPr lang="en-US" sz="1100" dirty="0"/>
        </a:p>
      </dgm:t>
    </dgm:pt>
    <dgm:pt modelId="{C9FBB993-CE78-8646-A977-32C16EF70FA7}" type="parTrans" cxnId="{C1C30A84-629E-894B-A252-B49C488A5054}">
      <dgm:prSet/>
      <dgm:spPr>
        <a:solidFill>
          <a:schemeClr val="accent6">
            <a:lumMod val="60000"/>
            <a:lumOff val="40000"/>
          </a:schemeClr>
        </a:solidFill>
      </dgm:spPr>
      <dgm:t>
        <a:bodyPr/>
        <a:lstStyle/>
        <a:p>
          <a:endParaRPr lang="en-US"/>
        </a:p>
      </dgm:t>
    </dgm:pt>
    <dgm:pt modelId="{251BF521-30FD-1240-918D-B160D487786E}" type="sibTrans" cxnId="{C1C30A84-629E-894B-A252-B49C488A5054}">
      <dgm:prSet/>
      <dgm:spPr/>
      <dgm:t>
        <a:bodyPr/>
        <a:lstStyle/>
        <a:p>
          <a:endParaRPr lang="en-US"/>
        </a:p>
      </dgm:t>
    </dgm:pt>
    <dgm:pt modelId="{DE10C0BA-3D10-D74B-B0F1-CBC8F009F944}">
      <dgm:prSet phldrT="[Text]" custT="1"/>
      <dgm:spPr>
        <a:solidFill>
          <a:schemeClr val="accent2">
            <a:lumMod val="75000"/>
          </a:schemeClr>
        </a:solidFill>
      </dgm:spPr>
      <dgm:t>
        <a:bodyPr/>
        <a:lstStyle/>
        <a:p>
          <a:r>
            <a:rPr lang="en-US" sz="1100" dirty="0" err="1"/>
            <a:t>Sumber</a:t>
          </a:r>
          <a:r>
            <a:rPr lang="en-US" sz="1100" dirty="0"/>
            <a:t> </a:t>
          </a:r>
          <a:r>
            <a:rPr lang="en-US" sz="1100" dirty="0" err="1"/>
            <a:t>Daya</a:t>
          </a:r>
          <a:r>
            <a:rPr lang="en-US" sz="1100" dirty="0"/>
            <a:t> </a:t>
          </a:r>
          <a:r>
            <a:rPr lang="en-US" sz="1100" dirty="0" err="1"/>
            <a:t>Manusia</a:t>
          </a:r>
          <a:endParaRPr lang="en-US" sz="1100" dirty="0"/>
        </a:p>
      </dgm:t>
    </dgm:pt>
    <dgm:pt modelId="{2D188581-3B43-154E-8EC7-09C2FA3E0841}" type="parTrans" cxnId="{DE0BDC43-908E-5642-8E72-1733F220294F}">
      <dgm:prSet/>
      <dgm:spPr>
        <a:solidFill>
          <a:schemeClr val="accent2"/>
        </a:solidFill>
      </dgm:spPr>
      <dgm:t>
        <a:bodyPr/>
        <a:lstStyle/>
        <a:p>
          <a:endParaRPr lang="en-US"/>
        </a:p>
      </dgm:t>
    </dgm:pt>
    <dgm:pt modelId="{9F84B74A-F9CA-5346-B5F9-5C23ECC7B79B}" type="sibTrans" cxnId="{DE0BDC43-908E-5642-8E72-1733F220294F}">
      <dgm:prSet/>
      <dgm:spPr/>
      <dgm:t>
        <a:bodyPr/>
        <a:lstStyle/>
        <a:p>
          <a:endParaRPr lang="en-US"/>
        </a:p>
      </dgm:t>
    </dgm:pt>
    <dgm:pt modelId="{016525D3-910A-B140-B6F9-F3203340BE73}">
      <dgm:prSet phldrT="[Text]" custT="1"/>
      <dgm:spPr>
        <a:solidFill>
          <a:srgbClr val="FFC000"/>
        </a:solidFill>
      </dgm:spPr>
      <dgm:t>
        <a:bodyPr/>
        <a:lstStyle/>
        <a:p>
          <a:r>
            <a:rPr lang="en-US" sz="1400" dirty="0" err="1">
              <a:solidFill>
                <a:schemeClr val="tx1"/>
              </a:solidFill>
            </a:rPr>
            <a:t>Pihak</a:t>
          </a:r>
          <a:r>
            <a:rPr lang="en-US" sz="1400" dirty="0">
              <a:solidFill>
                <a:schemeClr val="tx1"/>
              </a:solidFill>
            </a:rPr>
            <a:t> </a:t>
          </a:r>
          <a:r>
            <a:rPr lang="en-US" sz="1400" dirty="0" err="1">
              <a:solidFill>
                <a:schemeClr val="tx1"/>
              </a:solidFill>
            </a:rPr>
            <a:t>Ketiga</a:t>
          </a:r>
          <a:endParaRPr lang="en-US" sz="1400" dirty="0">
            <a:solidFill>
              <a:schemeClr val="tx1"/>
            </a:solidFill>
          </a:endParaRPr>
        </a:p>
      </dgm:t>
    </dgm:pt>
    <dgm:pt modelId="{E4080039-6237-4B45-9361-2C937BF58B4B}" type="parTrans" cxnId="{A013A578-6536-B947-AE0C-593F3A785A3D}">
      <dgm:prSet/>
      <dgm:spPr>
        <a:solidFill>
          <a:srgbClr val="FFC000"/>
        </a:solidFill>
      </dgm:spPr>
      <dgm:t>
        <a:bodyPr/>
        <a:lstStyle/>
        <a:p>
          <a:endParaRPr lang="en-US"/>
        </a:p>
      </dgm:t>
    </dgm:pt>
    <dgm:pt modelId="{63533F49-6EAB-444B-85B4-E576D6F5CC0C}" type="sibTrans" cxnId="{A013A578-6536-B947-AE0C-593F3A785A3D}">
      <dgm:prSet/>
      <dgm:spPr/>
      <dgm:t>
        <a:bodyPr/>
        <a:lstStyle/>
        <a:p>
          <a:endParaRPr lang="en-US"/>
        </a:p>
      </dgm:t>
    </dgm:pt>
    <dgm:pt modelId="{D2F515FB-07F7-3946-A64F-97EDDB046EEE}" type="pres">
      <dgm:prSet presAssocID="{A9D8F998-5E26-C945-84EC-A7F91DB520BF}" presName="Name0" presStyleCnt="0">
        <dgm:presLayoutVars>
          <dgm:chMax val="1"/>
          <dgm:dir/>
          <dgm:animLvl val="ctr"/>
          <dgm:resizeHandles val="exact"/>
        </dgm:presLayoutVars>
      </dgm:prSet>
      <dgm:spPr/>
    </dgm:pt>
    <dgm:pt modelId="{57252ACF-02CB-6742-9013-6CDF324D43C3}" type="pres">
      <dgm:prSet presAssocID="{0653CCA4-B48C-F649-A9CE-3BCAAC6C7D17}" presName="centerShape" presStyleLbl="node0" presStyleIdx="0" presStyleCnt="1"/>
      <dgm:spPr/>
    </dgm:pt>
    <dgm:pt modelId="{87A1DC97-A89C-874B-81B6-AB27F95EBC39}" type="pres">
      <dgm:prSet presAssocID="{8A976A6B-E576-DA4D-9D94-048563E4BF49}" presName="parTrans" presStyleLbl="sibTrans2D1" presStyleIdx="0" presStyleCnt="6"/>
      <dgm:spPr/>
    </dgm:pt>
    <dgm:pt modelId="{DDC876B5-8F7F-E44F-8919-E33043A20CAF}" type="pres">
      <dgm:prSet presAssocID="{8A976A6B-E576-DA4D-9D94-048563E4BF49}" presName="connectorText" presStyleLbl="sibTrans2D1" presStyleIdx="0" presStyleCnt="6"/>
      <dgm:spPr/>
    </dgm:pt>
    <dgm:pt modelId="{71F7050C-CEA0-A24A-8FCF-D67400768EC4}" type="pres">
      <dgm:prSet presAssocID="{38E54C4D-743C-2448-8BD4-DAEB639D519F}" presName="node" presStyleLbl="node1" presStyleIdx="0" presStyleCnt="6" custScaleX="120503" custScaleY="121022">
        <dgm:presLayoutVars>
          <dgm:bulletEnabled val="1"/>
        </dgm:presLayoutVars>
      </dgm:prSet>
      <dgm:spPr/>
    </dgm:pt>
    <dgm:pt modelId="{C6D6A7E3-F0C4-4A43-BC13-BB698171A9A7}" type="pres">
      <dgm:prSet presAssocID="{2A51B18F-88EC-6A4F-9322-9D9BC44D00A2}" presName="parTrans" presStyleLbl="sibTrans2D1" presStyleIdx="1" presStyleCnt="6"/>
      <dgm:spPr/>
    </dgm:pt>
    <dgm:pt modelId="{BDEF3BEA-79DC-8A46-8285-E6EED5493747}" type="pres">
      <dgm:prSet presAssocID="{2A51B18F-88EC-6A4F-9322-9D9BC44D00A2}" presName="connectorText" presStyleLbl="sibTrans2D1" presStyleIdx="1" presStyleCnt="6"/>
      <dgm:spPr/>
    </dgm:pt>
    <dgm:pt modelId="{79900949-939A-3240-B062-4CF027D819EB}" type="pres">
      <dgm:prSet presAssocID="{5A225F6D-10B5-B946-BD86-BF556E09874B}" presName="node" presStyleLbl="node1" presStyleIdx="1" presStyleCnt="6">
        <dgm:presLayoutVars>
          <dgm:bulletEnabled val="1"/>
        </dgm:presLayoutVars>
      </dgm:prSet>
      <dgm:spPr/>
    </dgm:pt>
    <dgm:pt modelId="{4DFEADED-49C3-7746-B6A4-8CBA5F036D4F}" type="pres">
      <dgm:prSet presAssocID="{80725D1C-8A01-644E-92F1-AEA92F98C2C9}" presName="parTrans" presStyleLbl="sibTrans2D1" presStyleIdx="2" presStyleCnt="6"/>
      <dgm:spPr/>
    </dgm:pt>
    <dgm:pt modelId="{723C74A3-149C-6A45-AD74-DB5AF0BA5C31}" type="pres">
      <dgm:prSet presAssocID="{80725D1C-8A01-644E-92F1-AEA92F98C2C9}" presName="connectorText" presStyleLbl="sibTrans2D1" presStyleIdx="2" presStyleCnt="6"/>
      <dgm:spPr/>
    </dgm:pt>
    <dgm:pt modelId="{3A2518DE-3213-C64E-AB53-893BA3ABB464}" type="pres">
      <dgm:prSet presAssocID="{4D182A27-EEE7-AA4D-965D-D462EC594A1A}" presName="node" presStyleLbl="node1" presStyleIdx="2" presStyleCnt="6">
        <dgm:presLayoutVars>
          <dgm:bulletEnabled val="1"/>
        </dgm:presLayoutVars>
      </dgm:prSet>
      <dgm:spPr/>
    </dgm:pt>
    <dgm:pt modelId="{3E03381A-C648-F340-BD66-FC09D47C3C87}" type="pres">
      <dgm:prSet presAssocID="{C9FBB993-CE78-8646-A977-32C16EF70FA7}" presName="parTrans" presStyleLbl="sibTrans2D1" presStyleIdx="3" presStyleCnt="6"/>
      <dgm:spPr/>
    </dgm:pt>
    <dgm:pt modelId="{ACBF4C01-3B87-9546-8661-3A7AD0153981}" type="pres">
      <dgm:prSet presAssocID="{C9FBB993-CE78-8646-A977-32C16EF70FA7}" presName="connectorText" presStyleLbl="sibTrans2D1" presStyleIdx="3" presStyleCnt="6"/>
      <dgm:spPr/>
    </dgm:pt>
    <dgm:pt modelId="{364B0F1A-0C8D-CE4D-B258-A9679F9806B6}" type="pres">
      <dgm:prSet presAssocID="{23D3C96D-CD5B-AC40-9E09-D0E95B4863DB}" presName="node" presStyleLbl="node1" presStyleIdx="3" presStyleCnt="6">
        <dgm:presLayoutVars>
          <dgm:bulletEnabled val="1"/>
        </dgm:presLayoutVars>
      </dgm:prSet>
      <dgm:spPr/>
    </dgm:pt>
    <dgm:pt modelId="{1A1CAC7C-2E36-BC49-9841-4C671FF50A8F}" type="pres">
      <dgm:prSet presAssocID="{2D188581-3B43-154E-8EC7-09C2FA3E0841}" presName="parTrans" presStyleLbl="sibTrans2D1" presStyleIdx="4" presStyleCnt="6"/>
      <dgm:spPr/>
    </dgm:pt>
    <dgm:pt modelId="{152CD7AD-72A3-2C45-8777-67BD27918751}" type="pres">
      <dgm:prSet presAssocID="{2D188581-3B43-154E-8EC7-09C2FA3E0841}" presName="connectorText" presStyleLbl="sibTrans2D1" presStyleIdx="4" presStyleCnt="6"/>
      <dgm:spPr/>
    </dgm:pt>
    <dgm:pt modelId="{9DC02CF2-344D-A742-BE6C-01E171D8D547}" type="pres">
      <dgm:prSet presAssocID="{DE10C0BA-3D10-D74B-B0F1-CBC8F009F944}" presName="node" presStyleLbl="node1" presStyleIdx="4" presStyleCnt="6">
        <dgm:presLayoutVars>
          <dgm:bulletEnabled val="1"/>
        </dgm:presLayoutVars>
      </dgm:prSet>
      <dgm:spPr/>
    </dgm:pt>
    <dgm:pt modelId="{5AD8D770-96C2-2C43-95F7-F33D78CC986B}" type="pres">
      <dgm:prSet presAssocID="{E4080039-6237-4B45-9361-2C937BF58B4B}" presName="parTrans" presStyleLbl="sibTrans2D1" presStyleIdx="5" presStyleCnt="6"/>
      <dgm:spPr/>
    </dgm:pt>
    <dgm:pt modelId="{06CDCACA-021E-E841-8339-A1566C0C167F}" type="pres">
      <dgm:prSet presAssocID="{E4080039-6237-4B45-9361-2C937BF58B4B}" presName="connectorText" presStyleLbl="sibTrans2D1" presStyleIdx="5" presStyleCnt="6"/>
      <dgm:spPr/>
    </dgm:pt>
    <dgm:pt modelId="{C9E31B2E-D268-0B46-A4D2-9E56BC9F0CC1}" type="pres">
      <dgm:prSet presAssocID="{016525D3-910A-B140-B6F9-F3203340BE73}" presName="node" presStyleLbl="node1" presStyleIdx="5" presStyleCnt="6">
        <dgm:presLayoutVars>
          <dgm:bulletEnabled val="1"/>
        </dgm:presLayoutVars>
      </dgm:prSet>
      <dgm:spPr/>
    </dgm:pt>
  </dgm:ptLst>
  <dgm:cxnLst>
    <dgm:cxn modelId="{21CD1910-E363-4D77-B46F-55C05FD9BE61}" type="presOf" srcId="{23D3C96D-CD5B-AC40-9E09-D0E95B4863DB}" destId="{364B0F1A-0C8D-CE4D-B258-A9679F9806B6}" srcOrd="0" destOrd="0" presId="urn:microsoft.com/office/officeart/2005/8/layout/radial5"/>
    <dgm:cxn modelId="{C2AFF215-1972-4E5A-87D8-DD269AFDCD71}" type="presOf" srcId="{C9FBB993-CE78-8646-A977-32C16EF70FA7}" destId="{ACBF4C01-3B87-9546-8661-3A7AD0153981}" srcOrd="1" destOrd="0" presId="urn:microsoft.com/office/officeart/2005/8/layout/radial5"/>
    <dgm:cxn modelId="{5EA5E018-5E65-40AB-9573-C1444AA51DBF}" type="presOf" srcId="{8A976A6B-E576-DA4D-9D94-048563E4BF49}" destId="{87A1DC97-A89C-874B-81B6-AB27F95EBC39}" srcOrd="0" destOrd="0" presId="urn:microsoft.com/office/officeart/2005/8/layout/radial5"/>
    <dgm:cxn modelId="{3C29621F-74C3-8545-8F12-1A31022A7FCA}" srcId="{0653CCA4-B48C-F649-A9CE-3BCAAC6C7D17}" destId="{4D182A27-EEE7-AA4D-965D-D462EC594A1A}" srcOrd="2" destOrd="0" parTransId="{80725D1C-8A01-644E-92F1-AEA92F98C2C9}" sibTransId="{08115EA0-B9AE-DB41-83D0-BE3AFD066F0D}"/>
    <dgm:cxn modelId="{45D8B321-EA9F-41F9-A503-6E5F110989D6}" type="presOf" srcId="{4D182A27-EEE7-AA4D-965D-D462EC594A1A}" destId="{3A2518DE-3213-C64E-AB53-893BA3ABB464}" srcOrd="0" destOrd="0" presId="urn:microsoft.com/office/officeart/2005/8/layout/radial5"/>
    <dgm:cxn modelId="{33F12828-BED2-5244-A2F1-02FE03A09497}" srcId="{0653CCA4-B48C-F649-A9CE-3BCAAC6C7D17}" destId="{38E54C4D-743C-2448-8BD4-DAEB639D519F}" srcOrd="0" destOrd="0" parTransId="{8A976A6B-E576-DA4D-9D94-048563E4BF49}" sibTransId="{94F87D66-532F-B64A-BF34-8279BBBB1355}"/>
    <dgm:cxn modelId="{DE0BDC43-908E-5642-8E72-1733F220294F}" srcId="{0653CCA4-B48C-F649-A9CE-3BCAAC6C7D17}" destId="{DE10C0BA-3D10-D74B-B0F1-CBC8F009F944}" srcOrd="4" destOrd="0" parTransId="{2D188581-3B43-154E-8EC7-09C2FA3E0841}" sibTransId="{9F84B74A-F9CA-5346-B5F9-5C23ECC7B79B}"/>
    <dgm:cxn modelId="{D0589147-7BE5-4137-BAC3-91DB52AEF386}" type="presOf" srcId="{5A225F6D-10B5-B946-BD86-BF556E09874B}" destId="{79900949-939A-3240-B062-4CF027D819EB}" srcOrd="0" destOrd="0" presId="urn:microsoft.com/office/officeart/2005/8/layout/radial5"/>
    <dgm:cxn modelId="{AED40848-7CD6-4913-8CF8-8A946A553314}" type="presOf" srcId="{2D188581-3B43-154E-8EC7-09C2FA3E0841}" destId="{1A1CAC7C-2E36-BC49-9841-4C671FF50A8F}" srcOrd="0" destOrd="0" presId="urn:microsoft.com/office/officeart/2005/8/layout/radial5"/>
    <dgm:cxn modelId="{64F5C84C-175B-4FE0-9B16-4BB5E283FD0E}" type="presOf" srcId="{2A51B18F-88EC-6A4F-9322-9D9BC44D00A2}" destId="{C6D6A7E3-F0C4-4A43-BC13-BB698171A9A7}" srcOrd="0" destOrd="0" presId="urn:microsoft.com/office/officeart/2005/8/layout/radial5"/>
    <dgm:cxn modelId="{B0D4EF4E-59F4-4D86-8530-CE7982414A14}" type="presOf" srcId="{C9FBB993-CE78-8646-A977-32C16EF70FA7}" destId="{3E03381A-C648-F340-BD66-FC09D47C3C87}" srcOrd="0" destOrd="0" presId="urn:microsoft.com/office/officeart/2005/8/layout/radial5"/>
    <dgm:cxn modelId="{2C50EB6F-96D5-8042-AA9B-37DAAC0253BB}" srcId="{A9D8F998-5E26-C945-84EC-A7F91DB520BF}" destId="{0653CCA4-B48C-F649-A9CE-3BCAAC6C7D17}" srcOrd="0" destOrd="0" parTransId="{E1E0CCEB-9705-7946-8E1E-2C516629A916}" sibTransId="{B3E8A088-1A99-7046-BECB-9036C5119429}"/>
    <dgm:cxn modelId="{4D3BCE71-A500-4379-BFEB-DCA50DB3E15B}" type="presOf" srcId="{2A51B18F-88EC-6A4F-9322-9D9BC44D00A2}" destId="{BDEF3BEA-79DC-8A46-8285-E6EED5493747}" srcOrd="1" destOrd="0" presId="urn:microsoft.com/office/officeart/2005/8/layout/radial5"/>
    <dgm:cxn modelId="{A013A578-6536-B947-AE0C-593F3A785A3D}" srcId="{0653CCA4-B48C-F649-A9CE-3BCAAC6C7D17}" destId="{016525D3-910A-B140-B6F9-F3203340BE73}" srcOrd="5" destOrd="0" parTransId="{E4080039-6237-4B45-9361-2C937BF58B4B}" sibTransId="{63533F49-6EAB-444B-85B4-E576D6F5CC0C}"/>
    <dgm:cxn modelId="{E2F5EF78-E1E2-4787-BCD1-D67285488F43}" type="presOf" srcId="{016525D3-910A-B140-B6F9-F3203340BE73}" destId="{C9E31B2E-D268-0B46-A4D2-9E56BC9F0CC1}" srcOrd="0" destOrd="0" presId="urn:microsoft.com/office/officeart/2005/8/layout/radial5"/>
    <dgm:cxn modelId="{98F8C180-FC42-4B17-B005-257DD647C8A7}" type="presOf" srcId="{E4080039-6237-4B45-9361-2C937BF58B4B}" destId="{06CDCACA-021E-E841-8339-A1566C0C167F}" srcOrd="1" destOrd="0" presId="urn:microsoft.com/office/officeart/2005/8/layout/radial5"/>
    <dgm:cxn modelId="{C1C30A84-629E-894B-A252-B49C488A5054}" srcId="{0653CCA4-B48C-F649-A9CE-3BCAAC6C7D17}" destId="{23D3C96D-CD5B-AC40-9E09-D0E95B4863DB}" srcOrd="3" destOrd="0" parTransId="{C9FBB993-CE78-8646-A977-32C16EF70FA7}" sibTransId="{251BF521-30FD-1240-918D-B160D487786E}"/>
    <dgm:cxn modelId="{7F983D8C-3654-463D-BC60-9B5E60BA7EB7}" type="presOf" srcId="{0653CCA4-B48C-F649-A9CE-3BCAAC6C7D17}" destId="{57252ACF-02CB-6742-9013-6CDF324D43C3}" srcOrd="0" destOrd="0" presId="urn:microsoft.com/office/officeart/2005/8/layout/radial5"/>
    <dgm:cxn modelId="{2E1E8794-3FB4-40D4-9437-E30AEC41E62F}" type="presOf" srcId="{8A976A6B-E576-DA4D-9D94-048563E4BF49}" destId="{DDC876B5-8F7F-E44F-8919-E33043A20CAF}" srcOrd="1" destOrd="0" presId="urn:microsoft.com/office/officeart/2005/8/layout/radial5"/>
    <dgm:cxn modelId="{73081395-4DFF-4BD9-A563-CB54048F1082}" type="presOf" srcId="{A9D8F998-5E26-C945-84EC-A7F91DB520BF}" destId="{D2F515FB-07F7-3946-A64F-97EDDB046EEE}" srcOrd="0" destOrd="0" presId="urn:microsoft.com/office/officeart/2005/8/layout/radial5"/>
    <dgm:cxn modelId="{A1115D9D-77F2-4812-9FFC-5F62068B9FF2}" type="presOf" srcId="{E4080039-6237-4B45-9361-2C937BF58B4B}" destId="{5AD8D770-96C2-2C43-95F7-F33D78CC986B}" srcOrd="0" destOrd="0" presId="urn:microsoft.com/office/officeart/2005/8/layout/radial5"/>
    <dgm:cxn modelId="{A8CF5AB7-FAF2-46FA-939C-50469A306C4B}" type="presOf" srcId="{80725D1C-8A01-644E-92F1-AEA92F98C2C9}" destId="{723C74A3-149C-6A45-AD74-DB5AF0BA5C31}" srcOrd="1" destOrd="0" presId="urn:microsoft.com/office/officeart/2005/8/layout/radial5"/>
    <dgm:cxn modelId="{689D0AB8-C705-3B4D-BB2C-A36297568F5D}" srcId="{0653CCA4-B48C-F649-A9CE-3BCAAC6C7D17}" destId="{5A225F6D-10B5-B946-BD86-BF556E09874B}" srcOrd="1" destOrd="0" parTransId="{2A51B18F-88EC-6A4F-9322-9D9BC44D00A2}" sibTransId="{3B660053-8F5C-3348-865D-EFE8520641AD}"/>
    <dgm:cxn modelId="{6A3A25CB-B7C5-4646-B829-3F53925FA722}" type="presOf" srcId="{38E54C4D-743C-2448-8BD4-DAEB639D519F}" destId="{71F7050C-CEA0-A24A-8FCF-D67400768EC4}" srcOrd="0" destOrd="0" presId="urn:microsoft.com/office/officeart/2005/8/layout/radial5"/>
    <dgm:cxn modelId="{F0260ACC-E518-47F1-8DEF-55CCE1CE50CC}" type="presOf" srcId="{80725D1C-8A01-644E-92F1-AEA92F98C2C9}" destId="{4DFEADED-49C3-7746-B6A4-8CBA5F036D4F}" srcOrd="0" destOrd="0" presId="urn:microsoft.com/office/officeart/2005/8/layout/radial5"/>
    <dgm:cxn modelId="{902AB8D0-00D2-412C-865C-27A31019AAA0}" type="presOf" srcId="{2D188581-3B43-154E-8EC7-09C2FA3E0841}" destId="{152CD7AD-72A3-2C45-8777-67BD27918751}" srcOrd="1" destOrd="0" presId="urn:microsoft.com/office/officeart/2005/8/layout/radial5"/>
    <dgm:cxn modelId="{200F9AE9-B788-4BDD-8D6F-16FDF338BC26}" type="presOf" srcId="{DE10C0BA-3D10-D74B-B0F1-CBC8F009F944}" destId="{9DC02CF2-344D-A742-BE6C-01E171D8D547}" srcOrd="0" destOrd="0" presId="urn:microsoft.com/office/officeart/2005/8/layout/radial5"/>
    <dgm:cxn modelId="{2E8FB424-3D76-41ED-A7C1-139FF674AEFE}" type="presParOf" srcId="{D2F515FB-07F7-3946-A64F-97EDDB046EEE}" destId="{57252ACF-02CB-6742-9013-6CDF324D43C3}" srcOrd="0" destOrd="0" presId="urn:microsoft.com/office/officeart/2005/8/layout/radial5"/>
    <dgm:cxn modelId="{601EDECA-8CF6-4292-84A9-4BA3E17747BB}" type="presParOf" srcId="{D2F515FB-07F7-3946-A64F-97EDDB046EEE}" destId="{87A1DC97-A89C-874B-81B6-AB27F95EBC39}" srcOrd="1" destOrd="0" presId="urn:microsoft.com/office/officeart/2005/8/layout/radial5"/>
    <dgm:cxn modelId="{AD69AC9E-3BE5-443E-8A39-42EA12F72CE2}" type="presParOf" srcId="{87A1DC97-A89C-874B-81B6-AB27F95EBC39}" destId="{DDC876B5-8F7F-E44F-8919-E33043A20CAF}" srcOrd="0" destOrd="0" presId="urn:microsoft.com/office/officeart/2005/8/layout/radial5"/>
    <dgm:cxn modelId="{D6EC85EC-D04D-4BF7-9E78-6E0F2C1E6690}" type="presParOf" srcId="{D2F515FB-07F7-3946-A64F-97EDDB046EEE}" destId="{71F7050C-CEA0-A24A-8FCF-D67400768EC4}" srcOrd="2" destOrd="0" presId="urn:microsoft.com/office/officeart/2005/8/layout/radial5"/>
    <dgm:cxn modelId="{6D53CFEF-98F8-47BA-A106-A8BB0E1E02D4}" type="presParOf" srcId="{D2F515FB-07F7-3946-A64F-97EDDB046EEE}" destId="{C6D6A7E3-F0C4-4A43-BC13-BB698171A9A7}" srcOrd="3" destOrd="0" presId="urn:microsoft.com/office/officeart/2005/8/layout/radial5"/>
    <dgm:cxn modelId="{05F402E6-4BE5-413D-BB9A-B3FDF0DE3F51}" type="presParOf" srcId="{C6D6A7E3-F0C4-4A43-BC13-BB698171A9A7}" destId="{BDEF3BEA-79DC-8A46-8285-E6EED5493747}" srcOrd="0" destOrd="0" presId="urn:microsoft.com/office/officeart/2005/8/layout/radial5"/>
    <dgm:cxn modelId="{7D311F0F-5B87-4256-B773-27CA2F9D6A8F}" type="presParOf" srcId="{D2F515FB-07F7-3946-A64F-97EDDB046EEE}" destId="{79900949-939A-3240-B062-4CF027D819EB}" srcOrd="4" destOrd="0" presId="urn:microsoft.com/office/officeart/2005/8/layout/radial5"/>
    <dgm:cxn modelId="{1CAFEE13-F6A0-477B-90FB-8E5A399B2A8F}" type="presParOf" srcId="{D2F515FB-07F7-3946-A64F-97EDDB046EEE}" destId="{4DFEADED-49C3-7746-B6A4-8CBA5F036D4F}" srcOrd="5" destOrd="0" presId="urn:microsoft.com/office/officeart/2005/8/layout/radial5"/>
    <dgm:cxn modelId="{3FF980C5-21A1-49F7-B787-2FE886D0C7C4}" type="presParOf" srcId="{4DFEADED-49C3-7746-B6A4-8CBA5F036D4F}" destId="{723C74A3-149C-6A45-AD74-DB5AF0BA5C31}" srcOrd="0" destOrd="0" presId="urn:microsoft.com/office/officeart/2005/8/layout/radial5"/>
    <dgm:cxn modelId="{F7B69AB7-93DA-4195-B09A-CA8D07B5A593}" type="presParOf" srcId="{D2F515FB-07F7-3946-A64F-97EDDB046EEE}" destId="{3A2518DE-3213-C64E-AB53-893BA3ABB464}" srcOrd="6" destOrd="0" presId="urn:microsoft.com/office/officeart/2005/8/layout/radial5"/>
    <dgm:cxn modelId="{2EB6203A-36A0-47BF-B9C8-96C601E89D8A}" type="presParOf" srcId="{D2F515FB-07F7-3946-A64F-97EDDB046EEE}" destId="{3E03381A-C648-F340-BD66-FC09D47C3C87}" srcOrd="7" destOrd="0" presId="urn:microsoft.com/office/officeart/2005/8/layout/radial5"/>
    <dgm:cxn modelId="{0733FCF6-B2FB-435C-9EEC-1C691103A799}" type="presParOf" srcId="{3E03381A-C648-F340-BD66-FC09D47C3C87}" destId="{ACBF4C01-3B87-9546-8661-3A7AD0153981}" srcOrd="0" destOrd="0" presId="urn:microsoft.com/office/officeart/2005/8/layout/radial5"/>
    <dgm:cxn modelId="{62172DA9-90D3-489F-8562-DCAF8D6BABFE}" type="presParOf" srcId="{D2F515FB-07F7-3946-A64F-97EDDB046EEE}" destId="{364B0F1A-0C8D-CE4D-B258-A9679F9806B6}" srcOrd="8" destOrd="0" presId="urn:microsoft.com/office/officeart/2005/8/layout/radial5"/>
    <dgm:cxn modelId="{2A0A2EE4-4734-4B2D-B158-E4D694BE531D}" type="presParOf" srcId="{D2F515FB-07F7-3946-A64F-97EDDB046EEE}" destId="{1A1CAC7C-2E36-BC49-9841-4C671FF50A8F}" srcOrd="9" destOrd="0" presId="urn:microsoft.com/office/officeart/2005/8/layout/radial5"/>
    <dgm:cxn modelId="{320E5EE8-58FC-47D5-A690-AE8122E81441}" type="presParOf" srcId="{1A1CAC7C-2E36-BC49-9841-4C671FF50A8F}" destId="{152CD7AD-72A3-2C45-8777-67BD27918751}" srcOrd="0" destOrd="0" presId="urn:microsoft.com/office/officeart/2005/8/layout/radial5"/>
    <dgm:cxn modelId="{C718FECD-EA4E-450D-A5DA-89D8857F9C85}" type="presParOf" srcId="{D2F515FB-07F7-3946-A64F-97EDDB046EEE}" destId="{9DC02CF2-344D-A742-BE6C-01E171D8D547}" srcOrd="10" destOrd="0" presId="urn:microsoft.com/office/officeart/2005/8/layout/radial5"/>
    <dgm:cxn modelId="{447012F1-0582-42D3-A54F-87D96F489CEF}" type="presParOf" srcId="{D2F515FB-07F7-3946-A64F-97EDDB046EEE}" destId="{5AD8D770-96C2-2C43-95F7-F33D78CC986B}" srcOrd="11" destOrd="0" presId="urn:microsoft.com/office/officeart/2005/8/layout/radial5"/>
    <dgm:cxn modelId="{20A0F883-981C-4D28-9622-C69FA15C7D01}" type="presParOf" srcId="{5AD8D770-96C2-2C43-95F7-F33D78CC986B}" destId="{06CDCACA-021E-E841-8339-A1566C0C167F}" srcOrd="0" destOrd="0" presId="urn:microsoft.com/office/officeart/2005/8/layout/radial5"/>
    <dgm:cxn modelId="{F0A1C56A-F156-41E8-A379-6F1926FB3CFD}" type="presParOf" srcId="{D2F515FB-07F7-3946-A64F-97EDDB046EEE}" destId="{C9E31B2E-D268-0B46-A4D2-9E56BC9F0CC1}"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52ACF-02CB-6742-9013-6CDF324D43C3}">
      <dsp:nvSpPr>
        <dsp:cNvPr id="0" name=""/>
        <dsp:cNvSpPr/>
      </dsp:nvSpPr>
      <dsp:spPr>
        <a:xfrm>
          <a:off x="2064075" y="1239013"/>
          <a:ext cx="741504" cy="74150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Aset</a:t>
          </a:r>
          <a:endParaRPr lang="en-US" sz="1900" kern="1200" dirty="0"/>
        </a:p>
      </dsp:txBody>
      <dsp:txXfrm>
        <a:off x="2172666" y="1347604"/>
        <a:ext cx="524322" cy="524322"/>
      </dsp:txXfrm>
    </dsp:sp>
    <dsp:sp modelId="{87A1DC97-A89C-874B-81B6-AB27F95EBC39}">
      <dsp:nvSpPr>
        <dsp:cNvPr id="0" name=""/>
        <dsp:cNvSpPr/>
      </dsp:nvSpPr>
      <dsp:spPr>
        <a:xfrm rot="16200000">
          <a:off x="2359825" y="961682"/>
          <a:ext cx="150004" cy="280124"/>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82326" y="1040208"/>
        <a:ext cx="105003" cy="168074"/>
      </dsp:txXfrm>
    </dsp:sp>
    <dsp:sp modelId="{71F7050C-CEA0-A24A-8FCF-D67400768EC4}">
      <dsp:nvSpPr>
        <dsp:cNvPr id="0" name=""/>
        <dsp:cNvSpPr/>
      </dsp:nvSpPr>
      <dsp:spPr>
        <a:xfrm>
          <a:off x="1938419" y="-41107"/>
          <a:ext cx="992817" cy="997093"/>
        </a:xfrm>
        <a:prstGeom prst="ellipse">
          <a:avLst/>
        </a:prstGeom>
        <a:solidFill>
          <a:schemeClr val="accent6">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Hardware</a:t>
          </a:r>
        </a:p>
      </dsp:txBody>
      <dsp:txXfrm>
        <a:off x="2083814" y="104914"/>
        <a:ext cx="702027" cy="705051"/>
      </dsp:txXfrm>
    </dsp:sp>
    <dsp:sp modelId="{C6D6A7E3-F0C4-4A43-BC13-BB698171A9A7}">
      <dsp:nvSpPr>
        <dsp:cNvPr id="0" name=""/>
        <dsp:cNvSpPr/>
      </dsp:nvSpPr>
      <dsp:spPr>
        <a:xfrm rot="19800000">
          <a:off x="2813209" y="1194692"/>
          <a:ext cx="195902" cy="280124"/>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FF0000"/>
            </a:solidFill>
          </a:endParaRPr>
        </a:p>
      </dsp:txBody>
      <dsp:txXfrm>
        <a:off x="2817146" y="1265410"/>
        <a:ext cx="137131" cy="168074"/>
      </dsp:txXfrm>
    </dsp:sp>
    <dsp:sp modelId="{79900949-939A-3240-B062-4CF027D819EB}">
      <dsp:nvSpPr>
        <dsp:cNvPr id="0" name=""/>
        <dsp:cNvSpPr/>
      </dsp:nvSpPr>
      <dsp:spPr>
        <a:xfrm>
          <a:off x="3020825" y="621655"/>
          <a:ext cx="823894" cy="823894"/>
        </a:xfrm>
        <a:prstGeom prst="ellipse">
          <a:avLst/>
        </a:prstGeom>
        <a:solidFill>
          <a:schemeClr val="accent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Software</a:t>
          </a:r>
        </a:p>
      </dsp:txBody>
      <dsp:txXfrm>
        <a:off x="3141481" y="742311"/>
        <a:ext cx="582582" cy="582582"/>
      </dsp:txXfrm>
    </dsp:sp>
    <dsp:sp modelId="{4DFEADED-49C3-7746-B6A4-8CBA5F036D4F}">
      <dsp:nvSpPr>
        <dsp:cNvPr id="0" name=""/>
        <dsp:cNvSpPr/>
      </dsp:nvSpPr>
      <dsp:spPr>
        <a:xfrm rot="1800000">
          <a:off x="2813209" y="1744714"/>
          <a:ext cx="195902" cy="28012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17146" y="1786046"/>
        <a:ext cx="137131" cy="168074"/>
      </dsp:txXfrm>
    </dsp:sp>
    <dsp:sp modelId="{3A2518DE-3213-C64E-AB53-893BA3ABB464}">
      <dsp:nvSpPr>
        <dsp:cNvPr id="0" name=""/>
        <dsp:cNvSpPr/>
      </dsp:nvSpPr>
      <dsp:spPr>
        <a:xfrm>
          <a:off x="3020825" y="1773981"/>
          <a:ext cx="823894" cy="823894"/>
        </a:xfrm>
        <a:prstGeom prst="ellipse">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err="1">
              <a:solidFill>
                <a:schemeClr val="tx1"/>
              </a:solidFill>
            </a:rPr>
            <a:t>Informasi</a:t>
          </a:r>
          <a:endParaRPr lang="en-US" sz="1000" kern="1200" dirty="0">
            <a:solidFill>
              <a:schemeClr val="tx1"/>
            </a:solidFill>
          </a:endParaRPr>
        </a:p>
      </dsp:txBody>
      <dsp:txXfrm>
        <a:off x="3141481" y="1894637"/>
        <a:ext cx="582582" cy="582582"/>
      </dsp:txXfrm>
    </dsp:sp>
    <dsp:sp modelId="{3E03381A-C648-F340-BD66-FC09D47C3C87}">
      <dsp:nvSpPr>
        <dsp:cNvPr id="0" name=""/>
        <dsp:cNvSpPr/>
      </dsp:nvSpPr>
      <dsp:spPr>
        <a:xfrm rot="5400000">
          <a:off x="2336876" y="2019725"/>
          <a:ext cx="195902" cy="280124"/>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66262" y="2046365"/>
        <a:ext cx="137131" cy="168074"/>
      </dsp:txXfrm>
    </dsp:sp>
    <dsp:sp modelId="{364B0F1A-0C8D-CE4D-B258-A9679F9806B6}">
      <dsp:nvSpPr>
        <dsp:cNvPr id="0" name=""/>
        <dsp:cNvSpPr/>
      </dsp:nvSpPr>
      <dsp:spPr>
        <a:xfrm>
          <a:off x="2022880" y="2350145"/>
          <a:ext cx="823894" cy="823894"/>
        </a:xfrm>
        <a:prstGeom prst="ellipse">
          <a:avLst/>
        </a:prstGeom>
        <a:solidFill>
          <a:schemeClr val="accent6">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Infra-</a:t>
          </a:r>
          <a:r>
            <a:rPr lang="en-US" sz="1100" kern="1200" dirty="0" err="1"/>
            <a:t>struktur</a:t>
          </a:r>
          <a:endParaRPr lang="en-US" sz="1100" kern="1200" dirty="0"/>
        </a:p>
      </dsp:txBody>
      <dsp:txXfrm>
        <a:off x="2143536" y="2470801"/>
        <a:ext cx="582582" cy="582582"/>
      </dsp:txXfrm>
    </dsp:sp>
    <dsp:sp modelId="{1A1CAC7C-2E36-BC49-9841-4C671FF50A8F}">
      <dsp:nvSpPr>
        <dsp:cNvPr id="0" name=""/>
        <dsp:cNvSpPr/>
      </dsp:nvSpPr>
      <dsp:spPr>
        <a:xfrm rot="9000000">
          <a:off x="1860544" y="1744714"/>
          <a:ext cx="195902" cy="280124"/>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915378" y="1786046"/>
        <a:ext cx="137131" cy="168074"/>
      </dsp:txXfrm>
    </dsp:sp>
    <dsp:sp modelId="{9DC02CF2-344D-A742-BE6C-01E171D8D547}">
      <dsp:nvSpPr>
        <dsp:cNvPr id="0" name=""/>
        <dsp:cNvSpPr/>
      </dsp:nvSpPr>
      <dsp:spPr>
        <a:xfrm>
          <a:off x="1024936" y="1773981"/>
          <a:ext cx="823894" cy="823894"/>
        </a:xfrm>
        <a:prstGeom prst="ellipse">
          <a:avLst/>
        </a:prstGeom>
        <a:solidFill>
          <a:schemeClr val="accent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t>Sumber</a:t>
          </a:r>
          <a:r>
            <a:rPr lang="en-US" sz="1100" kern="1200" dirty="0"/>
            <a:t> </a:t>
          </a:r>
          <a:r>
            <a:rPr lang="en-US" sz="1100" kern="1200" dirty="0" err="1"/>
            <a:t>Daya</a:t>
          </a:r>
          <a:r>
            <a:rPr lang="en-US" sz="1100" kern="1200" dirty="0"/>
            <a:t> </a:t>
          </a:r>
          <a:r>
            <a:rPr lang="en-US" sz="1100" kern="1200" dirty="0" err="1"/>
            <a:t>Manusia</a:t>
          </a:r>
          <a:endParaRPr lang="en-US" sz="1100" kern="1200" dirty="0"/>
        </a:p>
      </dsp:txBody>
      <dsp:txXfrm>
        <a:off x="1145592" y="1894637"/>
        <a:ext cx="582582" cy="582582"/>
      </dsp:txXfrm>
    </dsp:sp>
    <dsp:sp modelId="{5AD8D770-96C2-2C43-95F7-F33D78CC986B}">
      <dsp:nvSpPr>
        <dsp:cNvPr id="0" name=""/>
        <dsp:cNvSpPr/>
      </dsp:nvSpPr>
      <dsp:spPr>
        <a:xfrm rot="12600000">
          <a:off x="1860544" y="1194692"/>
          <a:ext cx="195902" cy="28012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915378" y="1265410"/>
        <a:ext cx="137131" cy="168074"/>
      </dsp:txXfrm>
    </dsp:sp>
    <dsp:sp modelId="{C9E31B2E-D268-0B46-A4D2-9E56BC9F0CC1}">
      <dsp:nvSpPr>
        <dsp:cNvPr id="0" name=""/>
        <dsp:cNvSpPr/>
      </dsp:nvSpPr>
      <dsp:spPr>
        <a:xfrm>
          <a:off x="1024936" y="621655"/>
          <a:ext cx="823894" cy="823894"/>
        </a:xfrm>
        <a:prstGeom prst="ellipse">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Pihak</a:t>
          </a:r>
          <a:r>
            <a:rPr lang="en-US" sz="1400" kern="1200" dirty="0">
              <a:solidFill>
                <a:schemeClr val="tx1"/>
              </a:solidFill>
            </a:rPr>
            <a:t> </a:t>
          </a:r>
          <a:r>
            <a:rPr lang="en-US" sz="1400" kern="1200" dirty="0" err="1">
              <a:solidFill>
                <a:schemeClr val="tx1"/>
              </a:solidFill>
            </a:rPr>
            <a:t>Ketiga</a:t>
          </a:r>
          <a:endParaRPr lang="en-US" sz="1400" kern="1200" dirty="0">
            <a:solidFill>
              <a:schemeClr val="tx1"/>
            </a:solidFill>
          </a:endParaRPr>
        </a:p>
      </dsp:txBody>
      <dsp:txXfrm>
        <a:off x="1145592" y="742311"/>
        <a:ext cx="582582" cy="58258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08B82-6AB9-41CD-84E1-50555EB3CA93}" type="datetimeFigureOut">
              <a:rPr lang="id-ID" smtClean="0"/>
              <a:t>08-12-2023</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2E864-64DB-4FBA-A705-6E503C0E7FAA}" type="slidenum">
              <a:rPr lang="id-ID" smtClean="0"/>
              <a:t>‹#›</a:t>
            </a:fld>
            <a:endParaRPr lang="id-ID"/>
          </a:p>
        </p:txBody>
      </p:sp>
    </p:spTree>
    <p:extLst>
      <p:ext uri="{BB962C8B-B14F-4D97-AF65-F5344CB8AC3E}">
        <p14:creationId xmlns:p14="http://schemas.microsoft.com/office/powerpoint/2010/main" val="23216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6B293655-8C35-43CC-8069-2AC3F5677D9E}" type="slidenum">
              <a:rPr lang="en-US" smtClean="0"/>
              <a:t>13</a:t>
            </a:fld>
            <a:endParaRPr lang="en-US"/>
          </a:p>
        </p:txBody>
      </p:sp>
    </p:spTree>
    <p:extLst>
      <p:ext uri="{BB962C8B-B14F-4D97-AF65-F5344CB8AC3E}">
        <p14:creationId xmlns:p14="http://schemas.microsoft.com/office/powerpoint/2010/main" val="90845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6B293655-8C35-43CC-8069-2AC3F5677D9E}" type="slidenum">
              <a:rPr lang="en-US" smtClean="0"/>
              <a:t>14</a:t>
            </a:fld>
            <a:endParaRPr lang="en-US"/>
          </a:p>
        </p:txBody>
      </p:sp>
    </p:spTree>
    <p:extLst>
      <p:ext uri="{BB962C8B-B14F-4D97-AF65-F5344CB8AC3E}">
        <p14:creationId xmlns:p14="http://schemas.microsoft.com/office/powerpoint/2010/main" val="12204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6B293655-8C35-43CC-8069-2AC3F5677D9E}" type="slidenum">
              <a:rPr lang="en-US" smtClean="0"/>
              <a:t>15</a:t>
            </a:fld>
            <a:endParaRPr lang="en-US"/>
          </a:p>
        </p:txBody>
      </p:sp>
    </p:spTree>
    <p:extLst>
      <p:ext uri="{BB962C8B-B14F-4D97-AF65-F5344CB8AC3E}">
        <p14:creationId xmlns:p14="http://schemas.microsoft.com/office/powerpoint/2010/main" val="372135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E425F63-95AA-44A9-A414-4560BA96DB12}" type="datetimeFigureOut">
              <a:rPr lang="id-ID" smtClean="0"/>
              <a:t>08-12-2023</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423B70B-A003-4F75-BD4B-6A18899CDDF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08-12-2023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08-12-2023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08-12-2023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425F63-95AA-44A9-A414-4560BA96DB12}" type="datetimeFigureOut">
              <a:rPr lang="id-ID" smtClean="0"/>
              <a:t>08-12-2023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425F63-95AA-44A9-A414-4560BA96DB12}" type="datetimeFigureOut">
              <a:rPr lang="id-ID" smtClean="0"/>
              <a:t>08-12-2023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E425F63-95AA-44A9-A414-4560BA96DB12}" type="datetimeFigureOut">
              <a:rPr lang="id-ID" smtClean="0"/>
              <a:t>08-12-2023</a:t>
            </a:fld>
            <a:endParaRPr lang="id-ID"/>
          </a:p>
        </p:txBody>
      </p:sp>
      <p:sp>
        <p:nvSpPr>
          <p:cNvPr id="27" name="Slide Number Placeholder 26"/>
          <p:cNvSpPr>
            <a:spLocks noGrp="1"/>
          </p:cNvSpPr>
          <p:nvPr>
            <p:ph type="sldNum" sz="quarter" idx="11"/>
          </p:nvPr>
        </p:nvSpPr>
        <p:spPr/>
        <p:txBody>
          <a:bodyPr rtlCol="0"/>
          <a:lstStyle/>
          <a:p>
            <a:fld id="{1423B70B-A003-4F75-BD4B-6A18899CDDF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E425F63-95AA-44A9-A414-4560BA96DB12}" type="datetimeFigureOut">
              <a:rPr lang="id-ID" smtClean="0"/>
              <a:t>08-12-2023</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1423B70B-A003-4F75-BD4B-6A18899CDDF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25F63-95AA-44A9-A414-4560BA96DB12}" type="datetimeFigureOut">
              <a:rPr lang="id-ID" smtClean="0"/>
              <a:t>08-12-2023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425F63-95AA-44A9-A414-4560BA96DB12}" type="datetimeFigureOut">
              <a:rPr lang="id-ID" smtClean="0"/>
              <a:t>08-12-2023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425F63-95AA-44A9-A414-4560BA96DB12}" type="datetimeFigureOut">
              <a:rPr lang="id-ID" smtClean="0"/>
              <a:t>08-12-2023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E425F63-95AA-44A9-A414-4560BA96DB12}" type="datetimeFigureOut">
              <a:rPr lang="id-ID" smtClean="0"/>
              <a:t>08-12-2023</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423B70B-A003-4F75-BD4B-6A18899CDDF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and Cyber Security</a:t>
            </a:r>
            <a:endParaRPr lang="id-ID" dirty="0"/>
          </a:p>
        </p:txBody>
      </p:sp>
      <p:sp>
        <p:nvSpPr>
          <p:cNvPr id="3" name="Subtitle 2"/>
          <p:cNvSpPr>
            <a:spLocks noGrp="1"/>
          </p:cNvSpPr>
          <p:nvPr>
            <p:ph type="subTitle" idx="1"/>
          </p:nvPr>
        </p:nvSpPr>
        <p:spPr/>
        <p:txBody>
          <a:bodyPr/>
          <a:lstStyle/>
          <a:p>
            <a:r>
              <a:rPr lang="id-ID" dirty="0"/>
              <a:t>L. Budi Handoko, M.Kom. (handoko@dosen.dinus.ac.id</a:t>
            </a:r>
            <a:r>
              <a:rPr lang="en-US" dirty="0"/>
              <a:t> /</a:t>
            </a:r>
          </a:p>
          <a:p>
            <a:r>
              <a:rPr lang="en-US" dirty="0"/>
              <a:t>handoko@dsn.dinus.ac.id</a:t>
            </a:r>
            <a:r>
              <a:rPr lang="id-ID" dirty="0"/>
              <a:t>)</a:t>
            </a:r>
          </a:p>
          <a:p>
            <a:r>
              <a:rPr lang="id-ID" dirty="0"/>
              <a:t>Dian Nuswantoro University</a:t>
            </a:r>
          </a:p>
        </p:txBody>
      </p:sp>
    </p:spTree>
    <p:extLst>
      <p:ext uri="{BB962C8B-B14F-4D97-AF65-F5344CB8AC3E}">
        <p14:creationId xmlns:p14="http://schemas.microsoft.com/office/powerpoint/2010/main" val="126327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CA5C4E2-815D-1929-D808-295C18752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9875"/>
            <a:ext cx="9144000" cy="377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85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1F3BF426-779D-BD56-ECF4-0585112FA934}"/>
              </a:ext>
            </a:extLst>
          </p:cNvPr>
          <p:cNvGraphicFramePr>
            <a:graphicFrameLocks noChangeAspect="1"/>
          </p:cNvGraphicFramePr>
          <p:nvPr>
            <p:extLst>
              <p:ext uri="{D42A27DB-BD31-4B8C-83A1-F6EECF244321}">
                <p14:modId xmlns:p14="http://schemas.microsoft.com/office/powerpoint/2010/main" val="2687667700"/>
              </p:ext>
            </p:extLst>
          </p:nvPr>
        </p:nvGraphicFramePr>
        <p:xfrm>
          <a:off x="7590" y="908720"/>
          <a:ext cx="9136410" cy="5256584"/>
        </p:xfrm>
        <a:graphic>
          <a:graphicData uri="http://schemas.openxmlformats.org/presentationml/2006/ole">
            <mc:AlternateContent xmlns:mc="http://schemas.openxmlformats.org/markup-compatibility/2006">
              <mc:Choice xmlns:v="urn:schemas-microsoft-com:vml" Requires="v">
                <p:oleObj name="Photo Editor Photo" r:id="rId2" imgW="27479520" imgH="13716000" progId="MSPhotoEd.3">
                  <p:embed/>
                </p:oleObj>
              </mc:Choice>
              <mc:Fallback>
                <p:oleObj name="Photo Editor Photo" r:id="rId2" imgW="27479520" imgH="13716000" progId="MSPhotoEd.3">
                  <p:embed/>
                  <p:pic>
                    <p:nvPicPr>
                      <p:cNvPr id="0" name=""/>
                      <p:cNvPicPr/>
                      <p:nvPr/>
                    </p:nvPicPr>
                    <p:blipFill>
                      <a:blip r:embed="rId3"/>
                      <a:stretch>
                        <a:fillRect/>
                      </a:stretch>
                    </p:blipFill>
                    <p:spPr>
                      <a:xfrm>
                        <a:off x="7590" y="908720"/>
                        <a:ext cx="9136410" cy="5256584"/>
                      </a:xfrm>
                      <a:prstGeom prst="rect">
                        <a:avLst/>
                      </a:prstGeom>
                    </p:spPr>
                  </p:pic>
                </p:oleObj>
              </mc:Fallback>
            </mc:AlternateContent>
          </a:graphicData>
        </a:graphic>
      </p:graphicFrame>
    </p:spTree>
    <p:extLst>
      <p:ext uri="{BB962C8B-B14F-4D97-AF65-F5344CB8AC3E}">
        <p14:creationId xmlns:p14="http://schemas.microsoft.com/office/powerpoint/2010/main" val="413362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IST CSF Maturity Levels">
            <a:extLst>
              <a:ext uri="{FF2B5EF4-FFF2-40B4-BE49-F238E27FC236}">
                <a16:creationId xmlns:a16="http://schemas.microsoft.com/office/drawing/2014/main" id="{0700C40F-991A-E9ED-A430-8BD6E7DA6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8" y="1124744"/>
            <a:ext cx="8970343"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DAA0-98EA-9650-AAB8-D8867C2BCE7F}"/>
              </a:ext>
            </a:extLst>
          </p:cNvPr>
          <p:cNvSpPr>
            <a:spLocks noGrp="1"/>
          </p:cNvSpPr>
          <p:nvPr>
            <p:ph type="title"/>
          </p:nvPr>
        </p:nvSpPr>
        <p:spPr>
          <a:xfrm>
            <a:off x="482010" y="764704"/>
            <a:ext cx="7598569" cy="778853"/>
          </a:xfrm>
        </p:spPr>
        <p:txBody>
          <a:bodyPr>
            <a:normAutofit fontScale="90000"/>
          </a:bodyPr>
          <a:lstStyle/>
          <a:p>
            <a:r>
              <a:rPr lang="en-US" dirty="0" err="1"/>
              <a:t>FrameWork</a:t>
            </a:r>
            <a:r>
              <a:rPr lang="en-US" dirty="0"/>
              <a:t> CSIRT (Framework 2.1)</a:t>
            </a:r>
            <a:endParaRPr lang="id-ID" dirty="0"/>
          </a:p>
        </p:txBody>
      </p:sp>
      <p:pic>
        <p:nvPicPr>
          <p:cNvPr id="5" name="Content Placeholder 4">
            <a:extLst>
              <a:ext uri="{FF2B5EF4-FFF2-40B4-BE49-F238E27FC236}">
                <a16:creationId xmlns:a16="http://schemas.microsoft.com/office/drawing/2014/main" id="{FD64B1B3-774A-E694-89BD-20075850E3E7}"/>
              </a:ext>
            </a:extLst>
          </p:cNvPr>
          <p:cNvPicPr>
            <a:picLocks noGrp="1" noChangeAspect="1"/>
          </p:cNvPicPr>
          <p:nvPr>
            <p:ph idx="1"/>
          </p:nvPr>
        </p:nvPicPr>
        <p:blipFill>
          <a:blip r:embed="rId3"/>
          <a:stretch>
            <a:fillRect/>
          </a:stretch>
        </p:blipFill>
        <p:spPr>
          <a:xfrm>
            <a:off x="506021" y="1988839"/>
            <a:ext cx="8314451" cy="4528757"/>
          </a:xfrm>
        </p:spPr>
      </p:pic>
    </p:spTree>
    <p:extLst>
      <p:ext uri="{BB962C8B-B14F-4D97-AF65-F5344CB8AC3E}">
        <p14:creationId xmlns:p14="http://schemas.microsoft.com/office/powerpoint/2010/main" val="103559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763EB7-718F-9239-8EA2-4A1128750EB7}"/>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22448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C66A-3737-9218-F963-895B747344E6}"/>
              </a:ext>
            </a:extLst>
          </p:cNvPr>
          <p:cNvSpPr>
            <a:spLocks noGrp="1"/>
          </p:cNvSpPr>
          <p:nvPr>
            <p:ph type="title"/>
          </p:nvPr>
        </p:nvSpPr>
        <p:spPr>
          <a:xfrm>
            <a:off x="514351" y="434391"/>
            <a:ext cx="7598569" cy="1092200"/>
          </a:xfrm>
        </p:spPr>
        <p:txBody>
          <a:bodyPr>
            <a:normAutofit fontScale="90000"/>
          </a:bodyPr>
          <a:lstStyle/>
          <a:p>
            <a:r>
              <a:rPr lang="id-ID" sz="2700" dirty="0"/>
              <a:t>C</a:t>
            </a:r>
            <a:r>
              <a:rPr lang="en-US" sz="2700" dirty="0" err="1"/>
              <a:t>omputer</a:t>
            </a:r>
            <a:r>
              <a:rPr lang="en-US" sz="2700" dirty="0"/>
              <a:t> </a:t>
            </a:r>
            <a:r>
              <a:rPr lang="id-ID" sz="2700" dirty="0"/>
              <a:t>S</a:t>
            </a:r>
            <a:r>
              <a:rPr lang="en-US" sz="2700" dirty="0" err="1"/>
              <a:t>ecurity</a:t>
            </a:r>
            <a:r>
              <a:rPr lang="en-US" sz="2700" dirty="0"/>
              <a:t> </a:t>
            </a:r>
            <a:r>
              <a:rPr lang="id-ID" sz="2700" dirty="0"/>
              <a:t>I</a:t>
            </a:r>
            <a:r>
              <a:rPr lang="en-US" sz="2700" dirty="0" err="1"/>
              <a:t>nsiden</a:t>
            </a:r>
            <a:r>
              <a:rPr lang="en-US" sz="2700" dirty="0"/>
              <a:t> </a:t>
            </a:r>
            <a:r>
              <a:rPr lang="id-ID" sz="2700" dirty="0"/>
              <a:t>R</a:t>
            </a:r>
            <a:r>
              <a:rPr lang="en-US" sz="2700" dirty="0" err="1"/>
              <a:t>esponse</a:t>
            </a:r>
            <a:r>
              <a:rPr lang="en-US" sz="2700" dirty="0"/>
              <a:t> </a:t>
            </a:r>
            <a:r>
              <a:rPr lang="id-ID" sz="2700" dirty="0"/>
              <a:t>T</a:t>
            </a:r>
            <a:r>
              <a:rPr lang="en-US" sz="2700" dirty="0" err="1"/>
              <a:t>eam</a:t>
            </a:r>
            <a:r>
              <a:rPr lang="en-US" sz="2700" dirty="0"/>
              <a:t> </a:t>
            </a:r>
            <a:r>
              <a:rPr lang="en-US" cap="none" dirty="0"/>
              <a:t>(CSIRT)</a:t>
            </a:r>
            <a:endParaRPr lang="id-ID" dirty="0"/>
          </a:p>
        </p:txBody>
      </p:sp>
      <p:sp>
        <p:nvSpPr>
          <p:cNvPr id="3" name="Content Placeholder 2">
            <a:extLst>
              <a:ext uri="{FF2B5EF4-FFF2-40B4-BE49-F238E27FC236}">
                <a16:creationId xmlns:a16="http://schemas.microsoft.com/office/drawing/2014/main" id="{3313AF79-40CB-3CB2-8AC5-CC8A8C4D268B}"/>
              </a:ext>
            </a:extLst>
          </p:cNvPr>
          <p:cNvSpPr>
            <a:spLocks noGrp="1"/>
          </p:cNvSpPr>
          <p:nvPr>
            <p:ph idx="1"/>
          </p:nvPr>
        </p:nvSpPr>
        <p:spPr>
          <a:xfrm>
            <a:off x="107505" y="1526591"/>
            <a:ext cx="5569396" cy="5142769"/>
          </a:xfrm>
        </p:spPr>
        <p:txBody>
          <a:bodyPr>
            <a:normAutofit lnSpcReduction="10000"/>
          </a:bodyPr>
          <a:lstStyle/>
          <a:p>
            <a:pPr algn="just"/>
            <a:r>
              <a:rPr lang="en-US" sz="1800" b="1" dirty="0" err="1"/>
              <a:t>Menjaga</a:t>
            </a:r>
            <a:r>
              <a:rPr lang="en-US" sz="1800" b="1" dirty="0"/>
              <a:t> </a:t>
            </a:r>
            <a:r>
              <a:rPr lang="en-US" sz="1800" b="1" dirty="0" err="1"/>
              <a:t>aset</a:t>
            </a:r>
            <a:r>
              <a:rPr lang="en-US" sz="1800" b="1" dirty="0"/>
              <a:t> </a:t>
            </a:r>
            <a:r>
              <a:rPr lang="en-US" sz="1800" b="1" dirty="0" err="1"/>
              <a:t>sistem</a:t>
            </a:r>
            <a:r>
              <a:rPr lang="en-US" sz="1800" b="1" dirty="0"/>
              <a:t> </a:t>
            </a:r>
            <a:r>
              <a:rPr lang="en-US" sz="1800" b="1" dirty="0" err="1"/>
              <a:t>Informasi</a:t>
            </a:r>
            <a:r>
              <a:rPr lang="en-US" sz="1800" b="1" dirty="0"/>
              <a:t> </a:t>
            </a:r>
            <a:r>
              <a:rPr lang="en-US" sz="1800" dirty="0" err="1"/>
              <a:t>dari</a:t>
            </a:r>
            <a:r>
              <a:rPr lang="en-US" sz="1800" dirty="0"/>
              <a:t> </a:t>
            </a:r>
            <a:r>
              <a:rPr lang="en-US" sz="1800" dirty="0" err="1"/>
              <a:t>ancaman</a:t>
            </a:r>
            <a:r>
              <a:rPr lang="en-US" sz="1800" dirty="0"/>
              <a:t>, dan </a:t>
            </a:r>
            <a:r>
              <a:rPr lang="en-US" sz="1800" dirty="0" err="1"/>
              <a:t>gangguan</a:t>
            </a:r>
            <a:r>
              <a:rPr lang="en-US" sz="1800" dirty="0"/>
              <a:t> </a:t>
            </a:r>
            <a:r>
              <a:rPr lang="en-US" sz="1800" dirty="0" err="1"/>
              <a:t>Keamanan</a:t>
            </a:r>
            <a:r>
              <a:rPr lang="en-US" sz="1800" dirty="0"/>
              <a:t> </a:t>
            </a:r>
            <a:r>
              <a:rPr lang="en-US" sz="1800" dirty="0" err="1"/>
              <a:t>siber</a:t>
            </a:r>
            <a:r>
              <a:rPr lang="en-US" sz="1800" dirty="0"/>
              <a:t>. </a:t>
            </a:r>
            <a:br>
              <a:rPr lang="en-US" sz="1800" dirty="0"/>
            </a:br>
            <a:r>
              <a:rPr lang="en-US" sz="1800" dirty="0" err="1"/>
              <a:t>Setiap</a:t>
            </a:r>
            <a:r>
              <a:rPr lang="en-US" sz="1800" dirty="0"/>
              <a:t> </a:t>
            </a:r>
            <a:r>
              <a:rPr lang="en-US" sz="1800" dirty="0" err="1"/>
              <a:t>Organisasi</a:t>
            </a:r>
            <a:r>
              <a:rPr lang="en-US" sz="1800" dirty="0"/>
              <a:t> </a:t>
            </a:r>
            <a:r>
              <a:rPr lang="en-US" sz="1800" dirty="0" err="1"/>
              <a:t>harus</a:t>
            </a:r>
            <a:r>
              <a:rPr lang="en-US" sz="1800" dirty="0"/>
              <a:t> </a:t>
            </a:r>
            <a:r>
              <a:rPr lang="en-US" sz="1800" dirty="0" err="1"/>
              <a:t>melakukan</a:t>
            </a:r>
            <a:r>
              <a:rPr lang="en-US" sz="1800" dirty="0"/>
              <a:t> </a:t>
            </a:r>
            <a:r>
              <a:rPr lang="en-US" sz="1800" dirty="0" err="1"/>
              <a:t>Pendataan</a:t>
            </a:r>
            <a:r>
              <a:rPr lang="en-US" sz="1800" dirty="0"/>
              <a:t> dan </a:t>
            </a:r>
            <a:r>
              <a:rPr lang="en-US" sz="1800" dirty="0" err="1"/>
              <a:t>Pengklasifikasian</a:t>
            </a:r>
            <a:r>
              <a:rPr lang="en-US" sz="1800" dirty="0"/>
              <a:t> </a:t>
            </a:r>
            <a:r>
              <a:rPr lang="en-US" sz="1800" dirty="0" err="1"/>
              <a:t>Prioritas</a:t>
            </a:r>
            <a:r>
              <a:rPr lang="en-US" sz="1800" dirty="0"/>
              <a:t> </a:t>
            </a:r>
            <a:r>
              <a:rPr lang="en-US" sz="1800" dirty="0" err="1"/>
              <a:t>Aset</a:t>
            </a:r>
            <a:r>
              <a:rPr lang="en-US" sz="1800" dirty="0"/>
              <a:t> mulai </a:t>
            </a:r>
            <a:r>
              <a:rPr lang="en-US" sz="1800" dirty="0" err="1"/>
              <a:t>dari</a:t>
            </a:r>
            <a:r>
              <a:rPr lang="en-US" sz="1800" dirty="0"/>
              <a:t> yang </a:t>
            </a:r>
            <a:r>
              <a:rPr lang="en-US" sz="1800" dirty="0" err="1"/>
              <a:t>biasa</a:t>
            </a:r>
            <a:r>
              <a:rPr lang="en-US" sz="1800" dirty="0"/>
              <a:t> </a:t>
            </a:r>
            <a:r>
              <a:rPr lang="en-US" sz="1800" dirty="0" err="1"/>
              <a:t>hingga</a:t>
            </a:r>
            <a:r>
              <a:rPr lang="en-US" sz="1800" dirty="0"/>
              <a:t> </a:t>
            </a:r>
            <a:r>
              <a:rPr lang="en-US" sz="1800" dirty="0" err="1"/>
              <a:t>Kritikal</a:t>
            </a:r>
            <a:endParaRPr lang="en-US" sz="1800" dirty="0"/>
          </a:p>
          <a:p>
            <a:pPr algn="just"/>
            <a:r>
              <a:rPr lang="sv-SE" sz="1800" dirty="0"/>
              <a:t>Bila insiden terjadi, maka institusi bisa </a:t>
            </a:r>
            <a:r>
              <a:rPr lang="sv-SE" sz="1800" b="1" dirty="0"/>
              <a:t>bergerak dengan cepat untuk </a:t>
            </a:r>
            <a:r>
              <a:rPr lang="es-ES" sz="1800" b="1" dirty="0" err="1"/>
              <a:t>merespon</a:t>
            </a:r>
            <a:r>
              <a:rPr lang="es-ES" sz="1800" b="1" dirty="0"/>
              <a:t> dan </a:t>
            </a:r>
            <a:r>
              <a:rPr lang="es-ES" sz="1800" b="1" dirty="0" err="1"/>
              <a:t>menangani</a:t>
            </a:r>
            <a:r>
              <a:rPr lang="es-ES" sz="1800" b="1" dirty="0"/>
              <a:t> </a:t>
            </a:r>
            <a:r>
              <a:rPr lang="es-ES" sz="1800" b="1" dirty="0" err="1"/>
              <a:t>insiden</a:t>
            </a:r>
            <a:r>
              <a:rPr lang="es-ES" sz="1800" b="1" dirty="0"/>
              <a:t> </a:t>
            </a:r>
            <a:r>
              <a:rPr lang="es-ES" sz="1800" dirty="0"/>
              <a:t>secara </a:t>
            </a:r>
            <a:r>
              <a:rPr lang="es-ES" sz="1800" dirty="0" err="1"/>
              <a:t>efektif</a:t>
            </a:r>
            <a:r>
              <a:rPr lang="es-ES" sz="1800" dirty="0"/>
              <a:t> </a:t>
            </a:r>
            <a:r>
              <a:rPr lang="es-ES" sz="1800" dirty="0" err="1"/>
              <a:t>dengan</a:t>
            </a:r>
            <a:r>
              <a:rPr lang="es-ES" sz="1800" dirty="0"/>
              <a:t> </a:t>
            </a:r>
            <a:r>
              <a:rPr lang="es-ES" sz="1800" dirty="0" err="1"/>
              <a:t>memimalisasi</a:t>
            </a:r>
            <a:r>
              <a:rPr lang="es-ES" sz="1800" dirty="0"/>
              <a:t> </a:t>
            </a:r>
            <a:r>
              <a:rPr lang="es-ES" sz="1800" dirty="0" err="1"/>
              <a:t>kerusakan</a:t>
            </a:r>
            <a:r>
              <a:rPr lang="es-ES" sz="1800" dirty="0"/>
              <a:t> </a:t>
            </a:r>
            <a:r>
              <a:rPr lang="id-ID" sz="1800" dirty="0"/>
              <a:t>dan mengurangi biaya </a:t>
            </a:r>
            <a:r>
              <a:rPr lang="id-ID" sz="1800" i="1" dirty="0"/>
              <a:t>recovery.</a:t>
            </a:r>
            <a:endParaRPr lang="en-US" sz="1800" dirty="0"/>
          </a:p>
          <a:p>
            <a:pPr algn="just"/>
            <a:r>
              <a:rPr lang="en-US" sz="1800" b="1" dirty="0" err="1"/>
              <a:t>Mengembalikan</a:t>
            </a:r>
            <a:r>
              <a:rPr lang="en-US" sz="1800" b="1" dirty="0"/>
              <a:t> </a:t>
            </a:r>
            <a:r>
              <a:rPr lang="en-US" sz="1800" b="1" dirty="0" err="1"/>
              <a:t>Sistem</a:t>
            </a:r>
            <a:r>
              <a:rPr lang="en-US" sz="1800" b="1" dirty="0"/>
              <a:t> ke </a:t>
            </a:r>
            <a:r>
              <a:rPr lang="en-US" sz="1800" b="1" dirty="0" err="1"/>
              <a:t>keadaan</a:t>
            </a:r>
            <a:r>
              <a:rPr lang="en-US" sz="1800" b="1" dirty="0"/>
              <a:t> normal </a:t>
            </a:r>
            <a:r>
              <a:rPr lang="en-US" sz="1800" dirty="0"/>
              <a:t>dengan </a:t>
            </a:r>
            <a:r>
              <a:rPr lang="en-US" sz="1800" dirty="0" err="1"/>
              <a:t>cepat</a:t>
            </a:r>
            <a:r>
              <a:rPr lang="en-US" sz="1800" dirty="0"/>
              <a:t> dan </a:t>
            </a:r>
            <a:r>
              <a:rPr lang="en-US" sz="1800" dirty="0" err="1"/>
              <a:t>tepat</a:t>
            </a:r>
            <a:r>
              <a:rPr lang="en-US" sz="1800" dirty="0"/>
              <a:t>.</a:t>
            </a:r>
          </a:p>
          <a:p>
            <a:pPr algn="just"/>
            <a:r>
              <a:rPr lang="en-US" sz="1800" dirty="0" err="1"/>
              <a:t>Menekan</a:t>
            </a:r>
            <a:r>
              <a:rPr lang="en-US" sz="1800" dirty="0"/>
              <a:t> dan </a:t>
            </a:r>
            <a:r>
              <a:rPr lang="en-US" sz="1800" b="1" dirty="0" err="1"/>
              <a:t>mengurangi</a:t>
            </a:r>
            <a:r>
              <a:rPr lang="en-US" sz="1800" b="1" dirty="0"/>
              <a:t> </a:t>
            </a:r>
            <a:r>
              <a:rPr lang="en-US" sz="1800" b="1" dirty="0" err="1"/>
              <a:t>resiko</a:t>
            </a:r>
            <a:r>
              <a:rPr lang="en-US" sz="1800" b="1" dirty="0"/>
              <a:t> </a:t>
            </a:r>
            <a:r>
              <a:rPr lang="en-US" sz="1800" dirty="0" err="1"/>
              <a:t>Dampak</a:t>
            </a:r>
            <a:r>
              <a:rPr lang="en-US" sz="1800" dirty="0"/>
              <a:t> </a:t>
            </a:r>
            <a:r>
              <a:rPr lang="en-US" sz="1800" dirty="0" err="1"/>
              <a:t>insiden</a:t>
            </a:r>
            <a:r>
              <a:rPr lang="en-US" sz="1800" dirty="0"/>
              <a:t> agar tidak </a:t>
            </a:r>
            <a:r>
              <a:rPr lang="en-US" sz="1800" dirty="0" err="1"/>
              <a:t>berdampak</a:t>
            </a:r>
            <a:r>
              <a:rPr lang="en-US" sz="1800" dirty="0"/>
              <a:t> </a:t>
            </a:r>
            <a:r>
              <a:rPr lang="en-US" sz="1800" dirty="0" err="1"/>
              <a:t>luas</a:t>
            </a:r>
            <a:r>
              <a:rPr lang="en-US" sz="1800" dirty="0"/>
              <a:t>, dan </a:t>
            </a:r>
            <a:r>
              <a:rPr lang="en-US" sz="1800" dirty="0" err="1"/>
              <a:t>meminimalkan</a:t>
            </a:r>
            <a:r>
              <a:rPr lang="en-US" sz="1800" dirty="0"/>
              <a:t> </a:t>
            </a:r>
            <a:r>
              <a:rPr lang="en-US" sz="1800" dirty="0" err="1"/>
              <a:t>kerugian</a:t>
            </a:r>
            <a:endParaRPr lang="en-US" sz="1800" dirty="0"/>
          </a:p>
          <a:p>
            <a:pPr algn="just"/>
            <a:r>
              <a:rPr lang="en-US" sz="1800" b="1" dirty="0" err="1"/>
              <a:t>Mencegah</a:t>
            </a:r>
            <a:r>
              <a:rPr lang="en-US" sz="1800" b="1" dirty="0"/>
              <a:t> </a:t>
            </a:r>
            <a:r>
              <a:rPr lang="en-US" sz="1800" b="1" dirty="0" err="1"/>
              <a:t>insiden</a:t>
            </a:r>
            <a:r>
              <a:rPr lang="en-US" sz="1800" b="1" dirty="0"/>
              <a:t> </a:t>
            </a:r>
            <a:r>
              <a:rPr lang="en-US" sz="1800" b="1" dirty="0" err="1"/>
              <a:t>serupa</a:t>
            </a:r>
            <a:r>
              <a:rPr lang="en-US" sz="1800" b="1" dirty="0"/>
              <a:t> </a:t>
            </a:r>
            <a:r>
              <a:rPr lang="en-US" sz="1800" b="1" dirty="0" err="1"/>
              <a:t>terulang</a:t>
            </a:r>
            <a:r>
              <a:rPr lang="en-US" sz="1800" b="1" dirty="0"/>
              <a:t> </a:t>
            </a:r>
            <a:r>
              <a:rPr lang="en-US" sz="1800" dirty="0"/>
              <a:t>di masa </a:t>
            </a:r>
            <a:r>
              <a:rPr lang="en-US" sz="1800" dirty="0" err="1"/>
              <a:t>mendatang</a:t>
            </a:r>
            <a:endParaRPr lang="en-US" sz="1800" dirty="0"/>
          </a:p>
          <a:p>
            <a:pPr algn="just"/>
            <a:r>
              <a:rPr lang="en-US" sz="1800" dirty="0" err="1"/>
              <a:t>Menjaga</a:t>
            </a:r>
            <a:r>
              <a:rPr lang="en-US" sz="1800" dirty="0"/>
              <a:t> </a:t>
            </a:r>
            <a:r>
              <a:rPr lang="en-US" sz="1800" b="1" dirty="0" err="1"/>
              <a:t>Reputasi</a:t>
            </a:r>
            <a:r>
              <a:rPr lang="en-US" sz="1800" dirty="0"/>
              <a:t> </a:t>
            </a:r>
            <a:r>
              <a:rPr lang="en-US" sz="1800" dirty="0" err="1"/>
              <a:t>Instansi</a:t>
            </a:r>
            <a:r>
              <a:rPr lang="en-US" sz="1800" dirty="0"/>
              <a:t> atau </a:t>
            </a:r>
            <a:r>
              <a:rPr lang="en-US" sz="1800" dirty="0" err="1"/>
              <a:t>Organisasi</a:t>
            </a:r>
            <a:r>
              <a:rPr lang="en-US" sz="1800" dirty="0"/>
              <a:t>.</a:t>
            </a:r>
          </a:p>
          <a:p>
            <a:pPr lvl="1" algn="just"/>
            <a:r>
              <a:rPr lang="en-US" sz="1200" dirty="0"/>
              <a:t>Dengan </a:t>
            </a:r>
            <a:r>
              <a:rPr lang="en-US" sz="1200" dirty="0" err="1"/>
              <a:t>Penanganan</a:t>
            </a:r>
            <a:r>
              <a:rPr lang="en-US" sz="1200" dirty="0"/>
              <a:t> </a:t>
            </a:r>
            <a:r>
              <a:rPr lang="en-US" sz="1200" dirty="0" err="1"/>
              <a:t>Insiden</a:t>
            </a:r>
            <a:r>
              <a:rPr lang="en-US" sz="1200" dirty="0"/>
              <a:t> yang cepat, tepat dan </a:t>
            </a:r>
            <a:r>
              <a:rPr lang="en-US" sz="1200" dirty="0" err="1"/>
              <a:t>terukur</a:t>
            </a:r>
            <a:r>
              <a:rPr lang="en-US" sz="1200" dirty="0"/>
              <a:t> </a:t>
            </a:r>
            <a:r>
              <a:rPr lang="en-US" sz="1200" dirty="0" err="1"/>
              <a:t>dapat</a:t>
            </a:r>
            <a:r>
              <a:rPr lang="en-US" sz="1200" dirty="0"/>
              <a:t> </a:t>
            </a:r>
            <a:r>
              <a:rPr lang="en-US" sz="1200" dirty="0" err="1"/>
              <a:t>menjaga</a:t>
            </a:r>
            <a:r>
              <a:rPr lang="en-US" sz="1200" dirty="0"/>
              <a:t> </a:t>
            </a:r>
            <a:r>
              <a:rPr lang="en-US" sz="1200" dirty="0" err="1"/>
              <a:t>kepercayan</a:t>
            </a:r>
            <a:r>
              <a:rPr lang="en-US" sz="1200" dirty="0"/>
              <a:t> publik pada </a:t>
            </a:r>
            <a:r>
              <a:rPr lang="en-US" sz="1200" dirty="0" err="1"/>
              <a:t>instansi</a:t>
            </a:r>
            <a:r>
              <a:rPr lang="en-US" sz="1200" dirty="0"/>
              <a:t> / </a:t>
            </a:r>
            <a:r>
              <a:rPr lang="en-US" sz="1200" dirty="0" err="1"/>
              <a:t>organisasi</a:t>
            </a:r>
            <a:r>
              <a:rPr lang="en-US" sz="1200" dirty="0"/>
              <a:t>.</a:t>
            </a:r>
          </a:p>
        </p:txBody>
      </p:sp>
      <p:graphicFrame>
        <p:nvGraphicFramePr>
          <p:cNvPr id="4" name="Content Placeholder 3">
            <a:extLst>
              <a:ext uri="{FF2B5EF4-FFF2-40B4-BE49-F238E27FC236}">
                <a16:creationId xmlns:a16="http://schemas.microsoft.com/office/drawing/2014/main" id="{44B3B808-EDCB-C6A2-FBAA-C0BDE74789AE}"/>
              </a:ext>
            </a:extLst>
          </p:cNvPr>
          <p:cNvGraphicFramePr>
            <a:graphicFrameLocks/>
          </p:cNvGraphicFramePr>
          <p:nvPr>
            <p:extLst>
              <p:ext uri="{D42A27DB-BD31-4B8C-83A1-F6EECF244321}">
                <p14:modId xmlns:p14="http://schemas.microsoft.com/office/powerpoint/2010/main" val="644133941"/>
              </p:ext>
            </p:extLst>
          </p:nvPr>
        </p:nvGraphicFramePr>
        <p:xfrm>
          <a:off x="4962526" y="2171700"/>
          <a:ext cx="4869656" cy="3132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A1DA14E-C5F6-4B71-8F35-C599DE7D79E3}"/>
              </a:ext>
            </a:extLst>
          </p:cNvPr>
          <p:cNvSpPr txBox="1"/>
          <p:nvPr/>
        </p:nvSpPr>
        <p:spPr>
          <a:xfrm>
            <a:off x="6032236" y="5502650"/>
            <a:ext cx="2730235" cy="300082"/>
          </a:xfrm>
          <a:prstGeom prst="rect">
            <a:avLst/>
          </a:prstGeom>
          <a:noFill/>
        </p:spPr>
        <p:txBody>
          <a:bodyPr wrap="none" rtlCol="0">
            <a:spAutoFit/>
          </a:bodyPr>
          <a:lstStyle/>
          <a:p>
            <a:r>
              <a:rPr lang="en-US" sz="1350" dirty="0" err="1"/>
              <a:t>Acuan</a:t>
            </a:r>
            <a:r>
              <a:rPr lang="en-US" sz="1350" dirty="0"/>
              <a:t> </a:t>
            </a:r>
            <a:r>
              <a:rPr lang="en-US" sz="1350" dirty="0" err="1"/>
              <a:t>Kerja</a:t>
            </a:r>
            <a:r>
              <a:rPr lang="en-US" sz="1350" dirty="0"/>
              <a:t> dan SOP : RFC 2350</a:t>
            </a:r>
            <a:endParaRPr lang="id-ID" sz="1350" dirty="0"/>
          </a:p>
        </p:txBody>
      </p:sp>
    </p:spTree>
    <p:extLst>
      <p:ext uri="{BB962C8B-B14F-4D97-AF65-F5344CB8AC3E}">
        <p14:creationId xmlns:p14="http://schemas.microsoft.com/office/powerpoint/2010/main" val="4155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727254" y="2276872"/>
            <a:ext cx="7675498" cy="2585323"/>
          </a:xfrm>
          <a:prstGeom prst="rect">
            <a:avLst/>
          </a:prstGeom>
          <a:noFill/>
        </p:spPr>
        <p:txBody>
          <a:bodyPr wrap="none" lIns="91440" tIns="45720" rIns="91440" bIns="45720">
            <a:spAutoFit/>
          </a:bodyPr>
          <a:lstStyle/>
          <a:p>
            <a:pPr algn="ctr"/>
            <a:r>
              <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rPr>
              <a:t>Any Question ?</a:t>
            </a:r>
          </a:p>
          <a:p>
            <a:pPr algn="ctr"/>
            <a:endPar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endParaRPr>
          </a:p>
          <a:p>
            <a:pPr algn="ctr"/>
            <a:r>
              <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rPr>
              <a:t>Anything to discuss ?</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endParaRPr>
          </a:p>
        </p:txBody>
      </p:sp>
    </p:spTree>
    <p:extLst>
      <p:ext uri="{BB962C8B-B14F-4D97-AF65-F5344CB8AC3E}">
        <p14:creationId xmlns:p14="http://schemas.microsoft.com/office/powerpoint/2010/main" val="363518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4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B5F4-ECFD-EEFB-6BB4-F2F018D5321F}"/>
              </a:ext>
            </a:extLst>
          </p:cNvPr>
          <p:cNvSpPr>
            <a:spLocks noGrp="1"/>
          </p:cNvSpPr>
          <p:nvPr>
            <p:ph type="title"/>
          </p:nvPr>
        </p:nvSpPr>
        <p:spPr>
          <a:xfrm>
            <a:off x="457200" y="743538"/>
            <a:ext cx="8229600" cy="1066800"/>
          </a:xfrm>
        </p:spPr>
        <p:txBody>
          <a:bodyPr/>
          <a:lstStyle/>
          <a:p>
            <a:r>
              <a:rPr lang="en-US" dirty="0"/>
              <a:t>Cyber Security Resilient</a:t>
            </a:r>
            <a:endParaRPr lang="en-ID" dirty="0"/>
          </a:p>
        </p:txBody>
      </p:sp>
      <p:sp>
        <p:nvSpPr>
          <p:cNvPr id="3" name="Content Placeholder 2">
            <a:extLst>
              <a:ext uri="{FF2B5EF4-FFF2-40B4-BE49-F238E27FC236}">
                <a16:creationId xmlns:a16="http://schemas.microsoft.com/office/drawing/2014/main" id="{B50E5C7E-201D-F1EE-56AC-9ABA7D301EA9}"/>
              </a:ext>
            </a:extLst>
          </p:cNvPr>
          <p:cNvSpPr>
            <a:spLocks noGrp="1"/>
          </p:cNvSpPr>
          <p:nvPr>
            <p:ph idx="1"/>
          </p:nvPr>
        </p:nvSpPr>
        <p:spPr>
          <a:xfrm>
            <a:off x="457200" y="2348880"/>
            <a:ext cx="8229600" cy="4225656"/>
          </a:xfrm>
        </p:spPr>
        <p:txBody>
          <a:bodyPr/>
          <a:lstStyle/>
          <a:p>
            <a:pPr marL="109728" indent="0">
              <a:buNone/>
            </a:pPr>
            <a:r>
              <a:rPr lang="en-ID" dirty="0"/>
              <a:t>Based on PDCA, 5 steps on cyber security resilient</a:t>
            </a:r>
          </a:p>
        </p:txBody>
      </p:sp>
      <p:pic>
        <p:nvPicPr>
          <p:cNvPr id="5" name="Picture 4">
            <a:extLst>
              <a:ext uri="{FF2B5EF4-FFF2-40B4-BE49-F238E27FC236}">
                <a16:creationId xmlns:a16="http://schemas.microsoft.com/office/drawing/2014/main" id="{7A1F0350-E5C5-8185-AD3C-2012285D3C93}"/>
              </a:ext>
            </a:extLst>
          </p:cNvPr>
          <p:cNvPicPr>
            <a:picLocks noChangeAspect="1"/>
          </p:cNvPicPr>
          <p:nvPr/>
        </p:nvPicPr>
        <p:blipFill>
          <a:blip r:embed="rId2"/>
          <a:stretch>
            <a:fillRect/>
          </a:stretch>
        </p:blipFill>
        <p:spPr>
          <a:xfrm>
            <a:off x="899592" y="3664163"/>
            <a:ext cx="7563906" cy="1495634"/>
          </a:xfrm>
          <a:prstGeom prst="rect">
            <a:avLst/>
          </a:prstGeom>
        </p:spPr>
      </p:pic>
    </p:spTree>
    <p:extLst>
      <p:ext uri="{BB962C8B-B14F-4D97-AF65-F5344CB8AC3E}">
        <p14:creationId xmlns:p14="http://schemas.microsoft.com/office/powerpoint/2010/main" val="191340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2352FC4-CFFC-AB96-E09A-54E29ACA3B7B}"/>
              </a:ext>
            </a:extLst>
          </p:cNvPr>
          <p:cNvGraphicFramePr>
            <a:graphicFrameLocks noChangeAspect="1"/>
          </p:cNvGraphicFramePr>
          <p:nvPr>
            <p:extLst>
              <p:ext uri="{D42A27DB-BD31-4B8C-83A1-F6EECF244321}">
                <p14:modId xmlns:p14="http://schemas.microsoft.com/office/powerpoint/2010/main" val="2910161061"/>
              </p:ext>
            </p:extLst>
          </p:nvPr>
        </p:nvGraphicFramePr>
        <p:xfrm>
          <a:off x="1395413" y="1919288"/>
          <a:ext cx="6353175" cy="3019425"/>
        </p:xfrm>
        <a:graphic>
          <a:graphicData uri="http://schemas.openxmlformats.org/presentationml/2006/ole">
            <mc:AlternateContent xmlns:mc="http://schemas.openxmlformats.org/markup-compatibility/2006">
              <mc:Choice xmlns:v="urn:schemas-microsoft-com:vml" Requires="v">
                <p:oleObj name="Photo Editor Photo" r:id="rId2" imgW="6353280" imgH="3019320" progId="MSPhotoEd.3">
                  <p:embed/>
                </p:oleObj>
              </mc:Choice>
              <mc:Fallback>
                <p:oleObj name="Photo Editor Photo" r:id="rId2" imgW="6353280" imgH="3019320" progId="MSPhotoEd.3">
                  <p:embed/>
                  <p:pic>
                    <p:nvPicPr>
                      <p:cNvPr id="0" name=""/>
                      <p:cNvPicPr/>
                      <p:nvPr/>
                    </p:nvPicPr>
                    <p:blipFill>
                      <a:blip r:embed="rId3"/>
                      <a:stretch>
                        <a:fillRect/>
                      </a:stretch>
                    </p:blipFill>
                    <p:spPr>
                      <a:xfrm>
                        <a:off x="1395413" y="1919288"/>
                        <a:ext cx="6353175" cy="30194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127E5FB1-BE41-DCE1-286E-6733A8679832}"/>
              </a:ext>
            </a:extLst>
          </p:cNvPr>
          <p:cNvSpPr txBox="1"/>
          <p:nvPr/>
        </p:nvSpPr>
        <p:spPr>
          <a:xfrm>
            <a:off x="4427984" y="2348880"/>
            <a:ext cx="1853952" cy="369332"/>
          </a:xfrm>
          <a:prstGeom prst="rect">
            <a:avLst/>
          </a:prstGeom>
          <a:noFill/>
        </p:spPr>
        <p:txBody>
          <a:bodyPr wrap="square">
            <a:spAutoFit/>
          </a:bodyPr>
          <a:lstStyle/>
          <a:p>
            <a:r>
              <a:rPr lang="en-US" b="1" i="1" dirty="0"/>
              <a:t>Risk Profile</a:t>
            </a:r>
            <a:endParaRPr lang="id-ID" b="1" i="1" dirty="0"/>
          </a:p>
        </p:txBody>
      </p:sp>
    </p:spTree>
    <p:extLst>
      <p:ext uri="{BB962C8B-B14F-4D97-AF65-F5344CB8AC3E}">
        <p14:creationId xmlns:p14="http://schemas.microsoft.com/office/powerpoint/2010/main" val="9210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7DFF8-5895-4888-FC1D-FB04B467DDEF}"/>
              </a:ext>
            </a:extLst>
          </p:cNvPr>
          <p:cNvSpPr txBox="1"/>
          <p:nvPr/>
        </p:nvSpPr>
        <p:spPr>
          <a:xfrm>
            <a:off x="683568" y="1772816"/>
            <a:ext cx="7992888" cy="3539430"/>
          </a:xfrm>
          <a:prstGeom prst="rect">
            <a:avLst/>
          </a:prstGeom>
          <a:noFill/>
        </p:spPr>
        <p:txBody>
          <a:bodyPr wrap="square">
            <a:spAutoFit/>
          </a:bodyPr>
          <a:lstStyle/>
          <a:p>
            <a:pPr algn="ctr"/>
            <a:r>
              <a:rPr lang="en-US" sz="2800" dirty="0"/>
              <a:t>A </a:t>
            </a:r>
            <a:r>
              <a:rPr lang="en-US" sz="2800" b="1" dirty="0"/>
              <a:t>cybersecurity maturity model</a:t>
            </a:r>
            <a:r>
              <a:rPr lang="en-US" sz="2800" dirty="0"/>
              <a:t> is a systematic framework that aids in the evaluation and enhancement of an organization’s cybersecurity posture. It not only identifies the existing state of security protocols but also provides a roadmap for improvements, incorporating aspects such as data management service and continuous control monitoring.</a:t>
            </a:r>
            <a:endParaRPr lang="id-ID" sz="2800" dirty="0"/>
          </a:p>
        </p:txBody>
      </p:sp>
    </p:spTree>
    <p:extLst>
      <p:ext uri="{BB962C8B-B14F-4D97-AF65-F5344CB8AC3E}">
        <p14:creationId xmlns:p14="http://schemas.microsoft.com/office/powerpoint/2010/main" val="352967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679C-86E9-D413-C7B2-3AB52E7F266A}"/>
              </a:ext>
            </a:extLst>
          </p:cNvPr>
          <p:cNvSpPr>
            <a:spLocks noGrp="1"/>
          </p:cNvSpPr>
          <p:nvPr>
            <p:ph type="title"/>
          </p:nvPr>
        </p:nvSpPr>
        <p:spPr>
          <a:xfrm>
            <a:off x="457572" y="764704"/>
            <a:ext cx="8229600" cy="1066800"/>
          </a:xfrm>
        </p:spPr>
        <p:txBody>
          <a:bodyPr/>
          <a:lstStyle/>
          <a:p>
            <a:r>
              <a:rPr lang="en-US" dirty="0"/>
              <a:t>Benefits</a:t>
            </a:r>
            <a:endParaRPr lang="id-ID" dirty="0"/>
          </a:p>
        </p:txBody>
      </p:sp>
      <p:sp>
        <p:nvSpPr>
          <p:cNvPr id="3" name="Content Placeholder 2">
            <a:extLst>
              <a:ext uri="{FF2B5EF4-FFF2-40B4-BE49-F238E27FC236}">
                <a16:creationId xmlns:a16="http://schemas.microsoft.com/office/drawing/2014/main" id="{49EA175E-F4F1-F2ED-8DB1-9DF4AF36FAB1}"/>
              </a:ext>
            </a:extLst>
          </p:cNvPr>
          <p:cNvSpPr>
            <a:spLocks noGrp="1"/>
          </p:cNvSpPr>
          <p:nvPr>
            <p:ph idx="1"/>
          </p:nvPr>
        </p:nvSpPr>
        <p:spPr/>
        <p:txBody>
          <a:bodyPr>
            <a:normAutofit fontScale="70000" lnSpcReduction="20000"/>
          </a:bodyPr>
          <a:lstStyle/>
          <a:p>
            <a:pPr marL="109728" indent="0" algn="just">
              <a:buNone/>
            </a:pPr>
            <a:r>
              <a:rPr lang="en-US" dirty="0"/>
              <a:t>Adopting cybersecurity maturity models offers numerous advantages for organizations. Firstly, they amplify an organization’s security stance by enhancing defense mechanisms, especially when melded with cutting-edge technologies like AI and cybersecurity tools. Additionally, through the insights of a maturity model, threats are markedly reduced as vulnerabilities are identified and guided towards appropriate mitigation. </a:t>
            </a:r>
          </a:p>
          <a:p>
            <a:pPr marL="109728" indent="0" algn="just">
              <a:buNone/>
            </a:pPr>
            <a:endParaRPr lang="en-US" dirty="0"/>
          </a:p>
          <a:p>
            <a:pPr marL="109728" indent="0" algn="just">
              <a:buNone/>
            </a:pPr>
            <a:r>
              <a:rPr lang="en-US" dirty="0"/>
              <a:t>Maturity models also streamline the process of adhering to standards, making tasks like data governance and lineage compliance more straightforward. In the unfortunate event of a breach, organizations equipped with these models are poised to respond more promptly and efficiently. Moreover, by championing proactive defense measures, they can substantially minimize the financial fallout from potential cyber incidents.</a:t>
            </a:r>
            <a:endParaRPr lang="id-ID" dirty="0"/>
          </a:p>
        </p:txBody>
      </p:sp>
    </p:spTree>
    <p:extLst>
      <p:ext uri="{BB962C8B-B14F-4D97-AF65-F5344CB8AC3E}">
        <p14:creationId xmlns:p14="http://schemas.microsoft.com/office/powerpoint/2010/main" val="23323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12FB-30F5-FAD5-C4C0-372418FE468A}"/>
              </a:ext>
            </a:extLst>
          </p:cNvPr>
          <p:cNvSpPr>
            <a:spLocks noGrp="1"/>
          </p:cNvSpPr>
          <p:nvPr>
            <p:ph type="title"/>
          </p:nvPr>
        </p:nvSpPr>
        <p:spPr>
          <a:xfrm>
            <a:off x="457200" y="404664"/>
            <a:ext cx="8229600" cy="1066800"/>
          </a:xfrm>
        </p:spPr>
        <p:txBody>
          <a:bodyPr/>
          <a:lstStyle/>
          <a:p>
            <a:r>
              <a:rPr lang="id-ID" dirty="0"/>
              <a:t>The Implementation Process</a:t>
            </a:r>
          </a:p>
        </p:txBody>
      </p:sp>
      <p:sp>
        <p:nvSpPr>
          <p:cNvPr id="3" name="Content Placeholder 2">
            <a:extLst>
              <a:ext uri="{FF2B5EF4-FFF2-40B4-BE49-F238E27FC236}">
                <a16:creationId xmlns:a16="http://schemas.microsoft.com/office/drawing/2014/main" id="{E0D66C85-BA8B-4C29-E9F7-511C58E687D7}"/>
              </a:ext>
            </a:extLst>
          </p:cNvPr>
          <p:cNvSpPr>
            <a:spLocks noGrp="1"/>
          </p:cNvSpPr>
          <p:nvPr>
            <p:ph idx="1"/>
          </p:nvPr>
        </p:nvSpPr>
        <p:spPr>
          <a:xfrm>
            <a:off x="457200" y="1471464"/>
            <a:ext cx="8229600" cy="5103072"/>
          </a:xfrm>
        </p:spPr>
        <p:txBody>
          <a:bodyPr>
            <a:normAutofit fontScale="47500" lnSpcReduction="20000"/>
          </a:bodyPr>
          <a:lstStyle/>
          <a:p>
            <a:pPr algn="just"/>
            <a:r>
              <a:rPr lang="en-US" dirty="0"/>
              <a:t>Assessing Current State</a:t>
            </a:r>
          </a:p>
          <a:p>
            <a:pPr marL="361950" indent="0" algn="just">
              <a:buNone/>
            </a:pPr>
            <a:r>
              <a:rPr lang="en-US" dirty="0"/>
              <a:t>Before diving into cybersecurity improvements, understanding the current status is crucial. Analyzing the existing cybersecurity infrastructure is a must, and tools like the cybersecurity maturity assessment tool are vital. They pinpoint vulnerabilities, highlight strengths, and identify areas for enhancement.</a:t>
            </a:r>
          </a:p>
          <a:p>
            <a:pPr algn="just"/>
            <a:endParaRPr lang="en-US" dirty="0"/>
          </a:p>
          <a:p>
            <a:pPr algn="just"/>
            <a:r>
              <a:rPr lang="en-US" dirty="0"/>
              <a:t>Setting Security Goals</a:t>
            </a:r>
          </a:p>
          <a:p>
            <a:pPr marL="361950" indent="0" algn="just">
              <a:buNone/>
            </a:pPr>
            <a:r>
              <a:rPr lang="en-US" dirty="0"/>
              <a:t>After assessment, setting realistic goals is essential. These goals, aligned with the organization’s strategy, should be attainable and time-specific, acting as guiding lights for subsequent actions.</a:t>
            </a:r>
          </a:p>
          <a:p>
            <a:pPr algn="just"/>
            <a:endParaRPr lang="en-US" dirty="0"/>
          </a:p>
          <a:p>
            <a:pPr algn="just"/>
            <a:r>
              <a:rPr lang="en-US" dirty="0"/>
              <a:t>Selecting an Appropriate Model</a:t>
            </a:r>
          </a:p>
          <a:p>
            <a:pPr marL="361950" indent="0" algn="just">
              <a:buNone/>
            </a:pPr>
            <a:r>
              <a:rPr lang="en-US" dirty="0"/>
              <a:t>With many models to choose from, it’s vital to select one that fits the organization’s specific needs. For example, the cybersecurity capability model may be suitable for some due to its design and goals.</a:t>
            </a:r>
          </a:p>
          <a:p>
            <a:pPr algn="just"/>
            <a:endParaRPr lang="en-US" dirty="0"/>
          </a:p>
          <a:p>
            <a:pPr algn="just"/>
            <a:r>
              <a:rPr lang="en-US" dirty="0"/>
              <a:t>Developing a Roadmap</a:t>
            </a:r>
          </a:p>
          <a:p>
            <a:pPr marL="361950" indent="0" algn="just">
              <a:buNone/>
            </a:pPr>
            <a:r>
              <a:rPr lang="en-US" dirty="0"/>
              <a:t>This is more than a plan; it’s the organization’s cybersecurity guide. It outlines the journey from the present state to the desired cybersecurity position, providing a clear path for stakeholders to follow.</a:t>
            </a:r>
          </a:p>
          <a:p>
            <a:pPr algn="just"/>
            <a:endParaRPr lang="en-US" dirty="0"/>
          </a:p>
          <a:p>
            <a:pPr algn="just"/>
            <a:r>
              <a:rPr lang="en-US" dirty="0"/>
              <a:t>Implementation of the Roadmap</a:t>
            </a:r>
          </a:p>
          <a:p>
            <a:pPr marL="361950" indent="0" algn="just">
              <a:buNone/>
            </a:pPr>
            <a:r>
              <a:rPr lang="en-US" dirty="0"/>
              <a:t>The implementation phase takes the outlined journey from the roadmap and brings it into action. It involves assigning specific roles, allocating necessary resources, setting time frames, and regularly updating stakeholders. By actively addressing each step and anticipating potential challenges, the organization transforms its strategic vision into tangible cybersecurity improvements.</a:t>
            </a:r>
          </a:p>
          <a:p>
            <a:pPr algn="just"/>
            <a:endParaRPr lang="en-US" dirty="0"/>
          </a:p>
          <a:p>
            <a:pPr algn="just"/>
            <a:r>
              <a:rPr lang="en-US" dirty="0"/>
              <a:t>Measuring and Monitoring Progress</a:t>
            </a:r>
          </a:p>
          <a:p>
            <a:pPr marL="361950" indent="0" algn="just">
              <a:buNone/>
            </a:pPr>
            <a:r>
              <a:rPr lang="en-US" dirty="0"/>
              <a:t>No matter how brilliant a strategy is, its effectiveness lies in execution. Ongoing evaluation keeps the organization aligned. Beyond monitoring, it’s about recalibrating when deviations or challenges arise, ensuring alignment with core goals.</a:t>
            </a:r>
            <a:endParaRPr lang="id-ID" dirty="0"/>
          </a:p>
        </p:txBody>
      </p:sp>
    </p:spTree>
    <p:extLst>
      <p:ext uri="{BB962C8B-B14F-4D97-AF65-F5344CB8AC3E}">
        <p14:creationId xmlns:p14="http://schemas.microsoft.com/office/powerpoint/2010/main" val="164189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E155-6385-4174-2AED-899DD69DF0AE}"/>
              </a:ext>
            </a:extLst>
          </p:cNvPr>
          <p:cNvSpPr>
            <a:spLocks noGrp="1"/>
          </p:cNvSpPr>
          <p:nvPr>
            <p:ph type="title"/>
          </p:nvPr>
        </p:nvSpPr>
        <p:spPr>
          <a:xfrm>
            <a:off x="457200" y="764704"/>
            <a:ext cx="8229600" cy="1066800"/>
          </a:xfrm>
        </p:spPr>
        <p:txBody>
          <a:bodyPr/>
          <a:lstStyle/>
          <a:p>
            <a:r>
              <a:rPr lang="en-US" dirty="0"/>
              <a:t>Maturity Models</a:t>
            </a:r>
            <a:endParaRPr lang="id-ID" dirty="0"/>
          </a:p>
        </p:txBody>
      </p:sp>
      <p:sp>
        <p:nvSpPr>
          <p:cNvPr id="3" name="Content Placeholder 2">
            <a:extLst>
              <a:ext uri="{FF2B5EF4-FFF2-40B4-BE49-F238E27FC236}">
                <a16:creationId xmlns:a16="http://schemas.microsoft.com/office/drawing/2014/main" id="{ACC47EB8-FE48-0A5D-B1DE-30D59149762A}"/>
              </a:ext>
            </a:extLst>
          </p:cNvPr>
          <p:cNvSpPr>
            <a:spLocks noGrp="1"/>
          </p:cNvSpPr>
          <p:nvPr>
            <p:ph idx="1"/>
          </p:nvPr>
        </p:nvSpPr>
        <p:spPr/>
        <p:txBody>
          <a:bodyPr/>
          <a:lstStyle/>
          <a:p>
            <a:pPr algn="just"/>
            <a:r>
              <a:rPr lang="en-US" dirty="0"/>
              <a:t>ISACA – Capability Maturity Model Integration (CMMI)</a:t>
            </a:r>
          </a:p>
          <a:p>
            <a:pPr algn="just"/>
            <a:r>
              <a:rPr lang="en-US" dirty="0"/>
              <a:t>Cybersecurity Maturity Model Certification (CMMC)</a:t>
            </a:r>
          </a:p>
          <a:p>
            <a:pPr algn="just"/>
            <a:r>
              <a:rPr lang="en-US" dirty="0"/>
              <a:t>ISO/IEC 21827, System Security Engineering 0 Capability Maturity Model (SSE-CMM)</a:t>
            </a:r>
          </a:p>
          <a:p>
            <a:pPr algn="just"/>
            <a:r>
              <a:rPr lang="en-US" dirty="0"/>
              <a:t>OWASP Software Assurance Maturity Model (SAMM)</a:t>
            </a:r>
          </a:p>
          <a:p>
            <a:pPr algn="just"/>
            <a:r>
              <a:rPr lang="en-US" dirty="0"/>
              <a:t>RIMS Risk Maturity Model</a:t>
            </a:r>
            <a:endParaRPr lang="id-ID" dirty="0"/>
          </a:p>
        </p:txBody>
      </p:sp>
    </p:spTree>
    <p:extLst>
      <p:ext uri="{BB962C8B-B14F-4D97-AF65-F5344CB8AC3E}">
        <p14:creationId xmlns:p14="http://schemas.microsoft.com/office/powerpoint/2010/main" val="394334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A4CD1F6-9785-4181-E2E0-53BF9E7E3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208912" cy="615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07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76A70D2-4692-AB98-713B-F1F1DE396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490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36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96212</TotalTime>
  <Words>697</Words>
  <Application>Microsoft Office PowerPoint</Application>
  <PresentationFormat>On-screen Show (4:3)</PresentationFormat>
  <Paragraphs>59</Paragraphs>
  <Slides>17</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Calibri</vt:lpstr>
      <vt:lpstr>Georgia</vt:lpstr>
      <vt:lpstr>Trebuchet MS</vt:lpstr>
      <vt:lpstr>Wingdings 2</vt:lpstr>
      <vt:lpstr>Urban</vt:lpstr>
      <vt:lpstr>Photo Editor Photo</vt:lpstr>
      <vt:lpstr>System and Cyber Security</vt:lpstr>
      <vt:lpstr>Cyber Security Resilient</vt:lpstr>
      <vt:lpstr>PowerPoint Presentation</vt:lpstr>
      <vt:lpstr>PowerPoint Presentation</vt:lpstr>
      <vt:lpstr>Benefits</vt:lpstr>
      <vt:lpstr>The Implementation Process</vt:lpstr>
      <vt:lpstr>Maturity Models</vt:lpstr>
      <vt:lpstr>PowerPoint Presentation</vt:lpstr>
      <vt:lpstr>PowerPoint Presentation</vt:lpstr>
      <vt:lpstr>PowerPoint Presentation</vt:lpstr>
      <vt:lpstr>PowerPoint Presentation</vt:lpstr>
      <vt:lpstr>PowerPoint Presentation</vt:lpstr>
      <vt:lpstr>FrameWork CSIRT (Framework 2.1)</vt:lpstr>
      <vt:lpstr>PowerPoint Presentation</vt:lpstr>
      <vt:lpstr>Computer Security Insiden Response Team (CSIRT)</vt:lpstr>
      <vt:lpstr>PowerPoint Presentation</vt:lpstr>
      <vt:lpstr>PowerPoint Presentation</vt:lpstr>
    </vt:vector>
  </TitlesOfParts>
  <Company>Universitas Dian Nuswantoro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dc:title>
  <dc:creator>L. Budi Handoko</dc:creator>
  <cp:lastModifiedBy>Ensign Budi</cp:lastModifiedBy>
  <cp:revision>506</cp:revision>
  <dcterms:created xsi:type="dcterms:W3CDTF">2011-09-14T06:18:36Z</dcterms:created>
  <dcterms:modified xsi:type="dcterms:W3CDTF">2023-12-08T09:12:43Z</dcterms:modified>
</cp:coreProperties>
</file>