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897" r:id="rId3"/>
    <p:sldId id="915" r:id="rId4"/>
    <p:sldId id="916" r:id="rId5"/>
    <p:sldId id="904" r:id="rId6"/>
    <p:sldId id="914" r:id="rId7"/>
    <p:sldId id="917" r:id="rId8"/>
    <p:sldId id="918" r:id="rId9"/>
    <p:sldId id="919" r:id="rId10"/>
    <p:sldId id="920" r:id="rId11"/>
    <p:sldId id="337" r:id="rId12"/>
    <p:sldId id="262" r:id="rId13"/>
    <p:sldId id="272" r:id="rId14"/>
    <p:sldId id="516" r:id="rId15"/>
    <p:sldId id="266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86897" autoAdjust="0"/>
  </p:normalViewPr>
  <p:slideViewPr>
    <p:cSldViewPr>
      <p:cViewPr varScale="1">
        <p:scale>
          <a:sx n="101" d="100"/>
          <a:sy n="101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E425F63-95AA-44A9-A414-4560BA96DB12}" type="datetimeFigureOut">
              <a:rPr lang="id-ID" smtClean="0"/>
              <a:t>08-12-2023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and Cyber Security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L. Budi Handoko, M.Kom. (handoko@dosen.dinus.ac.id</a:t>
            </a:r>
            <a:r>
              <a:rPr lang="en-US" dirty="0"/>
              <a:t> /</a:t>
            </a:r>
          </a:p>
          <a:p>
            <a:r>
              <a:rPr lang="en-US" dirty="0"/>
              <a:t>handoko@dsn.dinus.ac.id</a:t>
            </a:r>
            <a:r>
              <a:rPr lang="id-ID" dirty="0"/>
              <a:t>)</a:t>
            </a:r>
          </a:p>
          <a:p>
            <a:r>
              <a:rPr lang="id-ID" dirty="0"/>
              <a:t>Dian Nuswantoro University</a:t>
            </a:r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6167-2364-63EB-8EF9-2DC5F9BF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lang="id-ID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BEF5-574E-B63E-E3B6-CE60EECA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it an evolving branch the scope of enhancement in technology is immense.</a:t>
            </a:r>
          </a:p>
          <a:p>
            <a:endParaRPr lang="en-US" dirty="0"/>
          </a:p>
          <a:p>
            <a:r>
              <a:rPr lang="en-US" dirty="0"/>
              <a:t>No ethical hacker can ensure the system security by using the same technique repeatedly.</a:t>
            </a:r>
          </a:p>
          <a:p>
            <a:endParaRPr lang="en-US" dirty="0"/>
          </a:p>
          <a:p>
            <a:r>
              <a:rPr lang="en-US" dirty="0"/>
              <a:t>More enhanced software’s should be used for optimum protection.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902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07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C362-A8D6-4817-8A8E-09FC6625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3" y="620688"/>
            <a:ext cx="8784976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3EE5-96CD-4F18-802D-EEF02387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916832"/>
            <a:ext cx="8229600" cy="453650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Uni </a:t>
            </a:r>
            <a:r>
              <a:rPr lang="en-US" dirty="0" err="1"/>
              <a:t>Eropa</a:t>
            </a:r>
            <a:r>
              <a:rPr lang="en-US" dirty="0"/>
              <a:t> : GDPR (General Data Protection Regulation) -&gt; https://gdpr-info.eu/</a:t>
            </a:r>
          </a:p>
          <a:p>
            <a:r>
              <a:rPr lang="en-US" dirty="0"/>
              <a:t>US (California State) : CCPA (California Consumer Privacy Act)</a:t>
            </a:r>
          </a:p>
          <a:p>
            <a:r>
              <a:rPr lang="en-US" dirty="0"/>
              <a:t>Indonesia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11 </a:t>
            </a:r>
            <a:r>
              <a:rPr lang="en-US" dirty="0" err="1"/>
              <a:t>Tahun</a:t>
            </a:r>
            <a:r>
              <a:rPr lang="en-US" dirty="0"/>
              <a:t> 2008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(UU ITE)</a:t>
            </a:r>
          </a:p>
          <a:p>
            <a:pPr lvl="1"/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19 </a:t>
            </a:r>
            <a:r>
              <a:rPr lang="en-US" dirty="0" err="1"/>
              <a:t>Tahun</a:t>
            </a:r>
            <a:r>
              <a:rPr lang="en-US" dirty="0"/>
              <a:t> 2016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UU </a:t>
            </a:r>
            <a:r>
              <a:rPr lang="en-US" dirty="0" err="1"/>
              <a:t>Nomor</a:t>
            </a:r>
            <a:r>
              <a:rPr lang="en-US" dirty="0"/>
              <a:t> 11 </a:t>
            </a:r>
            <a:r>
              <a:rPr lang="en-US" dirty="0" err="1"/>
              <a:t>Tahun</a:t>
            </a:r>
            <a:r>
              <a:rPr lang="en-US" dirty="0"/>
              <a:t> 2008</a:t>
            </a:r>
          </a:p>
          <a:p>
            <a:pPr lvl="1"/>
            <a:r>
              <a:rPr lang="en-US" dirty="0" err="1"/>
              <a:t>Peraturan</a:t>
            </a:r>
            <a:r>
              <a:rPr lang="en-US" dirty="0"/>
              <a:t> Menteri </a:t>
            </a:r>
            <a:r>
              <a:rPr lang="en-US" dirty="0" err="1"/>
              <a:t>Komunikasi</a:t>
            </a:r>
            <a:r>
              <a:rPr lang="en-US" dirty="0"/>
              <a:t> dan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20 </a:t>
            </a:r>
            <a:r>
              <a:rPr lang="en-US" dirty="0" err="1"/>
              <a:t>Tahun</a:t>
            </a:r>
            <a:r>
              <a:rPr lang="en-US" dirty="0"/>
              <a:t> 2016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Elektronik</a:t>
            </a:r>
            <a:endParaRPr lang="en-US" dirty="0"/>
          </a:p>
          <a:p>
            <a:pPr lvl="1"/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Jasa </a:t>
            </a:r>
            <a:r>
              <a:rPr lang="en-US" dirty="0" err="1"/>
              <a:t>Keuangan</a:t>
            </a:r>
            <a:r>
              <a:rPr lang="en-US" dirty="0"/>
              <a:t> (OJK) </a:t>
            </a:r>
            <a:r>
              <a:rPr lang="en-US" dirty="0" err="1"/>
              <a:t>Nomor</a:t>
            </a:r>
            <a:r>
              <a:rPr lang="en-US" dirty="0"/>
              <a:t> 77/PJOK.01/2016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Pinjam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Uang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lvl="1"/>
            <a:r>
              <a:rPr lang="en-US" dirty="0"/>
              <a:t>PP </a:t>
            </a:r>
            <a:r>
              <a:rPr lang="en-US" dirty="0" err="1"/>
              <a:t>Nomor</a:t>
            </a:r>
            <a:r>
              <a:rPr lang="en-US" dirty="0"/>
              <a:t> 71 </a:t>
            </a:r>
            <a:r>
              <a:rPr lang="en-US" dirty="0" err="1"/>
              <a:t>Tahun</a:t>
            </a:r>
            <a:r>
              <a:rPr lang="en-US" dirty="0"/>
              <a:t> 2019 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Transaksi </a:t>
            </a:r>
            <a:r>
              <a:rPr lang="en-US" dirty="0" err="1"/>
              <a:t>Elektronik</a:t>
            </a:r>
            <a:r>
              <a:rPr lang="en-US" dirty="0"/>
              <a:t> (PP PSTE)</a:t>
            </a:r>
          </a:p>
          <a:p>
            <a:pPr lvl="1"/>
            <a:r>
              <a:rPr lang="en-US" b="1" dirty="0" err="1"/>
              <a:t>Undang-Undang</a:t>
            </a:r>
            <a:r>
              <a:rPr lang="en-US" b="1" dirty="0"/>
              <a:t> </a:t>
            </a:r>
            <a:r>
              <a:rPr lang="en-US" b="1" dirty="0" err="1"/>
              <a:t>Nomor</a:t>
            </a:r>
            <a:r>
              <a:rPr lang="en-US" b="1" dirty="0"/>
              <a:t> 27 </a:t>
            </a:r>
            <a:r>
              <a:rPr lang="en-US" b="1" dirty="0" err="1"/>
              <a:t>Tahun</a:t>
            </a:r>
            <a:r>
              <a:rPr lang="en-US" b="1" dirty="0"/>
              <a:t> 2022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Perlindungan</a:t>
            </a:r>
            <a:r>
              <a:rPr lang="en-US" b="1" dirty="0"/>
              <a:t> Data </a:t>
            </a:r>
            <a:r>
              <a:rPr lang="en-US" b="1" dirty="0" err="1"/>
              <a:t>Pribadi</a:t>
            </a:r>
            <a:r>
              <a:rPr lang="en-US" b="1" dirty="0"/>
              <a:t> (UU PDP)</a:t>
            </a:r>
          </a:p>
        </p:txBody>
      </p:sp>
    </p:spTree>
    <p:extLst>
      <p:ext uri="{BB962C8B-B14F-4D97-AF65-F5344CB8AC3E}">
        <p14:creationId xmlns:p14="http://schemas.microsoft.com/office/powerpoint/2010/main" val="156508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4486-B988-40AC-B7DD-ADDB6F8B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7598569" cy="6960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Poin-poin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UU PDP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E2F7-0AC2-4068-90DF-51580D70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4680520"/>
          </a:xfrm>
        </p:spPr>
        <p:txBody>
          <a:bodyPr anchor="t" anchorCtr="0">
            <a:normAutofit fontScale="55000" lnSpcReduction="20000"/>
          </a:bodyPr>
          <a:lstStyle/>
          <a:p>
            <a:pPr marL="257175" indent="-257175" algn="just">
              <a:buFont typeface="+mj-lt"/>
              <a:buAutoNum type="arabicPeriod"/>
            </a:pPr>
            <a:endParaRPr lang="en-ID" b="0" i="0" dirty="0">
              <a:effectLst/>
              <a:latin typeface="inter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ID" b="0" i="0" dirty="0" err="1">
                <a:effectLst/>
                <a:latin typeface="inter"/>
              </a:rPr>
              <a:t>Definisi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1" dirty="0">
                <a:effectLst/>
                <a:latin typeface="inter"/>
              </a:rPr>
              <a:t>Data </a:t>
            </a:r>
            <a:r>
              <a:rPr lang="en-ID" b="0" i="1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disebutkan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setiap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tentang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seseorang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baik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teridentifikasi</a:t>
            </a:r>
            <a:r>
              <a:rPr lang="en-ID" b="0" i="0" dirty="0">
                <a:effectLst/>
                <a:latin typeface="inter"/>
              </a:rPr>
              <a:t> dan </a:t>
            </a:r>
            <a:r>
              <a:rPr lang="en-ID" b="0" i="0" dirty="0" err="1">
                <a:effectLst/>
                <a:latin typeface="inter"/>
              </a:rPr>
              <a:t>dapat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diidentifikasi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tersendiri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atau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dikombinasikan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informasi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lainnya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secara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langsung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maupun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tidak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langsung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melalui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sistem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elektronik</a:t>
            </a:r>
            <a:r>
              <a:rPr lang="en-ID" b="0" i="0" dirty="0">
                <a:effectLst/>
                <a:latin typeface="inter"/>
              </a:rPr>
              <a:t> dan </a:t>
            </a:r>
            <a:r>
              <a:rPr lang="en-ID" b="0" i="0" dirty="0" err="1">
                <a:effectLst/>
                <a:latin typeface="inter"/>
              </a:rPr>
              <a:t>nonelektronik</a:t>
            </a:r>
            <a:r>
              <a:rPr lang="en-ID" b="0" i="0" dirty="0">
                <a:effectLst/>
                <a:latin typeface="inter"/>
              </a:rPr>
              <a:t>. (</a:t>
            </a:r>
            <a:r>
              <a:rPr lang="en-ID" b="0" i="0" dirty="0" err="1">
                <a:effectLst/>
                <a:latin typeface="inter"/>
              </a:rPr>
              <a:t>Pasal</a:t>
            </a:r>
            <a:r>
              <a:rPr lang="en-ID" b="0" i="0" dirty="0">
                <a:effectLst/>
                <a:latin typeface="inter"/>
              </a:rPr>
              <a:t> 1)</a:t>
            </a:r>
          </a:p>
          <a:p>
            <a:pPr marL="257175" indent="-257175" algn="just">
              <a:buFont typeface="+mj-lt"/>
              <a:buAutoNum type="arabicPeriod"/>
            </a:pPr>
            <a:endParaRPr lang="en-ID" b="0" i="0" dirty="0">
              <a:effectLst/>
              <a:latin typeface="inter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ID" b="0" i="0" dirty="0" err="1">
                <a:effectLst/>
                <a:latin typeface="inter"/>
              </a:rPr>
              <a:t>Jenis-jenis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 Ada </a:t>
            </a:r>
            <a:r>
              <a:rPr lang="en-ID" b="0" i="0" dirty="0" err="1">
                <a:effectLst/>
                <a:latin typeface="inter"/>
              </a:rPr>
              <a:t>dua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jenis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yakni</a:t>
            </a:r>
            <a:r>
              <a:rPr lang="en-ID" b="0" i="0" dirty="0">
                <a:effectLst/>
                <a:latin typeface="inter"/>
              </a:rPr>
              <a:t> data yang </a:t>
            </a:r>
            <a:r>
              <a:rPr lang="en-ID" b="0" i="0" dirty="0" err="1">
                <a:effectLst/>
                <a:latin typeface="inter"/>
              </a:rPr>
              <a:t>bersifat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umum</a:t>
            </a:r>
            <a:r>
              <a:rPr lang="en-ID" b="0" i="0" dirty="0">
                <a:effectLst/>
                <a:latin typeface="inter"/>
              </a:rPr>
              <a:t> dan </a:t>
            </a:r>
            <a:r>
              <a:rPr lang="en-ID" b="0" i="0" dirty="0" err="1">
                <a:effectLst/>
                <a:latin typeface="inter"/>
              </a:rPr>
              <a:t>spesifik</a:t>
            </a:r>
            <a:r>
              <a:rPr lang="en-ID" b="0" i="0" dirty="0">
                <a:effectLst/>
                <a:latin typeface="inter"/>
              </a:rPr>
              <a:t>. (</a:t>
            </a:r>
            <a:r>
              <a:rPr lang="en-ID" b="0" i="0" dirty="0" err="1">
                <a:effectLst/>
                <a:latin typeface="inter"/>
              </a:rPr>
              <a:t>Pasal</a:t>
            </a:r>
            <a:r>
              <a:rPr lang="en-ID" b="0" i="0" dirty="0">
                <a:effectLst/>
                <a:latin typeface="inter"/>
              </a:rPr>
              <a:t> 4)</a:t>
            </a:r>
          </a:p>
          <a:p>
            <a:pPr marL="257175" indent="-257175" algn="just">
              <a:buFont typeface="+mj-lt"/>
              <a:buAutoNum type="arabicPeriod"/>
            </a:pPr>
            <a:endParaRPr lang="en-ID" b="0" i="0" dirty="0">
              <a:effectLst/>
              <a:latin typeface="inter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ID" b="0" i="0" dirty="0" err="1">
                <a:effectLst/>
                <a:latin typeface="inter"/>
              </a:rPr>
              <a:t>Penghapusan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Pengendali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wajib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memusnahkan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informasi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itu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jika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sudah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tidak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memiliki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nilai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guna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atau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habis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retensinya</a:t>
            </a:r>
            <a:r>
              <a:rPr lang="en-ID" b="0" i="0" dirty="0">
                <a:effectLst/>
                <a:latin typeface="inter"/>
              </a:rPr>
              <a:t>. Jika </a:t>
            </a:r>
            <a:r>
              <a:rPr lang="en-ID" b="0" i="0" dirty="0" err="1">
                <a:effectLst/>
                <a:latin typeface="inter"/>
              </a:rPr>
              <a:t>pemilik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meminta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datanya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dihapus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pengendali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harus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menghapus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informasi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itu</a:t>
            </a:r>
            <a:r>
              <a:rPr lang="en-ID" b="0" i="0" dirty="0">
                <a:effectLst/>
                <a:latin typeface="inter"/>
              </a:rPr>
              <a:t>. (BAB IV)</a:t>
            </a:r>
          </a:p>
          <a:p>
            <a:pPr marL="257175" indent="-257175" algn="just">
              <a:buFont typeface="+mj-lt"/>
              <a:buAutoNum type="arabicPeriod"/>
            </a:pPr>
            <a:endParaRPr lang="en-ID" b="0" i="0" dirty="0">
              <a:effectLst/>
              <a:latin typeface="inter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ID" b="0" i="0" dirty="0" err="1">
                <a:effectLst/>
                <a:latin typeface="inter"/>
              </a:rPr>
              <a:t>Kegagalan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perlindungan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Dalam</a:t>
            </a:r>
            <a:r>
              <a:rPr lang="en-ID" b="0" i="0" dirty="0">
                <a:effectLst/>
                <a:latin typeface="inter"/>
              </a:rPr>
              <a:t> UU PDP </a:t>
            </a:r>
            <a:r>
              <a:rPr lang="en-ID" b="0" i="0" dirty="0" err="1">
                <a:effectLst/>
                <a:latin typeface="inter"/>
              </a:rPr>
              <a:t>disebutkan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jika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terjadi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kegagalan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perlindungan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terhadap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misalnya</a:t>
            </a:r>
            <a:r>
              <a:rPr lang="en-ID" b="0" i="0" dirty="0">
                <a:effectLst/>
                <a:latin typeface="inter"/>
              </a:rPr>
              <a:t> data bocor </a:t>
            </a:r>
            <a:r>
              <a:rPr lang="en-ID" b="0" i="0" dirty="0" err="1">
                <a:effectLst/>
                <a:latin typeface="inter"/>
              </a:rPr>
              <a:t>ke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pihak-pihak</a:t>
            </a:r>
            <a:r>
              <a:rPr lang="en-ID" b="0" i="0" dirty="0">
                <a:effectLst/>
                <a:latin typeface="inter"/>
              </a:rPr>
              <a:t> lain, </a:t>
            </a:r>
            <a:r>
              <a:rPr lang="en-ID" b="0" i="0" dirty="0" err="1">
                <a:effectLst/>
                <a:latin typeface="inter"/>
              </a:rPr>
              <a:t>pengendali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wajib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menyampaikan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pemberitahuan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tertulis</a:t>
            </a:r>
            <a:r>
              <a:rPr lang="en-ID" b="0" i="0" dirty="0">
                <a:effectLst/>
                <a:latin typeface="inter"/>
              </a:rPr>
              <a:t> paling </a:t>
            </a:r>
            <a:r>
              <a:rPr lang="en-ID" b="0" i="0" dirty="0" err="1">
                <a:effectLst/>
                <a:latin typeface="inter"/>
              </a:rPr>
              <a:t>lambat</a:t>
            </a:r>
            <a:r>
              <a:rPr lang="en-ID" b="0" i="0" dirty="0">
                <a:effectLst/>
                <a:latin typeface="inter"/>
              </a:rPr>
              <a:t> 3x24 jam </a:t>
            </a:r>
            <a:r>
              <a:rPr lang="en-ID" b="0" i="0" dirty="0" err="1">
                <a:effectLst/>
                <a:latin typeface="inter"/>
              </a:rPr>
              <a:t>kepada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pemilik</a:t>
            </a:r>
            <a:r>
              <a:rPr lang="en-ID" b="0" i="0" dirty="0">
                <a:effectLst/>
                <a:latin typeface="inter"/>
              </a:rPr>
              <a:t> data dan </a:t>
            </a:r>
            <a:r>
              <a:rPr lang="en-ID" b="0" i="0" dirty="0" err="1">
                <a:effectLst/>
                <a:latin typeface="inter"/>
              </a:rPr>
              <a:t>menteri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atau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instansi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pengawas</a:t>
            </a:r>
            <a:r>
              <a:rPr lang="en-ID" b="0" i="0" dirty="0">
                <a:effectLst/>
                <a:latin typeface="inter"/>
              </a:rPr>
              <a:t>. (</a:t>
            </a:r>
            <a:r>
              <a:rPr lang="en-ID" b="0" i="0" dirty="0" err="1">
                <a:effectLst/>
                <a:latin typeface="inter"/>
              </a:rPr>
              <a:t>Pasal</a:t>
            </a:r>
            <a:r>
              <a:rPr lang="en-ID" b="0" i="0" dirty="0">
                <a:effectLst/>
                <a:latin typeface="inter"/>
              </a:rPr>
              <a:t> 46)</a:t>
            </a:r>
          </a:p>
          <a:p>
            <a:pPr marL="257175" indent="-257175" algn="just">
              <a:buFont typeface="+mj-lt"/>
              <a:buAutoNum type="arabicPeriod"/>
            </a:pPr>
            <a:endParaRPr lang="en-ID" b="0" i="0" dirty="0">
              <a:effectLst/>
              <a:latin typeface="inter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ID" b="0" i="0" dirty="0" err="1">
                <a:effectLst/>
                <a:latin typeface="inter"/>
              </a:rPr>
              <a:t>Sanksi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pidana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atas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pelanggaran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penggunaan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 UU PDP juga </a:t>
            </a:r>
            <a:r>
              <a:rPr lang="en-ID" b="0" i="0" dirty="0" err="1">
                <a:effectLst/>
                <a:latin typeface="inter"/>
              </a:rPr>
              <a:t>mengenakan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sanksi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atas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pelanggaran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. </a:t>
            </a:r>
            <a:r>
              <a:rPr lang="en-ID" b="0" i="0" dirty="0" err="1">
                <a:effectLst/>
                <a:latin typeface="inter"/>
              </a:rPr>
              <a:t>Pelaku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mengungkapkan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atau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menggunakan</a:t>
            </a:r>
            <a:r>
              <a:rPr lang="en-ID" b="0" i="0" dirty="0">
                <a:effectLst/>
                <a:latin typeface="inter"/>
              </a:rPr>
              <a:t> data </a:t>
            </a:r>
            <a:r>
              <a:rPr lang="en-ID" b="0" i="0" dirty="0" err="1">
                <a:effectLst/>
                <a:latin typeface="inter"/>
              </a:rPr>
              <a:t>pribadi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bukan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miliknya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secara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melawan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hukum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dikenakan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pidana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penjara</a:t>
            </a:r>
            <a:r>
              <a:rPr lang="en-ID" b="0" i="0" dirty="0">
                <a:effectLst/>
                <a:latin typeface="inter"/>
              </a:rPr>
              <a:t> 4 - 5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dan / </a:t>
            </a:r>
            <a:r>
              <a:rPr lang="en-ID" b="0" i="0" dirty="0" err="1">
                <a:effectLst/>
                <a:latin typeface="inter"/>
              </a:rPr>
              <a:t>atau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denda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maksimal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mencapai</a:t>
            </a:r>
            <a:r>
              <a:rPr lang="en-ID" b="0" i="0" dirty="0">
                <a:effectLst/>
                <a:latin typeface="inter"/>
              </a:rPr>
              <a:t> Rp 60 </a:t>
            </a:r>
            <a:r>
              <a:rPr lang="en-ID" b="0" i="0" dirty="0" err="1">
                <a:effectLst/>
                <a:latin typeface="inter"/>
              </a:rPr>
              <a:t>miliar</a:t>
            </a:r>
            <a:r>
              <a:rPr lang="en-ID" b="0" i="0" dirty="0">
                <a:effectLst/>
                <a:latin typeface="inter"/>
              </a:rPr>
              <a:t>. (BAB XIV)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866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 Question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Anything to discuss ?</a:t>
            </a:r>
            <a:endParaRPr kumimoji="0" lang="en-US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9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5CA2-6F4B-7949-09BE-A8B91C6D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en-US" dirty="0"/>
              <a:t>Ethical Hacking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DC06-3233-5FAD-1FB4-B5606AA9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/>
              <a:t>also known as penetration testing or white-hat hacking, involves the same tools, tricks, and techniques that hackers use, but with one major difference that Ethical hacking is legal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16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A0FD-2EA6-74AD-83D2-9A56C298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Hackers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9E95-9638-E6AE-EAE0-D8109F7E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d-ID" dirty="0"/>
              <a:t>Black Hat Hacker</a:t>
            </a:r>
          </a:p>
          <a:p>
            <a:endParaRPr lang="en-US" dirty="0"/>
          </a:p>
          <a:p>
            <a:r>
              <a:rPr lang="id-ID" dirty="0"/>
              <a:t>White Hat Hacker</a:t>
            </a:r>
          </a:p>
          <a:p>
            <a:endParaRPr lang="en-US" dirty="0"/>
          </a:p>
          <a:p>
            <a:r>
              <a:rPr lang="id-ID" dirty="0"/>
              <a:t>Grey Hat Hacker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081B2-A568-9AAD-69CC-11E5892B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6896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2E5ADF-E933-8844-0B35-7BA86A02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5557"/>
            <a:ext cx="8382000" cy="1069848"/>
          </a:xfrm>
        </p:spPr>
        <p:txBody>
          <a:bodyPr/>
          <a:lstStyle/>
          <a:p>
            <a:r>
              <a:rPr lang="en-US" dirty="0"/>
              <a:t>What’s The Different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BBD3-409C-4EC5-B438-9E61C5B6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48084"/>
            <a:ext cx="2606824" cy="457200"/>
          </a:xfrm>
        </p:spPr>
        <p:txBody>
          <a:bodyPr/>
          <a:lstStyle/>
          <a:p>
            <a:r>
              <a:rPr lang="en-US" dirty="0"/>
              <a:t>Black Hat</a:t>
            </a:r>
            <a:endParaRPr lang="id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5575D4-A4E6-05E3-20D1-9FF0A0127026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2987824" y="1445405"/>
            <a:ext cx="2808311" cy="457200"/>
          </a:xfrm>
        </p:spPr>
        <p:txBody>
          <a:bodyPr/>
          <a:lstStyle/>
          <a:p>
            <a:r>
              <a:rPr lang="en-US" dirty="0"/>
              <a:t>White Hat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BC92-7A4F-B002-022E-9320FC7FC7F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81000" y="1905284"/>
            <a:ext cx="2606824" cy="46894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black hat hackers or crackers are individuals with extraordinary computing skills, resorting to malicious or destructive activities.</a:t>
            </a:r>
          </a:p>
          <a:p>
            <a:endParaRPr lang="en-US" dirty="0"/>
          </a:p>
          <a:p>
            <a:r>
              <a:rPr lang="en-US" dirty="0"/>
              <a:t>That is black hat hackers use their knowledge and skill for their own personal gains probably by hurting others.</a:t>
            </a: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ADF93D-FA6D-84A8-CD13-918CBF71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84904" y="1908953"/>
            <a:ext cx="2808310" cy="46857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White hat hackers are those individuals professing hacker skills and using them for defensive purposes.</a:t>
            </a:r>
          </a:p>
          <a:p>
            <a:endParaRPr lang="en-US" dirty="0"/>
          </a:p>
          <a:p>
            <a:r>
              <a:rPr lang="en-US" dirty="0"/>
              <a:t>This means that the white hat hackers use their knowledge and skill for the good of others and for the common good.</a:t>
            </a:r>
            <a:endParaRPr lang="id-ID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D81A42D-3482-05C1-FCA0-23242DB4A125}"/>
              </a:ext>
            </a:extLst>
          </p:cNvPr>
          <p:cNvSpPr txBox="1">
            <a:spLocks/>
          </p:cNvSpPr>
          <p:nvPr/>
        </p:nvSpPr>
        <p:spPr>
          <a:xfrm>
            <a:off x="5808662" y="1443091"/>
            <a:ext cx="2984760" cy="457200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Grey Hat</a:t>
            </a:r>
            <a:endParaRPr lang="id-ID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F14102D-E716-23DA-12B3-CA0A156F4856}"/>
              </a:ext>
            </a:extLst>
          </p:cNvPr>
          <p:cNvSpPr txBox="1">
            <a:spLocks/>
          </p:cNvSpPr>
          <p:nvPr/>
        </p:nvSpPr>
        <p:spPr>
          <a:xfrm>
            <a:off x="5821189" y="1885194"/>
            <a:ext cx="2984760" cy="470952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are individuals who work both offensively and defensively at various times.</a:t>
            </a:r>
          </a:p>
          <a:p>
            <a:endParaRPr lang="en-US" dirty="0"/>
          </a:p>
          <a:p>
            <a:r>
              <a:rPr lang="en-US" dirty="0"/>
              <a:t>We cannot predict their behavior.</a:t>
            </a:r>
          </a:p>
          <a:p>
            <a:endParaRPr lang="en-US" dirty="0"/>
          </a:p>
          <a:p>
            <a:r>
              <a:rPr lang="en-US" dirty="0"/>
              <a:t>Sometimes they use their skills for the common good while in some other times he uses them for their personal gains.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48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A438-2754-5905-DABA-2835648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n-US" dirty="0"/>
              <a:t>What Ethical Hacking Do 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A364-68FD-9AC4-DDA0-CD7E6D49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3472"/>
            <a:ext cx="8229600" cy="50310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Independent computer security Professionals breaking into the computer systems.</a:t>
            </a:r>
          </a:p>
          <a:p>
            <a:pPr algn="just"/>
            <a:r>
              <a:rPr lang="en-US" dirty="0"/>
              <a:t>Neither damage the target systems nor steal information.</a:t>
            </a:r>
          </a:p>
          <a:p>
            <a:pPr algn="just"/>
            <a:r>
              <a:rPr lang="en-US" dirty="0"/>
              <a:t>Evaluate target systems security and report back to owners about the bugs found.</a:t>
            </a:r>
          </a:p>
          <a:p>
            <a:pPr algn="just"/>
            <a:r>
              <a:rPr lang="en-US" dirty="0"/>
              <a:t>Completely trustworthy.</a:t>
            </a:r>
          </a:p>
          <a:p>
            <a:pPr algn="just"/>
            <a:r>
              <a:rPr lang="en-US" dirty="0"/>
              <a:t>Strong programming and computer networking skills.</a:t>
            </a:r>
          </a:p>
          <a:p>
            <a:pPr algn="just"/>
            <a:r>
              <a:rPr lang="en-US" dirty="0"/>
              <a:t>Learn about the system and trying to find its weaknesses.</a:t>
            </a:r>
          </a:p>
          <a:p>
            <a:pPr algn="just"/>
            <a:r>
              <a:rPr lang="en-US" dirty="0"/>
              <a:t>Techniques of Criminal Hackers – Detection - Prevention.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87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B301-8B76-DED2-44A3-83144AB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Need to Protect from Possible External Attacks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B1A21-F203-E520-2BA1-73B786CD2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65" y="2249488"/>
            <a:ext cx="7931670" cy="4324350"/>
          </a:xfrm>
        </p:spPr>
      </p:pic>
    </p:spTree>
    <p:extLst>
      <p:ext uri="{BB962C8B-B14F-4D97-AF65-F5344CB8AC3E}">
        <p14:creationId xmlns:p14="http://schemas.microsoft.com/office/powerpoint/2010/main" val="12255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D6D-DAED-74F7-F826-24EBF923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/>
          <a:lstStyle/>
          <a:p>
            <a:r>
              <a:rPr lang="en-US" dirty="0"/>
              <a:t>Skills Sets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2541-976F-0D16-5A0D-8BB1E510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7488"/>
            <a:ext cx="8229600" cy="48870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OS: knowledge and skills in operation, configuration, management, security setting, and services.</a:t>
            </a:r>
          </a:p>
          <a:p>
            <a:endParaRPr lang="en-US" dirty="0"/>
          </a:p>
          <a:p>
            <a:r>
              <a:rPr lang="en-US" dirty="0"/>
              <a:t>Firewalls: configurations, and operation of intrusion detection systems.</a:t>
            </a:r>
          </a:p>
          <a:p>
            <a:endParaRPr lang="en-US" dirty="0"/>
          </a:p>
          <a:p>
            <a:r>
              <a:rPr lang="en-US" dirty="0"/>
              <a:t>Routers: knowledge of routers, routing protocols, and access control lists.</a:t>
            </a:r>
          </a:p>
          <a:p>
            <a:endParaRPr lang="en-US" dirty="0"/>
          </a:p>
          <a:p>
            <a:r>
              <a:rPr lang="en-US" dirty="0"/>
              <a:t>Mainframes: knowledge of mainframes.</a:t>
            </a:r>
          </a:p>
          <a:p>
            <a:endParaRPr lang="en-US" dirty="0"/>
          </a:p>
          <a:p>
            <a:r>
              <a:rPr lang="en-US" dirty="0"/>
              <a:t>Network Protocols: TCP/IP; how they function and can be manipulated.</a:t>
            </a:r>
          </a:p>
          <a:p>
            <a:endParaRPr lang="en-US" dirty="0"/>
          </a:p>
          <a:p>
            <a:r>
              <a:rPr lang="en-US" dirty="0"/>
              <a:t>Project Management: leading, planning, organizing, and controlling a penetration testing team.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788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1CEF-21D6-A32E-DBCE-8B8794AD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id-ID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06E0-EEAF-D6CE-3EFA-BF6630CA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catch a thief you have to think like a thief.</a:t>
            </a:r>
          </a:p>
          <a:p>
            <a:endParaRPr lang="en-US" dirty="0"/>
          </a:p>
          <a:p>
            <a:r>
              <a:rPr lang="en-US" dirty="0"/>
              <a:t>Helps in closing the open holes in the system network.</a:t>
            </a:r>
          </a:p>
          <a:p>
            <a:endParaRPr lang="en-US" dirty="0"/>
          </a:p>
          <a:p>
            <a:r>
              <a:rPr lang="en-US" dirty="0"/>
              <a:t>Provides security to banking and financial establishments.</a:t>
            </a:r>
          </a:p>
          <a:p>
            <a:endParaRPr lang="en-US" dirty="0"/>
          </a:p>
          <a:p>
            <a:r>
              <a:rPr lang="en-US" dirty="0"/>
              <a:t>Prevents website defacements.</a:t>
            </a:r>
          </a:p>
          <a:p>
            <a:endParaRPr lang="en-US" dirty="0"/>
          </a:p>
          <a:p>
            <a:r>
              <a:rPr lang="en-US" dirty="0"/>
              <a:t>An evolving technique.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847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8126-9171-658D-E5FE-6813CCEA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165F-D5C9-4A95-810D-AA5CB9FE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depends upon the trustworthiness of the ethical hacker</a:t>
            </a:r>
          </a:p>
          <a:p>
            <a:endParaRPr lang="en-US" dirty="0"/>
          </a:p>
          <a:p>
            <a:r>
              <a:rPr lang="en-US" dirty="0"/>
              <a:t>Hiring professionals is expensive.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760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96051</TotalTime>
  <Words>816</Words>
  <Application>Microsoft Office PowerPoint</Application>
  <PresentationFormat>On-screen Show (4:3)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Georgia</vt:lpstr>
      <vt:lpstr>inter</vt:lpstr>
      <vt:lpstr>Trebuchet MS</vt:lpstr>
      <vt:lpstr>Wingdings 2</vt:lpstr>
      <vt:lpstr>Urban</vt:lpstr>
      <vt:lpstr>System and Cyber Security</vt:lpstr>
      <vt:lpstr>Ethical Hacking</vt:lpstr>
      <vt:lpstr>Types of Hackers</vt:lpstr>
      <vt:lpstr>What’s The Different</vt:lpstr>
      <vt:lpstr>What Ethical Hacking Do ?</vt:lpstr>
      <vt:lpstr>Need to Protect from Possible External Attacks</vt:lpstr>
      <vt:lpstr>Skills Sets</vt:lpstr>
      <vt:lpstr>Advantages</vt:lpstr>
      <vt:lpstr>Disadvantages</vt:lpstr>
      <vt:lpstr>Future Enhancements</vt:lpstr>
      <vt:lpstr>PowerPoint Presentation</vt:lpstr>
      <vt:lpstr>Upaya pemerintah dalam melindungi data</vt:lpstr>
      <vt:lpstr>Poin-poin penting dalam UU PDP</vt:lpstr>
      <vt:lpstr>PowerPoint Presentation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506</cp:revision>
  <dcterms:created xsi:type="dcterms:W3CDTF">2011-09-14T06:18:36Z</dcterms:created>
  <dcterms:modified xsi:type="dcterms:W3CDTF">2023-12-08T09:13:45Z</dcterms:modified>
</cp:coreProperties>
</file>