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796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D" dirty="0"/>
              <a:t>A!!.7001 - 2020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68146" y="315567"/>
            <a:ext cx="3477011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Teknik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580" y="2285440"/>
            <a:ext cx="9132185" cy="2019860"/>
          </a:xfrm>
        </p:spPr>
        <p:txBody>
          <a:bodyPr>
            <a:normAutofit/>
          </a:bodyPr>
          <a:lstStyle/>
          <a:p>
            <a:r>
              <a:rPr lang="en-US" dirty="0"/>
              <a:t>Latihan Basis-Path </a:t>
            </a:r>
            <a:r>
              <a:rPr lang="en-US" dirty="0" err="1"/>
              <a:t>dengan</a:t>
            </a:r>
            <a:r>
              <a:rPr lang="en-US" dirty="0"/>
              <a:t> Program Kecil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303803" y="1908591"/>
            <a:ext cx="3658722" cy="4145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5;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while a &lt; 10 do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if a &gt; 5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</a:t>
            </a:r>
            <a:r>
              <a:rPr lang="en-US" dirty="0" err="1"/>
              <a:t>writeln</a:t>
            </a:r>
            <a:r>
              <a:rPr lang="en-US" dirty="0"/>
              <a:t>(a);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a := a + 1;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a + 10;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writeln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8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5095875" cy="457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339774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303803" y="1908591"/>
            <a:ext cx="3658722" cy="4145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a, b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readln</a:t>
            </a:r>
            <a:r>
              <a:rPr lang="en-US" dirty="0"/>
              <a:t> (b);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for a := 1 to 10 do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if a &gt; b then </a:t>
            </a:r>
            <a:r>
              <a:rPr lang="en-US" dirty="0" err="1"/>
              <a:t>writeln</a:t>
            </a:r>
            <a:r>
              <a:rPr lang="en-US" dirty="0"/>
              <a:t>(a)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else </a:t>
            </a:r>
            <a:r>
              <a:rPr lang="en-US" dirty="0" err="1"/>
              <a:t>writeln</a:t>
            </a:r>
            <a:r>
              <a:rPr lang="en-US" dirty="0"/>
              <a:t>(b);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/>
              <a:t>writeln</a:t>
            </a:r>
            <a:r>
              <a:rPr lang="en-US" dirty="0"/>
              <a:t>(a, b);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9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5095875" cy="457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252627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303803" y="1908591"/>
            <a:ext cx="3658722" cy="3606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a, b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Readln</a:t>
            </a:r>
            <a:r>
              <a:rPr lang="en-US" dirty="0"/>
              <a:t> (a);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Repeat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if a &gt; 3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</a:t>
            </a:r>
            <a:r>
              <a:rPr lang="en-US" dirty="0" err="1"/>
              <a:t>writeln</a:t>
            </a:r>
            <a:r>
              <a:rPr lang="en-US" dirty="0"/>
              <a:t>(a);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a := a + 1;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until a &gt; 5;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writeln</a:t>
            </a:r>
            <a:r>
              <a:rPr lang="en-US" dirty="0"/>
              <a:t>(a);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10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5095875" cy="41433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100106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303803" y="1908591"/>
            <a:ext cx="3658722" cy="3606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a, b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Readln</a:t>
            </a:r>
            <a:r>
              <a:rPr lang="en-US" dirty="0"/>
              <a:t> (a, b);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Case a of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1 : if a &gt; b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</a:t>
            </a:r>
            <a:r>
              <a:rPr lang="en-US" dirty="0" err="1"/>
              <a:t>writeln</a:t>
            </a:r>
            <a:r>
              <a:rPr lang="en-US" dirty="0"/>
              <a:t>(a);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2 : if a &lt; b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</a:t>
            </a:r>
            <a:r>
              <a:rPr lang="en-US" dirty="0" err="1"/>
              <a:t>writeln</a:t>
            </a:r>
            <a:r>
              <a:rPr lang="en-US" dirty="0"/>
              <a:t>(b);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/>
              <a:t>writeln</a:t>
            </a:r>
            <a:r>
              <a:rPr lang="en-US" dirty="0"/>
              <a:t>(a, b);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11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5095875" cy="41433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325103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303803" y="1908591"/>
            <a:ext cx="3658722" cy="4143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a := 5;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if a &gt; 4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while a &lt; 10 do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if a &gt; 5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</a:t>
            </a:r>
            <a:r>
              <a:rPr lang="en-US" dirty="0" err="1"/>
              <a:t>writeln</a:t>
            </a:r>
            <a:r>
              <a:rPr lang="en-US" dirty="0"/>
              <a:t>(a);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a := a + 1;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a + 10;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writeln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12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5095875" cy="44386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365653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303803" y="1908591"/>
            <a:ext cx="3658722" cy="4143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 , b, c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5;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 := 8;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c := 4;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if a &gt; b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a := 2;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case b of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1 : b := a;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2 : b := a + 1;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b := c;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writeln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13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5095875" cy="44386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212168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303803" y="1908591"/>
            <a:ext cx="3658722" cy="4143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BinomialCoefficients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a, b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m, n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readln</a:t>
            </a:r>
            <a:r>
              <a:rPr lang="en-US" dirty="0"/>
              <a:t>( m, n 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if 2 * m &gt; n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b := n - 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 := m;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:= 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while </a:t>
            </a:r>
            <a:r>
              <a:rPr lang="en-US" dirty="0" err="1"/>
              <a:t>i</a:t>
            </a:r>
            <a:r>
              <a:rPr lang="en-US" dirty="0"/>
              <a:t> &lt;= b do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a := (n - </a:t>
            </a:r>
            <a:r>
              <a:rPr lang="en-US" dirty="0" err="1"/>
              <a:t>i</a:t>
            </a:r>
            <a:r>
              <a:rPr lang="en-US" dirty="0"/>
              <a:t> ) * a + (</a:t>
            </a:r>
            <a:r>
              <a:rPr lang="en-US" dirty="0" err="1"/>
              <a:t>i</a:t>
            </a:r>
            <a:r>
              <a:rPr lang="en-US" dirty="0"/>
              <a:t> +1);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:= </a:t>
            </a:r>
            <a:r>
              <a:rPr lang="en-US" dirty="0" err="1"/>
              <a:t>i</a:t>
            </a:r>
            <a:r>
              <a:rPr lang="en-US" dirty="0"/>
              <a:t> + 1;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writeln</a:t>
            </a:r>
            <a:r>
              <a:rPr lang="en-US" dirty="0"/>
              <a:t>( a 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14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5095875" cy="44386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108800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4D80-CE36-40AB-85EC-EFC59A03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90600"/>
            <a:ext cx="4305299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ComplexNumberToARealPower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Var </a:t>
            </a:r>
          </a:p>
          <a:p>
            <a:pPr marL="0" indent="0">
              <a:buNone/>
            </a:pPr>
            <a:r>
              <a:rPr lang="en-US" dirty="0"/>
              <a:t>   x, y, w, A, B : real; </a:t>
            </a:r>
          </a:p>
          <a:p>
            <a:pPr marL="0" indent="0">
              <a:buNone/>
            </a:pPr>
            <a:r>
              <a:rPr lang="en-US" dirty="0"/>
              <a:t>   theta, phi, r : real; 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0" indent="0">
              <a:buNone/>
            </a:pPr>
            <a:r>
              <a:rPr lang="en-US" dirty="0" err="1"/>
              <a:t>readln</a:t>
            </a:r>
            <a:r>
              <a:rPr lang="en-US" dirty="0"/>
              <a:t>( x, y, w, A, B ); </a:t>
            </a:r>
          </a:p>
          <a:p>
            <a:pPr marL="0" indent="0">
              <a:buNone/>
            </a:pPr>
            <a:r>
              <a:rPr lang="en-US" dirty="0"/>
              <a:t>if x &gt; 0 then 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0" indent="0">
              <a:buNone/>
            </a:pPr>
            <a:r>
              <a:rPr lang="en-US" dirty="0"/>
              <a:t>   theta := 0.0; </a:t>
            </a:r>
          </a:p>
          <a:p>
            <a:pPr marL="0" indent="0">
              <a:buNone/>
            </a:pPr>
            <a:r>
              <a:rPr lang="en-US" dirty="0"/>
              <a:t>   phi := arctan(y/x)+theta; </a:t>
            </a:r>
          </a:p>
          <a:p>
            <a:pPr marL="0" indent="0">
              <a:buNone/>
            </a:pPr>
            <a:r>
              <a:rPr lang="en-US" dirty="0"/>
              <a:t>   r := sqrt( x*</a:t>
            </a:r>
            <a:r>
              <a:rPr lang="en-US" dirty="0" err="1"/>
              <a:t>x+y</a:t>
            </a:r>
            <a:r>
              <a:rPr lang="en-US" dirty="0"/>
              <a:t>*y ); </a:t>
            </a:r>
          </a:p>
          <a:p>
            <a:pPr marL="0" indent="0">
              <a:buNone/>
            </a:pPr>
            <a:r>
              <a:rPr lang="en-US" dirty="0"/>
              <a:t>   r := exp( w * ln(r)); </a:t>
            </a:r>
          </a:p>
          <a:p>
            <a:pPr marL="0" indent="0">
              <a:buNone/>
            </a:pPr>
            <a:r>
              <a:rPr lang="en-US" dirty="0"/>
              <a:t>   a := r * cos( w * phi); </a:t>
            </a:r>
          </a:p>
          <a:p>
            <a:pPr marL="0" indent="0">
              <a:buNone/>
            </a:pPr>
            <a:r>
              <a:rPr lang="en-US" dirty="0"/>
              <a:t>   b := r * sin( w * phi); </a:t>
            </a:r>
          </a:p>
          <a:p>
            <a:pPr marL="0" indent="0">
              <a:buNone/>
            </a:pPr>
            <a:r>
              <a:rPr lang="en-US" dirty="0"/>
              <a:t>end; </a:t>
            </a:r>
          </a:p>
          <a:p>
            <a:pPr marL="0" indent="0">
              <a:buNone/>
            </a:pPr>
            <a:r>
              <a:rPr lang="en-US" dirty="0"/>
              <a:t> if (x &lt; 0) and (y &gt;= 0) then </a:t>
            </a:r>
          </a:p>
          <a:p>
            <a:pPr marL="0" indent="0">
              <a:buNone/>
            </a:pPr>
            <a:r>
              <a:rPr lang="en-US" dirty="0"/>
              <a:t> begin </a:t>
            </a:r>
          </a:p>
          <a:p>
            <a:pPr marL="0" indent="0">
              <a:buNone/>
            </a:pPr>
            <a:r>
              <a:rPr lang="en-US" dirty="0"/>
              <a:t>    theta := 3.1; </a:t>
            </a:r>
          </a:p>
          <a:p>
            <a:pPr marL="0" indent="0">
              <a:buNone/>
            </a:pPr>
            <a:r>
              <a:rPr lang="en-US" dirty="0"/>
              <a:t>    phi := arctan(y/x)+theta; </a:t>
            </a:r>
          </a:p>
          <a:p>
            <a:pPr marL="0" indent="0">
              <a:buNone/>
            </a:pPr>
            <a:r>
              <a:rPr lang="en-US" dirty="0"/>
              <a:t>    r := sqrt( x*</a:t>
            </a:r>
            <a:r>
              <a:rPr lang="en-US" dirty="0" err="1"/>
              <a:t>x+y</a:t>
            </a:r>
            <a:r>
              <a:rPr lang="en-US" dirty="0"/>
              <a:t>*y ); </a:t>
            </a:r>
          </a:p>
          <a:p>
            <a:pPr marL="0" indent="0">
              <a:buNone/>
            </a:pPr>
            <a:r>
              <a:rPr lang="en-US" dirty="0"/>
              <a:t>    r := exp( w * ln(r)); </a:t>
            </a:r>
          </a:p>
          <a:p>
            <a:pPr marL="0" indent="0">
              <a:buNone/>
            </a:pPr>
            <a:r>
              <a:rPr lang="en-US" dirty="0"/>
              <a:t>    a := r * cos( w * phi); </a:t>
            </a:r>
          </a:p>
          <a:p>
            <a:pPr marL="0" indent="0">
              <a:buNone/>
            </a:pPr>
            <a:r>
              <a:rPr lang="en-US" dirty="0"/>
              <a:t>    b := r * sin( w * phi); </a:t>
            </a:r>
          </a:p>
          <a:p>
            <a:pPr marL="0" indent="0">
              <a:buNone/>
            </a:pPr>
            <a:r>
              <a:rPr lang="en-US" dirty="0"/>
              <a:t>end;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566CB5-B3CB-413F-8EAA-7BC36B4409A8}"/>
              </a:ext>
            </a:extLst>
          </p:cNvPr>
          <p:cNvSpPr txBox="1">
            <a:spLocks/>
          </p:cNvSpPr>
          <p:nvPr/>
        </p:nvSpPr>
        <p:spPr>
          <a:xfrm>
            <a:off x="7505700" y="990600"/>
            <a:ext cx="3886199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(x&lt;0) and (y&lt;0) then 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0" indent="0">
              <a:buNone/>
            </a:pPr>
            <a:r>
              <a:rPr lang="en-US" dirty="0"/>
              <a:t>   theta := 3.1; </a:t>
            </a:r>
          </a:p>
          <a:p>
            <a:pPr marL="0" indent="0">
              <a:buNone/>
            </a:pPr>
            <a:r>
              <a:rPr lang="en-US" dirty="0"/>
              <a:t>   phi := arctan(y/x)+theta; </a:t>
            </a:r>
          </a:p>
          <a:p>
            <a:pPr marL="0" indent="0">
              <a:buNone/>
            </a:pPr>
            <a:r>
              <a:rPr lang="en-US" dirty="0"/>
              <a:t>   r := sqrt( x*</a:t>
            </a:r>
            <a:r>
              <a:rPr lang="en-US" dirty="0" err="1"/>
              <a:t>x+y</a:t>
            </a:r>
            <a:r>
              <a:rPr lang="en-US" dirty="0"/>
              <a:t>*y ); </a:t>
            </a:r>
          </a:p>
          <a:p>
            <a:pPr marL="0" indent="0">
              <a:buNone/>
            </a:pPr>
            <a:r>
              <a:rPr lang="en-US" dirty="0"/>
              <a:t>   r := exp( w * ln(r)); </a:t>
            </a:r>
          </a:p>
          <a:p>
            <a:pPr marL="0" indent="0">
              <a:buNone/>
            </a:pPr>
            <a:r>
              <a:rPr lang="en-US" dirty="0"/>
              <a:t>   a := r * cos( w * phi); </a:t>
            </a:r>
          </a:p>
          <a:p>
            <a:pPr marL="0" indent="0">
              <a:buNone/>
            </a:pPr>
            <a:r>
              <a:rPr lang="en-US" dirty="0"/>
              <a:t>   b := r * sin( w * phi); </a:t>
            </a:r>
          </a:p>
          <a:p>
            <a:pPr marL="0" indent="0">
              <a:buNone/>
            </a:pPr>
            <a:r>
              <a:rPr lang="en-US" dirty="0"/>
              <a:t>end; </a:t>
            </a:r>
          </a:p>
          <a:p>
            <a:pPr marL="0" indent="0">
              <a:buNone/>
            </a:pPr>
            <a:r>
              <a:rPr lang="en-US" dirty="0"/>
              <a:t>   if (x=0) and (y= 0) then </a:t>
            </a:r>
          </a:p>
          <a:p>
            <a:pPr marL="0" indent="0">
              <a:buNone/>
            </a:pPr>
            <a:r>
              <a:rPr lang="en-US" dirty="0"/>
              <a:t>   begin </a:t>
            </a:r>
          </a:p>
          <a:p>
            <a:pPr marL="0" indent="0">
              <a:buNone/>
            </a:pPr>
            <a:r>
              <a:rPr lang="en-US" dirty="0"/>
              <a:t>       a := 0.0; </a:t>
            </a:r>
          </a:p>
          <a:p>
            <a:pPr marL="0" indent="0">
              <a:buNone/>
            </a:pPr>
            <a:r>
              <a:rPr lang="en-US" dirty="0"/>
              <a:t>       b := 0.0; </a:t>
            </a:r>
          </a:p>
          <a:p>
            <a:pPr marL="0" indent="0">
              <a:buNone/>
            </a:pPr>
            <a:r>
              <a:rPr lang="en-US" dirty="0"/>
              <a:t>    end; </a:t>
            </a:r>
          </a:p>
          <a:p>
            <a:pPr marL="0" indent="0">
              <a:buNone/>
            </a:pPr>
            <a:r>
              <a:rPr lang="en-US" dirty="0"/>
              <a:t>    if (x = 0) and (y &lt; 0) then </a:t>
            </a:r>
          </a:p>
          <a:p>
            <a:pPr marL="0" indent="0">
              <a:buNone/>
            </a:pPr>
            <a:r>
              <a:rPr lang="en-US" dirty="0"/>
              <a:t>    begin </a:t>
            </a:r>
          </a:p>
          <a:p>
            <a:pPr marL="0" indent="0">
              <a:buNone/>
            </a:pPr>
            <a:r>
              <a:rPr lang="en-US" dirty="0"/>
              <a:t>         phi := 1.5; </a:t>
            </a:r>
          </a:p>
          <a:p>
            <a:pPr marL="0" indent="0">
              <a:buNone/>
            </a:pPr>
            <a:r>
              <a:rPr lang="en-US" dirty="0"/>
              <a:t>         r := sqrt( x*</a:t>
            </a:r>
            <a:r>
              <a:rPr lang="en-US" dirty="0" err="1"/>
              <a:t>x+y</a:t>
            </a:r>
            <a:r>
              <a:rPr lang="en-US" dirty="0"/>
              <a:t>*y ); </a:t>
            </a:r>
          </a:p>
          <a:p>
            <a:pPr marL="0" indent="0">
              <a:buNone/>
            </a:pPr>
            <a:r>
              <a:rPr lang="en-US" dirty="0"/>
              <a:t>         r := exp( w * ln(r)); </a:t>
            </a:r>
          </a:p>
          <a:p>
            <a:pPr marL="0" indent="0">
              <a:buNone/>
            </a:pPr>
            <a:r>
              <a:rPr lang="en-US" dirty="0"/>
              <a:t>         a := r * cos( w * phi); </a:t>
            </a:r>
          </a:p>
          <a:p>
            <a:pPr marL="0" indent="0">
              <a:buNone/>
            </a:pPr>
            <a:r>
              <a:rPr lang="en-US" dirty="0"/>
              <a:t>         b := r * sin( w * phi); </a:t>
            </a:r>
          </a:p>
          <a:p>
            <a:pPr marL="0" indent="0">
              <a:buNone/>
            </a:pPr>
            <a:r>
              <a:rPr lang="en-US" dirty="0"/>
              <a:t>     end; </a:t>
            </a:r>
          </a:p>
          <a:p>
            <a:pPr marL="0" indent="0">
              <a:buNone/>
            </a:pPr>
            <a:r>
              <a:rPr lang="en-US" dirty="0"/>
              <a:t>     if (x = 0) and (y &gt; 0) then </a:t>
            </a:r>
          </a:p>
          <a:p>
            <a:pPr marL="0" indent="0">
              <a:buNone/>
            </a:pPr>
            <a:r>
              <a:rPr lang="en-US" dirty="0"/>
              <a:t>     begin </a:t>
            </a:r>
          </a:p>
          <a:p>
            <a:pPr marL="0" indent="0">
              <a:buNone/>
            </a:pPr>
            <a:r>
              <a:rPr lang="en-US" dirty="0"/>
              <a:t>         phi := -1.5707963; </a:t>
            </a:r>
          </a:p>
          <a:p>
            <a:pPr marL="0" indent="0">
              <a:buNone/>
            </a:pPr>
            <a:r>
              <a:rPr lang="en-US" dirty="0"/>
              <a:t>         r := sqrt( x*</a:t>
            </a:r>
            <a:r>
              <a:rPr lang="en-US" dirty="0" err="1"/>
              <a:t>x+y</a:t>
            </a:r>
            <a:r>
              <a:rPr lang="en-US" dirty="0"/>
              <a:t>*y ); </a:t>
            </a:r>
          </a:p>
          <a:p>
            <a:pPr marL="0" indent="0">
              <a:buNone/>
            </a:pPr>
            <a:r>
              <a:rPr lang="en-US" dirty="0"/>
              <a:t>         r := exp( w * ln(r)); </a:t>
            </a:r>
          </a:p>
          <a:p>
            <a:pPr marL="0" indent="0">
              <a:buNone/>
            </a:pPr>
            <a:r>
              <a:rPr lang="en-US" dirty="0"/>
              <a:t>         a := r * cos( w * phi); </a:t>
            </a:r>
          </a:p>
          <a:p>
            <a:pPr marL="0" indent="0">
              <a:buNone/>
            </a:pPr>
            <a:r>
              <a:rPr lang="en-US" dirty="0"/>
              <a:t>         b := r * sin( w * phi); </a:t>
            </a:r>
          </a:p>
          <a:p>
            <a:pPr marL="0" indent="0">
              <a:buNone/>
            </a:pPr>
            <a:r>
              <a:rPr lang="en-US" dirty="0"/>
              <a:t>     end;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writeln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end.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C0890B-4880-4EA3-B456-9DF75D46E025}"/>
              </a:ext>
            </a:extLst>
          </p:cNvPr>
          <p:cNvSpPr/>
          <p:nvPr/>
        </p:nvSpPr>
        <p:spPr>
          <a:xfrm>
            <a:off x="5267325" y="3638550"/>
            <a:ext cx="11049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1E3B-D74D-6D21-259C-9E401B5B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131" y="2217693"/>
            <a:ext cx="9744637" cy="809251"/>
          </a:xfrm>
        </p:spPr>
        <p:txBody>
          <a:bodyPr/>
          <a:lstStyle/>
          <a:p>
            <a:pPr algn="ctr"/>
            <a:r>
              <a:rPr lang="en-US" dirty="0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025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596B-B8E2-452F-B0EF-E728E5C9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KELOMPOK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BE2C-E77C-4FCA-9E03-9C343BB5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Flow Graph </a:t>
            </a:r>
            <a:r>
              <a:rPr lang="en-US" dirty="0" err="1"/>
              <a:t>untuk</a:t>
            </a:r>
            <a:r>
              <a:rPr lang="en-US" dirty="0"/>
              <a:t> program-program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pada </a:t>
            </a:r>
            <a:r>
              <a:rPr lang="en-US" dirty="0" err="1"/>
              <a:t>perkuliahan</a:t>
            </a:r>
            <a:r>
              <a:rPr lang="en-US" dirty="0"/>
              <a:t>. </a:t>
            </a:r>
          </a:p>
          <a:p>
            <a:r>
              <a:rPr lang="en-US" dirty="0"/>
              <a:t>Setelah flow graph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hitunglah</a:t>
            </a:r>
            <a:r>
              <a:rPr lang="en-US" dirty="0"/>
              <a:t> cyclomatic complexity </a:t>
            </a:r>
            <a:r>
              <a:rPr lang="en-US" dirty="0" err="1"/>
              <a:t>untuk</a:t>
            </a:r>
            <a:r>
              <a:rPr lang="en-US" dirty="0"/>
              <a:t> masing-masing graph.</a:t>
            </a:r>
          </a:p>
          <a:p>
            <a:r>
              <a:rPr lang="en-US" dirty="0" err="1"/>
              <a:t>Diskusikan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.</a:t>
            </a:r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word dan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.pdf</a:t>
            </a:r>
          </a:p>
        </p:txBody>
      </p:sp>
    </p:spTree>
    <p:extLst>
      <p:ext uri="{BB962C8B-B14F-4D97-AF65-F5344CB8AC3E}">
        <p14:creationId xmlns:p14="http://schemas.microsoft.com/office/powerpoint/2010/main" val="109973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2206-50A9-4E6B-8E2E-4E29664F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2639455" cy="2976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Var a , b : integer; 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0" indent="0">
              <a:buNone/>
            </a:pPr>
            <a:r>
              <a:rPr lang="en-US" dirty="0"/>
              <a:t>   a := 5; 		{1} </a:t>
            </a:r>
          </a:p>
          <a:p>
            <a:pPr marL="0" indent="0">
              <a:buNone/>
            </a:pPr>
            <a:r>
              <a:rPr lang="en-US" dirty="0"/>
              <a:t>   b := 10; 		{2}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writeln</a:t>
            </a:r>
            <a:r>
              <a:rPr lang="en-US" dirty="0"/>
              <a:t>; 	{3} </a:t>
            </a:r>
          </a:p>
          <a:p>
            <a:pPr marL="0" indent="0">
              <a:buNone/>
            </a:pPr>
            <a:r>
              <a:rPr lang="en-US" dirty="0"/>
              <a:t>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6C752-11DA-4787-8C91-75F5D0C1F6A1}"/>
              </a:ext>
            </a:extLst>
          </p:cNvPr>
          <p:cNvSpPr txBox="1"/>
          <p:nvPr/>
        </p:nvSpPr>
        <p:spPr>
          <a:xfrm>
            <a:off x="1541928" y="15713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1 : </a:t>
            </a:r>
          </a:p>
        </p:txBody>
      </p:sp>
    </p:spTree>
    <p:extLst>
      <p:ext uri="{BB962C8B-B14F-4D97-AF65-F5344CB8AC3E}">
        <p14:creationId xmlns:p14="http://schemas.microsoft.com/office/powerpoint/2010/main" val="17573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961028" y="2007433"/>
            <a:ext cx="2639455" cy="2976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 , b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5; 		{1}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 := 8;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if a &gt; b then	{2}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a := 2 {3}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b := a;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2 : </a:t>
            </a:r>
          </a:p>
        </p:txBody>
      </p:sp>
    </p:spTree>
    <p:extLst>
      <p:ext uri="{BB962C8B-B14F-4D97-AF65-F5344CB8AC3E}">
        <p14:creationId xmlns:p14="http://schemas.microsoft.com/office/powerpoint/2010/main" val="345733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961028" y="2007433"/>
            <a:ext cx="2639455" cy="2976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 , b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a := 5; 		{1}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If a &gt; 3 then 	{2}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a := 2;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/>
              <a:t>writeln</a:t>
            </a:r>
            <a:r>
              <a:rPr lang="en-US" dirty="0"/>
              <a:t>(a);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3 : </a:t>
            </a:r>
          </a:p>
        </p:txBody>
      </p:sp>
    </p:spTree>
    <p:extLst>
      <p:ext uri="{BB962C8B-B14F-4D97-AF65-F5344CB8AC3E}">
        <p14:creationId xmlns:p14="http://schemas.microsoft.com/office/powerpoint/2010/main" val="231827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961028" y="2007433"/>
            <a:ext cx="2639455" cy="2976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5;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while a &lt; 10 do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a := a + 1;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a + 10;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writeln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4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4772025" cy="42195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163887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961028" y="2007433"/>
            <a:ext cx="2639455" cy="2976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for a := 5 to 10 do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/>
              <a:t>writeln</a:t>
            </a:r>
            <a:r>
              <a:rPr lang="en-US" dirty="0"/>
              <a:t>(a);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writeln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5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4772025" cy="42195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215074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961028" y="2007433"/>
            <a:ext cx="2639455" cy="2976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5;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repeat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a := a + 1;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until a &gt; 10;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a + 20;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writeln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6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4772025" cy="42195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15260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4D3F55-52B4-47F2-BCF4-6840C5F6BF6D}"/>
              </a:ext>
            </a:extLst>
          </p:cNvPr>
          <p:cNvSpPr txBox="1">
            <a:spLocks/>
          </p:cNvSpPr>
          <p:nvPr/>
        </p:nvSpPr>
        <p:spPr>
          <a:xfrm>
            <a:off x="1961028" y="2007433"/>
            <a:ext cx="3658722" cy="4145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Program </a:t>
            </a:r>
            <a:r>
              <a:rPr lang="en-US" dirty="0" err="1"/>
              <a:t>Coba</a:t>
            </a:r>
            <a:r>
              <a:rPr lang="en-US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 , b, c : integer;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a := 5;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 := 8;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c := 4;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if (a &gt; b) or (a &gt; c)then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a := 2;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begin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if b = a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b := 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b := c;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end;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 err="1"/>
              <a:t>readln</a:t>
            </a:r>
            <a:r>
              <a:rPr lang="en-US" dirty="0"/>
              <a:t>;;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end.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9D5F-4453-4351-8A2C-3B18D0205BCF}"/>
              </a:ext>
            </a:extLst>
          </p:cNvPr>
          <p:cNvSpPr txBox="1"/>
          <p:nvPr/>
        </p:nvSpPr>
        <p:spPr>
          <a:xfrm>
            <a:off x="1961028" y="1342748"/>
            <a:ext cx="142042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7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FA2392-9234-4109-9000-71BD6088676C}"/>
              </a:ext>
            </a:extLst>
          </p:cNvPr>
          <p:cNvSpPr/>
          <p:nvPr/>
        </p:nvSpPr>
        <p:spPr>
          <a:xfrm>
            <a:off x="6391275" y="1695450"/>
            <a:ext cx="5095875" cy="457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FE49-7590-49D6-A0CD-E9A8AF67F2EF}"/>
              </a:ext>
            </a:extLst>
          </p:cNvPr>
          <p:cNvSpPr txBox="1"/>
          <p:nvPr/>
        </p:nvSpPr>
        <p:spPr>
          <a:xfrm>
            <a:off x="7772400" y="1205430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262050268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1373</Words>
  <Application>Microsoft Office PowerPoint</Application>
  <PresentationFormat>Widescreen</PresentationFormat>
  <Paragraphs>268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Signika</vt:lpstr>
      <vt:lpstr>1_Custom Design</vt:lpstr>
      <vt:lpstr>Latihan Basis-Path dengan Program Kecil</vt:lpstr>
      <vt:lpstr>TUGAS KELOMPOK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&amp; Testing</dc:title>
  <dc:creator>Ayu Pertiwi</dc:creator>
  <cp:lastModifiedBy>IntSysUser</cp:lastModifiedBy>
  <cp:revision>15</cp:revision>
  <dcterms:created xsi:type="dcterms:W3CDTF">2020-09-22T14:42:02Z</dcterms:created>
  <dcterms:modified xsi:type="dcterms:W3CDTF">2023-12-04T03:43:35Z</dcterms:modified>
</cp:coreProperties>
</file>