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2"/>
  </p:notesMasterIdLst>
  <p:sldIdLst>
    <p:sldId id="257" r:id="rId2"/>
    <p:sldId id="297" r:id="rId3"/>
    <p:sldId id="275" r:id="rId4"/>
    <p:sldId id="276" r:id="rId5"/>
    <p:sldId id="298" r:id="rId6"/>
    <p:sldId id="299" r:id="rId7"/>
    <p:sldId id="300" r:id="rId8"/>
    <p:sldId id="310" r:id="rId9"/>
    <p:sldId id="301" r:id="rId10"/>
    <p:sldId id="302" r:id="rId11"/>
    <p:sldId id="303" r:id="rId12"/>
    <p:sldId id="306" r:id="rId13"/>
    <p:sldId id="304" r:id="rId14"/>
    <p:sldId id="305" r:id="rId15"/>
    <p:sldId id="307" r:id="rId16"/>
    <p:sldId id="308" r:id="rId17"/>
    <p:sldId id="309" r:id="rId18"/>
    <p:sldId id="284" r:id="rId19"/>
    <p:sldId id="281" r:id="rId20"/>
    <p:sldId id="31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48C8"/>
    <a:srgbClr val="73B149"/>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796" autoAdjust="0"/>
  </p:normalViewPr>
  <p:slideViewPr>
    <p:cSldViewPr snapToGrid="0">
      <p:cViewPr varScale="1">
        <p:scale>
          <a:sx n="90" d="100"/>
          <a:sy n="90" d="100"/>
        </p:scale>
        <p:origin x="57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04/12/2023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D" dirty="0"/>
              <a:t>A!!.7001 - 2020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guru99.com/hp-alm-free-tutorial.html" TargetMode="External"/><Relationship Id="rId13" Type="http://schemas.openxmlformats.org/officeDocument/2006/relationships/hyperlink" Target="https://www.guru99.com/perl-tutorials.html" TargetMode="External"/><Relationship Id="rId3" Type="http://schemas.openxmlformats.org/officeDocument/2006/relationships/hyperlink" Target="https://www.guru99.com/unix-linux-tutorial.html" TargetMode="External"/><Relationship Id="rId7" Type="http://schemas.openxmlformats.org/officeDocument/2006/relationships/hyperlink" Target="https://www.guru99.com/defect-life-cycle.html" TargetMode="External"/><Relationship Id="rId12" Type="http://schemas.openxmlformats.org/officeDocument/2006/relationships/hyperlink" Target="https://www.guru99.com/c-sharp-tutorial.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guru99.com/sql.html" TargetMode="External"/><Relationship Id="rId11" Type="http://schemas.openxmlformats.org/officeDocument/2006/relationships/hyperlink" Target="https://www.guru99.com/interactive-javascript-tutorials.html" TargetMode="External"/><Relationship Id="rId5" Type="http://schemas.openxmlformats.org/officeDocument/2006/relationships/hyperlink" Target="https://www.guru99.com/testlink-tutorial-complete-guide.html" TargetMode="External"/><Relationship Id="rId10" Type="http://schemas.openxmlformats.org/officeDocument/2006/relationships/hyperlink" Target="https://www.guru99.com/jira-tutorial-a-complete-guide-for-beginners.html" TargetMode="External"/><Relationship Id="rId4" Type="http://schemas.openxmlformats.org/officeDocument/2006/relationships/hyperlink" Target="https://www.guru99.com/test-management.html" TargetMode="External"/><Relationship Id="rId9" Type="http://schemas.openxmlformats.org/officeDocument/2006/relationships/hyperlink" Target="https://www.guru99.com/bugzilla-tutorial-for-beginner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guru99.com/hp-alm-free-tutorial.html" TargetMode="External"/><Relationship Id="rId13" Type="http://schemas.openxmlformats.org/officeDocument/2006/relationships/hyperlink" Target="https://www.guru99.com/perl-tutorials.html" TargetMode="External"/><Relationship Id="rId3" Type="http://schemas.openxmlformats.org/officeDocument/2006/relationships/hyperlink" Target="https://www.guru99.com/unix-linux-tutorial.html" TargetMode="External"/><Relationship Id="rId7" Type="http://schemas.openxmlformats.org/officeDocument/2006/relationships/hyperlink" Target="https://www.guru99.com/defect-life-cycle.html" TargetMode="External"/><Relationship Id="rId12" Type="http://schemas.openxmlformats.org/officeDocument/2006/relationships/hyperlink" Target="https://www.guru99.com/c-sharp-tutorial.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guru99.com/sql.html" TargetMode="External"/><Relationship Id="rId11" Type="http://schemas.openxmlformats.org/officeDocument/2006/relationships/hyperlink" Target="https://www.guru99.com/interactive-javascript-tutorials.html" TargetMode="External"/><Relationship Id="rId5" Type="http://schemas.openxmlformats.org/officeDocument/2006/relationships/hyperlink" Target="https://www.guru99.com/testlink-tutorial-complete-guide.html" TargetMode="External"/><Relationship Id="rId10" Type="http://schemas.openxmlformats.org/officeDocument/2006/relationships/hyperlink" Target="https://www.guru99.com/jira-tutorial-a-complete-guide-for-beginners.html" TargetMode="External"/><Relationship Id="rId4" Type="http://schemas.openxmlformats.org/officeDocument/2006/relationships/hyperlink" Target="https://www.guru99.com/test-management.html" TargetMode="External"/><Relationship Id="rId9" Type="http://schemas.openxmlformats.org/officeDocument/2006/relationships/hyperlink" Target="https://www.guru99.com/bugzilla-tutorial-for-beginner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3</a:t>
            </a:fld>
            <a:endParaRPr lang="en-ID"/>
          </a:p>
        </p:txBody>
      </p:sp>
    </p:spTree>
    <p:extLst>
      <p:ext uri="{BB962C8B-B14F-4D97-AF65-F5344CB8AC3E}">
        <p14:creationId xmlns:p14="http://schemas.microsoft.com/office/powerpoint/2010/main" val="156887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Basic knowledge of Linux commands:</a:t>
            </a:r>
            <a:r>
              <a:rPr lang="en-US" b="0" i="0" dirty="0">
                <a:solidFill>
                  <a:srgbClr val="222222"/>
                </a:solidFill>
                <a:effectLst/>
                <a:latin typeface="Source Sans Pro" panose="020B0503030403020204" pitchFamily="34" charset="0"/>
              </a:rPr>
              <a:t> Most of the software applications like Web-Services, Databases, Application Servers are deployed on Linux </a:t>
            </a:r>
            <a:r>
              <a:rPr lang="en-US" b="0" i="0" dirty="0" err="1">
                <a:solidFill>
                  <a:srgbClr val="222222"/>
                </a:solidFill>
                <a:effectLst/>
                <a:latin typeface="Source Sans Pro" panose="020B0503030403020204" pitchFamily="34" charset="0"/>
              </a:rPr>
              <a:t>machines.So</a:t>
            </a:r>
            <a:r>
              <a:rPr lang="en-US" b="0" i="0" dirty="0">
                <a:solidFill>
                  <a:srgbClr val="222222"/>
                </a:solidFill>
                <a:effectLst/>
                <a:latin typeface="Source Sans Pro" panose="020B0503030403020204" pitchFamily="34" charset="0"/>
              </a:rPr>
              <a:t> it is crucial for testers to have knowledge about </a:t>
            </a:r>
            <a:r>
              <a:rPr lang="en-US" b="0" i="0" u="none" strike="noStrike" dirty="0">
                <a:solidFill>
                  <a:srgbClr val="04B8E6"/>
                </a:solidFill>
                <a:effectLst/>
                <a:latin typeface="Source Sans Pro" panose="020B0503030403020204" pitchFamily="34" charset="0"/>
                <a:hlinkClick r:id="rId3"/>
              </a:rPr>
              <a:t>Linux commands</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Knowledge and hands-on experience of a Test Management </a:t>
            </a:r>
            <a:r>
              <a:rPr lang="en-US" b="1" i="0" dirty="0" err="1">
                <a:solidFill>
                  <a:srgbClr val="222222"/>
                </a:solidFill>
                <a:effectLst/>
                <a:latin typeface="Source Sans Pro" panose="020B0503030403020204" pitchFamily="34" charset="0"/>
              </a:rPr>
              <a:t>Tool:</a:t>
            </a:r>
            <a:r>
              <a:rPr lang="en-US" b="0" i="0" u="none" strike="noStrike" dirty="0" err="1">
                <a:solidFill>
                  <a:srgbClr val="04B8E6"/>
                </a:solidFill>
                <a:effectLst/>
                <a:latin typeface="Source Sans Pro" panose="020B0503030403020204" pitchFamily="34" charset="0"/>
                <a:hlinkClick r:id="rId4"/>
              </a:rPr>
              <a:t>Test</a:t>
            </a:r>
            <a:r>
              <a:rPr lang="en-US" b="0" i="0" u="none" strike="noStrike" dirty="0">
                <a:solidFill>
                  <a:srgbClr val="04B8E6"/>
                </a:solidFill>
                <a:effectLst/>
                <a:latin typeface="Source Sans Pro" panose="020B0503030403020204" pitchFamily="34" charset="0"/>
                <a:hlinkClick r:id="rId4"/>
              </a:rPr>
              <a:t> Management</a:t>
            </a:r>
            <a:r>
              <a:rPr lang="en-US" b="0" i="0" dirty="0">
                <a:solidFill>
                  <a:srgbClr val="222222"/>
                </a:solidFill>
                <a:effectLst/>
                <a:latin typeface="Source Sans Pro" panose="020B0503030403020204" pitchFamily="34" charset="0"/>
              </a:rPr>
              <a:t> is an important aspect of Software testing. Without proper test management techniques, software testing process will fail. Test management is nothing but managing your testing related </a:t>
            </a:r>
            <a:r>
              <a:rPr lang="en-US" b="0" i="0" dirty="0" err="1">
                <a:solidFill>
                  <a:srgbClr val="222222"/>
                </a:solidFill>
                <a:effectLst/>
                <a:latin typeface="Source Sans Pro" panose="020B0503030403020204" pitchFamily="34" charset="0"/>
              </a:rPr>
              <a:t>artifacts.For</a:t>
            </a:r>
            <a:r>
              <a:rPr lang="en-US" b="0" i="0" dirty="0">
                <a:solidFill>
                  <a:srgbClr val="222222"/>
                </a:solidFill>
                <a:effectLst/>
                <a:latin typeface="Source Sans Pro" panose="020B0503030403020204" pitchFamily="34" charset="0"/>
              </a:rPr>
              <a:t> example - A tool like </a:t>
            </a:r>
            <a:r>
              <a:rPr lang="en-US" b="0" i="0" u="none" strike="noStrike" dirty="0" err="1">
                <a:solidFill>
                  <a:srgbClr val="04B8E6"/>
                </a:solidFill>
                <a:effectLst/>
                <a:latin typeface="Source Sans Pro" panose="020B0503030403020204" pitchFamily="34" charset="0"/>
                <a:hlinkClick r:id="rId5"/>
              </a:rPr>
              <a:t>Testlink</a:t>
            </a:r>
            <a:r>
              <a:rPr lang="en-US" b="0" i="0" dirty="0">
                <a:solidFill>
                  <a:srgbClr val="222222"/>
                </a:solidFill>
                <a:effectLst/>
                <a:latin typeface="Source Sans Pro" panose="020B0503030403020204" pitchFamily="34" charset="0"/>
              </a:rPr>
              <a:t> can be used for tracking all the test cases written by your team.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Basic knowledge of Database/ SQL: </a:t>
            </a:r>
            <a:r>
              <a:rPr lang="en-US" b="0" i="0" dirty="0">
                <a:solidFill>
                  <a:srgbClr val="222222"/>
                </a:solidFill>
                <a:effectLst/>
                <a:latin typeface="Source Sans Pro" panose="020B0503030403020204" pitchFamily="34" charset="0"/>
              </a:rPr>
              <a:t>Software Systems have a large amount of data in the background. This data is stored in different types of databases like Oracle, MySQL, etc. in the backend. So, there will be situations when this data needs to be validated. In that case, simple/complex </a:t>
            </a:r>
            <a:r>
              <a:rPr lang="en-US" b="0" i="0" u="none" strike="noStrike" dirty="0">
                <a:solidFill>
                  <a:srgbClr val="04B8E6"/>
                </a:solidFill>
                <a:effectLst/>
                <a:latin typeface="Source Sans Pro" panose="020B0503030403020204" pitchFamily="34" charset="0"/>
                <a:hlinkClick r:id="rId6"/>
              </a:rPr>
              <a:t>SQL</a:t>
            </a:r>
            <a:r>
              <a:rPr lang="en-US" b="0" i="0" dirty="0">
                <a:solidFill>
                  <a:srgbClr val="222222"/>
                </a:solidFill>
                <a:effectLst/>
                <a:latin typeface="Source Sans Pro" panose="020B0503030403020204" pitchFamily="34" charset="0"/>
              </a:rPr>
              <a:t> queries can be used to check whether proper data is stored in the backend databases.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There are other tools available that can be utilized for Test Management. So, it is important to have knowledge and working experience of such tools because they are used in most of the companies.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Knowledge and hands-on experience of any Defect Tracking tool- </a:t>
            </a:r>
            <a:r>
              <a:rPr lang="en-US" b="0" i="0" dirty="0">
                <a:solidFill>
                  <a:srgbClr val="222222"/>
                </a:solidFill>
                <a:effectLst/>
                <a:latin typeface="Source Sans Pro" panose="020B0503030403020204" pitchFamily="34" charset="0"/>
              </a:rPr>
              <a:t>Defect Tracking and </a:t>
            </a:r>
            <a:r>
              <a:rPr lang="en-US" b="0" i="0" u="none" strike="noStrike" dirty="0">
                <a:solidFill>
                  <a:srgbClr val="04B8E6"/>
                </a:solidFill>
                <a:effectLst/>
                <a:latin typeface="Source Sans Pro" panose="020B0503030403020204" pitchFamily="34" charset="0"/>
                <a:hlinkClick r:id="rId7"/>
              </a:rPr>
              <a:t>Defect life cycle</a:t>
            </a:r>
            <a:r>
              <a:rPr lang="en-US" b="0" i="0" dirty="0">
                <a:solidFill>
                  <a:srgbClr val="222222"/>
                </a:solidFill>
                <a:effectLst/>
                <a:latin typeface="Source Sans Pro" panose="020B0503030403020204" pitchFamily="34" charset="0"/>
              </a:rPr>
              <a:t> are key aspects of software testing. It is extremely critical to managing defects properly and track them in a systematic manner. Defect tracking becomes necessary because the entire team should know about the defect including managers, developers, and testers. Several tools are used to lock defects including </a:t>
            </a:r>
            <a:r>
              <a:rPr lang="en-US" b="0" i="0" u="none" strike="noStrike" dirty="0">
                <a:solidFill>
                  <a:srgbClr val="04B8E6"/>
                </a:solidFill>
                <a:effectLst/>
                <a:latin typeface="Source Sans Pro" panose="020B0503030403020204" pitchFamily="34" charset="0"/>
                <a:hlinkClick r:id="rId8"/>
              </a:rPr>
              <a:t>QC</a:t>
            </a:r>
            <a:r>
              <a:rPr lang="en-US" b="0" i="0" dirty="0">
                <a:solidFill>
                  <a:srgbClr val="222222"/>
                </a:solidFill>
                <a:effectLst/>
                <a:latin typeface="Source Sans Pro" panose="020B0503030403020204" pitchFamily="34" charset="0"/>
              </a:rPr>
              <a:t>, </a:t>
            </a:r>
            <a:r>
              <a:rPr lang="en-US" b="0" i="0" u="none" strike="noStrike" dirty="0">
                <a:solidFill>
                  <a:srgbClr val="04B8E6"/>
                </a:solidFill>
                <a:effectLst/>
                <a:latin typeface="Source Sans Pro" panose="020B0503030403020204" pitchFamily="34" charset="0"/>
                <a:hlinkClick r:id="rId9"/>
              </a:rPr>
              <a:t>Bugzilla</a:t>
            </a:r>
            <a:r>
              <a:rPr lang="en-US" b="0" i="0" dirty="0">
                <a:solidFill>
                  <a:srgbClr val="222222"/>
                </a:solidFill>
                <a:effectLst/>
                <a:latin typeface="Source Sans Pro" panose="020B0503030403020204" pitchFamily="34" charset="0"/>
              </a:rPr>
              <a:t>, </a:t>
            </a:r>
            <a:r>
              <a:rPr lang="en-US" b="0" i="0" u="none" strike="noStrike" dirty="0">
                <a:solidFill>
                  <a:srgbClr val="04B8E6"/>
                </a:solidFill>
                <a:effectLst/>
                <a:latin typeface="Source Sans Pro" panose="020B0503030403020204" pitchFamily="34" charset="0"/>
                <a:hlinkClick r:id="rId10"/>
              </a:rPr>
              <a:t>Jira</a:t>
            </a:r>
            <a:r>
              <a:rPr lang="en-US" b="0" i="0" dirty="0">
                <a:solidFill>
                  <a:srgbClr val="222222"/>
                </a:solidFill>
                <a:effectLst/>
                <a:latin typeface="Source Sans Pro" panose="020B0503030403020204" pitchFamily="34" charset="0"/>
              </a:rPr>
              <a:t>, etc.</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Knowledge and hands-on experience of Automation tool:</a:t>
            </a:r>
            <a:r>
              <a:rPr lang="en-US" b="0" i="0" dirty="0">
                <a:solidFill>
                  <a:srgbClr val="222222"/>
                </a:solidFill>
                <a:effectLst/>
                <a:latin typeface="Source Sans Pro" panose="020B0503030403020204" pitchFamily="34" charset="0"/>
              </a:rPr>
              <a:t> If you see yourself as an "Automation tester" after a couple of years working on manual testing, then you must master a tool and get in-depth, hands-on knowledge of automation </a:t>
            </a:r>
            <a:r>
              <a:rPr lang="en-US" b="0" i="0" dirty="0" err="1">
                <a:solidFill>
                  <a:srgbClr val="222222"/>
                </a:solidFill>
                <a:effectLst/>
                <a:latin typeface="Source Sans Pro" panose="020B0503030403020204" pitchFamily="34" charset="0"/>
              </a:rPr>
              <a:t>tools.</a:t>
            </a:r>
            <a:r>
              <a:rPr lang="en-US" b="1" i="0" dirty="0" err="1">
                <a:solidFill>
                  <a:srgbClr val="222222"/>
                </a:solidFill>
                <a:effectLst/>
                <a:latin typeface="Source Sans Pro" panose="020B0503030403020204" pitchFamily="34" charset="0"/>
              </a:rPr>
              <a:t>Note</a:t>
            </a:r>
            <a:r>
              <a:rPr lang="en-US" b="0" i="0" dirty="0">
                <a:solidFill>
                  <a:srgbClr val="222222"/>
                </a:solidFill>
                <a:effectLst/>
                <a:latin typeface="Source Sans Pro" panose="020B0503030403020204" pitchFamily="34" charset="0"/>
              </a:rPr>
              <a:t> - Only knowledge of any Automation tool is not sufficient to crack the interview, you must have good hands-on experience, so practice the tool of your choice to achieve mastery. Knowledge of any scripting language like VBScript, </a:t>
            </a:r>
            <a:r>
              <a:rPr lang="en-US" b="0" i="0" u="none" strike="noStrike" dirty="0">
                <a:solidFill>
                  <a:srgbClr val="04B8E6"/>
                </a:solidFill>
                <a:effectLst/>
                <a:latin typeface="Source Sans Pro" panose="020B0503030403020204" pitchFamily="34" charset="0"/>
                <a:hlinkClick r:id="rId11"/>
              </a:rPr>
              <a:t>JavaScript</a:t>
            </a:r>
            <a:r>
              <a:rPr lang="en-US" b="0" i="0" dirty="0">
                <a:solidFill>
                  <a:srgbClr val="222222"/>
                </a:solidFill>
                <a:effectLst/>
                <a:latin typeface="Source Sans Pro" panose="020B0503030403020204" pitchFamily="34" charset="0"/>
              </a:rPr>
              <a:t>, </a:t>
            </a:r>
            <a:r>
              <a:rPr lang="en-US" b="0" i="0" u="none" strike="noStrike" dirty="0">
                <a:solidFill>
                  <a:srgbClr val="04B8E6"/>
                </a:solidFill>
                <a:effectLst/>
                <a:latin typeface="Source Sans Pro" panose="020B0503030403020204" pitchFamily="34" charset="0"/>
                <a:hlinkClick r:id="rId12"/>
              </a:rPr>
              <a:t>C#</a:t>
            </a:r>
            <a:r>
              <a:rPr lang="en-US" b="0" i="0" dirty="0">
                <a:solidFill>
                  <a:srgbClr val="222222"/>
                </a:solidFill>
                <a:effectLst/>
                <a:latin typeface="Source Sans Pro" panose="020B0503030403020204" pitchFamily="34" charset="0"/>
              </a:rPr>
              <a:t> is always helpful as a tester if you are looking for a job into automation. Few companies also use Shell/</a:t>
            </a:r>
            <a:r>
              <a:rPr lang="en-US" b="0" i="0" u="none" strike="noStrike" dirty="0">
                <a:solidFill>
                  <a:srgbClr val="04B8E6"/>
                </a:solidFill>
                <a:effectLst/>
                <a:latin typeface="Source Sans Pro" panose="020B0503030403020204" pitchFamily="34" charset="0"/>
                <a:hlinkClick r:id="rId13"/>
              </a:rPr>
              <a:t>Perl</a:t>
            </a:r>
            <a:r>
              <a:rPr lang="en-US" b="0" i="0" dirty="0">
                <a:solidFill>
                  <a:srgbClr val="222222"/>
                </a:solidFill>
                <a:effectLst/>
                <a:latin typeface="Source Sans Pro" panose="020B0503030403020204" pitchFamily="34" charset="0"/>
              </a:rPr>
              <a:t> scripting, and there is a lot of demand for testers having knowledge of the same. Again, it will depend on the company and which tools are used by that company.</a:t>
            </a:r>
          </a:p>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4</a:t>
            </a:fld>
            <a:endParaRPr lang="en-ID"/>
          </a:p>
        </p:txBody>
      </p:sp>
    </p:spTree>
    <p:extLst>
      <p:ext uri="{BB962C8B-B14F-4D97-AF65-F5344CB8AC3E}">
        <p14:creationId xmlns:p14="http://schemas.microsoft.com/office/powerpoint/2010/main" val="112331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12</a:t>
            </a:fld>
            <a:endParaRPr lang="en-ID"/>
          </a:p>
        </p:txBody>
      </p:sp>
    </p:spTree>
    <p:extLst>
      <p:ext uri="{BB962C8B-B14F-4D97-AF65-F5344CB8AC3E}">
        <p14:creationId xmlns:p14="http://schemas.microsoft.com/office/powerpoint/2010/main" val="380011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Basic knowledge of Linux commands:</a:t>
            </a:r>
            <a:r>
              <a:rPr lang="en-US" b="0" i="0" dirty="0">
                <a:solidFill>
                  <a:srgbClr val="222222"/>
                </a:solidFill>
                <a:effectLst/>
                <a:latin typeface="Source Sans Pro" panose="020B0503030403020204" pitchFamily="34" charset="0"/>
              </a:rPr>
              <a:t> Most of the software applications like Web-Services, Databases, Application Servers are deployed on Linux </a:t>
            </a:r>
            <a:r>
              <a:rPr lang="en-US" b="0" i="0" dirty="0" err="1">
                <a:solidFill>
                  <a:srgbClr val="222222"/>
                </a:solidFill>
                <a:effectLst/>
                <a:latin typeface="Source Sans Pro" panose="020B0503030403020204" pitchFamily="34" charset="0"/>
              </a:rPr>
              <a:t>machines.So</a:t>
            </a:r>
            <a:r>
              <a:rPr lang="en-US" b="0" i="0" dirty="0">
                <a:solidFill>
                  <a:srgbClr val="222222"/>
                </a:solidFill>
                <a:effectLst/>
                <a:latin typeface="Source Sans Pro" panose="020B0503030403020204" pitchFamily="34" charset="0"/>
              </a:rPr>
              <a:t> it is crucial for testers to have knowledge about </a:t>
            </a:r>
            <a:r>
              <a:rPr lang="en-US" b="0" i="0" u="none" strike="noStrike" dirty="0">
                <a:solidFill>
                  <a:srgbClr val="04B8E6"/>
                </a:solidFill>
                <a:effectLst/>
                <a:latin typeface="Source Sans Pro" panose="020B0503030403020204" pitchFamily="34" charset="0"/>
                <a:hlinkClick r:id="rId3"/>
              </a:rPr>
              <a:t>Linux commands</a:t>
            </a:r>
            <a:r>
              <a:rPr lang="en-US" b="0" i="0" dirty="0">
                <a:solidFill>
                  <a:srgbClr val="222222"/>
                </a:solidFill>
                <a:effectLst/>
                <a:latin typeface="Source Sans Pro" panose="020B0503030403020204" pitchFamily="34" charset="0"/>
              </a:rPr>
              <a:t>.</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Knowledge and hands-on experience of a Test Management </a:t>
            </a:r>
            <a:r>
              <a:rPr lang="en-US" b="1" i="0" dirty="0" err="1">
                <a:solidFill>
                  <a:srgbClr val="222222"/>
                </a:solidFill>
                <a:effectLst/>
                <a:latin typeface="Source Sans Pro" panose="020B0503030403020204" pitchFamily="34" charset="0"/>
              </a:rPr>
              <a:t>Tool:</a:t>
            </a:r>
            <a:r>
              <a:rPr lang="en-US" b="0" i="0" u="none" strike="noStrike" dirty="0" err="1">
                <a:solidFill>
                  <a:srgbClr val="04B8E6"/>
                </a:solidFill>
                <a:effectLst/>
                <a:latin typeface="Source Sans Pro" panose="020B0503030403020204" pitchFamily="34" charset="0"/>
                <a:hlinkClick r:id="rId4"/>
              </a:rPr>
              <a:t>Test</a:t>
            </a:r>
            <a:r>
              <a:rPr lang="en-US" b="0" i="0" u="none" strike="noStrike" dirty="0">
                <a:solidFill>
                  <a:srgbClr val="04B8E6"/>
                </a:solidFill>
                <a:effectLst/>
                <a:latin typeface="Source Sans Pro" panose="020B0503030403020204" pitchFamily="34" charset="0"/>
                <a:hlinkClick r:id="rId4"/>
              </a:rPr>
              <a:t> Management</a:t>
            </a:r>
            <a:r>
              <a:rPr lang="en-US" b="0" i="0" dirty="0">
                <a:solidFill>
                  <a:srgbClr val="222222"/>
                </a:solidFill>
                <a:effectLst/>
                <a:latin typeface="Source Sans Pro" panose="020B0503030403020204" pitchFamily="34" charset="0"/>
              </a:rPr>
              <a:t> is an important aspect of Software testing. Without proper test management techniques, software testing process will fail. Test management is nothing but managing your testing related </a:t>
            </a:r>
            <a:r>
              <a:rPr lang="en-US" b="0" i="0" dirty="0" err="1">
                <a:solidFill>
                  <a:srgbClr val="222222"/>
                </a:solidFill>
                <a:effectLst/>
                <a:latin typeface="Source Sans Pro" panose="020B0503030403020204" pitchFamily="34" charset="0"/>
              </a:rPr>
              <a:t>artifacts.For</a:t>
            </a:r>
            <a:r>
              <a:rPr lang="en-US" b="0" i="0" dirty="0">
                <a:solidFill>
                  <a:srgbClr val="222222"/>
                </a:solidFill>
                <a:effectLst/>
                <a:latin typeface="Source Sans Pro" panose="020B0503030403020204" pitchFamily="34" charset="0"/>
              </a:rPr>
              <a:t> example - A tool like </a:t>
            </a:r>
            <a:r>
              <a:rPr lang="en-US" b="0" i="0" u="none" strike="noStrike" dirty="0" err="1">
                <a:solidFill>
                  <a:srgbClr val="04B8E6"/>
                </a:solidFill>
                <a:effectLst/>
                <a:latin typeface="Source Sans Pro" panose="020B0503030403020204" pitchFamily="34" charset="0"/>
                <a:hlinkClick r:id="rId5"/>
              </a:rPr>
              <a:t>Testlink</a:t>
            </a:r>
            <a:r>
              <a:rPr lang="en-US" b="0" i="0" dirty="0">
                <a:solidFill>
                  <a:srgbClr val="222222"/>
                </a:solidFill>
                <a:effectLst/>
                <a:latin typeface="Source Sans Pro" panose="020B0503030403020204" pitchFamily="34" charset="0"/>
              </a:rPr>
              <a:t> can be used for tracking all the test cases written by your team.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Basic knowledge of Database/ SQL: </a:t>
            </a:r>
            <a:r>
              <a:rPr lang="en-US" b="0" i="0" dirty="0">
                <a:solidFill>
                  <a:srgbClr val="222222"/>
                </a:solidFill>
                <a:effectLst/>
                <a:latin typeface="Source Sans Pro" panose="020B0503030403020204" pitchFamily="34" charset="0"/>
              </a:rPr>
              <a:t>Software Systems have a large amount of data in the background. This data is stored in different types of databases like Oracle, MySQL, etc. in the backend. So, there will be situations when this data needs to be validated. In that case, simple/complex </a:t>
            </a:r>
            <a:r>
              <a:rPr lang="en-US" b="0" i="0" u="none" strike="noStrike" dirty="0">
                <a:solidFill>
                  <a:srgbClr val="04B8E6"/>
                </a:solidFill>
                <a:effectLst/>
                <a:latin typeface="Source Sans Pro" panose="020B0503030403020204" pitchFamily="34" charset="0"/>
                <a:hlinkClick r:id="rId6"/>
              </a:rPr>
              <a:t>SQL</a:t>
            </a:r>
            <a:r>
              <a:rPr lang="en-US" b="0" i="0" dirty="0">
                <a:solidFill>
                  <a:srgbClr val="222222"/>
                </a:solidFill>
                <a:effectLst/>
                <a:latin typeface="Source Sans Pro" panose="020B0503030403020204" pitchFamily="34" charset="0"/>
              </a:rPr>
              <a:t> queries can be used to check whether proper data is stored in the backend databases.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There are other tools available that can be utilized for Test Management. So, it is important to have knowledge and working experience of such tools because they are used in most of the companies.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Knowledge and hands-on experience of any Defect Tracking tool- </a:t>
            </a:r>
            <a:r>
              <a:rPr lang="en-US" b="0" i="0" dirty="0">
                <a:solidFill>
                  <a:srgbClr val="222222"/>
                </a:solidFill>
                <a:effectLst/>
                <a:latin typeface="Source Sans Pro" panose="020B0503030403020204" pitchFamily="34" charset="0"/>
              </a:rPr>
              <a:t>Defect Tracking and </a:t>
            </a:r>
            <a:r>
              <a:rPr lang="en-US" b="0" i="0" u="none" strike="noStrike" dirty="0">
                <a:solidFill>
                  <a:srgbClr val="04B8E6"/>
                </a:solidFill>
                <a:effectLst/>
                <a:latin typeface="Source Sans Pro" panose="020B0503030403020204" pitchFamily="34" charset="0"/>
                <a:hlinkClick r:id="rId7"/>
              </a:rPr>
              <a:t>Defect life cycle</a:t>
            </a:r>
            <a:r>
              <a:rPr lang="en-US" b="0" i="0" dirty="0">
                <a:solidFill>
                  <a:srgbClr val="222222"/>
                </a:solidFill>
                <a:effectLst/>
                <a:latin typeface="Source Sans Pro" panose="020B0503030403020204" pitchFamily="34" charset="0"/>
              </a:rPr>
              <a:t> are key aspects of software testing. It is extremely critical to managing defects properly and track them in a systematic manner. Defect tracking becomes necessary because the entire team should know about the defect including managers, developers, and testers. Several tools are used to lock defects including </a:t>
            </a:r>
            <a:r>
              <a:rPr lang="en-US" b="0" i="0" u="none" strike="noStrike" dirty="0">
                <a:solidFill>
                  <a:srgbClr val="04B8E6"/>
                </a:solidFill>
                <a:effectLst/>
                <a:latin typeface="Source Sans Pro" panose="020B0503030403020204" pitchFamily="34" charset="0"/>
                <a:hlinkClick r:id="rId8"/>
              </a:rPr>
              <a:t>QC</a:t>
            </a:r>
            <a:r>
              <a:rPr lang="en-US" b="0" i="0" dirty="0">
                <a:solidFill>
                  <a:srgbClr val="222222"/>
                </a:solidFill>
                <a:effectLst/>
                <a:latin typeface="Source Sans Pro" panose="020B0503030403020204" pitchFamily="34" charset="0"/>
              </a:rPr>
              <a:t>, </a:t>
            </a:r>
            <a:r>
              <a:rPr lang="en-US" b="0" i="0" u="none" strike="noStrike" dirty="0">
                <a:solidFill>
                  <a:srgbClr val="04B8E6"/>
                </a:solidFill>
                <a:effectLst/>
                <a:latin typeface="Source Sans Pro" panose="020B0503030403020204" pitchFamily="34" charset="0"/>
                <a:hlinkClick r:id="rId9"/>
              </a:rPr>
              <a:t>Bugzilla</a:t>
            </a:r>
            <a:r>
              <a:rPr lang="en-US" b="0" i="0" dirty="0">
                <a:solidFill>
                  <a:srgbClr val="222222"/>
                </a:solidFill>
                <a:effectLst/>
                <a:latin typeface="Source Sans Pro" panose="020B0503030403020204" pitchFamily="34" charset="0"/>
              </a:rPr>
              <a:t>, </a:t>
            </a:r>
            <a:r>
              <a:rPr lang="en-US" b="0" i="0" u="none" strike="noStrike" dirty="0">
                <a:solidFill>
                  <a:srgbClr val="04B8E6"/>
                </a:solidFill>
                <a:effectLst/>
                <a:latin typeface="Source Sans Pro" panose="020B0503030403020204" pitchFamily="34" charset="0"/>
                <a:hlinkClick r:id="rId10"/>
              </a:rPr>
              <a:t>Jira</a:t>
            </a:r>
            <a:r>
              <a:rPr lang="en-US" b="0" i="0" dirty="0">
                <a:solidFill>
                  <a:srgbClr val="222222"/>
                </a:solidFill>
                <a:effectLst/>
                <a:latin typeface="Source Sans Pro" panose="020B0503030403020204" pitchFamily="34" charset="0"/>
              </a:rPr>
              <a:t>, etc.</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Knowledge and hands-on experience of Automation tool:</a:t>
            </a:r>
            <a:r>
              <a:rPr lang="en-US" b="0" i="0" dirty="0">
                <a:solidFill>
                  <a:srgbClr val="222222"/>
                </a:solidFill>
                <a:effectLst/>
                <a:latin typeface="Source Sans Pro" panose="020B0503030403020204" pitchFamily="34" charset="0"/>
              </a:rPr>
              <a:t> If you see yourself as an "Automation tester" after a couple of years working on manual testing, then you must master a tool and get in-depth, hands-on knowledge of automation </a:t>
            </a:r>
            <a:r>
              <a:rPr lang="en-US" b="0" i="0" dirty="0" err="1">
                <a:solidFill>
                  <a:srgbClr val="222222"/>
                </a:solidFill>
                <a:effectLst/>
                <a:latin typeface="Source Sans Pro" panose="020B0503030403020204" pitchFamily="34" charset="0"/>
              </a:rPr>
              <a:t>tools.</a:t>
            </a:r>
            <a:r>
              <a:rPr lang="en-US" b="1" i="0" dirty="0" err="1">
                <a:solidFill>
                  <a:srgbClr val="222222"/>
                </a:solidFill>
                <a:effectLst/>
                <a:latin typeface="Source Sans Pro" panose="020B0503030403020204" pitchFamily="34" charset="0"/>
              </a:rPr>
              <a:t>Note</a:t>
            </a:r>
            <a:r>
              <a:rPr lang="en-US" b="0" i="0" dirty="0">
                <a:solidFill>
                  <a:srgbClr val="222222"/>
                </a:solidFill>
                <a:effectLst/>
                <a:latin typeface="Source Sans Pro" panose="020B0503030403020204" pitchFamily="34" charset="0"/>
              </a:rPr>
              <a:t> - Only knowledge of any Automation tool is not sufficient to crack the interview, you must have good hands-on experience, so practice the tool of your choice to achieve mastery. Knowledge of any scripting language like VBScript, </a:t>
            </a:r>
            <a:r>
              <a:rPr lang="en-US" b="0" i="0" u="none" strike="noStrike" dirty="0">
                <a:solidFill>
                  <a:srgbClr val="04B8E6"/>
                </a:solidFill>
                <a:effectLst/>
                <a:latin typeface="Source Sans Pro" panose="020B0503030403020204" pitchFamily="34" charset="0"/>
                <a:hlinkClick r:id="rId11"/>
              </a:rPr>
              <a:t>JavaScript</a:t>
            </a:r>
            <a:r>
              <a:rPr lang="en-US" b="0" i="0" dirty="0">
                <a:solidFill>
                  <a:srgbClr val="222222"/>
                </a:solidFill>
                <a:effectLst/>
                <a:latin typeface="Source Sans Pro" panose="020B0503030403020204" pitchFamily="34" charset="0"/>
              </a:rPr>
              <a:t>, </a:t>
            </a:r>
            <a:r>
              <a:rPr lang="en-US" b="0" i="0" u="none" strike="noStrike" dirty="0">
                <a:solidFill>
                  <a:srgbClr val="04B8E6"/>
                </a:solidFill>
                <a:effectLst/>
                <a:latin typeface="Source Sans Pro" panose="020B0503030403020204" pitchFamily="34" charset="0"/>
                <a:hlinkClick r:id="rId12"/>
              </a:rPr>
              <a:t>C#</a:t>
            </a:r>
            <a:r>
              <a:rPr lang="en-US" b="0" i="0" dirty="0">
                <a:solidFill>
                  <a:srgbClr val="222222"/>
                </a:solidFill>
                <a:effectLst/>
                <a:latin typeface="Source Sans Pro" panose="020B0503030403020204" pitchFamily="34" charset="0"/>
              </a:rPr>
              <a:t> is always helpful as a tester if you are looking for a job into automation. Few companies also use Shell/</a:t>
            </a:r>
            <a:r>
              <a:rPr lang="en-US" b="0" i="0" u="none" strike="noStrike" dirty="0">
                <a:solidFill>
                  <a:srgbClr val="04B8E6"/>
                </a:solidFill>
                <a:effectLst/>
                <a:latin typeface="Source Sans Pro" panose="020B0503030403020204" pitchFamily="34" charset="0"/>
                <a:hlinkClick r:id="rId13"/>
              </a:rPr>
              <a:t>Perl</a:t>
            </a:r>
            <a:r>
              <a:rPr lang="en-US" b="0" i="0" dirty="0">
                <a:solidFill>
                  <a:srgbClr val="222222"/>
                </a:solidFill>
                <a:effectLst/>
                <a:latin typeface="Source Sans Pro" panose="020B0503030403020204" pitchFamily="34" charset="0"/>
              </a:rPr>
              <a:t> scripting, and there is a lot of demand for testers having knowledge of the same. Again, it will depend on the company and which tools are used by that company.</a:t>
            </a:r>
          </a:p>
          <a:p>
            <a:endParaRPr lang="en-US" dirty="0"/>
          </a:p>
        </p:txBody>
      </p:sp>
      <p:sp>
        <p:nvSpPr>
          <p:cNvPr id="4" name="Slide Number Placeholder 3"/>
          <p:cNvSpPr>
            <a:spLocks noGrp="1"/>
          </p:cNvSpPr>
          <p:nvPr>
            <p:ph type="sldNum" sz="quarter" idx="5"/>
          </p:nvPr>
        </p:nvSpPr>
        <p:spPr/>
        <p:txBody>
          <a:bodyPr/>
          <a:lstStyle/>
          <a:p>
            <a:fld id="{259221B0-A3AB-4C74-8324-47966F7928FE}" type="slidenum">
              <a:rPr lang="en-ID" smtClean="0"/>
              <a:t>13</a:t>
            </a:fld>
            <a:endParaRPr lang="en-ID"/>
          </a:p>
        </p:txBody>
      </p:sp>
    </p:spTree>
    <p:extLst>
      <p:ext uri="{BB962C8B-B14F-4D97-AF65-F5344CB8AC3E}">
        <p14:creationId xmlns:p14="http://schemas.microsoft.com/office/powerpoint/2010/main" val="218684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68146" y="315567"/>
            <a:ext cx="3477011"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a:t>
            </a:r>
            <a:r>
              <a:rPr lang="en-US" sz="1200" dirty="0" err="1">
                <a:solidFill>
                  <a:schemeClr val="accent2">
                    <a:lumMod val="75000"/>
                  </a:schemeClr>
                </a:solidFill>
                <a:latin typeface="Arial Black" panose="020B0A04020102020204" pitchFamily="34" charset="0"/>
                <a:cs typeface="Arial" panose="020B0604020202020204" pitchFamily="34" charset="0"/>
              </a:rPr>
              <a:t>Studi</a:t>
            </a:r>
            <a:r>
              <a:rPr lang="en-US" sz="1200" dirty="0">
                <a:solidFill>
                  <a:schemeClr val="accent2">
                    <a:lumMod val="75000"/>
                  </a:schemeClr>
                </a:solidFill>
                <a:latin typeface="Arial Black" panose="020B0A04020102020204" pitchFamily="34" charset="0"/>
                <a:cs typeface="Arial" panose="020B0604020202020204" pitchFamily="34" charset="0"/>
              </a:rPr>
              <a:t>  Teknik </a:t>
            </a:r>
            <a:r>
              <a:rPr lang="en-US" sz="1200" dirty="0" err="1">
                <a:solidFill>
                  <a:schemeClr val="accent2">
                    <a:lumMod val="75000"/>
                  </a:schemeClr>
                </a:solidFill>
                <a:latin typeface="Arial Black" panose="020B0A04020102020204" pitchFamily="34" charset="0"/>
                <a:cs typeface="Arial" panose="020B0604020202020204" pitchFamily="34" charset="0"/>
              </a:rPr>
              <a:t>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01F5CEC-401E-4E00-A99A-912964B5934F}"/>
              </a:ext>
            </a:extLst>
          </p:cNvPr>
          <p:cNvSpPr>
            <a:spLocks noGrp="1"/>
          </p:cNvSpPr>
          <p:nvPr>
            <p:ph type="ctrTitle"/>
          </p:nvPr>
        </p:nvSpPr>
        <p:spPr>
          <a:xfrm>
            <a:off x="4948517" y="2177864"/>
            <a:ext cx="6906409" cy="2019860"/>
          </a:xfrm>
        </p:spPr>
        <p:txBody>
          <a:bodyPr>
            <a:normAutofit fontScale="90000"/>
          </a:bodyPr>
          <a:lstStyle/>
          <a:p>
            <a:r>
              <a:rPr lang="en-US" sz="5400" dirty="0" err="1"/>
              <a:t>Whitebox</a:t>
            </a:r>
            <a:r>
              <a:rPr lang="en-US" sz="5400" dirty="0"/>
              <a:t> Testing &amp; </a:t>
            </a:r>
            <a:r>
              <a:rPr lang="en-US" sz="5400" dirty="0" err="1"/>
              <a:t>Blackbox</a:t>
            </a:r>
            <a:r>
              <a:rPr lang="en-US" sz="5400" dirty="0"/>
              <a:t> Testing </a:t>
            </a:r>
            <a:br>
              <a:rPr lang="en-US" sz="5400" dirty="0"/>
            </a:br>
            <a:r>
              <a:rPr lang="en-US" sz="5400" dirty="0"/>
              <a:t> </a:t>
            </a:r>
            <a:endParaRPr lang="en-ID" sz="3200" dirty="0"/>
          </a:p>
        </p:txBody>
      </p:sp>
      <p:pic>
        <p:nvPicPr>
          <p:cNvPr id="7" name="Picture 6"/>
          <p:cNvPicPr>
            <a:picLocks noChangeAspect="1"/>
          </p:cNvPicPr>
          <p:nvPr/>
        </p:nvPicPr>
        <p:blipFill rotWithShape="1">
          <a:blip r:embed="rId2"/>
          <a:srcRect l="9651" t="19730" r="61713" b="25420"/>
          <a:stretch/>
        </p:blipFill>
        <p:spPr>
          <a:xfrm>
            <a:off x="696035" y="1992573"/>
            <a:ext cx="3725839" cy="4012442"/>
          </a:xfrm>
          <a:prstGeom prst="rect">
            <a:avLst/>
          </a:prstGeom>
        </p:spPr>
      </p:pic>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Keuntungan</a:t>
            </a:r>
            <a:r>
              <a:rPr lang="en-US" dirty="0"/>
              <a:t> White Box Testing</a:t>
            </a:r>
          </a:p>
        </p:txBody>
      </p:sp>
      <p:sp>
        <p:nvSpPr>
          <p:cNvPr id="3" name="Content Placeholder 2"/>
          <p:cNvSpPr>
            <a:spLocks noGrp="1"/>
          </p:cNvSpPr>
          <p:nvPr>
            <p:ph idx="1"/>
          </p:nvPr>
        </p:nvSpPr>
        <p:spPr/>
        <p:txBody>
          <a:bodyPr>
            <a:normAutofit/>
          </a:bodyPr>
          <a:lstStyle/>
          <a:p>
            <a:r>
              <a:rPr lang="en-US" sz="2400" dirty="0" err="1"/>
              <a:t>Optimisasi</a:t>
            </a:r>
            <a:r>
              <a:rPr lang="en-US" sz="2400" dirty="0"/>
              <a:t> </a:t>
            </a:r>
            <a:r>
              <a:rPr lang="en-US" sz="2400" dirty="0" err="1"/>
              <a:t>kode</a:t>
            </a:r>
            <a:r>
              <a:rPr lang="en-US" sz="2400" dirty="0"/>
              <a:t> </a:t>
            </a:r>
            <a:r>
              <a:rPr lang="en-US" sz="2400" dirty="0" err="1"/>
              <a:t>dengan</a:t>
            </a:r>
            <a:r>
              <a:rPr lang="en-US" sz="2400" dirty="0"/>
              <a:t> </a:t>
            </a:r>
            <a:r>
              <a:rPr lang="en-US" sz="2400" dirty="0" err="1"/>
              <a:t>menemukan</a:t>
            </a:r>
            <a:r>
              <a:rPr lang="en-US" sz="2400" dirty="0"/>
              <a:t> error yang </a:t>
            </a:r>
            <a:r>
              <a:rPr lang="en-US" sz="2400" dirty="0" err="1"/>
              <a:t>tersembunyi</a:t>
            </a:r>
            <a:endParaRPr lang="en-US" sz="2400" dirty="0"/>
          </a:p>
          <a:p>
            <a:r>
              <a:rPr lang="en-US" sz="2400" dirty="0"/>
              <a:t>Test case </a:t>
            </a:r>
            <a:r>
              <a:rPr lang="en-US" sz="2400" dirty="0" err="1"/>
              <a:t>untuk</a:t>
            </a:r>
            <a:r>
              <a:rPr lang="en-US" sz="2400" dirty="0"/>
              <a:t> white box </a:t>
            </a:r>
            <a:r>
              <a:rPr lang="en-US" sz="2400" dirty="0" err="1"/>
              <a:t>dapat</a:t>
            </a:r>
            <a:r>
              <a:rPr lang="en-US" sz="2400" dirty="0"/>
              <a:t> </a:t>
            </a:r>
            <a:r>
              <a:rPr lang="en-US" sz="2400" dirty="0" err="1"/>
              <a:t>diotomatisasi</a:t>
            </a:r>
            <a:r>
              <a:rPr lang="en-US" sz="2400" dirty="0"/>
              <a:t> </a:t>
            </a:r>
            <a:r>
              <a:rPr lang="en-US" sz="2400" dirty="0" err="1"/>
              <a:t>dengan</a:t>
            </a:r>
            <a:r>
              <a:rPr lang="en-US" sz="2400" dirty="0"/>
              <a:t> </a:t>
            </a:r>
            <a:r>
              <a:rPr lang="en-US" sz="2400" dirty="0" err="1"/>
              <a:t>mudah</a:t>
            </a:r>
            <a:endParaRPr lang="en-US" sz="2400" dirty="0"/>
          </a:p>
          <a:p>
            <a:r>
              <a:rPr lang="en-US" sz="2400" dirty="0" err="1"/>
              <a:t>Pengujian</a:t>
            </a:r>
            <a:r>
              <a:rPr lang="en-US" sz="2400" dirty="0"/>
              <a:t> </a:t>
            </a:r>
            <a:r>
              <a:rPr lang="en-US" sz="2400" dirty="0" err="1"/>
              <a:t>lebih</a:t>
            </a:r>
            <a:r>
              <a:rPr lang="en-US" sz="2400" dirty="0"/>
              <a:t> </a:t>
            </a:r>
            <a:r>
              <a:rPr lang="en-US" sz="2400" dirty="0" err="1"/>
              <a:t>menyeluruh</a:t>
            </a:r>
            <a:r>
              <a:rPr lang="en-US" sz="2400" dirty="0"/>
              <a:t> </a:t>
            </a:r>
            <a:r>
              <a:rPr lang="en-US" sz="2400" dirty="0" err="1"/>
              <a:t>karena</a:t>
            </a:r>
            <a:r>
              <a:rPr lang="en-US" sz="2400" dirty="0"/>
              <a:t> </a:t>
            </a:r>
            <a:r>
              <a:rPr lang="en-US" sz="2400" dirty="0" err="1"/>
              <a:t>semua</a:t>
            </a:r>
            <a:r>
              <a:rPr lang="en-US" sz="2400" dirty="0"/>
              <a:t> </a:t>
            </a:r>
            <a:r>
              <a:rPr lang="en-US" sz="2400" dirty="0" err="1"/>
              <a:t>jalur</a:t>
            </a:r>
            <a:r>
              <a:rPr lang="en-US" sz="2400" dirty="0"/>
              <a:t> </a:t>
            </a:r>
            <a:r>
              <a:rPr lang="en-US" sz="2400" dirty="0" err="1"/>
              <a:t>kode</a:t>
            </a:r>
            <a:r>
              <a:rPr lang="en-US" sz="2400" dirty="0"/>
              <a:t> </a:t>
            </a:r>
            <a:r>
              <a:rPr lang="en-US" sz="2400" dirty="0" err="1"/>
              <a:t>telah</a:t>
            </a:r>
            <a:r>
              <a:rPr lang="en-US" sz="2400" dirty="0"/>
              <a:t> </a:t>
            </a:r>
            <a:r>
              <a:rPr lang="en-US" sz="2400" dirty="0" err="1"/>
              <a:t>dicek</a:t>
            </a:r>
            <a:endParaRPr lang="en-US" sz="2400" dirty="0"/>
          </a:p>
          <a:p>
            <a:r>
              <a:rPr lang="en-US" sz="2400" dirty="0" err="1"/>
              <a:t>Pengujian</a:t>
            </a:r>
            <a:r>
              <a:rPr lang="en-US" sz="2400" dirty="0"/>
              <a:t> </a:t>
            </a:r>
            <a:r>
              <a:rPr lang="en-US" sz="2400" dirty="0" err="1"/>
              <a:t>dapat</a:t>
            </a:r>
            <a:r>
              <a:rPr lang="en-US" sz="2400" dirty="0"/>
              <a:t> </a:t>
            </a:r>
            <a:r>
              <a:rPr lang="en-US" sz="2400" dirty="0" err="1"/>
              <a:t>dimulai</a:t>
            </a:r>
            <a:r>
              <a:rPr lang="en-US" sz="2400" dirty="0"/>
              <a:t> </a:t>
            </a:r>
            <a:r>
              <a:rPr lang="en-US" sz="2400" dirty="0" err="1"/>
              <a:t>lebih</a:t>
            </a:r>
            <a:r>
              <a:rPr lang="en-US" sz="2400" dirty="0"/>
              <a:t> </a:t>
            </a:r>
            <a:r>
              <a:rPr lang="en-US" sz="2400" dirty="0" err="1"/>
              <a:t>awal</a:t>
            </a:r>
            <a:r>
              <a:rPr lang="en-US" sz="2400" dirty="0"/>
              <a:t> </a:t>
            </a:r>
            <a:r>
              <a:rPr lang="en-US" sz="2400" dirty="0" err="1"/>
              <a:t>dalam</a:t>
            </a:r>
            <a:r>
              <a:rPr lang="en-US" sz="2400" dirty="0"/>
              <a:t> SDLC </a:t>
            </a:r>
            <a:r>
              <a:rPr lang="en-US" sz="2400" dirty="0" err="1"/>
              <a:t>meskipun</a:t>
            </a:r>
            <a:r>
              <a:rPr lang="en-US" sz="2400" dirty="0"/>
              <a:t> </a:t>
            </a:r>
            <a:r>
              <a:rPr lang="en-US" sz="2400" dirty="0" err="1"/>
              <a:t>tampilan</a:t>
            </a:r>
            <a:r>
              <a:rPr lang="en-US" sz="2400" dirty="0"/>
              <a:t> GUI </a:t>
            </a:r>
            <a:r>
              <a:rPr lang="en-US" sz="2400" dirty="0" err="1"/>
              <a:t>belum</a:t>
            </a:r>
            <a:r>
              <a:rPr lang="en-US" sz="2400" dirty="0"/>
              <a:t> </a:t>
            </a:r>
            <a:r>
              <a:rPr lang="en-US" sz="2400" dirty="0" err="1"/>
              <a:t>ada</a:t>
            </a:r>
            <a:endParaRPr lang="en-US" sz="2400" dirty="0"/>
          </a:p>
        </p:txBody>
      </p:sp>
    </p:spTree>
    <p:extLst>
      <p:ext uri="{BB962C8B-B14F-4D97-AF65-F5344CB8AC3E}">
        <p14:creationId xmlns:p14="http://schemas.microsoft.com/office/powerpoint/2010/main" val="58796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Kekurangan</a:t>
            </a:r>
            <a:r>
              <a:rPr lang="en-US" dirty="0"/>
              <a:t> White Box Testing</a:t>
            </a:r>
          </a:p>
        </p:txBody>
      </p:sp>
      <p:sp>
        <p:nvSpPr>
          <p:cNvPr id="3" name="Content Placeholder 2"/>
          <p:cNvSpPr>
            <a:spLocks noGrp="1"/>
          </p:cNvSpPr>
          <p:nvPr>
            <p:ph idx="1"/>
          </p:nvPr>
        </p:nvSpPr>
        <p:spPr/>
        <p:txBody>
          <a:bodyPr>
            <a:noAutofit/>
          </a:bodyPr>
          <a:lstStyle/>
          <a:p>
            <a:r>
              <a:rPr lang="en-US" sz="2400" dirty="0" err="1"/>
              <a:t>Pengujian</a:t>
            </a:r>
            <a:r>
              <a:rPr lang="en-US" sz="2400" dirty="0"/>
              <a:t> </a:t>
            </a:r>
            <a:r>
              <a:rPr lang="en-US" sz="2400" dirty="0" err="1"/>
              <a:t>dengan</a:t>
            </a:r>
            <a:r>
              <a:rPr lang="en-US" sz="2400" dirty="0"/>
              <a:t> White Box Testing </a:t>
            </a:r>
            <a:r>
              <a:rPr lang="en-US" sz="2400" dirty="0" err="1"/>
              <a:t>bisa</a:t>
            </a:r>
            <a:r>
              <a:rPr lang="en-US" sz="2400" dirty="0"/>
              <a:t> </a:t>
            </a:r>
            <a:r>
              <a:rPr lang="en-US" sz="2400" dirty="0" err="1"/>
              <a:t>menjadi</a:t>
            </a:r>
            <a:r>
              <a:rPr lang="en-US" sz="2400" dirty="0"/>
              <a:t> </a:t>
            </a:r>
            <a:r>
              <a:rPr lang="en-US" sz="2400" dirty="0" err="1"/>
              <a:t>kompleks</a:t>
            </a:r>
            <a:r>
              <a:rPr lang="en-US" sz="2400" dirty="0"/>
              <a:t> </a:t>
            </a:r>
            <a:r>
              <a:rPr lang="en-US" sz="2400" dirty="0" err="1"/>
              <a:t>dan</a:t>
            </a:r>
            <a:r>
              <a:rPr lang="en-US" sz="2400" dirty="0"/>
              <a:t> </a:t>
            </a:r>
            <a:r>
              <a:rPr lang="en-US" sz="2400" dirty="0" err="1"/>
              <a:t>mahal</a:t>
            </a:r>
            <a:endParaRPr lang="en-US" sz="2400" dirty="0"/>
          </a:p>
          <a:p>
            <a:r>
              <a:rPr lang="en-US" sz="2400" dirty="0" err="1"/>
              <a:t>Pengembang</a:t>
            </a:r>
            <a:r>
              <a:rPr lang="en-US" sz="2400" dirty="0"/>
              <a:t> yang </a:t>
            </a:r>
            <a:r>
              <a:rPr lang="en-US" sz="2400" dirty="0" err="1"/>
              <a:t>mengeksekusi</a:t>
            </a:r>
            <a:r>
              <a:rPr lang="en-US" sz="2400" dirty="0"/>
              <a:t> test case </a:t>
            </a:r>
            <a:r>
              <a:rPr lang="en-US" sz="2400" dirty="0" err="1"/>
              <a:t>terkadang</a:t>
            </a:r>
            <a:r>
              <a:rPr lang="en-US" sz="2400" dirty="0"/>
              <a:t> </a:t>
            </a:r>
            <a:r>
              <a:rPr lang="en-US" sz="2400" dirty="0" err="1"/>
              <a:t>mengabaikannya</a:t>
            </a:r>
            <a:r>
              <a:rPr lang="en-US" sz="2400" dirty="0"/>
              <a:t>, </a:t>
            </a:r>
            <a:r>
              <a:rPr lang="en-US" sz="2400" dirty="0" err="1"/>
              <a:t>sehingga</a:t>
            </a:r>
            <a:r>
              <a:rPr lang="en-US" sz="2400" dirty="0"/>
              <a:t> white box testing </a:t>
            </a:r>
            <a:r>
              <a:rPr lang="en-US" sz="2400" dirty="0" err="1"/>
              <a:t>dengan</a:t>
            </a:r>
            <a:r>
              <a:rPr lang="en-US" sz="2400" dirty="0"/>
              <a:t> </a:t>
            </a:r>
            <a:r>
              <a:rPr lang="en-US" sz="2400" dirty="0" err="1"/>
              <a:t>pengembang</a:t>
            </a:r>
            <a:r>
              <a:rPr lang="en-US" sz="2400" dirty="0"/>
              <a:t> yang </a:t>
            </a:r>
            <a:r>
              <a:rPr lang="en-US" sz="2400" dirty="0" err="1"/>
              <a:t>tidak</a:t>
            </a:r>
            <a:r>
              <a:rPr lang="en-US" sz="2400" dirty="0"/>
              <a:t> detail </a:t>
            </a:r>
            <a:r>
              <a:rPr lang="en-US" sz="2400" dirty="0" err="1"/>
              <a:t>dapat</a:t>
            </a:r>
            <a:r>
              <a:rPr lang="en-US" sz="2400" dirty="0"/>
              <a:t> </a:t>
            </a:r>
            <a:r>
              <a:rPr lang="en-US" sz="2400" dirty="0" err="1"/>
              <a:t>memicu</a:t>
            </a:r>
            <a:r>
              <a:rPr lang="en-US" sz="2400" dirty="0"/>
              <a:t> </a:t>
            </a:r>
            <a:r>
              <a:rPr lang="en-US" sz="2400" dirty="0" err="1"/>
              <a:t>adanya</a:t>
            </a:r>
            <a:r>
              <a:rPr lang="en-US" sz="2400" dirty="0"/>
              <a:t> error.</a:t>
            </a:r>
          </a:p>
          <a:p>
            <a:r>
              <a:rPr lang="en-US" sz="2400" dirty="0" err="1"/>
              <a:t>Membutuhkan</a:t>
            </a:r>
            <a:r>
              <a:rPr lang="en-US" sz="2400" dirty="0"/>
              <a:t> </a:t>
            </a:r>
            <a:r>
              <a:rPr lang="en-US" sz="2400" dirty="0" err="1"/>
              <a:t>tenaga</a:t>
            </a:r>
            <a:r>
              <a:rPr lang="en-US" sz="2400" dirty="0"/>
              <a:t> professional </a:t>
            </a:r>
            <a:r>
              <a:rPr lang="en-US" sz="2400" dirty="0" err="1"/>
              <a:t>dengan</a:t>
            </a:r>
            <a:r>
              <a:rPr lang="en-US" sz="2400" dirty="0"/>
              <a:t> </a:t>
            </a:r>
            <a:r>
              <a:rPr lang="en-US" sz="2400" dirty="0" err="1"/>
              <a:t>pemahaman</a:t>
            </a:r>
            <a:r>
              <a:rPr lang="en-US" sz="2400" dirty="0"/>
              <a:t> detail </a:t>
            </a:r>
            <a:r>
              <a:rPr lang="en-US" sz="2400" dirty="0" err="1"/>
              <a:t>tentang</a:t>
            </a:r>
            <a:r>
              <a:rPr lang="en-US" sz="2400" dirty="0"/>
              <a:t> </a:t>
            </a:r>
            <a:r>
              <a:rPr lang="en-US" sz="2400" dirty="0" err="1"/>
              <a:t>pemrograman</a:t>
            </a:r>
            <a:r>
              <a:rPr lang="en-US" sz="2400" dirty="0"/>
              <a:t> </a:t>
            </a:r>
            <a:r>
              <a:rPr lang="en-US" sz="2400" dirty="0" err="1"/>
              <a:t>dan</a:t>
            </a:r>
            <a:r>
              <a:rPr lang="en-US" sz="2400" dirty="0"/>
              <a:t> </a:t>
            </a:r>
            <a:r>
              <a:rPr lang="en-US" sz="2400" dirty="0" err="1"/>
              <a:t>implementasi</a:t>
            </a:r>
            <a:endParaRPr lang="en-US" sz="2400" dirty="0"/>
          </a:p>
          <a:p>
            <a:r>
              <a:rPr lang="en-US" sz="2400" dirty="0" err="1"/>
              <a:t>Memakan</a:t>
            </a:r>
            <a:r>
              <a:rPr lang="en-US" sz="2400" dirty="0"/>
              <a:t> </a:t>
            </a:r>
            <a:r>
              <a:rPr lang="en-US" sz="2400" dirty="0" err="1"/>
              <a:t>waktu</a:t>
            </a:r>
            <a:r>
              <a:rPr lang="en-US" sz="2400" dirty="0"/>
              <a:t>, </a:t>
            </a:r>
            <a:r>
              <a:rPr lang="en-US" sz="2400" dirty="0" err="1"/>
              <a:t>terutama</a:t>
            </a:r>
            <a:r>
              <a:rPr lang="en-US" sz="2400" dirty="0"/>
              <a:t> </a:t>
            </a:r>
            <a:r>
              <a:rPr lang="en-US" sz="2400" dirty="0" err="1"/>
              <a:t>pada</a:t>
            </a:r>
            <a:r>
              <a:rPr lang="en-US" sz="2400" dirty="0"/>
              <a:t> </a:t>
            </a:r>
            <a:r>
              <a:rPr lang="en-US" sz="2400" dirty="0" err="1"/>
              <a:t>aplikasi</a:t>
            </a:r>
            <a:r>
              <a:rPr lang="en-US" sz="2400" dirty="0"/>
              <a:t> </a:t>
            </a:r>
            <a:r>
              <a:rPr lang="en-US" sz="2400" dirty="0" err="1"/>
              <a:t>besar</a:t>
            </a:r>
            <a:r>
              <a:rPr lang="en-US" sz="2400" dirty="0"/>
              <a:t> </a:t>
            </a:r>
            <a:r>
              <a:rPr lang="en-US" sz="2400" dirty="0" err="1"/>
              <a:t>membutuhkan</a:t>
            </a:r>
            <a:r>
              <a:rPr lang="en-US" sz="2400" dirty="0"/>
              <a:t> </a:t>
            </a:r>
            <a:r>
              <a:rPr lang="en-US" sz="2400" dirty="0" err="1"/>
              <a:t>banyak</a:t>
            </a:r>
            <a:r>
              <a:rPr lang="en-US" sz="2400" dirty="0"/>
              <a:t> </a:t>
            </a:r>
            <a:r>
              <a:rPr lang="en-US" sz="2400" dirty="0" err="1"/>
              <a:t>waktu</a:t>
            </a:r>
            <a:r>
              <a:rPr lang="en-US" sz="2400" dirty="0"/>
              <a:t> </a:t>
            </a:r>
            <a:r>
              <a:rPr lang="en-US" sz="2400" dirty="0" err="1"/>
              <a:t>untuk</a:t>
            </a:r>
            <a:r>
              <a:rPr lang="en-US" sz="2400" dirty="0"/>
              <a:t> </a:t>
            </a:r>
            <a:r>
              <a:rPr lang="en-US" sz="2400" dirty="0" err="1"/>
              <a:t>pengujian</a:t>
            </a:r>
            <a:r>
              <a:rPr lang="en-US" sz="2400" dirty="0"/>
              <a:t> </a:t>
            </a:r>
            <a:r>
              <a:rPr lang="en-US" sz="2400" dirty="0" err="1"/>
              <a:t>menyeluruh</a:t>
            </a:r>
            <a:r>
              <a:rPr lang="en-US" sz="2400" dirty="0"/>
              <a:t>.</a:t>
            </a:r>
          </a:p>
        </p:txBody>
      </p:sp>
    </p:spTree>
    <p:extLst>
      <p:ext uri="{BB962C8B-B14F-4D97-AF65-F5344CB8AC3E}">
        <p14:creationId xmlns:p14="http://schemas.microsoft.com/office/powerpoint/2010/main" val="133171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571F-56F7-468C-9421-5A96DD10D3AB}"/>
              </a:ext>
            </a:extLst>
          </p:cNvPr>
          <p:cNvSpPr>
            <a:spLocks noGrp="1"/>
          </p:cNvSpPr>
          <p:nvPr>
            <p:ph type="title"/>
          </p:nvPr>
        </p:nvSpPr>
        <p:spPr>
          <a:xfrm>
            <a:off x="1210234" y="1629785"/>
            <a:ext cx="9744637" cy="1234440"/>
          </a:xfrm>
          <a:solidFill>
            <a:schemeClr val="bg1"/>
          </a:solidFill>
        </p:spPr>
        <p:txBody>
          <a:bodyPr>
            <a:noAutofit/>
          </a:bodyPr>
          <a:lstStyle/>
          <a:p>
            <a:pPr algn="ctr"/>
            <a:r>
              <a:rPr lang="en-US" sz="4800" i="1" dirty="0">
                <a:solidFill>
                  <a:srgbClr val="0070C0"/>
                </a:solidFill>
              </a:rPr>
              <a:t>Black Box Testing</a:t>
            </a:r>
          </a:p>
        </p:txBody>
      </p:sp>
      <p:pic>
        <p:nvPicPr>
          <p:cNvPr id="1026" name="Picture 2" descr="What is Black-Box Testing? Definition, Method, Example, Techniques,  Advantages &amp; Disadvanatges - Binary Terms"/>
          <p:cNvPicPr>
            <a:picLocks noChangeAspect="1" noChangeArrowheads="1"/>
          </p:cNvPicPr>
          <p:nvPr/>
        </p:nvPicPr>
        <p:blipFill rotWithShape="1">
          <a:blip r:embed="rId3">
            <a:extLst>
              <a:ext uri="{28A0092B-C50C-407E-A947-70E740481C1C}">
                <a14:useLocalDpi xmlns:a14="http://schemas.microsoft.com/office/drawing/2010/main" val="0"/>
              </a:ext>
            </a:extLst>
          </a:blip>
          <a:srcRect b="12361"/>
          <a:stretch/>
        </p:blipFill>
        <p:spPr bwMode="auto">
          <a:xfrm>
            <a:off x="3928079" y="2864225"/>
            <a:ext cx="4499287" cy="305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01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EC6-8673-4544-B155-9D0388E903E8}"/>
              </a:ext>
            </a:extLst>
          </p:cNvPr>
          <p:cNvSpPr>
            <a:spLocks noGrp="1"/>
          </p:cNvSpPr>
          <p:nvPr>
            <p:ph type="title"/>
          </p:nvPr>
        </p:nvSpPr>
        <p:spPr>
          <a:xfrm>
            <a:off x="1250576" y="1037478"/>
            <a:ext cx="10035989" cy="809251"/>
          </a:xfrm>
        </p:spPr>
        <p:txBody>
          <a:bodyPr/>
          <a:lstStyle/>
          <a:p>
            <a:r>
              <a:rPr lang="en-US" dirty="0" err="1"/>
              <a:t>Apa</a:t>
            </a:r>
            <a:r>
              <a:rPr lang="en-US" dirty="0"/>
              <a:t> </a:t>
            </a:r>
            <a:r>
              <a:rPr lang="en-US" dirty="0" err="1"/>
              <a:t>itu</a:t>
            </a:r>
            <a:r>
              <a:rPr lang="en-US" dirty="0"/>
              <a:t> Black Box Testing?</a:t>
            </a:r>
          </a:p>
        </p:txBody>
      </p:sp>
      <p:sp>
        <p:nvSpPr>
          <p:cNvPr id="3" name="Content Placeholder 2">
            <a:extLst>
              <a:ext uri="{FF2B5EF4-FFF2-40B4-BE49-F238E27FC236}">
                <a16:creationId xmlns:a16="http://schemas.microsoft.com/office/drawing/2014/main" id="{3D113835-5707-4CF7-90C3-35522BB29EC6}"/>
              </a:ext>
            </a:extLst>
          </p:cNvPr>
          <p:cNvSpPr>
            <a:spLocks noGrp="1"/>
          </p:cNvSpPr>
          <p:nvPr>
            <p:ph idx="1"/>
          </p:nvPr>
        </p:nvSpPr>
        <p:spPr>
          <a:xfrm>
            <a:off x="927848" y="2034709"/>
            <a:ext cx="10358718" cy="3499399"/>
          </a:xfrm>
        </p:spPr>
        <p:txBody>
          <a:bodyPr>
            <a:normAutofit/>
          </a:bodyPr>
          <a:lstStyle/>
          <a:p>
            <a:pPr lvl="1"/>
            <a:r>
              <a:rPr lang="en-US" sz="2400" dirty="0"/>
              <a:t>Black Box Testing </a:t>
            </a:r>
            <a:r>
              <a:rPr lang="en-US" sz="2400" dirty="0" err="1"/>
              <a:t>adalah</a:t>
            </a:r>
            <a:r>
              <a:rPr lang="en-US" sz="2400" dirty="0"/>
              <a:t> </a:t>
            </a:r>
            <a:r>
              <a:rPr lang="en-US" sz="2400" dirty="0" err="1"/>
              <a:t>Pengujian</a:t>
            </a:r>
            <a:r>
              <a:rPr lang="en-US" sz="2400" dirty="0"/>
              <a:t> </a:t>
            </a:r>
            <a:r>
              <a:rPr lang="en-US" sz="2400" dirty="0" err="1"/>
              <a:t>terhadap</a:t>
            </a:r>
            <a:r>
              <a:rPr lang="en-US" sz="2400" dirty="0"/>
              <a:t> </a:t>
            </a:r>
            <a:r>
              <a:rPr lang="en-US" sz="2400" b="1" dirty="0" err="1"/>
              <a:t>fungsionalitas</a:t>
            </a:r>
            <a:r>
              <a:rPr lang="en-US" sz="2400" b="1" dirty="0"/>
              <a:t> </a:t>
            </a:r>
            <a:r>
              <a:rPr lang="en-US" sz="2400" dirty="0" err="1"/>
              <a:t>suatu</a:t>
            </a:r>
            <a:r>
              <a:rPr lang="en-US" sz="2400" dirty="0"/>
              <a:t> </a:t>
            </a:r>
            <a:r>
              <a:rPr lang="en-US" sz="2400" dirty="0" err="1"/>
              <a:t>aplikasi</a:t>
            </a:r>
            <a:r>
              <a:rPr lang="en-US" sz="2400" dirty="0"/>
              <a:t> </a:t>
            </a:r>
            <a:r>
              <a:rPr lang="en-US" sz="2400" dirty="0" err="1"/>
              <a:t>tanpa</a:t>
            </a:r>
            <a:r>
              <a:rPr lang="en-US" sz="2400" dirty="0"/>
              <a:t> </a:t>
            </a:r>
            <a:r>
              <a:rPr lang="en-US" sz="2400" dirty="0" err="1"/>
              <a:t>melihat</a:t>
            </a:r>
            <a:r>
              <a:rPr lang="en-US" sz="2400" dirty="0"/>
              <a:t> </a:t>
            </a:r>
            <a:r>
              <a:rPr lang="en-US" sz="2400" dirty="0" err="1"/>
              <a:t>struktur</a:t>
            </a:r>
            <a:r>
              <a:rPr lang="en-US" sz="2400" dirty="0"/>
              <a:t> internal, detail </a:t>
            </a:r>
            <a:r>
              <a:rPr lang="en-US" sz="2400" dirty="0" err="1"/>
              <a:t>implementasi</a:t>
            </a:r>
            <a:r>
              <a:rPr lang="en-US" sz="2400" dirty="0"/>
              <a:t> </a:t>
            </a:r>
            <a:r>
              <a:rPr lang="en-US" sz="2400" dirty="0" err="1"/>
              <a:t>atau</a:t>
            </a:r>
            <a:r>
              <a:rPr lang="en-US" sz="2400" dirty="0"/>
              <a:t> </a:t>
            </a:r>
            <a:r>
              <a:rPr lang="en-US" sz="2400" dirty="0" err="1"/>
              <a:t>jalur</a:t>
            </a:r>
            <a:r>
              <a:rPr lang="en-US" sz="2400" dirty="0"/>
              <a:t> </a:t>
            </a:r>
            <a:r>
              <a:rPr lang="en-US" sz="2400" dirty="0" err="1"/>
              <a:t>dari</a:t>
            </a:r>
            <a:r>
              <a:rPr lang="en-US" sz="2400" dirty="0"/>
              <a:t> </a:t>
            </a:r>
            <a:r>
              <a:rPr lang="en-US" sz="2400" dirty="0" err="1"/>
              <a:t>suatu</a:t>
            </a:r>
            <a:r>
              <a:rPr lang="en-US" sz="2400" dirty="0"/>
              <a:t> </a:t>
            </a:r>
            <a:r>
              <a:rPr lang="en-US" sz="2400" dirty="0" err="1"/>
              <a:t>Perangkat</a:t>
            </a:r>
            <a:r>
              <a:rPr lang="en-US" sz="2400" dirty="0"/>
              <a:t> </a:t>
            </a:r>
            <a:r>
              <a:rPr lang="en-US" sz="2400" dirty="0" err="1"/>
              <a:t>Lunak</a:t>
            </a:r>
            <a:r>
              <a:rPr lang="en-US" sz="2400" dirty="0"/>
              <a:t>. </a:t>
            </a:r>
          </a:p>
          <a:p>
            <a:pPr lvl="1"/>
            <a:r>
              <a:rPr lang="en-US" sz="2400" dirty="0" err="1"/>
              <a:t>Berbasis</a:t>
            </a:r>
            <a:r>
              <a:rPr lang="en-US" sz="2400" dirty="0"/>
              <a:t> </a:t>
            </a:r>
            <a:r>
              <a:rPr lang="en-US" sz="2400" dirty="0" err="1"/>
              <a:t>spesifikasi</a:t>
            </a:r>
            <a:r>
              <a:rPr lang="en-US" sz="2400" dirty="0"/>
              <a:t> </a:t>
            </a:r>
            <a:r>
              <a:rPr lang="en-US" sz="2400" dirty="0" err="1"/>
              <a:t>dan</a:t>
            </a:r>
            <a:r>
              <a:rPr lang="en-US" sz="2400" dirty="0"/>
              <a:t> </a:t>
            </a:r>
            <a:r>
              <a:rPr lang="en-US" sz="2400" dirty="0" err="1"/>
              <a:t>kebutuhan</a:t>
            </a:r>
            <a:r>
              <a:rPr lang="en-US" sz="2400" dirty="0"/>
              <a:t> </a:t>
            </a:r>
            <a:r>
              <a:rPr lang="en-US" sz="2400" dirty="0" err="1"/>
              <a:t>perangkat</a:t>
            </a:r>
            <a:r>
              <a:rPr lang="en-US" sz="2400" dirty="0"/>
              <a:t> </a:t>
            </a:r>
            <a:r>
              <a:rPr lang="en-US" sz="2400" dirty="0" err="1"/>
              <a:t>lunak</a:t>
            </a:r>
            <a:r>
              <a:rPr lang="en-US" sz="2400" dirty="0"/>
              <a:t>.</a:t>
            </a:r>
          </a:p>
          <a:p>
            <a:pPr lvl="1"/>
            <a:r>
              <a:rPr lang="en-US" sz="2400" dirty="0" err="1"/>
              <a:t>Fokus</a:t>
            </a:r>
            <a:r>
              <a:rPr lang="en-US" sz="2400" dirty="0"/>
              <a:t> </a:t>
            </a:r>
            <a:r>
              <a:rPr lang="en-US" sz="2400" dirty="0" err="1"/>
              <a:t>pada</a:t>
            </a:r>
            <a:r>
              <a:rPr lang="en-US" sz="2400" dirty="0"/>
              <a:t> input output </a:t>
            </a:r>
            <a:r>
              <a:rPr lang="en-US" sz="2400" dirty="0" err="1"/>
              <a:t>suatu</a:t>
            </a:r>
            <a:r>
              <a:rPr lang="en-US" sz="2400" dirty="0"/>
              <a:t> </a:t>
            </a:r>
            <a:r>
              <a:rPr lang="en-US" sz="2400" dirty="0" err="1"/>
              <a:t>aplikasi</a:t>
            </a:r>
            <a:r>
              <a:rPr lang="en-US" sz="2400" dirty="0"/>
              <a:t>.</a:t>
            </a:r>
          </a:p>
          <a:p>
            <a:pPr lvl="1"/>
            <a:endParaRPr lang="en-US" sz="2400" dirty="0"/>
          </a:p>
          <a:p>
            <a:pPr lvl="1"/>
            <a:endParaRPr lang="en-US" sz="2400" dirty="0"/>
          </a:p>
          <a:p>
            <a:pPr marL="457200" lvl="1" indent="0">
              <a:buNone/>
            </a:pPr>
            <a:endParaRPr lang="en-US" sz="2400" dirty="0"/>
          </a:p>
        </p:txBody>
      </p:sp>
    </p:spTree>
    <p:extLst>
      <p:ext uri="{BB962C8B-B14F-4D97-AF65-F5344CB8AC3E}">
        <p14:creationId xmlns:p14="http://schemas.microsoft.com/office/powerpoint/2010/main" val="261178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a:t>
            </a:r>
            <a:r>
              <a:rPr lang="en-US" dirty="0" err="1"/>
              <a:t>dalam</a:t>
            </a:r>
            <a:r>
              <a:rPr lang="en-US" dirty="0"/>
              <a:t> Black Box Testing</a:t>
            </a:r>
          </a:p>
        </p:txBody>
      </p:sp>
      <p:sp>
        <p:nvSpPr>
          <p:cNvPr id="3" name="Content Placeholder 2"/>
          <p:cNvSpPr>
            <a:spLocks noGrp="1"/>
          </p:cNvSpPr>
          <p:nvPr>
            <p:ph idx="1"/>
          </p:nvPr>
        </p:nvSpPr>
        <p:spPr>
          <a:xfrm>
            <a:off x="1169892" y="2075050"/>
            <a:ext cx="10116673" cy="2976563"/>
          </a:xfrm>
        </p:spPr>
        <p:txBody>
          <a:bodyPr>
            <a:noAutofit/>
          </a:bodyPr>
          <a:lstStyle/>
          <a:p>
            <a:r>
              <a:rPr lang="en-US" sz="2400" dirty="0" err="1"/>
              <a:t>Pemeriksaan</a:t>
            </a:r>
            <a:r>
              <a:rPr lang="en-US" sz="2400" dirty="0"/>
              <a:t> </a:t>
            </a:r>
            <a:r>
              <a:rPr lang="en-US" sz="2400" dirty="0" err="1"/>
              <a:t>spesifikasi</a:t>
            </a:r>
            <a:r>
              <a:rPr lang="en-US" sz="2400" dirty="0"/>
              <a:t> </a:t>
            </a:r>
            <a:r>
              <a:rPr lang="en-US" sz="2400" dirty="0" err="1"/>
              <a:t>dan</a:t>
            </a:r>
            <a:r>
              <a:rPr lang="en-US" sz="2400" dirty="0"/>
              <a:t> </a:t>
            </a:r>
            <a:r>
              <a:rPr lang="en-US" sz="2400" dirty="0" err="1"/>
              <a:t>kebutuhan</a:t>
            </a:r>
            <a:r>
              <a:rPr lang="en-US" sz="2400" dirty="0"/>
              <a:t> </a:t>
            </a:r>
            <a:r>
              <a:rPr lang="en-US" sz="2400" dirty="0" err="1"/>
              <a:t>sistem</a:t>
            </a:r>
            <a:endParaRPr lang="en-US" sz="2400" dirty="0"/>
          </a:p>
          <a:p>
            <a:r>
              <a:rPr lang="en-US" sz="2400" dirty="0"/>
              <a:t>Tester </a:t>
            </a:r>
            <a:r>
              <a:rPr lang="en-US" sz="2400" dirty="0" err="1"/>
              <a:t>memilih</a:t>
            </a:r>
            <a:r>
              <a:rPr lang="en-US" sz="2400" dirty="0"/>
              <a:t> input yang valid (</a:t>
            </a:r>
            <a:r>
              <a:rPr lang="en-US" sz="2400" dirty="0" err="1"/>
              <a:t>skenario</a:t>
            </a:r>
            <a:r>
              <a:rPr lang="en-US" sz="2400" dirty="0"/>
              <a:t> </a:t>
            </a:r>
            <a:r>
              <a:rPr lang="en-US" sz="2400" dirty="0" err="1"/>
              <a:t>uji</a:t>
            </a:r>
            <a:r>
              <a:rPr lang="en-US" sz="2400" dirty="0"/>
              <a:t> </a:t>
            </a:r>
            <a:r>
              <a:rPr lang="en-US" sz="2400" dirty="0" err="1"/>
              <a:t>positif</a:t>
            </a:r>
            <a:r>
              <a:rPr lang="en-US" sz="2400" dirty="0"/>
              <a:t>) </a:t>
            </a:r>
            <a:r>
              <a:rPr lang="en-US" sz="2400" dirty="0" err="1"/>
              <a:t>dan</a:t>
            </a:r>
            <a:r>
              <a:rPr lang="en-US" sz="2400" dirty="0"/>
              <a:t> input yang </a:t>
            </a:r>
            <a:r>
              <a:rPr lang="en-US" sz="2400" dirty="0" err="1"/>
              <a:t>tidak</a:t>
            </a:r>
            <a:r>
              <a:rPr lang="en-US" sz="2400" dirty="0"/>
              <a:t> valid (</a:t>
            </a:r>
            <a:r>
              <a:rPr lang="en-US" sz="2400" dirty="0" err="1"/>
              <a:t>skenario</a:t>
            </a:r>
            <a:r>
              <a:rPr lang="en-US" sz="2400" dirty="0"/>
              <a:t> </a:t>
            </a:r>
            <a:r>
              <a:rPr lang="en-US" sz="2400" dirty="0" err="1"/>
              <a:t>uji</a:t>
            </a:r>
            <a:r>
              <a:rPr lang="en-US" sz="2400" dirty="0"/>
              <a:t> </a:t>
            </a:r>
            <a:r>
              <a:rPr lang="en-US" sz="2400" dirty="0" err="1"/>
              <a:t>negatif</a:t>
            </a:r>
            <a:r>
              <a:rPr lang="en-US" sz="2400" dirty="0"/>
              <a:t>)</a:t>
            </a:r>
          </a:p>
          <a:p>
            <a:r>
              <a:rPr lang="en-US" sz="2400" dirty="0"/>
              <a:t>Tester </a:t>
            </a:r>
            <a:r>
              <a:rPr lang="en-US" sz="2400" dirty="0" err="1"/>
              <a:t>menentukan</a:t>
            </a:r>
            <a:r>
              <a:rPr lang="en-US" sz="2400" dirty="0"/>
              <a:t> output yang </a:t>
            </a:r>
            <a:r>
              <a:rPr lang="en-US" sz="2400" dirty="0" err="1"/>
              <a:t>diharapkan</a:t>
            </a:r>
            <a:r>
              <a:rPr lang="en-US" sz="2400" dirty="0"/>
              <a:t> </a:t>
            </a:r>
            <a:r>
              <a:rPr lang="en-US" sz="2400" dirty="0" err="1"/>
              <a:t>untuk</a:t>
            </a:r>
            <a:r>
              <a:rPr lang="en-US" sz="2400" dirty="0"/>
              <a:t> </a:t>
            </a:r>
            <a:r>
              <a:rPr lang="en-US" sz="2400" dirty="0" err="1"/>
              <a:t>semua</a:t>
            </a:r>
            <a:r>
              <a:rPr lang="en-US" sz="2400" dirty="0"/>
              <a:t> input</a:t>
            </a:r>
          </a:p>
          <a:p>
            <a:r>
              <a:rPr lang="en-US" sz="2400" dirty="0"/>
              <a:t>Tester </a:t>
            </a:r>
            <a:r>
              <a:rPr lang="en-US" sz="2400" dirty="0" err="1"/>
              <a:t>membuat</a:t>
            </a:r>
            <a:r>
              <a:rPr lang="en-US" sz="2400" dirty="0"/>
              <a:t> </a:t>
            </a:r>
            <a:r>
              <a:rPr lang="en-US" sz="2400" dirty="0" err="1"/>
              <a:t>kasus</a:t>
            </a:r>
            <a:r>
              <a:rPr lang="en-US" sz="2400" dirty="0"/>
              <a:t> </a:t>
            </a:r>
            <a:r>
              <a:rPr lang="en-US" sz="2400" dirty="0" err="1"/>
              <a:t>uji</a:t>
            </a:r>
            <a:r>
              <a:rPr lang="en-US" sz="2400" dirty="0"/>
              <a:t> </a:t>
            </a:r>
            <a:r>
              <a:rPr lang="en-US" sz="2400" dirty="0" err="1"/>
              <a:t>dengan</a:t>
            </a:r>
            <a:r>
              <a:rPr lang="en-US" sz="2400" dirty="0"/>
              <a:t> input yang </a:t>
            </a:r>
            <a:r>
              <a:rPr lang="en-US" sz="2400" dirty="0" err="1"/>
              <a:t>dipilih</a:t>
            </a:r>
            <a:endParaRPr lang="en-US" sz="2400" dirty="0"/>
          </a:p>
          <a:p>
            <a:r>
              <a:rPr lang="en-US" sz="2400" dirty="0" err="1"/>
              <a:t>Kasus</a:t>
            </a:r>
            <a:r>
              <a:rPr lang="en-US" sz="2400" dirty="0"/>
              <a:t> </a:t>
            </a:r>
            <a:r>
              <a:rPr lang="en-US" sz="2400" dirty="0" err="1"/>
              <a:t>uji</a:t>
            </a:r>
            <a:r>
              <a:rPr lang="en-US" sz="2400" dirty="0"/>
              <a:t> </a:t>
            </a:r>
            <a:r>
              <a:rPr lang="en-US" sz="2400" dirty="0" err="1"/>
              <a:t>dieksekusi</a:t>
            </a:r>
            <a:endParaRPr lang="en-US" sz="2400" dirty="0"/>
          </a:p>
          <a:p>
            <a:r>
              <a:rPr lang="en-US" sz="2400" dirty="0"/>
              <a:t>Tester </a:t>
            </a:r>
            <a:r>
              <a:rPr lang="en-US" sz="2400" dirty="0" err="1"/>
              <a:t>membandingkan</a:t>
            </a:r>
            <a:r>
              <a:rPr lang="en-US" sz="2400" dirty="0"/>
              <a:t> output yang </a:t>
            </a:r>
            <a:r>
              <a:rPr lang="en-US" sz="2400" dirty="0" err="1"/>
              <a:t>didapat</a:t>
            </a:r>
            <a:r>
              <a:rPr lang="en-US" sz="2400" dirty="0"/>
              <a:t> </a:t>
            </a:r>
            <a:r>
              <a:rPr lang="en-US" sz="2400" dirty="0" err="1"/>
              <a:t>dengan</a:t>
            </a:r>
            <a:r>
              <a:rPr lang="en-US" sz="2400" dirty="0"/>
              <a:t> output yang </a:t>
            </a:r>
            <a:r>
              <a:rPr lang="en-US" sz="2400" dirty="0" err="1"/>
              <a:t>diharapkan</a:t>
            </a:r>
            <a:endParaRPr lang="en-US" sz="2400" dirty="0"/>
          </a:p>
          <a:p>
            <a:r>
              <a:rPr lang="en-US" sz="2400" dirty="0" err="1"/>
              <a:t>Perbaiki</a:t>
            </a:r>
            <a:r>
              <a:rPr lang="en-US" sz="2400" dirty="0"/>
              <a:t> </a:t>
            </a:r>
            <a:r>
              <a:rPr lang="en-US" sz="2400" dirty="0" err="1"/>
              <a:t>jika</a:t>
            </a:r>
            <a:r>
              <a:rPr lang="en-US" sz="2400" dirty="0"/>
              <a:t> </a:t>
            </a:r>
            <a:r>
              <a:rPr lang="en-US" sz="2400" dirty="0" err="1"/>
              <a:t>ada</a:t>
            </a:r>
            <a:r>
              <a:rPr lang="en-US" sz="2400" dirty="0"/>
              <a:t> </a:t>
            </a:r>
            <a:r>
              <a:rPr lang="en-US" sz="2400" dirty="0" err="1"/>
              <a:t>kesalahan</a:t>
            </a:r>
            <a:r>
              <a:rPr lang="en-US" sz="2400" dirty="0"/>
              <a:t> </a:t>
            </a:r>
            <a:r>
              <a:rPr lang="en-US" sz="2400" dirty="0" err="1"/>
              <a:t>dan</a:t>
            </a:r>
            <a:r>
              <a:rPr lang="en-US" sz="2400" dirty="0"/>
              <a:t> </a:t>
            </a:r>
            <a:r>
              <a:rPr lang="en-US" sz="2400" dirty="0" err="1"/>
              <a:t>uji</a:t>
            </a:r>
            <a:r>
              <a:rPr lang="en-US" sz="2400" dirty="0"/>
              <a:t> </a:t>
            </a:r>
            <a:r>
              <a:rPr lang="en-US" sz="2400" dirty="0" err="1"/>
              <a:t>ulang</a:t>
            </a:r>
            <a:endParaRPr lang="en-US" sz="2400" dirty="0"/>
          </a:p>
        </p:txBody>
      </p:sp>
    </p:spTree>
    <p:extLst>
      <p:ext uri="{BB962C8B-B14F-4D97-AF65-F5344CB8AC3E}">
        <p14:creationId xmlns:p14="http://schemas.microsoft.com/office/powerpoint/2010/main" val="125849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1077819"/>
            <a:ext cx="9744637" cy="809251"/>
          </a:xfrm>
        </p:spPr>
        <p:txBody>
          <a:bodyPr>
            <a:normAutofit/>
          </a:bodyPr>
          <a:lstStyle/>
          <a:p>
            <a:r>
              <a:rPr lang="en-US" sz="3200" dirty="0" err="1"/>
              <a:t>Jenis</a:t>
            </a:r>
            <a:r>
              <a:rPr lang="en-US" sz="3200" dirty="0"/>
              <a:t> Black Box Testing</a:t>
            </a:r>
          </a:p>
        </p:txBody>
      </p:sp>
      <p:sp>
        <p:nvSpPr>
          <p:cNvPr id="5" name="Content Placeholder 2"/>
          <p:cNvSpPr txBox="1">
            <a:spLocks/>
          </p:cNvSpPr>
          <p:nvPr/>
        </p:nvSpPr>
        <p:spPr>
          <a:xfrm>
            <a:off x="1344704" y="1998851"/>
            <a:ext cx="9744637" cy="297656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t>Pengujian</a:t>
            </a:r>
            <a:r>
              <a:rPr lang="en-US" sz="2400" dirty="0"/>
              <a:t> </a:t>
            </a:r>
            <a:r>
              <a:rPr lang="en-US" sz="2400" dirty="0" err="1"/>
              <a:t>Fungsional</a:t>
            </a:r>
            <a:r>
              <a:rPr lang="en-US" sz="2400" dirty="0"/>
              <a:t> </a:t>
            </a:r>
          </a:p>
          <a:p>
            <a:pPr lvl="1"/>
            <a:r>
              <a:rPr lang="en-US" sz="2200" dirty="0" err="1"/>
              <a:t>Pengujian</a:t>
            </a:r>
            <a:r>
              <a:rPr lang="en-US" sz="2200" dirty="0"/>
              <a:t> </a:t>
            </a:r>
            <a:r>
              <a:rPr lang="en-US" sz="2200" dirty="0" err="1"/>
              <a:t>terhadap</a:t>
            </a:r>
            <a:r>
              <a:rPr lang="en-US" sz="2200" dirty="0"/>
              <a:t> </a:t>
            </a:r>
            <a:r>
              <a:rPr lang="en-US" sz="2200" dirty="0" err="1"/>
              <a:t>kebutuhan</a:t>
            </a:r>
            <a:r>
              <a:rPr lang="en-US" sz="2200" dirty="0"/>
              <a:t> </a:t>
            </a:r>
            <a:r>
              <a:rPr lang="en-US" sz="2200" dirty="0" err="1"/>
              <a:t>fungsional</a:t>
            </a:r>
            <a:r>
              <a:rPr lang="en-US" sz="2200" dirty="0"/>
              <a:t> </a:t>
            </a:r>
            <a:r>
              <a:rPr lang="en-US" sz="2200" dirty="0" err="1"/>
              <a:t>dari</a:t>
            </a:r>
            <a:r>
              <a:rPr lang="en-US" sz="2200" dirty="0"/>
              <a:t> </a:t>
            </a:r>
            <a:r>
              <a:rPr lang="en-US" sz="2200" dirty="0" err="1"/>
              <a:t>sistem</a:t>
            </a:r>
            <a:r>
              <a:rPr lang="en-US" sz="2200" dirty="0"/>
              <a:t>.</a:t>
            </a:r>
          </a:p>
          <a:p>
            <a:r>
              <a:rPr lang="en-US" sz="2400" dirty="0" err="1"/>
              <a:t>Pengujian</a:t>
            </a:r>
            <a:r>
              <a:rPr lang="en-US" sz="2400" dirty="0"/>
              <a:t> Non </a:t>
            </a:r>
            <a:r>
              <a:rPr lang="en-US" sz="2400" dirty="0" err="1"/>
              <a:t>Fungsional</a:t>
            </a:r>
            <a:endParaRPr lang="en-US" sz="2400" dirty="0"/>
          </a:p>
          <a:p>
            <a:pPr lvl="1"/>
            <a:r>
              <a:rPr lang="en-US" sz="2200" dirty="0" err="1"/>
              <a:t>Pengujian</a:t>
            </a:r>
            <a:r>
              <a:rPr lang="en-US" sz="2200" dirty="0"/>
              <a:t> </a:t>
            </a:r>
            <a:r>
              <a:rPr lang="en-US" sz="2200" dirty="0" err="1"/>
              <a:t>ini</a:t>
            </a:r>
            <a:r>
              <a:rPr lang="en-US" sz="2200" dirty="0"/>
              <a:t> </a:t>
            </a:r>
            <a:r>
              <a:rPr lang="en-US" sz="2200" dirty="0" err="1"/>
              <a:t>tidak</a:t>
            </a:r>
            <a:r>
              <a:rPr lang="en-US" sz="2200" dirty="0"/>
              <a:t> </a:t>
            </a:r>
            <a:r>
              <a:rPr lang="en-US" sz="2200" dirty="0" err="1"/>
              <a:t>terkait</a:t>
            </a:r>
            <a:r>
              <a:rPr lang="en-US" sz="2200" dirty="0"/>
              <a:t> </a:t>
            </a:r>
            <a:r>
              <a:rPr lang="en-US" sz="2200" dirty="0" err="1"/>
              <a:t>dengan</a:t>
            </a:r>
            <a:r>
              <a:rPr lang="en-US" sz="2200" dirty="0"/>
              <a:t> </a:t>
            </a:r>
            <a:r>
              <a:rPr lang="en-US" sz="2200" dirty="0" err="1"/>
              <a:t>fungsionalitas</a:t>
            </a:r>
            <a:r>
              <a:rPr lang="en-US" sz="2200" dirty="0"/>
              <a:t> </a:t>
            </a:r>
            <a:r>
              <a:rPr lang="en-US" sz="2200" dirty="0" err="1"/>
              <a:t>tertentu</a:t>
            </a:r>
            <a:r>
              <a:rPr lang="en-US" sz="2200" dirty="0"/>
              <a:t>, </a:t>
            </a:r>
            <a:r>
              <a:rPr lang="en-US" sz="2200" dirty="0" err="1"/>
              <a:t>tetapi</a:t>
            </a:r>
            <a:r>
              <a:rPr lang="en-US" sz="2200" dirty="0"/>
              <a:t> </a:t>
            </a:r>
            <a:r>
              <a:rPr lang="en-US" sz="2200" dirty="0" err="1"/>
              <a:t>kebutuhan</a:t>
            </a:r>
            <a:r>
              <a:rPr lang="en-US" sz="2200" dirty="0"/>
              <a:t> non </a:t>
            </a:r>
            <a:r>
              <a:rPr lang="en-US" sz="2200" dirty="0" err="1"/>
              <a:t>fungsional</a:t>
            </a:r>
            <a:r>
              <a:rPr lang="en-US" sz="2200" dirty="0"/>
              <a:t> </a:t>
            </a:r>
            <a:r>
              <a:rPr lang="en-US" sz="2200" dirty="0" err="1"/>
              <a:t>antara</a:t>
            </a:r>
            <a:r>
              <a:rPr lang="en-US" sz="2200" dirty="0"/>
              <a:t> lain performance, scalability, usability</a:t>
            </a:r>
          </a:p>
          <a:p>
            <a:r>
              <a:rPr lang="en-US" sz="2400" dirty="0" err="1"/>
              <a:t>Pengujian</a:t>
            </a:r>
            <a:r>
              <a:rPr lang="en-US" sz="2400" dirty="0"/>
              <a:t> </a:t>
            </a:r>
            <a:r>
              <a:rPr lang="en-US" sz="2400" dirty="0" err="1"/>
              <a:t>Regresi</a:t>
            </a:r>
            <a:endParaRPr lang="en-US" sz="2400" dirty="0"/>
          </a:p>
          <a:p>
            <a:pPr lvl="1"/>
            <a:r>
              <a:rPr lang="en-US" sz="2200" dirty="0" err="1"/>
              <a:t>Pengujian</a:t>
            </a:r>
            <a:r>
              <a:rPr lang="en-US" sz="2200" dirty="0"/>
              <a:t> </a:t>
            </a:r>
            <a:r>
              <a:rPr lang="en-US" sz="2200" dirty="0" err="1"/>
              <a:t>regresi</a:t>
            </a:r>
            <a:r>
              <a:rPr lang="en-US" sz="2200" dirty="0"/>
              <a:t> </a:t>
            </a:r>
            <a:r>
              <a:rPr lang="en-US" sz="2200" dirty="0" err="1"/>
              <a:t>dilakukan</a:t>
            </a:r>
            <a:r>
              <a:rPr lang="en-US" sz="2200" dirty="0"/>
              <a:t> </a:t>
            </a:r>
            <a:r>
              <a:rPr lang="en-US" sz="2200" dirty="0" err="1"/>
              <a:t>setelah</a:t>
            </a:r>
            <a:r>
              <a:rPr lang="en-US" sz="2200" dirty="0"/>
              <a:t> </a:t>
            </a:r>
            <a:r>
              <a:rPr lang="en-US" sz="2200" dirty="0" err="1"/>
              <a:t>kode</a:t>
            </a:r>
            <a:r>
              <a:rPr lang="en-US" sz="2200" dirty="0"/>
              <a:t> </a:t>
            </a:r>
            <a:r>
              <a:rPr lang="en-US" sz="2200" dirty="0" err="1"/>
              <a:t>diperbaiki</a:t>
            </a:r>
            <a:r>
              <a:rPr lang="en-US" sz="2200" dirty="0"/>
              <a:t>, di-upgrade </a:t>
            </a:r>
            <a:r>
              <a:rPr lang="en-US" sz="2200" dirty="0" err="1"/>
              <a:t>atau</a:t>
            </a:r>
            <a:r>
              <a:rPr lang="en-US" sz="2200" dirty="0"/>
              <a:t> </a:t>
            </a:r>
            <a:r>
              <a:rPr lang="en-US" sz="2200" dirty="0" err="1"/>
              <a:t>dilakukan</a:t>
            </a:r>
            <a:r>
              <a:rPr lang="en-US" sz="2200" dirty="0"/>
              <a:t> maintenance </a:t>
            </a:r>
            <a:r>
              <a:rPr lang="en-US" sz="2200" dirty="0" err="1"/>
              <a:t>untuk</a:t>
            </a:r>
            <a:r>
              <a:rPr lang="en-US" sz="2200" dirty="0"/>
              <a:t> </a:t>
            </a:r>
            <a:r>
              <a:rPr lang="en-US" sz="2200" dirty="0" err="1"/>
              <a:t>mengecek</a:t>
            </a:r>
            <a:r>
              <a:rPr lang="en-US" sz="2200" dirty="0"/>
              <a:t> </a:t>
            </a:r>
            <a:r>
              <a:rPr lang="en-US" sz="2200" dirty="0" err="1"/>
              <a:t>kode</a:t>
            </a:r>
            <a:r>
              <a:rPr lang="en-US" sz="2200" dirty="0"/>
              <a:t> yang </a:t>
            </a:r>
            <a:r>
              <a:rPr lang="en-US" sz="2200" dirty="0" err="1"/>
              <a:t>baru</a:t>
            </a:r>
            <a:r>
              <a:rPr lang="en-US" sz="2200" dirty="0"/>
              <a:t> </a:t>
            </a:r>
            <a:r>
              <a:rPr lang="en-US" sz="2200" dirty="0" err="1"/>
              <a:t>tidak</a:t>
            </a:r>
            <a:r>
              <a:rPr lang="en-US" sz="2200" dirty="0"/>
              <a:t> </a:t>
            </a:r>
            <a:r>
              <a:rPr lang="en-US" sz="2200" dirty="0" err="1"/>
              <a:t>mempengaruhi</a:t>
            </a:r>
            <a:r>
              <a:rPr lang="en-US" sz="2200" dirty="0"/>
              <a:t> </a:t>
            </a:r>
            <a:r>
              <a:rPr lang="en-US" sz="2200" dirty="0" err="1"/>
              <a:t>kode</a:t>
            </a:r>
            <a:r>
              <a:rPr lang="en-US" sz="2200" dirty="0"/>
              <a:t> yang </a:t>
            </a:r>
            <a:r>
              <a:rPr lang="en-US" sz="2200" dirty="0" err="1"/>
              <a:t>sudah</a:t>
            </a:r>
            <a:r>
              <a:rPr lang="en-US" sz="2200" dirty="0"/>
              <a:t> </a:t>
            </a:r>
            <a:r>
              <a:rPr lang="en-US" sz="2200" dirty="0" err="1"/>
              <a:t>ada</a:t>
            </a:r>
            <a:r>
              <a:rPr lang="en-US" sz="2200" dirty="0"/>
              <a:t>.</a:t>
            </a:r>
          </a:p>
        </p:txBody>
      </p:sp>
    </p:spTree>
    <p:extLst>
      <p:ext uri="{BB962C8B-B14F-4D97-AF65-F5344CB8AC3E}">
        <p14:creationId xmlns:p14="http://schemas.microsoft.com/office/powerpoint/2010/main" val="139541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r>
              <a:rPr lang="en-US" dirty="0" err="1"/>
              <a:t>untuk</a:t>
            </a:r>
            <a:r>
              <a:rPr lang="en-US" dirty="0"/>
              <a:t> Black Box Testing</a:t>
            </a:r>
          </a:p>
        </p:txBody>
      </p:sp>
      <p:sp>
        <p:nvSpPr>
          <p:cNvPr id="3" name="Content Placeholder 2"/>
          <p:cNvSpPr>
            <a:spLocks noGrp="1"/>
          </p:cNvSpPr>
          <p:nvPr>
            <p:ph idx="1"/>
          </p:nvPr>
        </p:nvSpPr>
        <p:spPr/>
        <p:txBody>
          <a:bodyPr>
            <a:normAutofit/>
          </a:bodyPr>
          <a:lstStyle/>
          <a:p>
            <a:pPr marL="0" indent="0">
              <a:buNone/>
            </a:pPr>
            <a:r>
              <a:rPr lang="en-US" sz="2400" dirty="0"/>
              <a:t>Tools yang </a:t>
            </a:r>
            <a:r>
              <a:rPr lang="en-US" sz="2400" dirty="0" err="1"/>
              <a:t>digunakan</a:t>
            </a:r>
            <a:r>
              <a:rPr lang="en-US" sz="2400" dirty="0"/>
              <a:t> </a:t>
            </a:r>
            <a:r>
              <a:rPr lang="en-US" sz="2400" dirty="0" err="1"/>
              <a:t>untuk</a:t>
            </a:r>
            <a:r>
              <a:rPr lang="en-US" sz="2400" dirty="0"/>
              <a:t> Black Box Testing </a:t>
            </a:r>
            <a:r>
              <a:rPr lang="en-US" sz="2400" dirty="0" err="1"/>
              <a:t>tergantung</a:t>
            </a:r>
            <a:r>
              <a:rPr lang="en-US" sz="2400" dirty="0"/>
              <a:t> </a:t>
            </a:r>
            <a:r>
              <a:rPr lang="en-US" sz="2400" dirty="0" err="1"/>
              <a:t>dari</a:t>
            </a:r>
            <a:r>
              <a:rPr lang="en-US" sz="2400" dirty="0"/>
              <a:t> </a:t>
            </a:r>
            <a:r>
              <a:rPr lang="en-US" sz="2400" dirty="0" err="1"/>
              <a:t>jenis</a:t>
            </a:r>
            <a:r>
              <a:rPr lang="en-US" sz="2400" dirty="0"/>
              <a:t> Black Box Testing yang </a:t>
            </a:r>
            <a:r>
              <a:rPr lang="en-US" sz="2400" dirty="0" err="1"/>
              <a:t>dilakukan</a:t>
            </a:r>
            <a:r>
              <a:rPr lang="en-US" sz="2400" dirty="0"/>
              <a:t>.</a:t>
            </a:r>
          </a:p>
          <a:p>
            <a:pPr marL="0" indent="0">
              <a:buNone/>
            </a:pPr>
            <a:endParaRPr lang="en-US" sz="2400" dirty="0"/>
          </a:p>
          <a:p>
            <a:r>
              <a:rPr lang="en-US" sz="2400" dirty="0" err="1"/>
              <a:t>Pengujian</a:t>
            </a:r>
            <a:r>
              <a:rPr lang="en-US" sz="2400" dirty="0"/>
              <a:t> </a:t>
            </a:r>
            <a:r>
              <a:rPr lang="en-US" sz="2400" dirty="0" err="1"/>
              <a:t>Fungsional</a:t>
            </a:r>
            <a:r>
              <a:rPr lang="en-US" sz="2400" dirty="0"/>
              <a:t> </a:t>
            </a:r>
            <a:r>
              <a:rPr lang="en-US" sz="2400" dirty="0" err="1"/>
              <a:t>dan</a:t>
            </a:r>
            <a:r>
              <a:rPr lang="en-US" sz="2400" dirty="0"/>
              <a:t> </a:t>
            </a:r>
            <a:r>
              <a:rPr lang="en-US" sz="2400" dirty="0" err="1"/>
              <a:t>Regresi</a:t>
            </a:r>
            <a:r>
              <a:rPr lang="en-US" sz="2400" dirty="0"/>
              <a:t> </a:t>
            </a:r>
            <a:r>
              <a:rPr lang="en-US" sz="2400" dirty="0" err="1"/>
              <a:t>dapat</a:t>
            </a:r>
            <a:r>
              <a:rPr lang="en-US" sz="2400" dirty="0"/>
              <a:t> </a:t>
            </a:r>
            <a:r>
              <a:rPr lang="en-US" sz="2400" dirty="0" err="1"/>
              <a:t>menggunakan</a:t>
            </a:r>
            <a:r>
              <a:rPr lang="en-US" sz="2400" dirty="0"/>
              <a:t> QTP, Selenium</a:t>
            </a:r>
          </a:p>
          <a:p>
            <a:r>
              <a:rPr lang="en-US" sz="2400" dirty="0" err="1"/>
              <a:t>Pengujian</a:t>
            </a:r>
            <a:r>
              <a:rPr lang="en-US" sz="2400" dirty="0"/>
              <a:t> Non-</a:t>
            </a:r>
            <a:r>
              <a:rPr lang="en-US" sz="2400" dirty="0" err="1"/>
              <a:t>Fungsional</a:t>
            </a:r>
            <a:r>
              <a:rPr lang="en-US" sz="2400" dirty="0"/>
              <a:t> </a:t>
            </a:r>
            <a:r>
              <a:rPr lang="en-US" sz="2400" dirty="0" err="1"/>
              <a:t>dapat</a:t>
            </a:r>
            <a:r>
              <a:rPr lang="en-US" sz="2400" dirty="0"/>
              <a:t> </a:t>
            </a:r>
            <a:r>
              <a:rPr lang="en-US" sz="2400" dirty="0" err="1"/>
              <a:t>menggunakan</a:t>
            </a:r>
            <a:r>
              <a:rPr lang="en-US" sz="2400" dirty="0"/>
              <a:t> </a:t>
            </a:r>
            <a:r>
              <a:rPr lang="en-US" sz="2400" dirty="0" err="1"/>
              <a:t>LoadRunner</a:t>
            </a:r>
            <a:r>
              <a:rPr lang="en-US" sz="2400" dirty="0"/>
              <a:t>, </a:t>
            </a:r>
            <a:r>
              <a:rPr lang="en-US" sz="2400" dirty="0" err="1"/>
              <a:t>Jmeter</a:t>
            </a:r>
            <a:endParaRPr lang="en-US" sz="2400" dirty="0"/>
          </a:p>
        </p:txBody>
      </p:sp>
    </p:spTree>
    <p:extLst>
      <p:ext uri="{BB962C8B-B14F-4D97-AF65-F5344CB8AC3E}">
        <p14:creationId xmlns:p14="http://schemas.microsoft.com/office/powerpoint/2010/main" val="219425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1077819"/>
            <a:ext cx="9744637" cy="809251"/>
          </a:xfrm>
        </p:spPr>
        <p:txBody>
          <a:bodyPr>
            <a:normAutofit/>
          </a:bodyPr>
          <a:lstStyle/>
          <a:p>
            <a:r>
              <a:rPr lang="en-US" sz="3200" dirty="0" err="1"/>
              <a:t>Teknik</a:t>
            </a:r>
            <a:r>
              <a:rPr lang="en-US" sz="3200" dirty="0"/>
              <a:t> Black Box Testing</a:t>
            </a:r>
          </a:p>
        </p:txBody>
      </p:sp>
      <p:sp>
        <p:nvSpPr>
          <p:cNvPr id="5" name="Content Placeholder 2"/>
          <p:cNvSpPr txBox="1">
            <a:spLocks/>
          </p:cNvSpPr>
          <p:nvPr/>
        </p:nvSpPr>
        <p:spPr>
          <a:xfrm>
            <a:off x="1344704" y="1998851"/>
            <a:ext cx="9744637" cy="297656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Equivalence Partitioning</a:t>
            </a:r>
            <a:endParaRPr lang="id-ID" sz="2400" dirty="0"/>
          </a:p>
          <a:p>
            <a:r>
              <a:rPr lang="en-US" sz="2400" dirty="0"/>
              <a:t>Boundary Value Analysis/Limit Testing</a:t>
            </a:r>
            <a:endParaRPr lang="id-ID" sz="2400" dirty="0"/>
          </a:p>
          <a:p>
            <a:r>
              <a:rPr lang="en-US" sz="2400" dirty="0"/>
              <a:t>Comparison Testing</a:t>
            </a:r>
            <a:endParaRPr lang="id-ID" sz="2400" dirty="0"/>
          </a:p>
          <a:p>
            <a:r>
              <a:rPr lang="en-US" sz="2400" dirty="0"/>
              <a:t>Sample Testing</a:t>
            </a:r>
            <a:endParaRPr lang="id-ID" sz="2400" dirty="0"/>
          </a:p>
          <a:p>
            <a:r>
              <a:rPr lang="en-US" sz="2400" dirty="0"/>
              <a:t>Robustness Testing</a:t>
            </a:r>
            <a:endParaRPr lang="id-ID" sz="2400" dirty="0"/>
          </a:p>
          <a:p>
            <a:r>
              <a:rPr lang="en-US" sz="2400" dirty="0"/>
              <a:t>Behavior Testing</a:t>
            </a:r>
            <a:endParaRPr lang="id-ID" sz="2400" dirty="0"/>
          </a:p>
          <a:p>
            <a:r>
              <a:rPr lang="en-US" sz="2400" dirty="0"/>
              <a:t>Requirement Testing</a:t>
            </a:r>
            <a:endParaRPr lang="id-ID" sz="2400" dirty="0"/>
          </a:p>
          <a:p>
            <a:r>
              <a:rPr lang="en-US" sz="2400" dirty="0"/>
              <a:t>Performance Testing</a:t>
            </a:r>
            <a:endParaRPr lang="id-ID" sz="2400" dirty="0"/>
          </a:p>
          <a:p>
            <a:r>
              <a:rPr lang="en-US" sz="2400" dirty="0"/>
              <a:t>Endurance Testing</a:t>
            </a:r>
            <a:endParaRPr lang="id-ID" sz="2400" dirty="0"/>
          </a:p>
          <a:p>
            <a:r>
              <a:rPr lang="en-US" sz="2400" dirty="0"/>
              <a:t>Cause-Effect Relationship Testing</a:t>
            </a:r>
            <a:endParaRPr lang="id-ID" sz="2400" dirty="0"/>
          </a:p>
        </p:txBody>
      </p:sp>
    </p:spTree>
    <p:extLst>
      <p:ext uri="{BB962C8B-B14F-4D97-AF65-F5344CB8AC3E}">
        <p14:creationId xmlns:p14="http://schemas.microsoft.com/office/powerpoint/2010/main" val="263135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694A3A-AE5F-4370-B5B9-87225E7D58BC}"/>
              </a:ext>
            </a:extLst>
          </p:cNvPr>
          <p:cNvSpPr txBox="1"/>
          <p:nvPr/>
        </p:nvSpPr>
        <p:spPr>
          <a:xfrm>
            <a:off x="1250576" y="1933694"/>
            <a:ext cx="10037184" cy="830997"/>
          </a:xfrm>
          <a:prstGeom prst="rect">
            <a:avLst/>
          </a:prstGeom>
          <a:noFill/>
        </p:spPr>
        <p:txBody>
          <a:bodyPr wrap="square">
            <a:spAutoFit/>
          </a:bodyPr>
          <a:lstStyle/>
          <a:p>
            <a:r>
              <a:rPr lang="en-US" sz="4800" dirty="0">
                <a:solidFill>
                  <a:srgbClr val="0070C0"/>
                </a:solidFill>
              </a:rPr>
              <a:t>White Box Testing VS Black Box Testing</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117" y="2764691"/>
            <a:ext cx="6596246" cy="370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17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9504-7010-4A2B-AA5B-FFE7F44F28AF}"/>
              </a:ext>
            </a:extLst>
          </p:cNvPr>
          <p:cNvSpPr>
            <a:spLocks noGrp="1"/>
          </p:cNvSpPr>
          <p:nvPr>
            <p:ph type="title"/>
          </p:nvPr>
        </p:nvSpPr>
        <p:spPr>
          <a:xfrm>
            <a:off x="1434351" y="970242"/>
            <a:ext cx="9744637" cy="809251"/>
          </a:xfrm>
        </p:spPr>
        <p:txBody>
          <a:bodyPr>
            <a:normAutofit/>
          </a:bodyPr>
          <a:lstStyle/>
          <a:p>
            <a:pPr algn="ctr"/>
            <a:r>
              <a:rPr lang="en-US" sz="3200" dirty="0"/>
              <a:t>White Box Testing </a:t>
            </a:r>
            <a:r>
              <a:rPr lang="en-US" sz="3200" dirty="0" err="1"/>
              <a:t>vs</a:t>
            </a:r>
            <a:r>
              <a:rPr lang="en-US" sz="3200" dirty="0"/>
              <a:t> Black Box Testing</a:t>
            </a:r>
          </a:p>
        </p:txBody>
      </p:sp>
      <p:graphicFrame>
        <p:nvGraphicFramePr>
          <p:cNvPr id="4" name="Table 4">
            <a:extLst>
              <a:ext uri="{FF2B5EF4-FFF2-40B4-BE49-F238E27FC236}">
                <a16:creationId xmlns:a16="http://schemas.microsoft.com/office/drawing/2014/main" id="{3AD97567-466A-480C-9BAB-C23E132918E1}"/>
              </a:ext>
            </a:extLst>
          </p:cNvPr>
          <p:cNvGraphicFramePr>
            <a:graphicFrameLocks noGrp="1"/>
          </p:cNvGraphicFramePr>
          <p:nvPr>
            <p:ph idx="1"/>
            <p:extLst>
              <p:ext uri="{D42A27DB-BD31-4B8C-83A1-F6EECF244321}">
                <p14:modId xmlns:p14="http://schemas.microsoft.com/office/powerpoint/2010/main" val="3926006865"/>
              </p:ext>
            </p:extLst>
          </p:nvPr>
        </p:nvGraphicFramePr>
        <p:xfrm>
          <a:off x="981074" y="1981200"/>
          <a:ext cx="10197914" cy="3169920"/>
        </p:xfrm>
        <a:graphic>
          <a:graphicData uri="http://schemas.openxmlformats.org/drawingml/2006/table">
            <a:tbl>
              <a:tblPr firstRow="1" bandRow="1">
                <a:tableStyleId>{5C22544A-7EE6-4342-B048-85BDC9FD1C3A}</a:tableStyleId>
              </a:tblPr>
              <a:tblGrid>
                <a:gridCol w="5098957">
                  <a:extLst>
                    <a:ext uri="{9D8B030D-6E8A-4147-A177-3AD203B41FA5}">
                      <a16:colId xmlns:a16="http://schemas.microsoft.com/office/drawing/2014/main" val="1358265742"/>
                    </a:ext>
                  </a:extLst>
                </a:gridCol>
                <a:gridCol w="5098957">
                  <a:extLst>
                    <a:ext uri="{9D8B030D-6E8A-4147-A177-3AD203B41FA5}">
                      <a16:colId xmlns:a16="http://schemas.microsoft.com/office/drawing/2014/main" val="953751899"/>
                    </a:ext>
                  </a:extLst>
                </a:gridCol>
              </a:tblGrid>
              <a:tr h="370840">
                <a:tc>
                  <a:txBody>
                    <a:bodyPr/>
                    <a:lstStyle/>
                    <a:p>
                      <a:pPr algn="ctr"/>
                      <a:r>
                        <a:rPr lang="en-US" sz="2400" dirty="0"/>
                        <a:t>White Box Testing</a:t>
                      </a:r>
                    </a:p>
                  </a:txBody>
                  <a:tcPr/>
                </a:tc>
                <a:tc>
                  <a:txBody>
                    <a:bodyPr/>
                    <a:lstStyle/>
                    <a:p>
                      <a:pPr algn="ctr"/>
                      <a:r>
                        <a:rPr lang="en-US" sz="2400" dirty="0"/>
                        <a:t> Black Box</a:t>
                      </a:r>
                      <a:r>
                        <a:rPr lang="en-US" sz="2400" baseline="0" dirty="0"/>
                        <a:t> </a:t>
                      </a:r>
                      <a:r>
                        <a:rPr lang="en-US" sz="2400" dirty="0"/>
                        <a:t>Testing</a:t>
                      </a:r>
                    </a:p>
                  </a:txBody>
                  <a:tcPr/>
                </a:tc>
                <a:extLst>
                  <a:ext uri="{0D108BD9-81ED-4DB2-BD59-A6C34878D82A}">
                    <a16:rowId xmlns:a16="http://schemas.microsoft.com/office/drawing/2014/main" val="538578141"/>
                  </a:ext>
                </a:extLst>
              </a:tr>
              <a:tr h="370840">
                <a:tc>
                  <a:txBody>
                    <a:bodyPr/>
                    <a:lstStyle/>
                    <a:p>
                      <a:r>
                        <a:rPr lang="en-US" sz="2000" dirty="0" err="1"/>
                        <a:t>Fokus</a:t>
                      </a:r>
                      <a:r>
                        <a:rPr lang="en-US" sz="2000" dirty="0"/>
                        <a:t> </a:t>
                      </a:r>
                      <a:r>
                        <a:rPr lang="en-US" sz="2000" dirty="0" err="1"/>
                        <a:t>pada</a:t>
                      </a:r>
                      <a:r>
                        <a:rPr lang="en-US" sz="2000" dirty="0"/>
                        <a:t> </a:t>
                      </a:r>
                      <a:r>
                        <a:rPr lang="en-US" sz="2000" dirty="0" err="1"/>
                        <a:t>validasi</a:t>
                      </a:r>
                      <a:r>
                        <a:rPr lang="en-US" sz="2000" dirty="0"/>
                        <a:t> </a:t>
                      </a:r>
                      <a:r>
                        <a:rPr lang="en-US" sz="2000" dirty="0" err="1"/>
                        <a:t>struktur</a:t>
                      </a:r>
                      <a:r>
                        <a:rPr lang="en-US" sz="2000" dirty="0"/>
                        <a:t> internal </a:t>
                      </a:r>
                      <a:r>
                        <a:rPr lang="en-US" sz="2000" dirty="0" err="1"/>
                        <a:t>dan</a:t>
                      </a:r>
                      <a:r>
                        <a:rPr lang="en-US" sz="2000" dirty="0"/>
                        <a:t> </a:t>
                      </a:r>
                      <a:r>
                        <a:rPr lang="en-US" sz="2000" dirty="0" err="1"/>
                        <a:t>kinerja</a:t>
                      </a:r>
                      <a:r>
                        <a:rPr lang="en-US" sz="2000" dirty="0"/>
                        <a:t> </a:t>
                      </a:r>
                      <a:r>
                        <a:rPr lang="en-US" sz="2000" dirty="0" err="1"/>
                        <a:t>kode</a:t>
                      </a:r>
                      <a:r>
                        <a:rPr lang="en-US" sz="2000" dirty="0"/>
                        <a:t> program </a:t>
                      </a:r>
                      <a:r>
                        <a:rPr lang="en-US" sz="2000" dirty="0" err="1"/>
                        <a:t>dalam</a:t>
                      </a:r>
                      <a:r>
                        <a:rPr lang="en-US" sz="2000" dirty="0"/>
                        <a:t> </a:t>
                      </a:r>
                      <a:r>
                        <a:rPr lang="en-US" sz="2000" dirty="0" err="1"/>
                        <a:t>perangkat</a:t>
                      </a:r>
                      <a:r>
                        <a:rPr lang="en-US" sz="2000" baseline="0" dirty="0"/>
                        <a:t> </a:t>
                      </a:r>
                      <a:r>
                        <a:rPr lang="en-US" sz="2000" baseline="0" dirty="0" err="1"/>
                        <a:t>lunak</a:t>
                      </a:r>
                      <a:endParaRPr lang="en-US" sz="2000" dirty="0"/>
                    </a:p>
                  </a:txBody>
                  <a:tcPr/>
                </a:tc>
                <a:tc>
                  <a:txBody>
                    <a:bodyPr/>
                    <a:lstStyle/>
                    <a:p>
                      <a:r>
                        <a:rPr lang="fi-FI" sz="2000" dirty="0"/>
                        <a:t>Fokus utama pada validasi kebutuhan fungsional</a:t>
                      </a:r>
                      <a:endParaRPr lang="en-US" sz="2000" dirty="0"/>
                    </a:p>
                  </a:txBody>
                  <a:tcPr/>
                </a:tc>
                <a:extLst>
                  <a:ext uri="{0D108BD9-81ED-4DB2-BD59-A6C34878D82A}">
                    <a16:rowId xmlns:a16="http://schemas.microsoft.com/office/drawing/2014/main" val="832880038"/>
                  </a:ext>
                </a:extLst>
              </a:tr>
              <a:tr h="370840">
                <a:tc>
                  <a:txBody>
                    <a:bodyPr/>
                    <a:lstStyle/>
                    <a:p>
                      <a:pPr rtl="0"/>
                      <a:r>
                        <a:rPr lang="en-US" sz="2000" b="0" i="0" kern="1200" dirty="0" err="1">
                          <a:solidFill>
                            <a:schemeClr val="dk1"/>
                          </a:solidFill>
                          <a:effectLst/>
                          <a:latin typeface="+mn-lt"/>
                          <a:ea typeface="+mn-ea"/>
                          <a:cs typeface="+mn-cs"/>
                        </a:rPr>
                        <a:t>Pengetahuan</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tentang</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bahasa</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pemrograman</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sangat</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penting</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terlebih</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untuk</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sistem</a:t>
                      </a:r>
                      <a:r>
                        <a:rPr lang="en-US" sz="2000" b="0" i="0" kern="1200" baseline="0" dirty="0">
                          <a:solidFill>
                            <a:schemeClr val="dk1"/>
                          </a:solidFill>
                          <a:effectLst/>
                          <a:latin typeface="+mn-lt"/>
                          <a:ea typeface="+mn-ea"/>
                          <a:cs typeface="+mn-cs"/>
                        </a:rPr>
                        <a:t> yang </a:t>
                      </a:r>
                      <a:r>
                        <a:rPr lang="en-US" sz="2000" b="0" i="0" kern="1200" baseline="0" dirty="0" err="1">
                          <a:solidFill>
                            <a:schemeClr val="dk1"/>
                          </a:solidFill>
                          <a:effectLst/>
                          <a:latin typeface="+mn-lt"/>
                          <a:ea typeface="+mn-ea"/>
                          <a:cs typeface="+mn-cs"/>
                        </a:rPr>
                        <a:t>menggunakan</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berbagai</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bahasa</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pemrograman</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dan</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teknologi</a:t>
                      </a:r>
                      <a:r>
                        <a:rPr lang="en-US" sz="2000" b="0" i="0" kern="1200" baseline="0" dirty="0">
                          <a:solidFill>
                            <a:schemeClr val="dk1"/>
                          </a:solidFill>
                          <a:effectLst/>
                          <a:latin typeface="+mn-lt"/>
                          <a:ea typeface="+mn-ea"/>
                          <a:cs typeface="+mn-cs"/>
                        </a:rPr>
                        <a:t>.</a:t>
                      </a:r>
                      <a:endParaRPr lang="en-US" sz="2000" b="0" i="0" kern="1200" dirty="0">
                        <a:solidFill>
                          <a:schemeClr val="dk1"/>
                        </a:solidFill>
                        <a:effectLst/>
                        <a:latin typeface="+mn-lt"/>
                        <a:ea typeface="+mn-ea"/>
                        <a:cs typeface="+mn-cs"/>
                      </a:endParaRPr>
                    </a:p>
                  </a:txBody>
                  <a:tcPr/>
                </a:tc>
                <a:tc>
                  <a:txBody>
                    <a:bodyPr/>
                    <a:lstStyle/>
                    <a:p>
                      <a:pPr rtl="0"/>
                      <a:r>
                        <a:rPr lang="en-US" sz="2000" b="0" i="0" kern="1200" dirty="0" err="1">
                          <a:solidFill>
                            <a:schemeClr val="dk1"/>
                          </a:solidFill>
                          <a:effectLst/>
                          <a:latin typeface="+mn-lt"/>
                          <a:ea typeface="+mn-ea"/>
                          <a:cs typeface="+mn-cs"/>
                        </a:rPr>
                        <a:t>Memberikan</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abstraksi</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dari</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kode</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dan</a:t>
                      </a:r>
                      <a:r>
                        <a:rPr lang="en-US" sz="2000" b="0" i="0" kern="1200" dirty="0">
                          <a:solidFill>
                            <a:schemeClr val="dk1"/>
                          </a:solidFill>
                          <a:effectLst/>
                          <a:latin typeface="+mn-lt"/>
                          <a:ea typeface="+mn-ea"/>
                          <a:cs typeface="+mn-cs"/>
                        </a:rPr>
                        <a:t> focus </a:t>
                      </a:r>
                      <a:r>
                        <a:rPr lang="en-US" sz="2000" b="0" i="0" kern="1200" dirty="0" err="1">
                          <a:solidFill>
                            <a:schemeClr val="dk1"/>
                          </a:solidFill>
                          <a:effectLst/>
                          <a:latin typeface="+mn-lt"/>
                          <a:ea typeface="+mn-ea"/>
                          <a:cs typeface="+mn-cs"/>
                        </a:rPr>
                        <a:t>pada</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pengujian</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terhadap</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perilaku</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sistem</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2900734784"/>
                  </a:ext>
                </a:extLst>
              </a:tr>
              <a:tr h="370840">
                <a:tc>
                  <a:txBody>
                    <a:bodyPr/>
                    <a:lstStyle/>
                    <a:p>
                      <a:pPr rtl="0"/>
                      <a:r>
                        <a:rPr lang="en-US" sz="2000" b="0" i="0" kern="1200" dirty="0" err="1">
                          <a:solidFill>
                            <a:schemeClr val="dk1"/>
                          </a:solidFill>
                          <a:effectLst/>
                          <a:latin typeface="+mn-lt"/>
                          <a:ea typeface="+mn-ea"/>
                          <a:cs typeface="+mn-cs"/>
                        </a:rPr>
                        <a:t>Tidak</a:t>
                      </a:r>
                      <a:r>
                        <a:rPr lang="en-US" sz="2000" b="0" i="0" kern="1200" baseline="0" dirty="0">
                          <a:solidFill>
                            <a:schemeClr val="dk1"/>
                          </a:solidFill>
                          <a:effectLst/>
                          <a:latin typeface="+mn-lt"/>
                          <a:ea typeface="+mn-ea"/>
                          <a:cs typeface="+mn-cs"/>
                        </a:rPr>
                        <a:t> </a:t>
                      </a:r>
                      <a:r>
                        <a:rPr lang="en-US" sz="2000" b="0" i="0" kern="1200" baseline="0" dirty="0" err="1">
                          <a:solidFill>
                            <a:schemeClr val="dk1"/>
                          </a:solidFill>
                          <a:effectLst/>
                          <a:latin typeface="+mn-lt"/>
                          <a:ea typeface="+mn-ea"/>
                          <a:cs typeface="+mn-cs"/>
                        </a:rPr>
                        <a:t>m</a:t>
                      </a:r>
                      <a:r>
                        <a:rPr lang="en-US" sz="2000" b="0" i="0" kern="1200" dirty="0" err="1">
                          <a:solidFill>
                            <a:schemeClr val="dk1"/>
                          </a:solidFill>
                          <a:effectLst/>
                          <a:latin typeface="+mn-lt"/>
                          <a:ea typeface="+mn-ea"/>
                          <a:cs typeface="+mn-cs"/>
                        </a:rPr>
                        <a:t>emfasilitasi</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pengujian</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untuk</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komunikasi</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antar</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modul</a:t>
                      </a:r>
                      <a:endParaRPr lang="en-US" sz="2000" b="0" i="0" kern="1200" dirty="0">
                        <a:solidFill>
                          <a:schemeClr val="dk1"/>
                        </a:solidFill>
                        <a:effectLst/>
                        <a:latin typeface="+mn-lt"/>
                        <a:ea typeface="+mn-ea"/>
                        <a:cs typeface="+mn-cs"/>
                      </a:endParaRPr>
                    </a:p>
                  </a:txBody>
                  <a:tcPr/>
                </a:tc>
                <a:tc>
                  <a:txBody>
                    <a:bodyPr/>
                    <a:lstStyle/>
                    <a:p>
                      <a:pPr rtl="0"/>
                      <a:r>
                        <a:rPr lang="en-US" sz="2000" b="0" i="0" kern="1200" dirty="0" err="1">
                          <a:solidFill>
                            <a:schemeClr val="dk1"/>
                          </a:solidFill>
                          <a:effectLst/>
                          <a:latin typeface="+mn-lt"/>
                          <a:ea typeface="+mn-ea"/>
                          <a:cs typeface="+mn-cs"/>
                        </a:rPr>
                        <a:t>Memfasilitasi</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pengujian</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untuk</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komunikasi</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antar</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modul</a:t>
                      </a:r>
                      <a:endParaRPr lang="en-US" sz="2000" b="0" i="0" kern="1200" dirty="0">
                        <a:solidFill>
                          <a:schemeClr val="dk1"/>
                        </a:solidFill>
                        <a:effectLst/>
                        <a:latin typeface="+mn-lt"/>
                        <a:ea typeface="+mn-ea"/>
                        <a:cs typeface="+mn-cs"/>
                      </a:endParaRPr>
                    </a:p>
                  </a:txBody>
                  <a:tcPr/>
                </a:tc>
                <a:extLst>
                  <a:ext uri="{0D108BD9-81ED-4DB2-BD59-A6C34878D82A}">
                    <a16:rowId xmlns:a16="http://schemas.microsoft.com/office/drawing/2014/main" val="469295883"/>
                  </a:ext>
                </a:extLst>
              </a:tr>
            </a:tbl>
          </a:graphicData>
        </a:graphic>
      </p:graphicFrame>
    </p:spTree>
    <p:extLst>
      <p:ext uri="{BB962C8B-B14F-4D97-AF65-F5344CB8AC3E}">
        <p14:creationId xmlns:p14="http://schemas.microsoft.com/office/powerpoint/2010/main" val="32757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sz="quarter" idx="3"/>
          </p:nvPr>
        </p:nvSpPr>
        <p:spPr/>
        <p:txBody>
          <a:bodyPr>
            <a:normAutofit/>
          </a:bodyPr>
          <a:lstStyle/>
          <a:p>
            <a:r>
              <a:rPr lang="en-US" sz="4400" dirty="0"/>
              <a:t>Outline</a:t>
            </a:r>
          </a:p>
        </p:txBody>
      </p:sp>
      <p:sp>
        <p:nvSpPr>
          <p:cNvPr id="4" name="Content Placeholder 3"/>
          <p:cNvSpPr>
            <a:spLocks noGrp="1"/>
          </p:cNvSpPr>
          <p:nvPr>
            <p:ph sz="quarter" idx="4"/>
          </p:nvPr>
        </p:nvSpPr>
        <p:spPr>
          <a:xfrm>
            <a:off x="4269334" y="2088777"/>
            <a:ext cx="7227901" cy="3693458"/>
          </a:xfrm>
        </p:spPr>
        <p:txBody>
          <a:bodyPr>
            <a:normAutofit/>
          </a:bodyPr>
          <a:lstStyle/>
          <a:p>
            <a:r>
              <a:rPr lang="en-US" sz="3200" dirty="0" err="1"/>
              <a:t>Whitebox</a:t>
            </a:r>
            <a:r>
              <a:rPr lang="en-US" sz="3200" dirty="0"/>
              <a:t> Testing </a:t>
            </a:r>
          </a:p>
          <a:p>
            <a:r>
              <a:rPr lang="en-US" sz="3200" dirty="0" err="1"/>
              <a:t>Blackbox</a:t>
            </a:r>
            <a:r>
              <a:rPr lang="en-US" sz="3200" dirty="0"/>
              <a:t> Testing </a:t>
            </a:r>
          </a:p>
          <a:p>
            <a:r>
              <a:rPr lang="en-US" sz="3200" dirty="0" err="1"/>
              <a:t>Whitebox</a:t>
            </a:r>
            <a:r>
              <a:rPr lang="en-US" sz="3200" dirty="0"/>
              <a:t> VS </a:t>
            </a:r>
            <a:r>
              <a:rPr lang="en-US" sz="3200" dirty="0" err="1"/>
              <a:t>Blackbox</a:t>
            </a:r>
            <a:r>
              <a:rPr lang="en-US" sz="3200" dirty="0"/>
              <a:t> Testing</a:t>
            </a:r>
          </a:p>
          <a:p>
            <a:pPr marL="0" indent="0">
              <a:buNone/>
            </a:pPr>
            <a:r>
              <a:rPr lang="en-US" sz="3200" dirty="0"/>
              <a:t>  </a:t>
            </a:r>
          </a:p>
        </p:txBody>
      </p:sp>
      <p:pic>
        <p:nvPicPr>
          <p:cNvPr id="5" name="Picture 2" descr="why cartoon animation is the future in video marketing do you know?">
            <a:extLst>
              <a:ext uri="{FF2B5EF4-FFF2-40B4-BE49-F238E27FC236}">
                <a16:creationId xmlns:a16="http://schemas.microsoft.com/office/drawing/2014/main" id="{E539A71E-E041-4668-9ADC-B2280462D5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28" r="23261" b="2"/>
          <a:stretch/>
        </p:blipFill>
        <p:spPr bwMode="auto">
          <a:xfrm>
            <a:off x="107576" y="1503879"/>
            <a:ext cx="3209779"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77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8942B-23D6-18DF-5859-F5CB0951E325}"/>
              </a:ext>
            </a:extLst>
          </p:cNvPr>
          <p:cNvSpPr>
            <a:spLocks noGrp="1"/>
          </p:cNvSpPr>
          <p:nvPr>
            <p:ph type="title"/>
          </p:nvPr>
        </p:nvSpPr>
        <p:spPr>
          <a:xfrm>
            <a:off x="1382439" y="2494138"/>
            <a:ext cx="9744637" cy="809251"/>
          </a:xfrm>
        </p:spPr>
        <p:txBody>
          <a:bodyPr/>
          <a:lstStyle/>
          <a:p>
            <a:pPr algn="ctr"/>
            <a:r>
              <a:rPr lang="en-US" dirty="0"/>
              <a:t>TERIMAKASIH</a:t>
            </a:r>
            <a:endParaRPr lang="en-ID" dirty="0"/>
          </a:p>
        </p:txBody>
      </p:sp>
    </p:spTree>
    <p:extLst>
      <p:ext uri="{BB962C8B-B14F-4D97-AF65-F5344CB8AC3E}">
        <p14:creationId xmlns:p14="http://schemas.microsoft.com/office/powerpoint/2010/main" val="84191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571F-56F7-468C-9421-5A96DD10D3AB}"/>
              </a:ext>
            </a:extLst>
          </p:cNvPr>
          <p:cNvSpPr>
            <a:spLocks noGrp="1"/>
          </p:cNvSpPr>
          <p:nvPr>
            <p:ph type="title"/>
          </p:nvPr>
        </p:nvSpPr>
        <p:spPr>
          <a:xfrm>
            <a:off x="1223681" y="2194561"/>
            <a:ext cx="9744637" cy="1234440"/>
          </a:xfrm>
          <a:solidFill>
            <a:schemeClr val="bg1"/>
          </a:solidFill>
        </p:spPr>
        <p:txBody>
          <a:bodyPr>
            <a:noAutofit/>
          </a:bodyPr>
          <a:lstStyle/>
          <a:p>
            <a:pPr algn="ctr"/>
            <a:r>
              <a:rPr lang="en-US" sz="4800" i="1" dirty="0">
                <a:solidFill>
                  <a:srgbClr val="0070C0"/>
                </a:solidFill>
              </a:rPr>
              <a:t>White Box Testing</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48" y="3429001"/>
            <a:ext cx="2934480" cy="2780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56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EC6-8673-4544-B155-9D0388E903E8}"/>
              </a:ext>
            </a:extLst>
          </p:cNvPr>
          <p:cNvSpPr>
            <a:spLocks noGrp="1"/>
          </p:cNvSpPr>
          <p:nvPr>
            <p:ph type="title"/>
          </p:nvPr>
        </p:nvSpPr>
        <p:spPr>
          <a:xfrm>
            <a:off x="1250576" y="1037478"/>
            <a:ext cx="10035989" cy="809251"/>
          </a:xfrm>
        </p:spPr>
        <p:txBody>
          <a:bodyPr/>
          <a:lstStyle/>
          <a:p>
            <a:r>
              <a:rPr lang="en-US" dirty="0" err="1"/>
              <a:t>Apa</a:t>
            </a:r>
            <a:r>
              <a:rPr lang="en-US" dirty="0"/>
              <a:t> </a:t>
            </a:r>
            <a:r>
              <a:rPr lang="en-US" dirty="0" err="1"/>
              <a:t>itu</a:t>
            </a:r>
            <a:r>
              <a:rPr lang="en-US" dirty="0"/>
              <a:t> White Box Testing?</a:t>
            </a:r>
          </a:p>
        </p:txBody>
      </p:sp>
      <p:sp>
        <p:nvSpPr>
          <p:cNvPr id="3" name="Content Placeholder 2">
            <a:extLst>
              <a:ext uri="{FF2B5EF4-FFF2-40B4-BE49-F238E27FC236}">
                <a16:creationId xmlns:a16="http://schemas.microsoft.com/office/drawing/2014/main" id="{3D113835-5707-4CF7-90C3-35522BB29EC6}"/>
              </a:ext>
            </a:extLst>
          </p:cNvPr>
          <p:cNvSpPr>
            <a:spLocks noGrp="1"/>
          </p:cNvSpPr>
          <p:nvPr>
            <p:ph idx="1"/>
          </p:nvPr>
        </p:nvSpPr>
        <p:spPr>
          <a:xfrm>
            <a:off x="927848" y="2034709"/>
            <a:ext cx="10358718" cy="3499399"/>
          </a:xfrm>
        </p:spPr>
        <p:txBody>
          <a:bodyPr>
            <a:normAutofit/>
          </a:bodyPr>
          <a:lstStyle/>
          <a:p>
            <a:pPr lvl="1"/>
            <a:r>
              <a:rPr lang="en-US" sz="2400" dirty="0"/>
              <a:t>White Box Testing </a:t>
            </a:r>
            <a:r>
              <a:rPr lang="en-US" sz="2400" dirty="0" err="1"/>
              <a:t>adalah</a:t>
            </a:r>
            <a:r>
              <a:rPr lang="en-US" sz="2400" dirty="0"/>
              <a:t> </a:t>
            </a:r>
            <a:r>
              <a:rPr lang="en-US" sz="2400" dirty="0" err="1"/>
              <a:t>Pengujian</a:t>
            </a:r>
            <a:r>
              <a:rPr lang="en-US" sz="2400" dirty="0"/>
              <a:t> </a:t>
            </a:r>
            <a:r>
              <a:rPr lang="en-US" sz="2400" dirty="0" err="1"/>
              <a:t>terhadap</a:t>
            </a:r>
            <a:r>
              <a:rPr lang="en-US" sz="2400" dirty="0"/>
              <a:t> </a:t>
            </a:r>
            <a:r>
              <a:rPr lang="en-US" sz="2400" b="1" dirty="0" err="1"/>
              <a:t>struktur</a:t>
            </a:r>
            <a:r>
              <a:rPr lang="en-US" sz="2400" b="1" dirty="0"/>
              <a:t> internal, </a:t>
            </a:r>
            <a:r>
              <a:rPr lang="en-US" sz="2400" b="1" dirty="0" err="1"/>
              <a:t>rancangan</a:t>
            </a:r>
            <a:r>
              <a:rPr lang="en-US" sz="2400" b="1" dirty="0"/>
              <a:t> </a:t>
            </a:r>
            <a:r>
              <a:rPr lang="en-US" sz="2400" b="1" dirty="0" err="1"/>
              <a:t>serta</a:t>
            </a:r>
            <a:r>
              <a:rPr lang="en-US" sz="2400" b="1" dirty="0"/>
              <a:t> </a:t>
            </a:r>
            <a:r>
              <a:rPr lang="en-US" sz="2400" b="1" dirty="0" err="1"/>
              <a:t>kode</a:t>
            </a:r>
            <a:r>
              <a:rPr lang="en-US" sz="2400" b="1" dirty="0"/>
              <a:t> program</a:t>
            </a:r>
            <a:r>
              <a:rPr lang="en-US" sz="2400" dirty="0"/>
              <a:t> </a:t>
            </a:r>
            <a:r>
              <a:rPr lang="en-US" sz="2400" dirty="0" err="1"/>
              <a:t>dari</a:t>
            </a:r>
            <a:r>
              <a:rPr lang="en-US" sz="2400" dirty="0"/>
              <a:t> </a:t>
            </a:r>
            <a:r>
              <a:rPr lang="en-US" sz="2400" dirty="0" err="1"/>
              <a:t>suatu</a:t>
            </a:r>
            <a:r>
              <a:rPr lang="en-US" sz="2400" dirty="0"/>
              <a:t> </a:t>
            </a:r>
            <a:r>
              <a:rPr lang="en-US" sz="2400" dirty="0" err="1"/>
              <a:t>Perangkat</a:t>
            </a:r>
            <a:r>
              <a:rPr lang="en-US" sz="2400" dirty="0"/>
              <a:t> </a:t>
            </a:r>
            <a:r>
              <a:rPr lang="en-US" sz="2400" dirty="0" err="1"/>
              <a:t>Lunak</a:t>
            </a:r>
            <a:r>
              <a:rPr lang="en-US" sz="2400" dirty="0"/>
              <a:t>. </a:t>
            </a:r>
          </a:p>
          <a:p>
            <a:pPr lvl="1"/>
            <a:r>
              <a:rPr lang="en-US" sz="2400" dirty="0" err="1"/>
              <a:t>Kode</a:t>
            </a:r>
            <a:r>
              <a:rPr lang="en-US" sz="2400" dirty="0"/>
              <a:t> program </a:t>
            </a:r>
            <a:r>
              <a:rPr lang="en-US" sz="2400" dirty="0" err="1"/>
              <a:t>harus</a:t>
            </a:r>
            <a:r>
              <a:rPr lang="en-US" sz="2400" dirty="0"/>
              <a:t> </a:t>
            </a:r>
            <a:r>
              <a:rPr lang="en-US" sz="2400" dirty="0" err="1"/>
              <a:t>dapat</a:t>
            </a:r>
            <a:r>
              <a:rPr lang="en-US" sz="2400" dirty="0"/>
              <a:t> </a:t>
            </a:r>
            <a:r>
              <a:rPr lang="en-US" sz="2400" dirty="0" err="1"/>
              <a:t>dilihat</a:t>
            </a:r>
            <a:r>
              <a:rPr lang="en-US" sz="2400" dirty="0"/>
              <a:t> </a:t>
            </a:r>
            <a:r>
              <a:rPr lang="en-US" sz="2400" dirty="0" err="1"/>
              <a:t>oleh</a:t>
            </a:r>
            <a:r>
              <a:rPr lang="en-US" sz="2400" dirty="0"/>
              <a:t> tester.</a:t>
            </a:r>
          </a:p>
          <a:p>
            <a:pPr lvl="1"/>
            <a:r>
              <a:rPr lang="en-US" sz="2400" dirty="0" err="1"/>
              <a:t>Biasanya</a:t>
            </a:r>
            <a:r>
              <a:rPr lang="en-US" sz="2400" dirty="0"/>
              <a:t> </a:t>
            </a:r>
            <a:r>
              <a:rPr lang="en-US" sz="2400" dirty="0" err="1"/>
              <a:t>dilakukan</a:t>
            </a:r>
            <a:r>
              <a:rPr lang="en-US" sz="2400" dirty="0"/>
              <a:t> </a:t>
            </a:r>
            <a:r>
              <a:rPr lang="en-US" sz="2400" dirty="0" err="1"/>
              <a:t>oleh</a:t>
            </a:r>
            <a:r>
              <a:rPr lang="en-US" sz="2400" dirty="0"/>
              <a:t> </a:t>
            </a:r>
            <a:r>
              <a:rPr lang="en-US" sz="2400" dirty="0" err="1"/>
              <a:t>pengembang</a:t>
            </a:r>
            <a:r>
              <a:rPr lang="en-US" sz="2400" dirty="0"/>
              <a:t> </a:t>
            </a:r>
            <a:r>
              <a:rPr lang="en-US" sz="2400" dirty="0" err="1"/>
              <a:t>atau</a:t>
            </a:r>
            <a:r>
              <a:rPr lang="en-US" sz="2400" dirty="0"/>
              <a:t> programmer </a:t>
            </a:r>
            <a:r>
              <a:rPr lang="en-US" sz="2400" dirty="0" err="1"/>
              <a:t>perangkat</a:t>
            </a:r>
            <a:r>
              <a:rPr lang="en-US" sz="2400" dirty="0"/>
              <a:t> </a:t>
            </a:r>
            <a:r>
              <a:rPr lang="en-US" sz="2400" dirty="0" err="1"/>
              <a:t>lunak</a:t>
            </a:r>
            <a:r>
              <a:rPr lang="en-US" sz="2400" dirty="0"/>
              <a:t>.</a:t>
            </a:r>
          </a:p>
          <a:p>
            <a:pPr lvl="1"/>
            <a:r>
              <a:rPr lang="en-US" sz="2400" dirty="0" err="1"/>
              <a:t>Disebut</a:t>
            </a:r>
            <a:r>
              <a:rPr lang="en-US" sz="2400" dirty="0"/>
              <a:t> </a:t>
            </a:r>
            <a:r>
              <a:rPr lang="en-US" sz="2400" dirty="0" err="1"/>
              <a:t>juga</a:t>
            </a:r>
            <a:r>
              <a:rPr lang="en-US" sz="2400" dirty="0"/>
              <a:t> Clear Box Testing, Open Box Testing, Structural Testing, Transparent Box Testing, Glass Box Testing, Code-based Testing.</a:t>
            </a:r>
          </a:p>
          <a:p>
            <a:pPr lvl="1"/>
            <a:endParaRPr lang="en-US" sz="2400" dirty="0"/>
          </a:p>
          <a:p>
            <a:pPr lvl="1"/>
            <a:endParaRPr lang="en-US" sz="2400" dirty="0"/>
          </a:p>
          <a:p>
            <a:pPr marL="457200" lvl="1" indent="0">
              <a:buNone/>
            </a:pPr>
            <a:endParaRPr lang="en-US" sz="2400" dirty="0"/>
          </a:p>
        </p:txBody>
      </p:sp>
    </p:spTree>
    <p:extLst>
      <p:ext uri="{BB962C8B-B14F-4D97-AF65-F5344CB8AC3E}">
        <p14:creationId xmlns:p14="http://schemas.microsoft.com/office/powerpoint/2010/main" val="217593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White Box Testing</a:t>
            </a:r>
          </a:p>
        </p:txBody>
      </p:sp>
      <p:sp>
        <p:nvSpPr>
          <p:cNvPr id="3" name="Content Placeholder 2"/>
          <p:cNvSpPr>
            <a:spLocks noGrp="1"/>
          </p:cNvSpPr>
          <p:nvPr>
            <p:ph idx="1"/>
          </p:nvPr>
        </p:nvSpPr>
        <p:spPr/>
        <p:txBody>
          <a:bodyPr>
            <a:normAutofit/>
          </a:bodyPr>
          <a:lstStyle/>
          <a:p>
            <a:r>
              <a:rPr lang="en-US" sz="2400" dirty="0" err="1"/>
              <a:t>Verifikasi</a:t>
            </a:r>
            <a:r>
              <a:rPr lang="en-US" sz="2400" dirty="0"/>
              <a:t> </a:t>
            </a:r>
            <a:r>
              <a:rPr lang="en-US" sz="2400" dirty="0" err="1"/>
              <a:t>alur</a:t>
            </a:r>
            <a:r>
              <a:rPr lang="en-US" sz="2400" dirty="0"/>
              <a:t> input-output </a:t>
            </a:r>
            <a:r>
              <a:rPr lang="en-US" sz="2400" dirty="0" err="1"/>
              <a:t>dalam</a:t>
            </a:r>
            <a:r>
              <a:rPr lang="en-US" sz="2400" dirty="0"/>
              <a:t> </a:t>
            </a:r>
            <a:r>
              <a:rPr lang="en-US" sz="2400" dirty="0" err="1"/>
              <a:t>suatu</a:t>
            </a:r>
            <a:r>
              <a:rPr lang="en-US" sz="2400" dirty="0"/>
              <a:t> </a:t>
            </a:r>
            <a:r>
              <a:rPr lang="en-US" sz="2400" dirty="0" err="1"/>
              <a:t>aplikasi</a:t>
            </a:r>
            <a:endParaRPr lang="en-US" sz="2400" dirty="0"/>
          </a:p>
          <a:p>
            <a:r>
              <a:rPr lang="en-US" sz="2400" dirty="0" err="1"/>
              <a:t>Meningkatkan</a:t>
            </a:r>
            <a:r>
              <a:rPr lang="en-US" sz="2400" dirty="0"/>
              <a:t> </a:t>
            </a:r>
            <a:r>
              <a:rPr lang="en-US" sz="2400" dirty="0" err="1"/>
              <a:t>rancangan</a:t>
            </a:r>
            <a:r>
              <a:rPr lang="en-US" sz="2400" dirty="0"/>
              <a:t> </a:t>
            </a:r>
            <a:r>
              <a:rPr lang="en-US" sz="2400" dirty="0" err="1"/>
              <a:t>dan</a:t>
            </a:r>
            <a:r>
              <a:rPr lang="en-US" sz="2400" dirty="0"/>
              <a:t> </a:t>
            </a:r>
            <a:r>
              <a:rPr lang="en-US" sz="2400" dirty="0" err="1"/>
              <a:t>usabilitas</a:t>
            </a:r>
            <a:endParaRPr lang="en-US" sz="2400" dirty="0"/>
          </a:p>
          <a:p>
            <a:r>
              <a:rPr lang="en-US" sz="2400" dirty="0" err="1"/>
              <a:t>Memperkuat</a:t>
            </a:r>
            <a:r>
              <a:rPr lang="en-US" sz="2400" dirty="0"/>
              <a:t> </a:t>
            </a:r>
            <a:r>
              <a:rPr lang="en-US" sz="2400" dirty="0" err="1"/>
              <a:t>keamanan</a:t>
            </a:r>
            <a:endParaRPr lang="en-US" sz="2400" dirty="0"/>
          </a:p>
        </p:txBody>
      </p:sp>
    </p:spTree>
    <p:extLst>
      <p:ext uri="{BB962C8B-B14F-4D97-AF65-F5344CB8AC3E}">
        <p14:creationId xmlns:p14="http://schemas.microsoft.com/office/powerpoint/2010/main" val="356059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Apa</a:t>
            </a:r>
            <a:r>
              <a:rPr lang="en-US" dirty="0"/>
              <a:t> yang </a:t>
            </a:r>
            <a:r>
              <a:rPr lang="en-US" dirty="0" err="1"/>
              <a:t>Diuji</a:t>
            </a:r>
            <a:r>
              <a:rPr lang="en-US" dirty="0"/>
              <a:t> </a:t>
            </a:r>
            <a:r>
              <a:rPr lang="en-US" dirty="0" err="1"/>
              <a:t>dalam</a:t>
            </a:r>
            <a:r>
              <a:rPr lang="en-US" dirty="0"/>
              <a:t> White Box Testing?</a:t>
            </a:r>
          </a:p>
        </p:txBody>
      </p:sp>
      <p:sp>
        <p:nvSpPr>
          <p:cNvPr id="3" name="Content Placeholder 2"/>
          <p:cNvSpPr>
            <a:spLocks noGrp="1"/>
          </p:cNvSpPr>
          <p:nvPr>
            <p:ph idx="1"/>
          </p:nvPr>
        </p:nvSpPr>
        <p:spPr/>
        <p:txBody>
          <a:bodyPr>
            <a:normAutofit/>
          </a:bodyPr>
          <a:lstStyle/>
          <a:p>
            <a:r>
              <a:rPr lang="en-US" sz="2400" dirty="0" err="1"/>
              <a:t>Aliran</a:t>
            </a:r>
            <a:r>
              <a:rPr lang="en-US" sz="2400" dirty="0"/>
              <a:t> input </a:t>
            </a:r>
            <a:r>
              <a:rPr lang="en-US" sz="2400" dirty="0" err="1"/>
              <a:t>tertentu</a:t>
            </a:r>
            <a:r>
              <a:rPr lang="en-US" sz="2400" dirty="0"/>
              <a:t> yang </a:t>
            </a:r>
            <a:r>
              <a:rPr lang="en-US" sz="2400" dirty="0" err="1"/>
              <a:t>melalui</a:t>
            </a:r>
            <a:r>
              <a:rPr lang="en-US" sz="2400" dirty="0"/>
              <a:t> </a:t>
            </a:r>
            <a:r>
              <a:rPr lang="en-US" sz="2400" dirty="0" err="1"/>
              <a:t>kode</a:t>
            </a:r>
            <a:r>
              <a:rPr lang="en-US" sz="2400" dirty="0"/>
              <a:t> program</a:t>
            </a:r>
          </a:p>
          <a:p>
            <a:r>
              <a:rPr lang="en-US" sz="2400" dirty="0"/>
              <a:t>Output yang </a:t>
            </a:r>
            <a:r>
              <a:rPr lang="en-US" sz="2400" dirty="0" err="1"/>
              <a:t>diharapkan</a:t>
            </a:r>
            <a:endParaRPr lang="en-US" sz="2400" dirty="0"/>
          </a:p>
          <a:p>
            <a:r>
              <a:rPr lang="en-US" sz="2400" dirty="0" err="1"/>
              <a:t>Jalur</a:t>
            </a:r>
            <a:r>
              <a:rPr lang="en-US" sz="2400" dirty="0"/>
              <a:t> yang </a:t>
            </a:r>
            <a:r>
              <a:rPr lang="en-US" sz="2400" dirty="0" err="1"/>
              <a:t>jelek</a:t>
            </a:r>
            <a:r>
              <a:rPr lang="en-US" sz="2400" dirty="0"/>
              <a:t> </a:t>
            </a:r>
            <a:r>
              <a:rPr lang="en-US" sz="2400" dirty="0" err="1"/>
              <a:t>atau</a:t>
            </a:r>
            <a:r>
              <a:rPr lang="en-US" sz="2400" dirty="0"/>
              <a:t> </a:t>
            </a:r>
            <a:r>
              <a:rPr lang="en-US" sz="2400" dirty="0" err="1"/>
              <a:t>rusak</a:t>
            </a:r>
            <a:r>
              <a:rPr lang="en-US" sz="2400" dirty="0"/>
              <a:t> </a:t>
            </a:r>
            <a:r>
              <a:rPr lang="en-US" sz="2400" dirty="0" err="1"/>
              <a:t>dalam</a:t>
            </a:r>
            <a:r>
              <a:rPr lang="en-US" sz="2400" dirty="0"/>
              <a:t> proses </a:t>
            </a:r>
            <a:r>
              <a:rPr lang="en-US" sz="2400" dirty="0" err="1"/>
              <a:t>pembuatan</a:t>
            </a:r>
            <a:r>
              <a:rPr lang="en-US" sz="2400" dirty="0"/>
              <a:t> </a:t>
            </a:r>
            <a:r>
              <a:rPr lang="en-US" sz="2400" dirty="0" err="1"/>
              <a:t>kode</a:t>
            </a:r>
            <a:r>
              <a:rPr lang="en-US" sz="2400" dirty="0"/>
              <a:t> program</a:t>
            </a:r>
          </a:p>
          <a:p>
            <a:r>
              <a:rPr lang="en-US" sz="2400" dirty="0" err="1"/>
              <a:t>Lubang</a:t>
            </a:r>
            <a:r>
              <a:rPr lang="en-US" sz="2400" dirty="0"/>
              <a:t> </a:t>
            </a:r>
            <a:r>
              <a:rPr lang="en-US" sz="2400" dirty="0" err="1"/>
              <a:t>keamanan</a:t>
            </a:r>
            <a:r>
              <a:rPr lang="en-US" sz="2400" dirty="0"/>
              <a:t> internal</a:t>
            </a:r>
          </a:p>
          <a:p>
            <a:r>
              <a:rPr lang="en-US" sz="2400" dirty="0" err="1"/>
              <a:t>Fungsi</a:t>
            </a:r>
            <a:r>
              <a:rPr lang="en-US" sz="2400" dirty="0"/>
              <a:t> </a:t>
            </a:r>
            <a:r>
              <a:rPr lang="en-US" sz="2400" dirty="0" err="1"/>
              <a:t>suatu</a:t>
            </a:r>
            <a:r>
              <a:rPr lang="en-US" sz="2400" dirty="0"/>
              <a:t> </a:t>
            </a:r>
            <a:r>
              <a:rPr lang="en-US" sz="2400" dirty="0" err="1"/>
              <a:t>kondisi</a:t>
            </a:r>
            <a:r>
              <a:rPr lang="en-US" sz="2400" dirty="0"/>
              <a:t> loop</a:t>
            </a:r>
          </a:p>
          <a:p>
            <a:r>
              <a:rPr lang="en-US" sz="2400" dirty="0" err="1"/>
              <a:t>Pengujian</a:t>
            </a:r>
            <a:r>
              <a:rPr lang="en-US" sz="2400" dirty="0"/>
              <a:t> </a:t>
            </a:r>
            <a:r>
              <a:rPr lang="en-US" sz="2400" dirty="0" err="1"/>
              <a:t>setiap</a:t>
            </a:r>
            <a:r>
              <a:rPr lang="en-US" sz="2400" dirty="0"/>
              <a:t> </a:t>
            </a:r>
            <a:r>
              <a:rPr lang="en-US" sz="2400" dirty="0" err="1"/>
              <a:t>baris</a:t>
            </a:r>
            <a:r>
              <a:rPr lang="en-US" sz="2400" dirty="0"/>
              <a:t> </a:t>
            </a:r>
            <a:r>
              <a:rPr lang="en-US" sz="2400" dirty="0" err="1"/>
              <a:t>perintah</a:t>
            </a:r>
            <a:r>
              <a:rPr lang="en-US" sz="2400" dirty="0"/>
              <a:t>, </a:t>
            </a:r>
            <a:r>
              <a:rPr lang="en-US" sz="2400" dirty="0" err="1"/>
              <a:t>objek</a:t>
            </a:r>
            <a:r>
              <a:rPr lang="en-US" sz="2400" dirty="0"/>
              <a:t> </a:t>
            </a:r>
            <a:r>
              <a:rPr lang="en-US" sz="2400" dirty="0" err="1"/>
              <a:t>dan</a:t>
            </a:r>
            <a:r>
              <a:rPr lang="en-US" sz="2400" dirty="0"/>
              <a:t> </a:t>
            </a:r>
            <a:r>
              <a:rPr lang="en-US" sz="2400" dirty="0" err="1"/>
              <a:t>fungsi</a:t>
            </a:r>
            <a:r>
              <a:rPr lang="en-US" sz="2400" dirty="0"/>
              <a:t> </a:t>
            </a:r>
          </a:p>
          <a:p>
            <a:endParaRPr lang="en-US" sz="2400" dirty="0"/>
          </a:p>
        </p:txBody>
      </p:sp>
    </p:spTree>
    <p:extLst>
      <p:ext uri="{BB962C8B-B14F-4D97-AF65-F5344CB8AC3E}">
        <p14:creationId xmlns:p14="http://schemas.microsoft.com/office/powerpoint/2010/main" val="76532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a:t>
            </a:r>
            <a:r>
              <a:rPr lang="en-US" dirty="0" err="1"/>
              <a:t>dalam</a:t>
            </a:r>
            <a:r>
              <a:rPr lang="en-US" dirty="0"/>
              <a:t> White Box Testing</a:t>
            </a:r>
          </a:p>
        </p:txBody>
      </p:sp>
      <p:sp>
        <p:nvSpPr>
          <p:cNvPr id="3" name="Content Placeholder 2"/>
          <p:cNvSpPr>
            <a:spLocks noGrp="1"/>
          </p:cNvSpPr>
          <p:nvPr>
            <p:ph idx="1"/>
          </p:nvPr>
        </p:nvSpPr>
        <p:spPr/>
        <p:txBody>
          <a:bodyPr>
            <a:noAutofit/>
          </a:bodyPr>
          <a:lstStyle/>
          <a:p>
            <a:r>
              <a:rPr lang="en-US" sz="2400" dirty="0" err="1"/>
              <a:t>Pemahaman</a:t>
            </a:r>
            <a:r>
              <a:rPr lang="en-US" sz="2400" dirty="0"/>
              <a:t> </a:t>
            </a:r>
            <a:r>
              <a:rPr lang="en-US" sz="2400" dirty="0" err="1"/>
              <a:t>Kode</a:t>
            </a:r>
            <a:r>
              <a:rPr lang="en-US" sz="2400" dirty="0"/>
              <a:t> Program</a:t>
            </a:r>
          </a:p>
          <a:p>
            <a:pPr lvl="1"/>
            <a:r>
              <a:rPr lang="en-US" sz="2000" dirty="0"/>
              <a:t>Hal yang </a:t>
            </a:r>
            <a:r>
              <a:rPr lang="en-US" sz="2000" dirty="0" err="1"/>
              <a:t>pertama</a:t>
            </a:r>
            <a:r>
              <a:rPr lang="en-US" sz="2000" dirty="0"/>
              <a:t> </a:t>
            </a:r>
            <a:r>
              <a:rPr lang="en-US" sz="2000" dirty="0" err="1"/>
              <a:t>perlu</a:t>
            </a:r>
            <a:r>
              <a:rPr lang="en-US" sz="2000" dirty="0"/>
              <a:t> </a:t>
            </a:r>
            <a:r>
              <a:rPr lang="en-US" sz="2000" dirty="0" err="1"/>
              <a:t>dilakukan</a:t>
            </a:r>
            <a:r>
              <a:rPr lang="en-US" sz="2000" dirty="0"/>
              <a:t> tester </a:t>
            </a:r>
            <a:r>
              <a:rPr lang="en-US" sz="2000" dirty="0" err="1"/>
              <a:t>adalah</a:t>
            </a:r>
            <a:r>
              <a:rPr lang="en-US" sz="2000" dirty="0"/>
              <a:t> </a:t>
            </a:r>
            <a:r>
              <a:rPr lang="en-US" sz="2000" dirty="0" err="1"/>
              <a:t>mempelajari</a:t>
            </a:r>
            <a:r>
              <a:rPr lang="en-US" sz="2000" dirty="0"/>
              <a:t> </a:t>
            </a:r>
            <a:r>
              <a:rPr lang="en-US" sz="2000" dirty="0" err="1"/>
              <a:t>dan</a:t>
            </a:r>
            <a:r>
              <a:rPr lang="en-US" sz="2000" dirty="0"/>
              <a:t> </a:t>
            </a:r>
            <a:r>
              <a:rPr lang="en-US" sz="2000" dirty="0" err="1"/>
              <a:t>memahami</a:t>
            </a:r>
            <a:r>
              <a:rPr lang="en-US" sz="2000" dirty="0"/>
              <a:t> </a:t>
            </a:r>
            <a:r>
              <a:rPr lang="en-US" sz="2000" dirty="0" err="1"/>
              <a:t>kode</a:t>
            </a:r>
            <a:r>
              <a:rPr lang="en-US" sz="2000" dirty="0"/>
              <a:t> program. Tester </a:t>
            </a:r>
            <a:r>
              <a:rPr lang="en-US" sz="2000" dirty="0" err="1"/>
              <a:t>harus</a:t>
            </a:r>
            <a:r>
              <a:rPr lang="en-US" sz="2000" dirty="0"/>
              <a:t> </a:t>
            </a:r>
            <a:r>
              <a:rPr lang="en-US" sz="2000" dirty="0" err="1"/>
              <a:t>paham</a:t>
            </a:r>
            <a:r>
              <a:rPr lang="en-US" sz="2000" dirty="0"/>
              <a:t> </a:t>
            </a:r>
            <a:r>
              <a:rPr lang="en-US" sz="2000" dirty="0" err="1"/>
              <a:t>bahasa</a:t>
            </a:r>
            <a:r>
              <a:rPr lang="en-US" sz="2000" dirty="0"/>
              <a:t> </a:t>
            </a:r>
            <a:r>
              <a:rPr lang="en-US" sz="2000" dirty="0" err="1"/>
              <a:t>pemrograman</a:t>
            </a:r>
            <a:r>
              <a:rPr lang="en-US" sz="2000" dirty="0"/>
              <a:t> yang </a:t>
            </a:r>
            <a:r>
              <a:rPr lang="en-US" sz="2000" dirty="0" err="1"/>
              <a:t>digunakan</a:t>
            </a:r>
            <a:r>
              <a:rPr lang="en-US" sz="2000" dirty="0"/>
              <a:t> </a:t>
            </a:r>
            <a:r>
              <a:rPr lang="en-US" sz="2000" dirty="0" err="1"/>
              <a:t>serta</a:t>
            </a:r>
            <a:r>
              <a:rPr lang="en-US" sz="2000" dirty="0"/>
              <a:t> </a:t>
            </a:r>
            <a:r>
              <a:rPr lang="en-US" sz="2000" dirty="0" err="1"/>
              <a:t>keamanan</a:t>
            </a:r>
            <a:r>
              <a:rPr lang="en-US" sz="2000" dirty="0"/>
              <a:t> </a:t>
            </a:r>
            <a:r>
              <a:rPr lang="en-US" sz="2000" dirty="0" err="1"/>
              <a:t>dalam</a:t>
            </a:r>
            <a:r>
              <a:rPr lang="en-US" sz="2000" dirty="0"/>
              <a:t> program. Tester </a:t>
            </a:r>
            <a:r>
              <a:rPr lang="en-US" sz="2000" dirty="0" err="1"/>
              <a:t>juga</a:t>
            </a:r>
            <a:r>
              <a:rPr lang="en-US" sz="2000" dirty="0"/>
              <a:t> </a:t>
            </a:r>
            <a:r>
              <a:rPr lang="en-US" sz="2000" dirty="0" err="1"/>
              <a:t>harus</a:t>
            </a:r>
            <a:r>
              <a:rPr lang="en-US" sz="2000" dirty="0"/>
              <a:t> </a:t>
            </a:r>
            <a:r>
              <a:rPr lang="en-US" sz="2000" dirty="0" err="1"/>
              <a:t>dapat</a:t>
            </a:r>
            <a:r>
              <a:rPr lang="en-US" sz="2000" dirty="0"/>
              <a:t> </a:t>
            </a:r>
            <a:r>
              <a:rPr lang="en-US" sz="2000" dirty="0" err="1"/>
              <a:t>menemukan</a:t>
            </a:r>
            <a:r>
              <a:rPr lang="en-US" sz="2000" dirty="0"/>
              <a:t> </a:t>
            </a:r>
            <a:r>
              <a:rPr lang="en-US" sz="2000" dirty="0" err="1"/>
              <a:t>isu</a:t>
            </a:r>
            <a:r>
              <a:rPr lang="en-US" sz="2000" dirty="0"/>
              <a:t> </a:t>
            </a:r>
            <a:r>
              <a:rPr lang="en-US" sz="2000" dirty="0" err="1"/>
              <a:t>keamanan</a:t>
            </a:r>
            <a:r>
              <a:rPr lang="en-US" sz="2000" dirty="0"/>
              <a:t> </a:t>
            </a:r>
            <a:r>
              <a:rPr lang="en-US" sz="2000" dirty="0" err="1"/>
              <a:t>dan</a:t>
            </a:r>
            <a:r>
              <a:rPr lang="en-US" sz="2000" dirty="0"/>
              <a:t> </a:t>
            </a:r>
            <a:r>
              <a:rPr lang="en-US" sz="2000" dirty="0" err="1"/>
              <a:t>mencegah</a:t>
            </a:r>
            <a:r>
              <a:rPr lang="en-US" sz="2000" dirty="0"/>
              <a:t> </a:t>
            </a:r>
            <a:r>
              <a:rPr lang="en-US" sz="2000" dirty="0" err="1"/>
              <a:t>serangan</a:t>
            </a:r>
            <a:r>
              <a:rPr lang="en-US" sz="2000" dirty="0"/>
              <a:t> </a:t>
            </a:r>
            <a:r>
              <a:rPr lang="en-US" sz="2000" dirty="0" err="1"/>
              <a:t>dari</a:t>
            </a:r>
            <a:r>
              <a:rPr lang="en-US" sz="2000" dirty="0"/>
              <a:t> hacker </a:t>
            </a:r>
            <a:r>
              <a:rPr lang="en-US" sz="2000" dirty="0" err="1"/>
              <a:t>atau</a:t>
            </a:r>
            <a:r>
              <a:rPr lang="en-US" sz="2000" dirty="0"/>
              <a:t> </a:t>
            </a:r>
            <a:r>
              <a:rPr lang="en-US" sz="2000" dirty="0" err="1"/>
              <a:t>pengguna</a:t>
            </a:r>
            <a:r>
              <a:rPr lang="en-US" sz="2000" dirty="0"/>
              <a:t> </a:t>
            </a:r>
            <a:r>
              <a:rPr lang="en-US" sz="2000" dirty="0" err="1"/>
              <a:t>biasa</a:t>
            </a:r>
            <a:r>
              <a:rPr lang="en-US" sz="2000" dirty="0"/>
              <a:t> yang </a:t>
            </a:r>
            <a:r>
              <a:rPr lang="en-US" sz="2000" dirty="0" err="1"/>
              <a:t>mungkin</a:t>
            </a:r>
            <a:r>
              <a:rPr lang="en-US" sz="2000" dirty="0"/>
              <a:t> </a:t>
            </a:r>
            <a:r>
              <a:rPr lang="en-US" sz="2000" dirty="0" err="1"/>
              <a:t>memasukkan</a:t>
            </a:r>
            <a:r>
              <a:rPr lang="en-US" sz="2000" dirty="0"/>
              <a:t> </a:t>
            </a:r>
            <a:r>
              <a:rPr lang="en-US" sz="2000" dirty="0" err="1"/>
              <a:t>kode</a:t>
            </a:r>
            <a:r>
              <a:rPr lang="en-US" sz="2000" dirty="0"/>
              <a:t> malicious </a:t>
            </a:r>
            <a:r>
              <a:rPr lang="en-US" sz="2000" dirty="0" err="1"/>
              <a:t>ke</a:t>
            </a:r>
            <a:r>
              <a:rPr lang="en-US" sz="2000" dirty="0"/>
              <a:t> </a:t>
            </a:r>
            <a:r>
              <a:rPr lang="en-US" sz="2000" dirty="0" err="1"/>
              <a:t>dalam</a:t>
            </a:r>
            <a:r>
              <a:rPr lang="en-US" sz="2000" dirty="0"/>
              <a:t> </a:t>
            </a:r>
            <a:r>
              <a:rPr lang="en-US" sz="2000" dirty="0" err="1"/>
              <a:t>aplikasi</a:t>
            </a:r>
            <a:r>
              <a:rPr lang="en-US" sz="2000" dirty="0"/>
              <a:t> </a:t>
            </a:r>
            <a:r>
              <a:rPr lang="en-US" sz="2000" dirty="0" err="1"/>
              <a:t>secara</a:t>
            </a:r>
            <a:r>
              <a:rPr lang="en-US" sz="2000" dirty="0"/>
              <a:t> </a:t>
            </a:r>
            <a:r>
              <a:rPr lang="en-US" sz="2000" dirty="0" err="1"/>
              <a:t>sadar</a:t>
            </a:r>
            <a:r>
              <a:rPr lang="en-US" sz="2000" dirty="0"/>
              <a:t> </a:t>
            </a:r>
            <a:r>
              <a:rPr lang="en-US" sz="2000" dirty="0" err="1"/>
              <a:t>atau</a:t>
            </a:r>
            <a:r>
              <a:rPr lang="en-US" sz="2000" dirty="0"/>
              <a:t> </a:t>
            </a:r>
            <a:r>
              <a:rPr lang="en-US" sz="2000" dirty="0" err="1"/>
              <a:t>tidak</a:t>
            </a:r>
            <a:r>
              <a:rPr lang="en-US" sz="2000" dirty="0"/>
              <a:t>.</a:t>
            </a:r>
          </a:p>
          <a:p>
            <a:r>
              <a:rPr lang="en-US" sz="2400" dirty="0"/>
              <a:t>Pembuatan </a:t>
            </a:r>
            <a:r>
              <a:rPr lang="en-US" sz="2400" dirty="0" err="1"/>
              <a:t>dan</a:t>
            </a:r>
            <a:r>
              <a:rPr lang="en-US" sz="2400" dirty="0"/>
              <a:t> </a:t>
            </a:r>
            <a:r>
              <a:rPr lang="en-US" sz="2400" dirty="0" err="1"/>
              <a:t>Eksekusi</a:t>
            </a:r>
            <a:r>
              <a:rPr lang="en-US" sz="2400" dirty="0"/>
              <a:t> Test Case</a:t>
            </a:r>
          </a:p>
          <a:p>
            <a:pPr lvl="1"/>
            <a:r>
              <a:rPr lang="en-US" sz="2000" dirty="0"/>
              <a:t>Tester </a:t>
            </a:r>
            <a:r>
              <a:rPr lang="en-US" sz="2000" dirty="0" err="1"/>
              <a:t>membuat</a:t>
            </a:r>
            <a:r>
              <a:rPr lang="en-US" sz="2000" dirty="0"/>
              <a:t> </a:t>
            </a:r>
            <a:r>
              <a:rPr lang="en-US" sz="2000" dirty="0" err="1"/>
              <a:t>beberapa</a:t>
            </a:r>
            <a:r>
              <a:rPr lang="en-US" sz="2000" dirty="0"/>
              <a:t> test case </a:t>
            </a:r>
            <a:r>
              <a:rPr lang="en-US" sz="2000" dirty="0" err="1"/>
              <a:t>untuk</a:t>
            </a:r>
            <a:r>
              <a:rPr lang="en-US" sz="2000" dirty="0"/>
              <a:t> </a:t>
            </a:r>
            <a:r>
              <a:rPr lang="en-US" sz="2000" dirty="0" err="1"/>
              <a:t>tiap</a:t>
            </a:r>
            <a:r>
              <a:rPr lang="en-US" sz="2000" dirty="0"/>
              <a:t> proses </a:t>
            </a:r>
            <a:r>
              <a:rPr lang="en-US" sz="2000" dirty="0" err="1"/>
              <a:t>maupun</a:t>
            </a:r>
            <a:r>
              <a:rPr lang="en-US" sz="2000" dirty="0"/>
              <a:t> </a:t>
            </a:r>
            <a:r>
              <a:rPr lang="en-US" sz="2000" dirty="0" err="1"/>
              <a:t>serangkaian</a:t>
            </a:r>
            <a:r>
              <a:rPr lang="en-US" sz="2000" dirty="0"/>
              <a:t> proses </a:t>
            </a:r>
            <a:r>
              <a:rPr lang="en-US" sz="2000" dirty="0" err="1"/>
              <a:t>dalam</a:t>
            </a:r>
            <a:r>
              <a:rPr lang="en-US" sz="2000" dirty="0"/>
              <a:t> </a:t>
            </a:r>
            <a:r>
              <a:rPr lang="en-US" sz="2000" dirty="0" err="1"/>
              <a:t>aplikasi</a:t>
            </a:r>
            <a:r>
              <a:rPr lang="en-US" sz="2000" dirty="0"/>
              <a:t>. </a:t>
            </a:r>
            <a:r>
              <a:rPr lang="en-US" sz="2000" dirty="0" err="1"/>
              <a:t>Selanjutnya</a:t>
            </a:r>
            <a:r>
              <a:rPr lang="en-US" sz="2000" dirty="0"/>
              <a:t> </a:t>
            </a:r>
            <a:r>
              <a:rPr lang="en-US" sz="2000" dirty="0" err="1"/>
              <a:t>melakukan</a:t>
            </a:r>
            <a:r>
              <a:rPr lang="en-US" sz="2000" dirty="0"/>
              <a:t> </a:t>
            </a:r>
            <a:r>
              <a:rPr lang="en-US" sz="2000" dirty="0" err="1"/>
              <a:t>pengujian</a:t>
            </a:r>
            <a:r>
              <a:rPr lang="en-US" sz="2000" dirty="0"/>
              <a:t> manual </a:t>
            </a:r>
            <a:r>
              <a:rPr lang="en-US" sz="2000" dirty="0" err="1"/>
              <a:t>atau</a:t>
            </a:r>
            <a:r>
              <a:rPr lang="en-US" sz="2000" dirty="0"/>
              <a:t> </a:t>
            </a:r>
            <a:r>
              <a:rPr lang="en-US" sz="2000" dirty="0" err="1"/>
              <a:t>otomatis</a:t>
            </a:r>
            <a:r>
              <a:rPr lang="en-US" sz="2000" dirty="0"/>
              <a:t> </a:t>
            </a:r>
            <a:r>
              <a:rPr lang="en-US" sz="2000" dirty="0" err="1"/>
              <a:t>sesuai</a:t>
            </a:r>
            <a:r>
              <a:rPr lang="en-US" sz="2000" dirty="0"/>
              <a:t> test case yang </a:t>
            </a:r>
            <a:r>
              <a:rPr lang="en-US" sz="2000" dirty="0" err="1"/>
              <a:t>telah</a:t>
            </a:r>
            <a:r>
              <a:rPr lang="en-US" sz="2000" dirty="0"/>
              <a:t> </a:t>
            </a:r>
            <a:r>
              <a:rPr lang="en-US" sz="2000" dirty="0" err="1"/>
              <a:t>dibuat</a:t>
            </a:r>
            <a:r>
              <a:rPr lang="en-US" sz="2000" dirty="0"/>
              <a:t>.</a:t>
            </a:r>
          </a:p>
        </p:txBody>
      </p:sp>
    </p:spTree>
    <p:extLst>
      <p:ext uri="{BB962C8B-B14F-4D97-AF65-F5344CB8AC3E}">
        <p14:creationId xmlns:p14="http://schemas.microsoft.com/office/powerpoint/2010/main" val="272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Teknik</a:t>
            </a:r>
            <a:r>
              <a:rPr lang="en-US" dirty="0"/>
              <a:t> White Box Testing</a:t>
            </a:r>
          </a:p>
        </p:txBody>
      </p:sp>
      <p:sp>
        <p:nvSpPr>
          <p:cNvPr id="3" name="Content Placeholder 2"/>
          <p:cNvSpPr>
            <a:spLocks noGrp="1"/>
          </p:cNvSpPr>
          <p:nvPr>
            <p:ph idx="1"/>
          </p:nvPr>
        </p:nvSpPr>
        <p:spPr/>
        <p:txBody>
          <a:bodyPr>
            <a:normAutofit/>
          </a:bodyPr>
          <a:lstStyle/>
          <a:p>
            <a:r>
              <a:rPr lang="en-US" sz="2400" dirty="0"/>
              <a:t>Basis Path Testing</a:t>
            </a:r>
          </a:p>
          <a:p>
            <a:r>
              <a:rPr lang="en-US" sz="2400" dirty="0"/>
              <a:t>Data Flow Testing</a:t>
            </a:r>
          </a:p>
          <a:p>
            <a:r>
              <a:rPr lang="en-US" sz="2400" dirty="0"/>
              <a:t>Loop Testing</a:t>
            </a:r>
          </a:p>
        </p:txBody>
      </p:sp>
    </p:spTree>
    <p:extLst>
      <p:ext uri="{BB962C8B-B14F-4D97-AF65-F5344CB8AC3E}">
        <p14:creationId xmlns:p14="http://schemas.microsoft.com/office/powerpoint/2010/main" val="138762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r>
              <a:rPr lang="en-US" dirty="0" err="1"/>
              <a:t>untuk</a:t>
            </a:r>
            <a:r>
              <a:rPr lang="en-US" dirty="0"/>
              <a:t> White Box Testing</a:t>
            </a:r>
          </a:p>
        </p:txBody>
      </p:sp>
      <p:sp>
        <p:nvSpPr>
          <p:cNvPr id="3" name="Content Placeholder 2"/>
          <p:cNvSpPr>
            <a:spLocks noGrp="1"/>
          </p:cNvSpPr>
          <p:nvPr>
            <p:ph idx="1"/>
          </p:nvPr>
        </p:nvSpPr>
        <p:spPr/>
        <p:txBody>
          <a:bodyPr>
            <a:normAutofit/>
          </a:bodyPr>
          <a:lstStyle/>
          <a:p>
            <a:r>
              <a:rPr lang="en-US" sz="2400" dirty="0" err="1"/>
              <a:t>JUnit</a:t>
            </a:r>
            <a:endParaRPr lang="en-US" sz="2400" dirty="0"/>
          </a:p>
          <a:p>
            <a:r>
              <a:rPr lang="en-US" sz="2400" dirty="0" err="1"/>
              <a:t>NUnit</a:t>
            </a:r>
            <a:endParaRPr lang="en-US" sz="2400" dirty="0"/>
          </a:p>
          <a:p>
            <a:r>
              <a:rPr lang="en-US" sz="2400" dirty="0" err="1"/>
              <a:t>JSUnit</a:t>
            </a:r>
            <a:endParaRPr lang="en-US" sz="2400" dirty="0"/>
          </a:p>
          <a:p>
            <a:r>
              <a:rPr lang="en-US" sz="2400" dirty="0" err="1"/>
              <a:t>CppUnit</a:t>
            </a:r>
            <a:endParaRPr lang="en-US" sz="2400" dirty="0"/>
          </a:p>
          <a:p>
            <a:r>
              <a:rPr lang="en-US" sz="2400" dirty="0" err="1"/>
              <a:t>Veracode</a:t>
            </a:r>
            <a:endParaRPr lang="en-US" sz="2400" dirty="0"/>
          </a:p>
          <a:p>
            <a:r>
              <a:rPr lang="en-US" sz="2400" dirty="0" err="1"/>
              <a:t>EclEmma</a:t>
            </a:r>
            <a:endParaRPr lang="en-US" sz="2400" dirty="0"/>
          </a:p>
        </p:txBody>
      </p:sp>
    </p:spTree>
    <p:extLst>
      <p:ext uri="{BB962C8B-B14F-4D97-AF65-F5344CB8AC3E}">
        <p14:creationId xmlns:p14="http://schemas.microsoft.com/office/powerpoint/2010/main" val="788216844"/>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4134</TotalTime>
  <Words>1562</Words>
  <Application>Microsoft Office PowerPoint</Application>
  <PresentationFormat>Widescreen</PresentationFormat>
  <Paragraphs>115</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Signika</vt:lpstr>
      <vt:lpstr>Source Sans Pro</vt:lpstr>
      <vt:lpstr>1_Custom Design</vt:lpstr>
      <vt:lpstr>Whitebox Testing &amp; Blackbox Testing   </vt:lpstr>
      <vt:lpstr>PowerPoint Presentation</vt:lpstr>
      <vt:lpstr>White Box Testing</vt:lpstr>
      <vt:lpstr>Apa itu White Box Testing?</vt:lpstr>
      <vt:lpstr>Tujuan White Box Testing</vt:lpstr>
      <vt:lpstr>Apa yang Diuji dalam White Box Testing?</vt:lpstr>
      <vt:lpstr>Tahapan dalam White Box Testing</vt:lpstr>
      <vt:lpstr>Teknik White Box Testing</vt:lpstr>
      <vt:lpstr>Tools untuk White Box Testing</vt:lpstr>
      <vt:lpstr>Keuntungan White Box Testing</vt:lpstr>
      <vt:lpstr>Kekurangan White Box Testing</vt:lpstr>
      <vt:lpstr>Black Box Testing</vt:lpstr>
      <vt:lpstr>Apa itu Black Box Testing?</vt:lpstr>
      <vt:lpstr>Tahapan dalam Black Box Testing</vt:lpstr>
      <vt:lpstr>Jenis Black Box Testing</vt:lpstr>
      <vt:lpstr>Tools untuk Black Box Testing</vt:lpstr>
      <vt:lpstr>Teknik Black Box Testing</vt:lpstr>
      <vt:lpstr>PowerPoint Presentation</vt:lpstr>
      <vt:lpstr>White Box Testing vs Black Box Testing</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Testing : - Manual Testing (for Beginners : Concepts, Types, Tool) - Automation Testing (What is, Process, Benefits &amp; Tools )</dc:title>
  <dc:creator>Nisa'ul Hafidhoh</dc:creator>
  <cp:lastModifiedBy>IntSysUser</cp:lastModifiedBy>
  <cp:revision>50</cp:revision>
  <dcterms:created xsi:type="dcterms:W3CDTF">2020-10-19T06:56:06Z</dcterms:created>
  <dcterms:modified xsi:type="dcterms:W3CDTF">2023-12-04T02:03:03Z</dcterms:modified>
</cp:coreProperties>
</file>