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1"/>
  </p:notesMasterIdLst>
  <p:sldIdLst>
    <p:sldId id="257" r:id="rId2"/>
    <p:sldId id="296" r:id="rId3"/>
    <p:sldId id="297" r:id="rId4"/>
    <p:sldId id="299" r:id="rId5"/>
    <p:sldId id="298" r:id="rId6"/>
    <p:sldId id="301" r:id="rId7"/>
    <p:sldId id="302" r:id="rId8"/>
    <p:sldId id="300" r:id="rId9"/>
    <p:sldId id="304" r:id="rId10"/>
    <p:sldId id="305" r:id="rId11"/>
    <p:sldId id="306" r:id="rId12"/>
    <p:sldId id="310" r:id="rId13"/>
    <p:sldId id="308" r:id="rId14"/>
    <p:sldId id="307" r:id="rId15"/>
    <p:sldId id="311" r:id="rId16"/>
    <p:sldId id="309" r:id="rId17"/>
    <p:sldId id="303" r:id="rId18"/>
    <p:sldId id="295" r:id="rId19"/>
    <p:sldId id="3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3AD"/>
    <a:srgbClr val="000000"/>
    <a:srgbClr val="99CCFF"/>
    <a:srgbClr val="1DB8F0"/>
    <a:srgbClr val="9148C8"/>
    <a:srgbClr val="73B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5226" autoAdjust="0"/>
  </p:normalViewPr>
  <p:slideViewPr>
    <p:cSldViewPr snapToGrid="0">
      <p:cViewPr varScale="1">
        <p:scale>
          <a:sx n="90" d="100"/>
          <a:sy n="90" d="100"/>
        </p:scale>
        <p:origin x="5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04/12/2023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D" dirty="0"/>
              <a:t>A!!.7001 - 2020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259221B0-A3AB-4C74-8324-47966F7928FE}" type="slidenum">
              <a:rPr lang="en-ID" smtClean="0"/>
              <a:t>1</a:t>
            </a:fld>
            <a:endParaRPr lang="en-ID"/>
          </a:p>
        </p:txBody>
      </p:sp>
    </p:spTree>
    <p:extLst>
      <p:ext uri="{BB962C8B-B14F-4D97-AF65-F5344CB8AC3E}">
        <p14:creationId xmlns:p14="http://schemas.microsoft.com/office/powerpoint/2010/main" val="215428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68146" y="315567"/>
            <a:ext cx="3477011"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a:t>
            </a:r>
            <a:r>
              <a:rPr lang="en-US" sz="1200" dirty="0" err="1">
                <a:solidFill>
                  <a:schemeClr val="accent2">
                    <a:lumMod val="75000"/>
                  </a:schemeClr>
                </a:solidFill>
                <a:latin typeface="Arial Black" panose="020B0A04020102020204" pitchFamily="34" charset="0"/>
                <a:cs typeface="Arial" panose="020B0604020202020204" pitchFamily="34" charset="0"/>
              </a:rPr>
              <a:t>Studi</a:t>
            </a:r>
            <a:r>
              <a:rPr lang="en-US" sz="1200" dirty="0">
                <a:solidFill>
                  <a:schemeClr val="accent2">
                    <a:lumMod val="75000"/>
                  </a:schemeClr>
                </a:solidFill>
                <a:latin typeface="Arial Black" panose="020B0A04020102020204" pitchFamily="34" charset="0"/>
                <a:cs typeface="Arial" panose="020B0604020202020204" pitchFamily="34" charset="0"/>
              </a:rPr>
              <a:t>  Teknik </a:t>
            </a:r>
            <a:r>
              <a:rPr lang="en-US" sz="1200" dirty="0" err="1">
                <a:solidFill>
                  <a:schemeClr val="accent2">
                    <a:lumMod val="75000"/>
                  </a:schemeClr>
                </a:solidFill>
                <a:latin typeface="Arial Black" panose="020B0A04020102020204" pitchFamily="34" charset="0"/>
                <a:cs typeface="Arial" panose="020B0604020202020204" pitchFamily="34" charset="0"/>
              </a:rPr>
              <a:t>Informatika</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C01F5CEC-401E-4E00-A99A-912964B5934F}"/>
              </a:ext>
            </a:extLst>
          </p:cNvPr>
          <p:cNvSpPr>
            <a:spLocks noGrp="1"/>
          </p:cNvSpPr>
          <p:nvPr>
            <p:ph type="ctrTitle"/>
          </p:nvPr>
        </p:nvSpPr>
        <p:spPr>
          <a:xfrm>
            <a:off x="6366294" y="2285440"/>
            <a:ext cx="5246585" cy="2019860"/>
          </a:xfrm>
        </p:spPr>
        <p:txBody>
          <a:bodyPr>
            <a:normAutofit/>
          </a:bodyPr>
          <a:lstStyle/>
          <a:p>
            <a:r>
              <a:rPr lang="id-ID" sz="4400" dirty="0"/>
              <a:t>White Box</a:t>
            </a:r>
            <a:r>
              <a:rPr lang="en-US" sz="4400" dirty="0"/>
              <a:t> Testing :</a:t>
            </a:r>
            <a:br>
              <a:rPr lang="en-US" sz="4400" dirty="0"/>
            </a:br>
            <a:r>
              <a:rPr lang="id-ID" sz="4400" dirty="0"/>
              <a:t>Basis Path</a:t>
            </a:r>
            <a:endParaRPr lang="en-ID" sz="2400" dirty="0"/>
          </a:p>
        </p:txBody>
      </p:sp>
      <p:pic>
        <p:nvPicPr>
          <p:cNvPr id="2" name="Picture 1"/>
          <p:cNvPicPr>
            <a:picLocks noChangeAspect="1"/>
          </p:cNvPicPr>
          <p:nvPr/>
        </p:nvPicPr>
        <p:blipFill>
          <a:blip r:embed="rId3" cstate="hqprint">
            <a:extLst>
              <a:ext uri="{BEBA8EAE-BF5A-486C-A8C5-ECC9F3942E4B}">
                <a14:imgProps xmlns:a14="http://schemas.microsoft.com/office/drawing/2010/main">
                  <a14:imgLayer r:embed="rId4">
                    <a14:imgEffect>
                      <a14:backgroundRemoval t="4248" b="93386" l="6917" r="92112">
                        <a14:foregroundMark x1="34466" y1="20934" x2="34466" y2="20934"/>
                        <a14:foregroundMark x1="33131" y1="18932" x2="33131" y2="18932"/>
                        <a14:foregroundMark x1="33920" y1="21177" x2="33920" y2="21177"/>
                        <a14:foregroundMark x1="35619" y1="16748" x2="35619" y2="16748"/>
                        <a14:foregroundMark x1="34830" y1="16869" x2="34830" y2="16869"/>
                        <a14:foregroundMark x1="36104" y1="18143" x2="36104" y2="18143"/>
                        <a14:foregroundMark x1="33374" y1="17900" x2="33374" y2="17900"/>
                        <a14:foregroundMark x1="81675" y1="86772" x2="81675" y2="86772"/>
                        <a14:foregroundMark x1="78216" y1="87257" x2="78216" y2="87257"/>
                        <a14:foregroundMark x1="77913" y1="85862" x2="77913" y2="85862"/>
                        <a14:foregroundMark x1="85862" y1="85983" x2="85862" y2="85983"/>
                        <a14:foregroundMark x1="87136" y1="86590" x2="87136" y2="86590"/>
                        <a14:foregroundMark x1="66990" y1="85619" x2="66990" y2="85619"/>
                        <a14:foregroundMark x1="33495" y1="17415" x2="33495" y2="17415"/>
                        <a14:foregroundMark x1="34830" y1="18022" x2="34830" y2="18022"/>
                        <a14:foregroundMark x1="36104" y1="17415" x2="36104" y2="17415"/>
                        <a14:backgroundMark x1="34709" y1="17961" x2="34709" y2="17961"/>
                      </a14:backgroundRemoval>
                    </a14:imgEffect>
                  </a14:imgLayer>
                </a14:imgProps>
              </a:ext>
              <a:ext uri="{28A0092B-C50C-407E-A947-70E740481C1C}">
                <a14:useLocalDpi xmlns:a14="http://schemas.microsoft.com/office/drawing/2010/main" val="0"/>
              </a:ext>
            </a:extLst>
          </a:blip>
          <a:stretch>
            <a:fillRect/>
          </a:stretch>
        </p:blipFill>
        <p:spPr>
          <a:xfrm>
            <a:off x="1060883" y="1622687"/>
            <a:ext cx="4692770" cy="4692770"/>
          </a:xfrm>
          <a:prstGeom prst="rect">
            <a:avLst/>
          </a:prstGeom>
        </p:spPr>
      </p:pic>
      <p:sp>
        <p:nvSpPr>
          <p:cNvPr id="7" name="Subtitle 4">
            <a:extLst>
              <a:ext uri="{FF2B5EF4-FFF2-40B4-BE49-F238E27FC236}">
                <a16:creationId xmlns:a16="http://schemas.microsoft.com/office/drawing/2014/main" id="{6255887C-233F-4CCB-8162-74F2F25F242F}"/>
              </a:ext>
            </a:extLst>
          </p:cNvPr>
          <p:cNvSpPr txBox="1">
            <a:spLocks/>
          </p:cNvSpPr>
          <p:nvPr/>
        </p:nvSpPr>
        <p:spPr>
          <a:xfrm>
            <a:off x="8747760" y="665384"/>
            <a:ext cx="2872741"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id-ID" sz="1600" b="1" dirty="0">
                <a:solidFill>
                  <a:schemeClr val="accent5">
                    <a:lumMod val="75000"/>
                  </a:schemeClr>
                </a:solidFill>
              </a:rPr>
              <a:t>SOFTWARE QUALITY &amp; TESTING</a:t>
            </a:r>
            <a:endParaRPr lang="en-ID" sz="1200" b="1" dirty="0">
              <a:solidFill>
                <a:schemeClr val="accent5">
                  <a:lumMod val="75000"/>
                </a:schemeClr>
              </a:solidFill>
            </a:endParaRPr>
          </a:p>
        </p:txBody>
      </p:sp>
      <p:sp>
        <p:nvSpPr>
          <p:cNvPr id="9" name="Rectangle 8">
            <a:extLst>
              <a:ext uri="{FF2B5EF4-FFF2-40B4-BE49-F238E27FC236}">
                <a16:creationId xmlns:a16="http://schemas.microsoft.com/office/drawing/2014/main" id="{EB18B8BB-E556-400E-8B9E-06BAB46166C7}"/>
              </a:ext>
            </a:extLst>
          </p:cNvPr>
          <p:cNvSpPr/>
          <p:nvPr/>
        </p:nvSpPr>
        <p:spPr>
          <a:xfrm>
            <a:off x="1109155" y="6017969"/>
            <a:ext cx="3653823" cy="338554"/>
          </a:xfrm>
          <a:prstGeom prst="rect">
            <a:avLst/>
          </a:prstGeom>
        </p:spPr>
        <p:txBody>
          <a:bodyPr wrap="square">
            <a:spAutoFit/>
          </a:bodyPr>
          <a:lstStyle/>
          <a:p>
            <a:pPr algn="ctr"/>
            <a:r>
              <a:rPr lang="en-US" sz="800" dirty="0">
                <a:solidFill>
                  <a:srgbClr val="1DB8F0"/>
                </a:solidFill>
              </a:rPr>
              <a:t>&lt;a </a:t>
            </a:r>
            <a:r>
              <a:rPr lang="en-US" sz="800" dirty="0" err="1">
                <a:solidFill>
                  <a:srgbClr val="1DB8F0"/>
                </a:solidFill>
              </a:rPr>
              <a:t>href</a:t>
            </a:r>
            <a:r>
              <a:rPr lang="en-US" sz="800" dirty="0">
                <a:solidFill>
                  <a:srgbClr val="1DB8F0"/>
                </a:solidFill>
              </a:rPr>
              <a:t>='https://www.freepik.com/vectors/people'&gt;People vector created by </a:t>
            </a:r>
            <a:r>
              <a:rPr lang="en-US" sz="800" dirty="0" err="1">
                <a:solidFill>
                  <a:srgbClr val="1DB8F0"/>
                </a:solidFill>
              </a:rPr>
              <a:t>freepik</a:t>
            </a:r>
            <a:r>
              <a:rPr lang="en-US" sz="800" dirty="0">
                <a:solidFill>
                  <a:srgbClr val="1DB8F0"/>
                </a:solidFill>
              </a:rPr>
              <a:t> - www.freepik.com&lt;/a&gt;</a:t>
            </a:r>
            <a:r>
              <a:rPr lang="id-ID" sz="800" dirty="0">
                <a:solidFill>
                  <a:srgbClr val="1DB8F0"/>
                </a:solidFill>
              </a:rPr>
              <a:t> </a:t>
            </a:r>
            <a:endParaRPr lang="en-US" sz="800" dirty="0">
              <a:solidFill>
                <a:srgbClr val="1DB8F0"/>
              </a:solidFill>
            </a:endParaRP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Kegunaan Kompleksitas Siklus</a:t>
            </a:r>
          </a:p>
        </p:txBody>
      </p:sp>
      <p:sp>
        <p:nvSpPr>
          <p:cNvPr id="3" name="Content Placeholder 2"/>
          <p:cNvSpPr>
            <a:spLocks noGrp="1"/>
          </p:cNvSpPr>
          <p:nvPr>
            <p:ph idx="1"/>
          </p:nvPr>
        </p:nvSpPr>
        <p:spPr/>
        <p:txBody>
          <a:bodyPr/>
          <a:lstStyle/>
          <a:p>
            <a:pPr marL="0" indent="0">
              <a:buNone/>
            </a:pPr>
            <a:r>
              <a:rPr lang="id-ID" dirty="0"/>
              <a:t>Kompleksitas siklus dapat digunakan untuk:</a:t>
            </a:r>
          </a:p>
          <a:p>
            <a:r>
              <a:rPr lang="en-US" dirty="0" err="1"/>
              <a:t>mengetahui</a:t>
            </a:r>
            <a:r>
              <a:rPr lang="id-ID" dirty="0"/>
              <a:t> berapa banyak jalur yang harus dicari dalam basis path testing </a:t>
            </a:r>
          </a:p>
          <a:p>
            <a:r>
              <a:rPr lang="id-ID" dirty="0"/>
              <a:t>Membantu menentukan area potensi ketidakstabilan</a:t>
            </a:r>
          </a:p>
          <a:p>
            <a:r>
              <a:rPr lang="id-ID" dirty="0"/>
              <a:t>Menunjukkan unit / komponen yang dapat diuji &amp; dimengerti (pemeliharaan)</a:t>
            </a:r>
          </a:p>
          <a:p>
            <a:r>
              <a:rPr lang="id-ID" dirty="0"/>
              <a:t>Memberikan indikasi kuantitatif kompleksitas aliran kendali unit / komponen</a:t>
            </a:r>
          </a:p>
          <a:p>
            <a:r>
              <a:rPr lang="en-US" dirty="0"/>
              <a:t>Menu</a:t>
            </a:r>
            <a:r>
              <a:rPr lang="id-ID" dirty="0"/>
              <a:t>njukkan upaya yang diperlukan untuk menguji unit / komponen</a:t>
            </a:r>
          </a:p>
        </p:txBody>
      </p:sp>
      <p:sp>
        <p:nvSpPr>
          <p:cNvPr id="5"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03947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Uji Kasus -  Step 1</a:t>
            </a:r>
          </a:p>
        </p:txBody>
      </p:sp>
      <p:pic>
        <p:nvPicPr>
          <p:cNvPr id="6" name="Picture 5"/>
          <p:cNvPicPr>
            <a:picLocks noChangeAspect="1"/>
          </p:cNvPicPr>
          <p:nvPr/>
        </p:nvPicPr>
        <p:blipFill>
          <a:blip r:embed="rId2"/>
          <a:stretch>
            <a:fillRect/>
          </a:stretch>
        </p:blipFill>
        <p:spPr>
          <a:xfrm>
            <a:off x="1913302" y="2790674"/>
            <a:ext cx="5730055" cy="3366285"/>
          </a:xfrm>
          <a:prstGeom prst="rect">
            <a:avLst/>
          </a:prstGeom>
        </p:spPr>
      </p:pic>
      <p:sp>
        <p:nvSpPr>
          <p:cNvPr id="7" name="Content Placeholder 6"/>
          <p:cNvSpPr>
            <a:spLocks noGrp="1"/>
          </p:cNvSpPr>
          <p:nvPr>
            <p:ph idx="1"/>
          </p:nvPr>
        </p:nvSpPr>
        <p:spPr/>
        <p:txBody>
          <a:bodyPr/>
          <a:lstStyle/>
          <a:p>
            <a:r>
              <a:rPr lang="id-ID" b="1" dirty="0"/>
              <a:t>Step 1 Gambarlah grafik control flow- </a:t>
            </a:r>
            <a:r>
              <a:rPr lang="id-ID" dirty="0"/>
              <a:t>untuk contoh ini kita akan menggunakan grafik control flow yang kita gambar pada contoh kode pertama.</a:t>
            </a:r>
          </a:p>
          <a:p>
            <a:endParaRPr lang="id-ID" dirty="0"/>
          </a:p>
        </p:txBody>
      </p:sp>
      <p:sp>
        <p:nvSpPr>
          <p:cNvPr id="8"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9"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86129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Uji Kasus – Step 2</a:t>
            </a:r>
          </a:p>
        </p:txBody>
      </p:sp>
      <p:grpSp>
        <p:nvGrpSpPr>
          <p:cNvPr id="7" name="Group 6"/>
          <p:cNvGrpSpPr/>
          <p:nvPr/>
        </p:nvGrpSpPr>
        <p:grpSpPr>
          <a:xfrm>
            <a:off x="1541928" y="2034710"/>
            <a:ext cx="4867275" cy="2819400"/>
            <a:chOff x="1546971" y="2034710"/>
            <a:chExt cx="4867275" cy="2819400"/>
          </a:xfrm>
        </p:grpSpPr>
        <p:pic>
          <p:nvPicPr>
            <p:cNvPr id="4" name="Picture 3"/>
            <p:cNvPicPr>
              <a:picLocks noChangeAspect="1"/>
            </p:cNvPicPr>
            <p:nvPr/>
          </p:nvPicPr>
          <p:blipFill>
            <a:blip r:embed="rId2"/>
            <a:stretch>
              <a:fillRect/>
            </a:stretch>
          </p:blipFill>
          <p:spPr>
            <a:xfrm>
              <a:off x="1546971" y="2034710"/>
              <a:ext cx="4867275" cy="2819400"/>
            </a:xfrm>
            <a:prstGeom prst="rect">
              <a:avLst/>
            </a:prstGeom>
          </p:spPr>
        </p:pic>
        <p:sp>
          <p:nvSpPr>
            <p:cNvPr id="6" name="Rectangle 5"/>
            <p:cNvSpPr/>
            <p:nvPr/>
          </p:nvSpPr>
          <p:spPr>
            <a:xfrm>
              <a:off x="3520440" y="3108960"/>
              <a:ext cx="2893806"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 name="Content Placeholder 2"/>
          <p:cNvSpPr>
            <a:spLocks noGrp="1"/>
          </p:cNvSpPr>
          <p:nvPr>
            <p:ph idx="1"/>
          </p:nvPr>
        </p:nvSpPr>
        <p:spPr>
          <a:xfrm>
            <a:off x="3515397" y="2735750"/>
            <a:ext cx="7771168" cy="2819400"/>
          </a:xfrm>
        </p:spPr>
        <p:txBody>
          <a:bodyPr/>
          <a:lstStyle/>
          <a:p>
            <a:pPr marL="0" indent="0">
              <a:buNone/>
            </a:pPr>
            <a:r>
              <a:rPr lang="id-ID" b="1" dirty="0"/>
              <a:t>Step 2 Hitung Kompleksitas Siklomatik </a:t>
            </a:r>
            <a:r>
              <a:rPr lang="id-ID" dirty="0"/>
              <a:t>- ada tiga cara untuk menghitung kompleksitas Siklomatik dari grafik control flow</a:t>
            </a:r>
          </a:p>
          <a:p>
            <a:pPr marL="342900" indent="-342900">
              <a:buFont typeface="+mj-lt"/>
              <a:buAutoNum type="arabicPeriod"/>
            </a:pPr>
            <a:r>
              <a:rPr lang="id-ID" b="1" dirty="0"/>
              <a:t>V (G) = edges - nodes + 2p</a:t>
            </a:r>
            <a:r>
              <a:rPr lang="id-ID" dirty="0"/>
              <a:t>. Untuk contoh ini ada 10 edge, 8 node dan p adalah 1, jadi V (G) = 10 - 8 + 2 = 4</a:t>
            </a:r>
          </a:p>
          <a:p>
            <a:pPr marL="342900" indent="-342900">
              <a:buFont typeface="+mj-lt"/>
              <a:buAutoNum type="arabicPeriod"/>
            </a:pPr>
            <a:r>
              <a:rPr lang="id-ID" dirty="0"/>
              <a:t>V (G) = banyaknya daerah pada grafik control flow. Untuk contoh ini ada 3 daerah tertutup ditambah daerah luar, jadi V (G) = 4.</a:t>
            </a:r>
          </a:p>
          <a:p>
            <a:pPr marL="342900" indent="-342900">
              <a:buFont typeface="+mj-lt"/>
              <a:buAutoNum type="arabicPeriod"/>
            </a:pPr>
            <a:r>
              <a:rPr lang="id-ID" dirty="0"/>
              <a:t>V (G) = jumlah node predikat + 1. Node predikat adalah node dengan lebih dari satu sisi yang memancar darinya</a:t>
            </a:r>
            <a:r>
              <a:rPr lang="en-US" dirty="0"/>
              <a:t> (node yang </a:t>
            </a:r>
            <a:r>
              <a:rPr lang="en-US" dirty="0" err="1"/>
              <a:t>berisi</a:t>
            </a:r>
            <a:r>
              <a:rPr lang="en-US" dirty="0"/>
              <a:t> </a:t>
            </a:r>
            <a:r>
              <a:rPr lang="en-US" dirty="0" err="1"/>
              <a:t>kondisi</a:t>
            </a:r>
            <a:r>
              <a:rPr lang="en-US" dirty="0"/>
              <a:t>)</a:t>
            </a:r>
            <a:r>
              <a:rPr lang="id-ID" dirty="0"/>
              <a:t>. Untuk contoh ini, node 2, 3 dan 6 adalah node predikat, jadi V (G) = 3 + 1 = 4.</a:t>
            </a:r>
          </a:p>
        </p:txBody>
      </p:sp>
      <p:sp>
        <p:nvSpPr>
          <p:cNvPr id="8"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9"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4063765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Uji Kasus – Step 2 </a:t>
            </a:r>
          </a:p>
        </p:txBody>
      </p:sp>
      <p:sp>
        <p:nvSpPr>
          <p:cNvPr id="3" name="Content Placeholder 2"/>
          <p:cNvSpPr>
            <a:spLocks noGrp="1"/>
          </p:cNvSpPr>
          <p:nvPr>
            <p:ph idx="1"/>
          </p:nvPr>
        </p:nvSpPr>
        <p:spPr>
          <a:xfrm>
            <a:off x="964704" y="1790295"/>
            <a:ext cx="5941039" cy="4991124"/>
          </a:xfrm>
        </p:spPr>
        <p:txBody>
          <a:bodyPr>
            <a:normAutofit/>
          </a:bodyPr>
          <a:lstStyle/>
          <a:p>
            <a:pPr marL="0" indent="0" algn="just">
              <a:buNone/>
            </a:pPr>
            <a:r>
              <a:rPr lang="id-ID" b="1" dirty="0"/>
              <a:t>Matrix Grafik Koneksi</a:t>
            </a:r>
          </a:p>
          <a:p>
            <a:r>
              <a:rPr lang="id-ID" dirty="0"/>
              <a:t>Untuk informasi tambahan, publikasi khusus National Bureau of Standards “Pengujian Terstruktur: Metodologi Pengujian Perangkat Lunak Menggunakan Metrik Kompleksitas Siklomatik. [McCabe-82]</a:t>
            </a:r>
          </a:p>
          <a:p>
            <a:pPr algn="just"/>
            <a:r>
              <a:rPr lang="id-ID" dirty="0"/>
              <a:t>Berat Tautan Dapat mengaitkan angka dengan setiap entri tepi (edge). Dalam bentuk yang paling sederhana, file link weight adalah 1 (koneksi ada) atau 0 (koneksi tidak ada).</a:t>
            </a:r>
          </a:p>
          <a:p>
            <a:pPr algn="just"/>
            <a:r>
              <a:rPr lang="id-ID" dirty="0"/>
              <a:t>Gunakan nilai 1 (menunjukkan bahwa ada koneksi) untuk menghitung kompleksitas siklomatik:</a:t>
            </a:r>
          </a:p>
          <a:p>
            <a:pPr lvl="1" algn="just"/>
            <a:r>
              <a:rPr lang="id-ID" sz="1800" dirty="0"/>
              <a:t>Untuk setiap baris, jumlahkan nilai </a:t>
            </a:r>
            <a:r>
              <a:rPr lang="en-US" sz="1800" dirty="0" err="1"/>
              <a:t>baris</a:t>
            </a:r>
            <a:r>
              <a:rPr lang="id-ID" sz="1800" dirty="0"/>
              <a:t> dan kurangi 1</a:t>
            </a:r>
          </a:p>
          <a:p>
            <a:pPr lvl="1" algn="just"/>
            <a:r>
              <a:rPr lang="id-ID" sz="1800" dirty="0"/>
              <a:t>Jumlahk</a:t>
            </a:r>
            <a:r>
              <a:rPr lang="en-US" sz="1800" dirty="0"/>
              <a:t>an </a:t>
            </a:r>
            <a:r>
              <a:rPr lang="en-US" sz="1800" dirty="0" err="1"/>
              <a:t>nilai</a:t>
            </a:r>
            <a:r>
              <a:rPr lang="id-ID" sz="1800" dirty="0"/>
              <a:t> total </a:t>
            </a:r>
            <a:r>
              <a:rPr lang="en-US" sz="1800" dirty="0" err="1"/>
              <a:t>kemudian</a:t>
            </a:r>
            <a:r>
              <a:rPr lang="id-ID" sz="1800" dirty="0"/>
              <a:t> tambahkan 1</a:t>
            </a:r>
          </a:p>
        </p:txBody>
      </p:sp>
      <p:grpSp>
        <p:nvGrpSpPr>
          <p:cNvPr id="10" name="Group 9"/>
          <p:cNvGrpSpPr/>
          <p:nvPr/>
        </p:nvGrpSpPr>
        <p:grpSpPr>
          <a:xfrm>
            <a:off x="8145185" y="4302924"/>
            <a:ext cx="3479728" cy="2338815"/>
            <a:chOff x="1546971" y="2034710"/>
            <a:chExt cx="4867275" cy="2819400"/>
          </a:xfrm>
        </p:grpSpPr>
        <p:pic>
          <p:nvPicPr>
            <p:cNvPr id="11" name="Picture 10"/>
            <p:cNvPicPr>
              <a:picLocks noChangeAspect="1"/>
            </p:cNvPicPr>
            <p:nvPr/>
          </p:nvPicPr>
          <p:blipFill>
            <a:blip r:embed="rId2"/>
            <a:stretch>
              <a:fillRect/>
            </a:stretch>
          </p:blipFill>
          <p:spPr>
            <a:xfrm>
              <a:off x="1546971" y="2034710"/>
              <a:ext cx="4867275" cy="2819400"/>
            </a:xfrm>
            <a:prstGeom prst="rect">
              <a:avLst/>
            </a:prstGeom>
          </p:spPr>
        </p:pic>
        <p:sp>
          <p:nvSpPr>
            <p:cNvPr id="12" name="Rectangle 11"/>
            <p:cNvSpPr/>
            <p:nvPr/>
          </p:nvSpPr>
          <p:spPr>
            <a:xfrm>
              <a:off x="3520440" y="3108960"/>
              <a:ext cx="2893806" cy="1310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6" name="Table 5"/>
          <p:cNvGraphicFramePr>
            <a:graphicFrameLocks noGrp="1"/>
          </p:cNvGraphicFramePr>
          <p:nvPr>
            <p:extLst>
              <p:ext uri="{D42A27DB-BD31-4B8C-83A1-F6EECF244321}">
                <p14:modId xmlns:p14="http://schemas.microsoft.com/office/powerpoint/2010/main" val="3535442198"/>
              </p:ext>
            </p:extLst>
          </p:nvPr>
        </p:nvGraphicFramePr>
        <p:xfrm>
          <a:off x="7611183" y="1193193"/>
          <a:ext cx="3675382" cy="2954016"/>
        </p:xfrm>
        <a:graphic>
          <a:graphicData uri="http://schemas.openxmlformats.org/drawingml/2006/table">
            <a:tbl>
              <a:tblPr>
                <a:tableStyleId>{BDBED569-4797-4DF1-A0F4-6AAB3CD982D8}</a:tableStyleId>
              </a:tblPr>
              <a:tblGrid>
                <a:gridCol w="290858">
                  <a:extLst>
                    <a:ext uri="{9D8B030D-6E8A-4147-A177-3AD203B41FA5}">
                      <a16:colId xmlns:a16="http://schemas.microsoft.com/office/drawing/2014/main" val="2924620418"/>
                    </a:ext>
                  </a:extLst>
                </a:gridCol>
                <a:gridCol w="290858">
                  <a:extLst>
                    <a:ext uri="{9D8B030D-6E8A-4147-A177-3AD203B41FA5}">
                      <a16:colId xmlns:a16="http://schemas.microsoft.com/office/drawing/2014/main" val="1033044829"/>
                    </a:ext>
                  </a:extLst>
                </a:gridCol>
                <a:gridCol w="290858">
                  <a:extLst>
                    <a:ext uri="{9D8B030D-6E8A-4147-A177-3AD203B41FA5}">
                      <a16:colId xmlns:a16="http://schemas.microsoft.com/office/drawing/2014/main" val="3762883780"/>
                    </a:ext>
                  </a:extLst>
                </a:gridCol>
                <a:gridCol w="290858">
                  <a:extLst>
                    <a:ext uri="{9D8B030D-6E8A-4147-A177-3AD203B41FA5}">
                      <a16:colId xmlns:a16="http://schemas.microsoft.com/office/drawing/2014/main" val="1965415816"/>
                    </a:ext>
                  </a:extLst>
                </a:gridCol>
                <a:gridCol w="290858">
                  <a:extLst>
                    <a:ext uri="{9D8B030D-6E8A-4147-A177-3AD203B41FA5}">
                      <a16:colId xmlns:a16="http://schemas.microsoft.com/office/drawing/2014/main" val="3829478468"/>
                    </a:ext>
                  </a:extLst>
                </a:gridCol>
                <a:gridCol w="290858">
                  <a:extLst>
                    <a:ext uri="{9D8B030D-6E8A-4147-A177-3AD203B41FA5}">
                      <a16:colId xmlns:a16="http://schemas.microsoft.com/office/drawing/2014/main" val="3782442034"/>
                    </a:ext>
                  </a:extLst>
                </a:gridCol>
                <a:gridCol w="290858">
                  <a:extLst>
                    <a:ext uri="{9D8B030D-6E8A-4147-A177-3AD203B41FA5}">
                      <a16:colId xmlns:a16="http://schemas.microsoft.com/office/drawing/2014/main" val="1857125499"/>
                    </a:ext>
                  </a:extLst>
                </a:gridCol>
                <a:gridCol w="290858">
                  <a:extLst>
                    <a:ext uri="{9D8B030D-6E8A-4147-A177-3AD203B41FA5}">
                      <a16:colId xmlns:a16="http://schemas.microsoft.com/office/drawing/2014/main" val="2976178831"/>
                    </a:ext>
                  </a:extLst>
                </a:gridCol>
                <a:gridCol w="290858">
                  <a:extLst>
                    <a:ext uri="{9D8B030D-6E8A-4147-A177-3AD203B41FA5}">
                      <a16:colId xmlns:a16="http://schemas.microsoft.com/office/drawing/2014/main" val="3704635269"/>
                    </a:ext>
                  </a:extLst>
                </a:gridCol>
                <a:gridCol w="1057660">
                  <a:extLst>
                    <a:ext uri="{9D8B030D-6E8A-4147-A177-3AD203B41FA5}">
                      <a16:colId xmlns:a16="http://schemas.microsoft.com/office/drawing/2014/main" val="4223433645"/>
                    </a:ext>
                  </a:extLst>
                </a:gridCol>
              </a:tblGrid>
              <a:tr h="328224">
                <a:tc>
                  <a:txBody>
                    <a:bodyPr/>
                    <a:lstStyle/>
                    <a:p>
                      <a:pPr algn="ctr" fontAlgn="b"/>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1</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2</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3</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dirty="0">
                          <a:effectLst/>
                        </a:rPr>
                        <a:t>4</a:t>
                      </a:r>
                      <a:endParaRPr lang="id-ID"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5</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6</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a:effectLst/>
                        </a:rPr>
                        <a:t>7</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b="1" u="none" strike="noStrike" dirty="0">
                          <a:effectLst/>
                        </a:rPr>
                        <a:t>8</a:t>
                      </a:r>
                      <a:endParaRPr lang="id-ID"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endParaRPr lang="id-ID"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59655761"/>
                  </a:ext>
                </a:extLst>
              </a:tr>
              <a:tr h="328224">
                <a:tc>
                  <a:txBody>
                    <a:bodyPr/>
                    <a:lstStyle/>
                    <a:p>
                      <a:pPr algn="ctr" fontAlgn="b"/>
                      <a:r>
                        <a:rPr lang="id-ID" sz="1100" b="1" u="none" strike="noStrike">
                          <a:effectLst/>
                        </a:rPr>
                        <a:t>1</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1 - 1 = 0</a:t>
                      </a:r>
                      <a:endParaRPr lang="id-ID"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67858743"/>
                  </a:ext>
                </a:extLst>
              </a:tr>
              <a:tr h="328224">
                <a:tc>
                  <a:txBody>
                    <a:bodyPr/>
                    <a:lstStyle/>
                    <a:p>
                      <a:pPr algn="ctr" fontAlgn="b"/>
                      <a:r>
                        <a:rPr lang="id-ID" sz="1100" b="1" u="none" strike="noStrike">
                          <a:effectLst/>
                        </a:rPr>
                        <a:t>2</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2 - 1 = 1</a:t>
                      </a:r>
                      <a:endParaRPr lang="id-ID"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6736327"/>
                  </a:ext>
                </a:extLst>
              </a:tr>
              <a:tr h="328224">
                <a:tc>
                  <a:txBody>
                    <a:bodyPr/>
                    <a:lstStyle/>
                    <a:p>
                      <a:pPr algn="ctr" fontAlgn="b"/>
                      <a:r>
                        <a:rPr lang="id-ID" sz="1100" b="1" u="none" strike="noStrike">
                          <a:effectLst/>
                        </a:rPr>
                        <a:t>3</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2 - 1 = 1</a:t>
                      </a:r>
                      <a:endParaRPr lang="id-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72224398"/>
                  </a:ext>
                </a:extLst>
              </a:tr>
              <a:tr h="328224">
                <a:tc>
                  <a:txBody>
                    <a:bodyPr/>
                    <a:lstStyle/>
                    <a:p>
                      <a:pPr algn="ctr" fontAlgn="b"/>
                      <a:r>
                        <a:rPr lang="id-ID" sz="1100" b="1" u="none" strike="noStrike">
                          <a:effectLst/>
                        </a:rPr>
                        <a:t>4</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1 - 1 = 0</a:t>
                      </a:r>
                      <a:endParaRPr lang="id-ID"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64326681"/>
                  </a:ext>
                </a:extLst>
              </a:tr>
              <a:tr h="328224">
                <a:tc>
                  <a:txBody>
                    <a:bodyPr/>
                    <a:lstStyle/>
                    <a:p>
                      <a:pPr algn="ctr" fontAlgn="b"/>
                      <a:r>
                        <a:rPr lang="id-ID" sz="1100" b="1" u="none" strike="noStrike">
                          <a:effectLst/>
                        </a:rPr>
                        <a:t>5</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01484542"/>
                  </a:ext>
                </a:extLst>
              </a:tr>
              <a:tr h="328224">
                <a:tc>
                  <a:txBody>
                    <a:bodyPr/>
                    <a:lstStyle/>
                    <a:p>
                      <a:pPr algn="ctr" fontAlgn="b"/>
                      <a:r>
                        <a:rPr lang="id-ID" sz="1100" b="1" u="none" strike="noStrike">
                          <a:effectLst/>
                        </a:rPr>
                        <a:t>6</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2 - 1 = 1</a:t>
                      </a:r>
                      <a:endParaRPr lang="id-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32726709"/>
                  </a:ext>
                </a:extLst>
              </a:tr>
              <a:tr h="328224">
                <a:tc>
                  <a:txBody>
                    <a:bodyPr/>
                    <a:lstStyle/>
                    <a:p>
                      <a:pPr algn="ctr" fontAlgn="b"/>
                      <a:r>
                        <a:rPr lang="id-ID" sz="1100" b="1" u="none" strike="noStrike">
                          <a:effectLst/>
                        </a:rPr>
                        <a:t>7</a:t>
                      </a:r>
                      <a:endParaRPr lang="id-ID"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1</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1 - 1 = 0</a:t>
                      </a:r>
                      <a:endParaRPr lang="id-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306510783"/>
                  </a:ext>
                </a:extLst>
              </a:tr>
              <a:tr h="328224">
                <a:tc>
                  <a:txBody>
                    <a:bodyPr/>
                    <a:lstStyle/>
                    <a:p>
                      <a:pPr algn="ctr" fontAlgn="b"/>
                      <a:r>
                        <a:rPr lang="id-ID" sz="1100" b="1" u="none" strike="noStrike" dirty="0">
                          <a:effectLst/>
                        </a:rPr>
                        <a:t>8</a:t>
                      </a:r>
                      <a:endParaRPr lang="id-ID"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0</a:t>
                      </a:r>
                      <a:endParaRPr lang="id-ID"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id-ID" sz="1100" u="none" strike="noStrike" dirty="0">
                          <a:effectLst/>
                        </a:rPr>
                        <a:t>1 - 1 = 0</a:t>
                      </a:r>
                      <a:endParaRPr lang="id-ID"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02601915"/>
                  </a:ext>
                </a:extLst>
              </a:tr>
            </a:tbl>
          </a:graphicData>
        </a:graphic>
      </p:graphicFrame>
      <p:sp>
        <p:nvSpPr>
          <p:cNvPr id="7" name="TextBox 6"/>
          <p:cNvSpPr txBox="1"/>
          <p:nvPr/>
        </p:nvSpPr>
        <p:spPr>
          <a:xfrm>
            <a:off x="7538298" y="798720"/>
            <a:ext cx="1580433" cy="307777"/>
          </a:xfrm>
          <a:prstGeom prst="rect">
            <a:avLst/>
          </a:prstGeom>
          <a:noFill/>
        </p:spPr>
        <p:txBody>
          <a:bodyPr wrap="none" rtlCol="0">
            <a:spAutoFit/>
          </a:bodyPr>
          <a:lstStyle/>
          <a:p>
            <a:r>
              <a:rPr lang="id-ID" sz="1400" b="1" dirty="0"/>
              <a:t>Connected to node</a:t>
            </a:r>
          </a:p>
        </p:txBody>
      </p:sp>
      <p:sp>
        <p:nvSpPr>
          <p:cNvPr id="8" name="TextBox 7"/>
          <p:cNvSpPr txBox="1"/>
          <p:nvPr/>
        </p:nvSpPr>
        <p:spPr>
          <a:xfrm>
            <a:off x="7150787" y="1555280"/>
            <a:ext cx="440313" cy="1114921"/>
          </a:xfrm>
          <a:prstGeom prst="rect">
            <a:avLst/>
          </a:prstGeom>
          <a:noFill/>
        </p:spPr>
        <p:txBody>
          <a:bodyPr vert="wordArtVert" wrap="none" rtlCol="0">
            <a:spAutoFit/>
          </a:bodyPr>
          <a:lstStyle/>
          <a:p>
            <a:r>
              <a:rPr lang="id-ID" sz="1400" b="1" dirty="0"/>
              <a:t>Node</a:t>
            </a:r>
          </a:p>
        </p:txBody>
      </p:sp>
      <p:sp>
        <p:nvSpPr>
          <p:cNvPr id="9" name="TextBox 8"/>
          <p:cNvSpPr txBox="1"/>
          <p:nvPr/>
        </p:nvSpPr>
        <p:spPr>
          <a:xfrm>
            <a:off x="10826296" y="4131969"/>
            <a:ext cx="798617" cy="307777"/>
          </a:xfrm>
          <a:prstGeom prst="rect">
            <a:avLst/>
          </a:prstGeom>
          <a:noFill/>
        </p:spPr>
        <p:txBody>
          <a:bodyPr wrap="none" rtlCol="0">
            <a:spAutoFit/>
          </a:bodyPr>
          <a:lstStyle/>
          <a:p>
            <a:r>
              <a:rPr lang="id-ID" sz="1400" b="1" dirty="0"/>
              <a:t>3 + 1 = 4</a:t>
            </a:r>
          </a:p>
        </p:txBody>
      </p:sp>
      <p:sp>
        <p:nvSpPr>
          <p:cNvPr id="13"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14"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421323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Step 3: Pilih Kumpulan Jalur Dasar (Basis Set Of Path)</a:t>
            </a:r>
          </a:p>
        </p:txBody>
      </p:sp>
      <p:sp>
        <p:nvSpPr>
          <p:cNvPr id="3" name="Content Placeholder 2"/>
          <p:cNvSpPr>
            <a:spLocks noGrp="1"/>
          </p:cNvSpPr>
          <p:nvPr>
            <p:ph idx="1"/>
          </p:nvPr>
        </p:nvSpPr>
        <p:spPr/>
        <p:txBody>
          <a:bodyPr/>
          <a:lstStyle/>
          <a:p>
            <a:pPr marL="0" indent="0" algn="just">
              <a:buNone/>
            </a:pPr>
            <a:r>
              <a:rPr lang="id-ID" b="1" dirty="0"/>
              <a:t>Step 3 Pilih Jalur Kumpulan Dasar (Basis Set Of Path) </a:t>
            </a:r>
            <a:r>
              <a:rPr lang="id-ID" dirty="0"/>
              <a:t>- menentukan </a:t>
            </a:r>
            <a:r>
              <a:rPr lang="id-ID" b="1" dirty="0"/>
              <a:t>node predikat </a:t>
            </a:r>
            <a:r>
              <a:rPr lang="id-ID" dirty="0"/>
              <a:t>dapat membantu </a:t>
            </a:r>
            <a:r>
              <a:rPr lang="id-ID" b="1" dirty="0"/>
              <a:t>mengidentifikasi satu set jalur basis</a:t>
            </a:r>
            <a:r>
              <a:rPr lang="id-ID" dirty="0"/>
              <a:t>. Jika </a:t>
            </a:r>
            <a:r>
              <a:rPr lang="id-ID" b="1" dirty="0"/>
              <a:t>test case </a:t>
            </a:r>
            <a:r>
              <a:rPr lang="id-ID" dirty="0"/>
              <a:t>dapat dirancang untuk mencakup set jalur dasar, maka akan </a:t>
            </a:r>
            <a:r>
              <a:rPr lang="id-ID" b="1" dirty="0"/>
              <a:t>menghasilkan cakupan keputusan (dan pernyataan) kode yang lengkap</a:t>
            </a:r>
            <a:r>
              <a:rPr lang="id-ID" dirty="0"/>
              <a:t>. Setiap jalur basis yang Anda pilih harus menguji setidaknya satu tepi (edge) baru yang belum diuji, dengan kata lain harus melintasi setidaknya satu tepi baru. Jika tidak, ini dianggap jalur yang berlebihan dan tidak termasuk dalam kumpulan basis. Ini membantu dalam menghilangkan pengujian yang berlebihan dan memastikan validitas setiap kasus pengujian. Untuk setiap jalur basis berikutnya yang dipilih, coba pertahankan jumlah tepi baru yang ditambahkan serendah mungkin, teruskan hingga Anda telah mencakup semua jalur basis yang memungkinkan.</a:t>
            </a:r>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73501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Uji Kasus - Step 3: Pilih Kumpulan Jalur Dasar (Basis Set Of Path)</a:t>
            </a:r>
          </a:p>
        </p:txBody>
      </p:sp>
      <p:sp>
        <p:nvSpPr>
          <p:cNvPr id="3" name="Content Placeholder 2"/>
          <p:cNvSpPr>
            <a:spLocks noGrp="1"/>
          </p:cNvSpPr>
          <p:nvPr>
            <p:ph idx="1"/>
          </p:nvPr>
        </p:nvSpPr>
        <p:spPr/>
        <p:txBody>
          <a:bodyPr/>
          <a:lstStyle/>
          <a:p>
            <a:endParaRPr lang="id-ID"/>
          </a:p>
        </p:txBody>
      </p:sp>
      <p:pic>
        <p:nvPicPr>
          <p:cNvPr id="5" name="Picture 4"/>
          <p:cNvPicPr>
            <a:picLocks noChangeAspect="1"/>
          </p:cNvPicPr>
          <p:nvPr/>
        </p:nvPicPr>
        <p:blipFill>
          <a:blip r:embed="rId2"/>
          <a:stretch>
            <a:fillRect/>
          </a:stretch>
        </p:blipFill>
        <p:spPr>
          <a:xfrm>
            <a:off x="1541928" y="2034708"/>
            <a:ext cx="5853593" cy="3390731"/>
          </a:xfrm>
          <a:prstGeom prst="rect">
            <a:avLst/>
          </a:prstGeom>
        </p:spPr>
      </p:pic>
      <p:sp>
        <p:nvSpPr>
          <p:cNvPr id="7"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59144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Step 4: Buat kasus uji (test case) untuk melatih setiap jalur </a:t>
            </a:r>
          </a:p>
        </p:txBody>
      </p:sp>
      <p:sp>
        <p:nvSpPr>
          <p:cNvPr id="3" name="Content Placeholder 2"/>
          <p:cNvSpPr>
            <a:spLocks noGrp="1"/>
          </p:cNvSpPr>
          <p:nvPr>
            <p:ph idx="1"/>
          </p:nvPr>
        </p:nvSpPr>
        <p:spPr>
          <a:xfrm>
            <a:off x="1541928" y="2034709"/>
            <a:ext cx="9744637" cy="4518491"/>
          </a:xfrm>
        </p:spPr>
        <p:txBody>
          <a:bodyPr>
            <a:normAutofit/>
          </a:bodyPr>
          <a:lstStyle/>
          <a:p>
            <a:pPr marL="0" indent="0">
              <a:buNone/>
            </a:pPr>
            <a:r>
              <a:rPr lang="id-ID" dirty="0"/>
              <a:t>Buat kasus uji (test case) yang akan memaksa eksekusi setiap jalur dalam set basis - misalnya:</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Perlu dicatat bahwa untuk mengikuti jalur 4 kasus uji ini bisa mengeksekusi loop untuk kedua kalinya sehingga jalurnya sebenarnya </a:t>
            </a:r>
            <a:r>
              <a:rPr lang="id-ID" dirty="0">
                <a:highlight>
                  <a:srgbClr val="FFFF00"/>
                </a:highlight>
              </a:rPr>
              <a:t>1,2,3,6,8,7,4,2,3,6,7,4, 2,5.</a:t>
            </a:r>
          </a:p>
        </p:txBody>
      </p:sp>
      <p:sp>
        <p:nvSpPr>
          <p:cNvPr id="4" name="Content Placeholder 2"/>
          <p:cNvSpPr txBox="1">
            <a:spLocks/>
          </p:cNvSpPr>
          <p:nvPr/>
        </p:nvSpPr>
        <p:spPr>
          <a:xfrm>
            <a:off x="4870524" y="2508903"/>
            <a:ext cx="7199555" cy="2398377"/>
          </a:xfrm>
          <a:prstGeom prst="rect">
            <a:avLst/>
          </a:prstGeom>
        </p:spPr>
        <p:txBody>
          <a:bodyPr vert="horz" lIns="91440" tIns="45720" rIns="91440" bIns="45720" numCol="2" spcCol="18288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dirty="0"/>
              <a:t>Jalur 1: 1,2,5</a:t>
            </a:r>
          </a:p>
          <a:p>
            <a:pPr marL="0" indent="0">
              <a:buFont typeface="Arial" panose="020B0604020202020204" pitchFamily="34" charset="0"/>
              <a:buNone/>
            </a:pPr>
            <a:r>
              <a:rPr lang="id-ID" dirty="0"/>
              <a:t>Kasus uji 1</a:t>
            </a:r>
          </a:p>
          <a:p>
            <a:pPr marL="0" indent="0">
              <a:buFont typeface="Arial" panose="020B0604020202020204" pitchFamily="34" charset="0"/>
              <a:buNone/>
            </a:pPr>
            <a:r>
              <a:rPr lang="id-ID" dirty="0"/>
              <a:t>Jalur 1 tidak dapat diuji berdiri sendiri &amp; harus diuji sebagai bagian dari jalur 2, 3, atau 4</a:t>
            </a:r>
          </a:p>
          <a:p>
            <a:pPr marL="0" indent="0">
              <a:buFont typeface="Arial" panose="020B0604020202020204" pitchFamily="34" charset="0"/>
              <a:buNone/>
            </a:pPr>
            <a:endParaRPr lang="id-ID" dirty="0"/>
          </a:p>
          <a:p>
            <a:pPr marL="0" indent="0">
              <a:buFont typeface="Arial" panose="020B0604020202020204" pitchFamily="34" charset="0"/>
              <a:buNone/>
            </a:pPr>
            <a:r>
              <a:rPr lang="id-ID" dirty="0"/>
              <a:t>Jalur 2: 1,2,3,4,2,5</a:t>
            </a:r>
          </a:p>
          <a:p>
            <a:pPr marL="0" indent="0">
              <a:buFont typeface="Arial" panose="020B0604020202020204" pitchFamily="34" charset="0"/>
              <a:buNone/>
            </a:pPr>
            <a:r>
              <a:rPr lang="id-ID" dirty="0"/>
              <a:t>Kasus uji 2</a:t>
            </a:r>
          </a:p>
          <a:p>
            <a:pPr marL="0" indent="0">
              <a:buFont typeface="Arial" panose="020B0604020202020204" pitchFamily="34" charset="0"/>
              <a:buNone/>
            </a:pPr>
            <a:r>
              <a:rPr lang="id-ID" dirty="0"/>
              <a:t>Tekan batal sebagai tanggapan atas permintaan "Masukkan Nomor PIN"</a:t>
            </a:r>
          </a:p>
          <a:p>
            <a:pPr marL="0" indent="0">
              <a:buFont typeface="Arial" panose="020B0604020202020204" pitchFamily="34" charset="0"/>
              <a:buNone/>
            </a:pPr>
            <a:endParaRPr lang="id-ID" dirty="0"/>
          </a:p>
          <a:p>
            <a:pPr marL="0" indent="0">
              <a:buFont typeface="Arial" panose="020B0604020202020204" pitchFamily="34" charset="0"/>
              <a:buNone/>
            </a:pPr>
            <a:r>
              <a:rPr lang="id-ID" dirty="0"/>
              <a:t>Jalur 3: 1,2,3,6,7,4,2,5</a:t>
            </a:r>
          </a:p>
          <a:p>
            <a:pPr marL="0" indent="0">
              <a:buFont typeface="Arial" panose="020B0604020202020204" pitchFamily="34" charset="0"/>
              <a:buNone/>
            </a:pPr>
            <a:r>
              <a:rPr lang="id-ID" dirty="0"/>
              <a:t>Kasus uji 3</a:t>
            </a:r>
          </a:p>
          <a:p>
            <a:pPr marL="0" indent="0">
              <a:buFont typeface="Arial" panose="020B0604020202020204" pitchFamily="34" charset="0"/>
              <a:buNone/>
            </a:pPr>
            <a:r>
              <a:rPr lang="id-ID" dirty="0"/>
              <a:t>Masukkan nomor PIN yang valid pada percobaan pertama</a:t>
            </a:r>
          </a:p>
          <a:p>
            <a:pPr marL="0" indent="0">
              <a:buFont typeface="Arial" panose="020B0604020202020204" pitchFamily="34" charset="0"/>
              <a:buNone/>
            </a:pPr>
            <a:endParaRPr lang="id-ID" dirty="0"/>
          </a:p>
          <a:p>
            <a:pPr marL="0" indent="0">
              <a:buFont typeface="Arial" panose="020B0604020202020204" pitchFamily="34" charset="0"/>
              <a:buNone/>
            </a:pPr>
            <a:r>
              <a:rPr lang="id-ID" dirty="0"/>
              <a:t>Jalur 4: 1,2,3,6,8,7,4,2,5</a:t>
            </a:r>
          </a:p>
          <a:p>
            <a:pPr marL="0" indent="0">
              <a:buFont typeface="Arial" panose="020B0604020202020204" pitchFamily="34" charset="0"/>
              <a:buNone/>
            </a:pPr>
            <a:r>
              <a:rPr lang="id-ID" dirty="0"/>
              <a:t>Kasus uji 4</a:t>
            </a:r>
          </a:p>
          <a:p>
            <a:pPr marL="0" indent="0">
              <a:buFont typeface="Arial" panose="020B0604020202020204" pitchFamily="34" charset="0"/>
              <a:buNone/>
            </a:pPr>
            <a:r>
              <a:rPr lang="id-ID" dirty="0"/>
              <a:t>Masukkan PIN yang tidak valid pada percobaan pertama &amp; PIN yang valid pada percobaan kedua</a:t>
            </a:r>
          </a:p>
        </p:txBody>
      </p:sp>
      <p:pic>
        <p:nvPicPr>
          <p:cNvPr id="5" name="Picture 4"/>
          <p:cNvPicPr>
            <a:picLocks noChangeAspect="1"/>
          </p:cNvPicPr>
          <p:nvPr/>
        </p:nvPicPr>
        <p:blipFill>
          <a:blip r:embed="rId2"/>
          <a:stretch>
            <a:fillRect/>
          </a:stretch>
        </p:blipFill>
        <p:spPr>
          <a:xfrm>
            <a:off x="317531" y="2641402"/>
            <a:ext cx="4552993" cy="2637350"/>
          </a:xfrm>
          <a:prstGeom prst="rect">
            <a:avLst/>
          </a:prstGeom>
        </p:spPr>
      </p:pic>
      <p:sp>
        <p:nvSpPr>
          <p:cNvPr id="6"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82184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Kesimpulan</a:t>
            </a:r>
          </a:p>
        </p:txBody>
      </p:sp>
      <p:sp>
        <p:nvSpPr>
          <p:cNvPr id="3" name="Content Placeholder 2"/>
          <p:cNvSpPr>
            <a:spLocks noGrp="1"/>
          </p:cNvSpPr>
          <p:nvPr>
            <p:ph idx="1"/>
          </p:nvPr>
        </p:nvSpPr>
        <p:spPr>
          <a:xfrm>
            <a:off x="1541928" y="2034709"/>
            <a:ext cx="4839999" cy="3847931"/>
          </a:xfrm>
        </p:spPr>
        <p:txBody>
          <a:bodyPr>
            <a:normAutofit/>
          </a:bodyPr>
          <a:lstStyle/>
          <a:p>
            <a:pPr marL="0" indent="0">
              <a:buNone/>
            </a:pPr>
            <a:r>
              <a:rPr lang="id-ID" dirty="0"/>
              <a:t>Manfaat pengujian jalur dasar</a:t>
            </a:r>
            <a:r>
              <a:rPr lang="en-US" dirty="0"/>
              <a:t>/ Basis Path</a:t>
            </a:r>
            <a:r>
              <a:rPr lang="id-ID" dirty="0"/>
              <a:t>:</a:t>
            </a:r>
          </a:p>
          <a:p>
            <a:r>
              <a:rPr lang="id-ID" dirty="0"/>
              <a:t>Mendefinisikan jumlah jalur independen sehingga jumlah kasus uji yang diperlukan untuk memastikan:</a:t>
            </a:r>
          </a:p>
          <a:p>
            <a:pPr lvl="1"/>
            <a:r>
              <a:rPr lang="id-ID" sz="1800" dirty="0"/>
              <a:t>Setiap pernyataan akan dieksekusi setidaknya satu kali</a:t>
            </a:r>
          </a:p>
          <a:p>
            <a:pPr lvl="1"/>
            <a:r>
              <a:rPr lang="id-ID" sz="1800" dirty="0"/>
              <a:t>Setiap kondisi akan dieksekusi di sisi benar &amp; salahnya</a:t>
            </a:r>
          </a:p>
          <a:p>
            <a:r>
              <a:rPr lang="id-ID" dirty="0"/>
              <a:t>Memusatkan perhatian pada logika program</a:t>
            </a:r>
          </a:p>
          <a:p>
            <a:r>
              <a:rPr lang="id-ID" dirty="0"/>
              <a:t>Memfasilitasi desain kasus uji analitis versus arbitrer</a:t>
            </a:r>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grpSp>
        <p:nvGrpSpPr>
          <p:cNvPr id="6" name="Google Shape;356;p47">
            <a:extLst>
              <a:ext uri="{FF2B5EF4-FFF2-40B4-BE49-F238E27FC236}">
                <a16:creationId xmlns:a16="http://schemas.microsoft.com/office/drawing/2014/main" id="{942724DC-AE87-4A9C-AA09-44FE39AC5C2A}"/>
              </a:ext>
            </a:extLst>
          </p:cNvPr>
          <p:cNvGrpSpPr/>
          <p:nvPr/>
        </p:nvGrpSpPr>
        <p:grpSpPr>
          <a:xfrm>
            <a:off x="7192760" y="1684804"/>
            <a:ext cx="4462973" cy="3941789"/>
            <a:chOff x="3147275" y="533250"/>
            <a:chExt cx="4704657" cy="4155250"/>
          </a:xfrm>
        </p:grpSpPr>
        <p:sp>
          <p:nvSpPr>
            <p:cNvPr id="7" name="Google Shape;357;p47">
              <a:extLst>
                <a:ext uri="{FF2B5EF4-FFF2-40B4-BE49-F238E27FC236}">
                  <a16:creationId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58;p47">
              <a:extLst>
                <a:ext uri="{FF2B5EF4-FFF2-40B4-BE49-F238E27FC236}">
                  <a16:creationId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59;p47">
              <a:extLst>
                <a:ext uri="{FF2B5EF4-FFF2-40B4-BE49-F238E27FC236}">
                  <a16:creationId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0;p47">
              <a:extLst>
                <a:ext uri="{FF2B5EF4-FFF2-40B4-BE49-F238E27FC236}">
                  <a16:creationId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1;p47">
              <a:extLst>
                <a:ext uri="{FF2B5EF4-FFF2-40B4-BE49-F238E27FC236}">
                  <a16:creationId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2;p47">
              <a:extLst>
                <a:ext uri="{FF2B5EF4-FFF2-40B4-BE49-F238E27FC236}">
                  <a16:creationId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3;p47">
              <a:extLst>
                <a:ext uri="{FF2B5EF4-FFF2-40B4-BE49-F238E27FC236}">
                  <a16:creationId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4;p47">
              <a:extLst>
                <a:ext uri="{FF2B5EF4-FFF2-40B4-BE49-F238E27FC236}">
                  <a16:creationId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5;p47">
              <a:extLst>
                <a:ext uri="{FF2B5EF4-FFF2-40B4-BE49-F238E27FC236}">
                  <a16:creationId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6;p47">
              <a:extLst>
                <a:ext uri="{FF2B5EF4-FFF2-40B4-BE49-F238E27FC236}">
                  <a16:creationId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7;p47">
              <a:extLst>
                <a:ext uri="{FF2B5EF4-FFF2-40B4-BE49-F238E27FC236}">
                  <a16:creationId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8;p47">
              <a:extLst>
                <a:ext uri="{FF2B5EF4-FFF2-40B4-BE49-F238E27FC236}">
                  <a16:creationId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9;p47">
              <a:extLst>
                <a:ext uri="{FF2B5EF4-FFF2-40B4-BE49-F238E27FC236}">
                  <a16:creationId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0;p47">
              <a:extLst>
                <a:ext uri="{FF2B5EF4-FFF2-40B4-BE49-F238E27FC236}">
                  <a16:creationId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1;p47">
              <a:extLst>
                <a:ext uri="{FF2B5EF4-FFF2-40B4-BE49-F238E27FC236}">
                  <a16:creationId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2;p47">
              <a:extLst>
                <a:ext uri="{FF2B5EF4-FFF2-40B4-BE49-F238E27FC236}">
                  <a16:creationId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3;p47">
              <a:extLst>
                <a:ext uri="{FF2B5EF4-FFF2-40B4-BE49-F238E27FC236}">
                  <a16:creationId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4;p47">
              <a:extLst>
                <a:ext uri="{FF2B5EF4-FFF2-40B4-BE49-F238E27FC236}">
                  <a16:creationId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5;p47">
              <a:extLst>
                <a:ext uri="{FF2B5EF4-FFF2-40B4-BE49-F238E27FC236}">
                  <a16:creationId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6;p47">
              <a:extLst>
                <a:ext uri="{FF2B5EF4-FFF2-40B4-BE49-F238E27FC236}">
                  <a16:creationId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7;p47">
              <a:extLst>
                <a:ext uri="{FF2B5EF4-FFF2-40B4-BE49-F238E27FC236}">
                  <a16:creationId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8;p47">
              <a:extLst>
                <a:ext uri="{FF2B5EF4-FFF2-40B4-BE49-F238E27FC236}">
                  <a16:creationId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79;p47">
              <a:extLst>
                <a:ext uri="{FF2B5EF4-FFF2-40B4-BE49-F238E27FC236}">
                  <a16:creationId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0;p47">
              <a:extLst>
                <a:ext uri="{FF2B5EF4-FFF2-40B4-BE49-F238E27FC236}">
                  <a16:creationId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1;p47">
              <a:extLst>
                <a:ext uri="{FF2B5EF4-FFF2-40B4-BE49-F238E27FC236}">
                  <a16:creationId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2;p47">
              <a:extLst>
                <a:ext uri="{FF2B5EF4-FFF2-40B4-BE49-F238E27FC236}">
                  <a16:creationId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3;p47">
              <a:extLst>
                <a:ext uri="{FF2B5EF4-FFF2-40B4-BE49-F238E27FC236}">
                  <a16:creationId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4;p47">
              <a:extLst>
                <a:ext uri="{FF2B5EF4-FFF2-40B4-BE49-F238E27FC236}">
                  <a16:creationId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5;p47">
              <a:extLst>
                <a:ext uri="{FF2B5EF4-FFF2-40B4-BE49-F238E27FC236}">
                  <a16:creationId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6;p47">
              <a:extLst>
                <a:ext uri="{FF2B5EF4-FFF2-40B4-BE49-F238E27FC236}">
                  <a16:creationId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7;p47">
              <a:extLst>
                <a:ext uri="{FF2B5EF4-FFF2-40B4-BE49-F238E27FC236}">
                  <a16:creationId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8;p47">
              <a:extLst>
                <a:ext uri="{FF2B5EF4-FFF2-40B4-BE49-F238E27FC236}">
                  <a16:creationId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89;p47">
              <a:extLst>
                <a:ext uri="{FF2B5EF4-FFF2-40B4-BE49-F238E27FC236}">
                  <a16:creationId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0;p47">
              <a:extLst>
                <a:ext uri="{FF2B5EF4-FFF2-40B4-BE49-F238E27FC236}">
                  <a16:creationId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1;p47">
              <a:extLst>
                <a:ext uri="{FF2B5EF4-FFF2-40B4-BE49-F238E27FC236}">
                  <a16:creationId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2;p47">
              <a:extLst>
                <a:ext uri="{FF2B5EF4-FFF2-40B4-BE49-F238E27FC236}">
                  <a16:creationId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3;p47">
              <a:extLst>
                <a:ext uri="{FF2B5EF4-FFF2-40B4-BE49-F238E27FC236}">
                  <a16:creationId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4;p47">
              <a:extLst>
                <a:ext uri="{FF2B5EF4-FFF2-40B4-BE49-F238E27FC236}">
                  <a16:creationId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5;p47">
              <a:extLst>
                <a:ext uri="{FF2B5EF4-FFF2-40B4-BE49-F238E27FC236}">
                  <a16:creationId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6" name="Google Shape;396;p47">
              <a:extLst>
                <a:ext uri="{FF2B5EF4-FFF2-40B4-BE49-F238E27FC236}">
                  <a16:creationId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7;p47">
              <a:extLst>
                <a:ext uri="{FF2B5EF4-FFF2-40B4-BE49-F238E27FC236}">
                  <a16:creationId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98;p47">
              <a:extLst>
                <a:ext uri="{FF2B5EF4-FFF2-40B4-BE49-F238E27FC236}">
                  <a16:creationId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99;p47">
              <a:extLst>
                <a:ext uri="{FF2B5EF4-FFF2-40B4-BE49-F238E27FC236}">
                  <a16:creationId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0;p47">
              <a:extLst>
                <a:ext uri="{FF2B5EF4-FFF2-40B4-BE49-F238E27FC236}">
                  <a16:creationId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1;p47">
              <a:extLst>
                <a:ext uri="{FF2B5EF4-FFF2-40B4-BE49-F238E27FC236}">
                  <a16:creationId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2;p47">
              <a:extLst>
                <a:ext uri="{FF2B5EF4-FFF2-40B4-BE49-F238E27FC236}">
                  <a16:creationId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3;p47">
              <a:extLst>
                <a:ext uri="{FF2B5EF4-FFF2-40B4-BE49-F238E27FC236}">
                  <a16:creationId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4;p47">
              <a:extLst>
                <a:ext uri="{FF2B5EF4-FFF2-40B4-BE49-F238E27FC236}">
                  <a16:creationId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5;p47">
              <a:extLst>
                <a:ext uri="{FF2B5EF4-FFF2-40B4-BE49-F238E27FC236}">
                  <a16:creationId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6;p47">
              <a:extLst>
                <a:ext uri="{FF2B5EF4-FFF2-40B4-BE49-F238E27FC236}">
                  <a16:creationId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7;p47">
              <a:extLst>
                <a:ext uri="{FF2B5EF4-FFF2-40B4-BE49-F238E27FC236}">
                  <a16:creationId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8;p47">
              <a:extLst>
                <a:ext uri="{FF2B5EF4-FFF2-40B4-BE49-F238E27FC236}">
                  <a16:creationId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9;p47">
              <a:extLst>
                <a:ext uri="{FF2B5EF4-FFF2-40B4-BE49-F238E27FC236}">
                  <a16:creationId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0;p47">
              <a:extLst>
                <a:ext uri="{FF2B5EF4-FFF2-40B4-BE49-F238E27FC236}">
                  <a16:creationId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1;p47">
              <a:extLst>
                <a:ext uri="{FF2B5EF4-FFF2-40B4-BE49-F238E27FC236}">
                  <a16:creationId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2;p47">
              <a:extLst>
                <a:ext uri="{FF2B5EF4-FFF2-40B4-BE49-F238E27FC236}">
                  <a16:creationId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3;p47">
              <a:extLst>
                <a:ext uri="{FF2B5EF4-FFF2-40B4-BE49-F238E27FC236}">
                  <a16:creationId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4;p47">
              <a:extLst>
                <a:ext uri="{FF2B5EF4-FFF2-40B4-BE49-F238E27FC236}">
                  <a16:creationId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5;p47">
              <a:extLst>
                <a:ext uri="{FF2B5EF4-FFF2-40B4-BE49-F238E27FC236}">
                  <a16:creationId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6;p47">
              <a:extLst>
                <a:ext uri="{FF2B5EF4-FFF2-40B4-BE49-F238E27FC236}">
                  <a16:creationId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7;p47">
              <a:extLst>
                <a:ext uri="{FF2B5EF4-FFF2-40B4-BE49-F238E27FC236}">
                  <a16:creationId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8;p47">
              <a:extLst>
                <a:ext uri="{FF2B5EF4-FFF2-40B4-BE49-F238E27FC236}">
                  <a16:creationId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9;p47">
              <a:extLst>
                <a:ext uri="{FF2B5EF4-FFF2-40B4-BE49-F238E27FC236}">
                  <a16:creationId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0;p47">
              <a:extLst>
                <a:ext uri="{FF2B5EF4-FFF2-40B4-BE49-F238E27FC236}">
                  <a16:creationId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1;p47">
              <a:extLst>
                <a:ext uri="{FF2B5EF4-FFF2-40B4-BE49-F238E27FC236}">
                  <a16:creationId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2;p47">
              <a:extLst>
                <a:ext uri="{FF2B5EF4-FFF2-40B4-BE49-F238E27FC236}">
                  <a16:creationId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3;p47">
              <a:extLst>
                <a:ext uri="{FF2B5EF4-FFF2-40B4-BE49-F238E27FC236}">
                  <a16:creationId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4;p47">
              <a:extLst>
                <a:ext uri="{FF2B5EF4-FFF2-40B4-BE49-F238E27FC236}">
                  <a16:creationId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5;p47">
              <a:extLst>
                <a:ext uri="{FF2B5EF4-FFF2-40B4-BE49-F238E27FC236}">
                  <a16:creationId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6;p47">
              <a:extLst>
                <a:ext uri="{FF2B5EF4-FFF2-40B4-BE49-F238E27FC236}">
                  <a16:creationId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7;p47">
              <a:extLst>
                <a:ext uri="{FF2B5EF4-FFF2-40B4-BE49-F238E27FC236}">
                  <a16:creationId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28;p47">
              <a:extLst>
                <a:ext uri="{FF2B5EF4-FFF2-40B4-BE49-F238E27FC236}">
                  <a16:creationId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29;p47">
              <a:extLst>
                <a:ext uri="{FF2B5EF4-FFF2-40B4-BE49-F238E27FC236}">
                  <a16:creationId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30;p47">
              <a:extLst>
                <a:ext uri="{FF2B5EF4-FFF2-40B4-BE49-F238E27FC236}">
                  <a16:creationId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31;p47">
              <a:extLst>
                <a:ext uri="{FF2B5EF4-FFF2-40B4-BE49-F238E27FC236}">
                  <a16:creationId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762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F161-FCAC-435D-8547-2A8A29C79324}"/>
              </a:ext>
            </a:extLst>
          </p:cNvPr>
          <p:cNvSpPr>
            <a:spLocks noGrp="1"/>
          </p:cNvSpPr>
          <p:nvPr>
            <p:ph type="title"/>
          </p:nvPr>
        </p:nvSpPr>
        <p:spPr/>
        <p:txBody>
          <a:bodyPr/>
          <a:lstStyle/>
          <a:p>
            <a:r>
              <a:rPr lang="id-ID" dirty="0"/>
              <a:t>Referensi</a:t>
            </a:r>
            <a:endParaRPr lang="en-US" dirty="0"/>
          </a:p>
        </p:txBody>
      </p:sp>
      <p:sp>
        <p:nvSpPr>
          <p:cNvPr id="3" name="Content Placeholder 2">
            <a:extLst>
              <a:ext uri="{FF2B5EF4-FFF2-40B4-BE49-F238E27FC236}">
                <a16:creationId xmlns:a16="http://schemas.microsoft.com/office/drawing/2014/main" id="{D0EB8534-3160-43BA-8D24-96BA1D4C4ED4}"/>
              </a:ext>
            </a:extLst>
          </p:cNvPr>
          <p:cNvSpPr>
            <a:spLocks noGrp="1"/>
          </p:cNvSpPr>
          <p:nvPr>
            <p:ph idx="1"/>
          </p:nvPr>
        </p:nvSpPr>
        <p:spPr>
          <a:xfrm>
            <a:off x="1541928" y="2034709"/>
            <a:ext cx="9964272" cy="4564211"/>
          </a:xfrm>
        </p:spPr>
        <p:txBody>
          <a:bodyPr>
            <a:noAutofit/>
          </a:bodyPr>
          <a:lstStyle/>
          <a:p>
            <a:r>
              <a:rPr lang="en-US" sz="1600" dirty="0"/>
              <a:t>Beizer-90</a:t>
            </a:r>
            <a:r>
              <a:rPr lang="id-ID" sz="1600" dirty="0"/>
              <a:t>:</a:t>
            </a:r>
            <a:r>
              <a:rPr lang="en-US" sz="1600" dirty="0"/>
              <a:t> Boris </a:t>
            </a:r>
            <a:r>
              <a:rPr lang="en-US" sz="1600" dirty="0" err="1"/>
              <a:t>Beizer</a:t>
            </a:r>
            <a:r>
              <a:rPr lang="en-US" sz="1600" dirty="0"/>
              <a:t>, Software Testing Techniques, Van </a:t>
            </a:r>
            <a:r>
              <a:rPr lang="en-US" sz="1600" dirty="0" err="1"/>
              <a:t>Nostrand</a:t>
            </a:r>
            <a:r>
              <a:rPr lang="en-US" sz="1600" dirty="0"/>
              <a:t> Reinhold., New York, 1990, ISBN 0-442-20672-0. </a:t>
            </a:r>
            <a:endParaRPr lang="id-ID" sz="1600" dirty="0"/>
          </a:p>
          <a:p>
            <a:r>
              <a:rPr lang="en-US" sz="1600" dirty="0"/>
              <a:t>GSAM</a:t>
            </a:r>
            <a:r>
              <a:rPr lang="id-ID" sz="1600" dirty="0"/>
              <a:t>:</a:t>
            </a:r>
            <a:r>
              <a:rPr lang="en-US" sz="1600" dirty="0"/>
              <a:t> Department of the Air Force Software Technology Support Center, Guidelines for Successful Acquisition and Management of </a:t>
            </a:r>
            <a:r>
              <a:rPr lang="en-US" sz="1600" dirty="0" err="1"/>
              <a:t>SoftwareIntensive</a:t>
            </a:r>
            <a:r>
              <a:rPr lang="en-US" sz="1600" dirty="0"/>
              <a:t> Systems: Weapon Systems Command and Control Systems Management Information Systems, Version 3.0, May 2000, Hill Air Force Base, Utah 84056-5205, https://www.stsc.hill.af.mil </a:t>
            </a:r>
            <a:endParaRPr lang="id-ID" sz="1600" dirty="0"/>
          </a:p>
          <a:p>
            <a:r>
              <a:rPr lang="en-US" sz="1600" dirty="0"/>
              <a:t>IEEE-610</a:t>
            </a:r>
            <a:r>
              <a:rPr lang="id-ID" sz="1600" dirty="0"/>
              <a:t>:</a:t>
            </a:r>
            <a:r>
              <a:rPr lang="en-US" sz="1600" dirty="0"/>
              <a:t> IEEE Standards Software Engineering, Volume 1, IEEE Standard Glossary of Software Engineering Terminology, IEEE Std. 610-1990 , The Institute of Electrical and Electronics Engineers, 1999, ISBN 0- 7381-1559-2. </a:t>
            </a:r>
            <a:endParaRPr lang="id-ID" sz="1600" dirty="0"/>
          </a:p>
          <a:p>
            <a:r>
              <a:rPr lang="en-US" sz="1600" dirty="0"/>
              <a:t>McCabe-82</a:t>
            </a:r>
            <a:r>
              <a:rPr lang="id-ID" sz="1600" dirty="0"/>
              <a:t>:</a:t>
            </a:r>
            <a:r>
              <a:rPr lang="en-US" sz="1600" dirty="0"/>
              <a:t> Thomas J. McCabe, Structured Testing: A Software Testing Methodology Using the </a:t>
            </a:r>
            <a:r>
              <a:rPr lang="en-US" sz="1600" dirty="0" err="1"/>
              <a:t>Cyclomatic</a:t>
            </a:r>
            <a:r>
              <a:rPr lang="en-US" sz="1600" dirty="0"/>
              <a:t> Complexity Metric, NBS Special Publication, National Bureau of Standards, 1982. </a:t>
            </a:r>
            <a:endParaRPr lang="id-ID" sz="1600" dirty="0"/>
          </a:p>
          <a:p>
            <a:r>
              <a:rPr lang="en-US" sz="1600" dirty="0"/>
              <a:t>Pressman-01</a:t>
            </a:r>
            <a:r>
              <a:rPr lang="id-ID" sz="1600" dirty="0"/>
              <a:t>:</a:t>
            </a:r>
            <a:r>
              <a:rPr lang="en-US" sz="1600" dirty="0"/>
              <a:t> Roger Pressman, Software Engineering, A practitioner’s Approach, Fifth Edition, McGraw Hill, Boston, 2001, ISBN 0-07-365578-3. </a:t>
            </a:r>
            <a:endParaRPr lang="id-ID" sz="1600" dirty="0"/>
          </a:p>
          <a:p>
            <a:r>
              <a:rPr lang="en-US" sz="1600" dirty="0"/>
              <a:t>On-Line Resources (note: The use of all on-line resources is subject to applicable copyright laws and may change with time and publication status. The net locations given below should also be considered dynamic, but are accurate at the completion of this paper.) </a:t>
            </a:r>
            <a:endParaRPr lang="id-ID" sz="1600" dirty="0"/>
          </a:p>
          <a:p>
            <a:r>
              <a:rPr lang="en-US" sz="1600" dirty="0"/>
              <a:t>Unpublished notes on basis path testing are available at: </a:t>
            </a:r>
            <a:endParaRPr lang="id-ID" sz="1600" dirty="0"/>
          </a:p>
          <a:p>
            <a:pPr lvl="1"/>
            <a:r>
              <a:rPr lang="en-US" dirty="0"/>
              <a:t>Check Yang http://www.chekyang.com </a:t>
            </a:r>
            <a:endParaRPr lang="id-ID" dirty="0"/>
          </a:p>
          <a:p>
            <a:pPr lvl="1"/>
            <a:r>
              <a:rPr lang="en-US" dirty="0"/>
              <a:t>Dr. A.J. </a:t>
            </a:r>
            <a:r>
              <a:rPr lang="en-US" dirty="0" err="1"/>
              <a:t>Sobey</a:t>
            </a:r>
            <a:r>
              <a:rPr lang="en-US" dirty="0"/>
              <a:t> http://louisa.levels.unisa.edu.au/se1/testing-notes/test01_3.htm </a:t>
            </a:r>
            <a:endParaRPr lang="id-ID" dirty="0"/>
          </a:p>
          <a:p>
            <a:pPr lvl="1"/>
            <a:r>
              <a:rPr lang="en-US" dirty="0"/>
              <a:t>Joseph Poole NISTIR 5737 - http://hissa.nist.gov/publications/nistir5737/</a:t>
            </a:r>
          </a:p>
        </p:txBody>
      </p:sp>
    </p:spTree>
    <p:extLst>
      <p:ext uri="{BB962C8B-B14F-4D97-AF65-F5344CB8AC3E}">
        <p14:creationId xmlns:p14="http://schemas.microsoft.com/office/powerpoint/2010/main" val="531831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5AD3-0512-4816-A0AC-02594EBB807D}"/>
              </a:ext>
            </a:extLst>
          </p:cNvPr>
          <p:cNvSpPr>
            <a:spLocks noGrp="1"/>
          </p:cNvSpPr>
          <p:nvPr>
            <p:ph type="title"/>
          </p:nvPr>
        </p:nvSpPr>
        <p:spPr>
          <a:xfrm>
            <a:off x="1541928" y="1037478"/>
            <a:ext cx="9744637" cy="3727469"/>
          </a:xfrm>
        </p:spPr>
        <p:txBody>
          <a:bodyPr/>
          <a:lstStyle/>
          <a:p>
            <a:pPr algn="ctr"/>
            <a:r>
              <a:rPr lang="en-US" dirty="0" err="1"/>
              <a:t>Terimakasih</a:t>
            </a:r>
            <a:endParaRPr lang="en-ID" dirty="0"/>
          </a:p>
        </p:txBody>
      </p:sp>
    </p:spTree>
    <p:extLst>
      <p:ext uri="{BB962C8B-B14F-4D97-AF65-F5344CB8AC3E}">
        <p14:creationId xmlns:p14="http://schemas.microsoft.com/office/powerpoint/2010/main" val="414107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Tantangan Pengujian</a:t>
            </a:r>
          </a:p>
        </p:txBody>
      </p:sp>
      <p:sp>
        <p:nvSpPr>
          <p:cNvPr id="3" name="Content Placeholder 2"/>
          <p:cNvSpPr>
            <a:spLocks noGrp="1"/>
          </p:cNvSpPr>
          <p:nvPr>
            <p:ph idx="1"/>
          </p:nvPr>
        </p:nvSpPr>
        <p:spPr/>
        <p:txBody>
          <a:bodyPr/>
          <a:lstStyle/>
          <a:p>
            <a:pPr marL="0" indent="0">
              <a:buNone/>
            </a:pPr>
            <a:r>
              <a:rPr lang="id-ID" dirty="0"/>
              <a:t>Tantangan utama dalam pengujian adalah menentukan set awal yang baik dari kasus uj:</a:t>
            </a:r>
          </a:p>
          <a:p>
            <a:r>
              <a:rPr lang="id-ID" dirty="0"/>
              <a:t>Hilangkan pengujian yang berlebihan</a:t>
            </a:r>
          </a:p>
          <a:p>
            <a:r>
              <a:rPr lang="id-ID" dirty="0"/>
              <a:t>Berikan cakupan tes yang memadai</a:t>
            </a:r>
          </a:p>
          <a:p>
            <a:r>
              <a:rPr lang="id-ID" dirty="0"/>
              <a:t>Izinkan pengujian yang lebih efektif</a:t>
            </a:r>
          </a:p>
          <a:p>
            <a:r>
              <a:rPr lang="id-ID" dirty="0"/>
              <a:t>Manfaatkan pengujian terbatas sumber daya</a:t>
            </a:r>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763380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Apa itu </a:t>
            </a:r>
            <a:r>
              <a:rPr lang="id-ID" dirty="0"/>
              <a:t>Basis Path Testing</a:t>
            </a:r>
            <a:r>
              <a:rPr lang="fi-FI" dirty="0"/>
              <a:t>?</a:t>
            </a:r>
            <a:endParaRPr lang="id-ID" dirty="0"/>
          </a:p>
        </p:txBody>
      </p:sp>
      <p:sp>
        <p:nvSpPr>
          <p:cNvPr id="3" name="Content Placeholder 2"/>
          <p:cNvSpPr>
            <a:spLocks noGrp="1"/>
          </p:cNvSpPr>
          <p:nvPr>
            <p:ph idx="1"/>
          </p:nvPr>
        </p:nvSpPr>
        <p:spPr/>
        <p:txBody>
          <a:bodyPr>
            <a:normAutofit/>
          </a:bodyPr>
          <a:lstStyle/>
          <a:p>
            <a:pPr marL="0" indent="0">
              <a:buNone/>
            </a:pPr>
            <a:r>
              <a:rPr lang="id-ID" dirty="0"/>
              <a:t>Basic Path Testing adalah gabungan antara pengujian jalur (path testing) dan cabang pengujian (branch testing):</a:t>
            </a:r>
          </a:p>
          <a:p>
            <a:r>
              <a:rPr lang="id-ID" dirty="0"/>
              <a:t>Pengujian Jalur (path testing) : Pengujian dirancang untuk menjalankan semua atau jalur yang dipilih melalui program komputer [IEEE610]</a:t>
            </a:r>
          </a:p>
          <a:p>
            <a:r>
              <a:rPr lang="id-ID" dirty="0"/>
              <a:t>Branch Testing (branch testing): Pengujian dirancang untuk mengeksekusi setiap hasil setiap titik keputusan dalam program komputer [IEEE610]</a:t>
            </a:r>
          </a:p>
          <a:p>
            <a:r>
              <a:rPr lang="id-ID" dirty="0"/>
              <a:t>Basis Path Testing (basis path testing): Pengujian yang memenuhi persyaratan pengujian cabang &amp; juga menguji semua jalur independen itu dapat digunakan untuk membangun jalur arbitrer apa pun melalui program komputer [berdasarkan NIST (</a:t>
            </a:r>
            <a:r>
              <a:rPr lang="en-US" dirty="0"/>
              <a:t>National Institute of Standards and Technology</a:t>
            </a:r>
            <a:r>
              <a:rPr lang="id-ID" dirty="0"/>
              <a:t> – Amerika Serikat)]</a:t>
            </a:r>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52992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Apa itu </a:t>
            </a:r>
            <a:r>
              <a:rPr lang="id-ID" dirty="0"/>
              <a:t>Basis Path Testing</a:t>
            </a:r>
            <a:r>
              <a:rPr lang="fi-FI" dirty="0"/>
              <a:t>?</a:t>
            </a:r>
            <a:endParaRPr lang="id-ID" dirty="0"/>
          </a:p>
        </p:txBody>
      </p:sp>
      <p:sp>
        <p:nvSpPr>
          <p:cNvPr id="3" name="Content Placeholder 2"/>
          <p:cNvSpPr>
            <a:spLocks noGrp="1"/>
          </p:cNvSpPr>
          <p:nvPr>
            <p:ph idx="1"/>
          </p:nvPr>
        </p:nvSpPr>
        <p:spPr>
          <a:xfrm>
            <a:off x="1541929" y="2034709"/>
            <a:ext cx="6477218" cy="3588851"/>
          </a:xfrm>
        </p:spPr>
        <p:txBody>
          <a:bodyPr>
            <a:noAutofit/>
          </a:bodyPr>
          <a:lstStyle/>
          <a:p>
            <a:r>
              <a:rPr lang="id-ID" dirty="0"/>
              <a:t>Basis Path adalah jalur unik melalui perangkat lunak di mana iterasi tidak diperbolehkan - semua jalur yang memungkinkan melalui sistem adalah kombinasi linier dari mereka.</a:t>
            </a:r>
          </a:p>
          <a:p>
            <a:r>
              <a:rPr lang="id-ID" dirty="0"/>
              <a:t>Basis Path Testing adalah teknik White Box Testing yang mengidentifikasi pengujian kasus berdasarkan alur atau jalur logis yang dapat diambil melalui perangkat lunak.</a:t>
            </a:r>
          </a:p>
          <a:p>
            <a:pPr marL="0" indent="0">
              <a:buNone/>
            </a:pPr>
            <a:endParaRPr lang="id-ID" dirty="0"/>
          </a:p>
          <a:p>
            <a:pPr marL="0" indent="0">
              <a:buNone/>
            </a:pPr>
            <a:endParaRPr lang="id-ID" dirty="0"/>
          </a:p>
          <a:p>
            <a:pPr marL="0" indent="0">
              <a:buNone/>
            </a:pPr>
            <a:endParaRPr lang="id-ID" dirty="0"/>
          </a:p>
          <a:p>
            <a:pPr marL="0" indent="0">
              <a:buNone/>
            </a:pPr>
            <a:endParaRPr lang="id-ID" dirty="0"/>
          </a:p>
          <a:p>
            <a:pPr marL="0" indent="0">
              <a:buNone/>
            </a:pPr>
            <a:r>
              <a:rPr lang="id-ID" dirty="0"/>
              <a:t>Langkah:</a:t>
            </a:r>
          </a:p>
          <a:p>
            <a:pPr marL="0" indent="0">
              <a:buNone/>
            </a:pPr>
            <a:r>
              <a:rPr lang="id-ID" dirty="0"/>
              <a:t>1: Gambarlah grafik aliran kontrol (control flow graph)</a:t>
            </a:r>
          </a:p>
          <a:p>
            <a:pPr marL="0" indent="0">
              <a:buNone/>
            </a:pPr>
            <a:r>
              <a:rPr lang="id-ID" dirty="0"/>
              <a:t>2: Hitung kompleksitas siklus</a:t>
            </a:r>
          </a:p>
          <a:p>
            <a:pPr marL="0" indent="0">
              <a:buNone/>
            </a:pPr>
            <a:r>
              <a:rPr lang="id-ID" dirty="0"/>
              <a:t>3: Pilih kumpulan jalur dasar (basis set of path)</a:t>
            </a:r>
          </a:p>
          <a:p>
            <a:pPr marL="0" indent="0">
              <a:buNone/>
            </a:pPr>
            <a:r>
              <a:rPr lang="id-ID" dirty="0"/>
              <a:t>4: Buat kasus uji (test case) untuk melatih setiap jalur</a:t>
            </a:r>
          </a:p>
        </p:txBody>
      </p:sp>
      <p:sp>
        <p:nvSpPr>
          <p:cNvPr id="4"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8019146" y="2287392"/>
            <a:ext cx="4172854" cy="2911860"/>
          </a:xfrm>
          <a:prstGeom prst="rect">
            <a:avLst/>
          </a:prstGeom>
        </p:spPr>
      </p:pic>
      <p:sp>
        <p:nvSpPr>
          <p:cNvPr id="7" name="Title 1"/>
          <p:cNvSpPr txBox="1">
            <a:spLocks/>
          </p:cNvSpPr>
          <p:nvPr/>
        </p:nvSpPr>
        <p:spPr>
          <a:xfrm>
            <a:off x="1541926" y="3996774"/>
            <a:ext cx="6477219" cy="809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Signika" panose="02010003020600000004" pitchFamily="2" charset="0"/>
                <a:ea typeface="+mj-ea"/>
                <a:cs typeface="+mj-cs"/>
              </a:defRPr>
            </a:lvl1pPr>
          </a:lstStyle>
          <a:p>
            <a:r>
              <a:rPr lang="fi-FI" dirty="0"/>
              <a:t>McCabe’s Basis Path Testing</a:t>
            </a:r>
            <a:endParaRPr lang="id-ID" dirty="0"/>
          </a:p>
        </p:txBody>
      </p:sp>
    </p:spTree>
    <p:extLst>
      <p:ext uri="{BB962C8B-B14F-4D97-AF65-F5344CB8AC3E}">
        <p14:creationId xmlns:p14="http://schemas.microsoft.com/office/powerpoint/2010/main" val="337783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Step 1: Gambar Grafik Aliran Kontrol (Control Flow Graph) #1</a:t>
            </a:r>
          </a:p>
        </p:txBody>
      </p:sp>
      <p:sp>
        <p:nvSpPr>
          <p:cNvPr id="3" name="Content Placeholder 2"/>
          <p:cNvSpPr>
            <a:spLocks noGrp="1"/>
          </p:cNvSpPr>
          <p:nvPr>
            <p:ph idx="1"/>
          </p:nvPr>
        </p:nvSpPr>
        <p:spPr/>
        <p:txBody>
          <a:bodyPr/>
          <a:lstStyle/>
          <a:p>
            <a:pPr marL="0" indent="0">
              <a:buNone/>
            </a:pPr>
            <a:r>
              <a:rPr lang="id-ID" sz="2000" b="1" dirty="0"/>
              <a:t>Grafik Aliran Kontrol (Control Flow Graph) </a:t>
            </a:r>
          </a:p>
          <a:p>
            <a:pPr marL="0" indent="0">
              <a:buNone/>
            </a:pPr>
            <a:r>
              <a:rPr lang="id-ID" dirty="0"/>
              <a:t>Setiap desain prosedural dapat diterjemahkan ke dalam aliran kontrol grafik:</a:t>
            </a:r>
          </a:p>
          <a:p>
            <a:r>
              <a:rPr lang="id-ID" dirty="0"/>
              <a:t>Garis (atau panah) yang disebut </a:t>
            </a:r>
            <a:r>
              <a:rPr lang="id-ID" b="1" dirty="0"/>
              <a:t>tepi (edges)</a:t>
            </a:r>
            <a:r>
              <a:rPr lang="id-ID" dirty="0"/>
              <a:t> mewakili aliran kontrol</a:t>
            </a:r>
          </a:p>
          <a:p>
            <a:r>
              <a:rPr lang="id-ID" dirty="0"/>
              <a:t>Lingkaran yang disebut </a:t>
            </a:r>
            <a:r>
              <a:rPr lang="id-ID" b="1" dirty="0"/>
              <a:t>node</a:t>
            </a:r>
            <a:r>
              <a:rPr lang="id-ID" dirty="0"/>
              <a:t> mewakili satu atau lebih tindakan</a:t>
            </a:r>
          </a:p>
          <a:p>
            <a:r>
              <a:rPr lang="id-ID" dirty="0"/>
              <a:t>Area yang dibatasi oleh edge dan node disebut </a:t>
            </a:r>
            <a:r>
              <a:rPr lang="id-ID" b="1" dirty="0"/>
              <a:t>region</a:t>
            </a:r>
          </a:p>
          <a:p>
            <a:r>
              <a:rPr lang="id-ID" b="1" dirty="0"/>
              <a:t>Node predikat/ predicate node </a:t>
            </a:r>
            <a:r>
              <a:rPr lang="id-ID" dirty="0"/>
              <a:t>adalah node yang berisi suatu kondisi</a:t>
            </a:r>
          </a:p>
        </p:txBody>
      </p:sp>
      <p:pic>
        <p:nvPicPr>
          <p:cNvPr id="4" name="Picture 3"/>
          <p:cNvPicPr>
            <a:picLocks noChangeAspect="1"/>
          </p:cNvPicPr>
          <p:nvPr/>
        </p:nvPicPr>
        <p:blipFill>
          <a:blip r:embed="rId2"/>
          <a:stretch>
            <a:fillRect/>
          </a:stretch>
        </p:blipFill>
        <p:spPr>
          <a:xfrm>
            <a:off x="8891760" y="2034709"/>
            <a:ext cx="2043480" cy="1804736"/>
          </a:xfrm>
          <a:prstGeom prst="rect">
            <a:avLst/>
          </a:prstGeom>
        </p:spPr>
      </p:pic>
      <p:sp>
        <p:nvSpPr>
          <p:cNvPr id="5"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2887827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Step 1: Gambar Grafik Aliran Kontrol (Control Flow Graph) #2</a:t>
            </a:r>
          </a:p>
        </p:txBody>
      </p:sp>
      <p:sp>
        <p:nvSpPr>
          <p:cNvPr id="3" name="Content Placeholder 2"/>
          <p:cNvSpPr>
            <a:spLocks noGrp="1"/>
          </p:cNvSpPr>
          <p:nvPr>
            <p:ph idx="1"/>
          </p:nvPr>
        </p:nvSpPr>
        <p:spPr/>
        <p:txBody>
          <a:bodyPr/>
          <a:lstStyle/>
          <a:p>
            <a:pPr marL="0" indent="0">
              <a:buNone/>
            </a:pPr>
            <a:r>
              <a:rPr lang="id-ID" sz="2000" b="1" dirty="0"/>
              <a:t>Struktur Dasar Grafik Aliran Kontrol (Control Flow Graph) </a:t>
            </a:r>
          </a:p>
        </p:txBody>
      </p:sp>
      <p:pic>
        <p:nvPicPr>
          <p:cNvPr id="5" name="Picture 4"/>
          <p:cNvPicPr>
            <a:picLocks noChangeAspect="1"/>
          </p:cNvPicPr>
          <p:nvPr/>
        </p:nvPicPr>
        <p:blipFill>
          <a:blip r:embed="rId2"/>
          <a:stretch>
            <a:fillRect/>
          </a:stretch>
        </p:blipFill>
        <p:spPr>
          <a:xfrm>
            <a:off x="1541928" y="2538830"/>
            <a:ext cx="5335253" cy="3755172"/>
          </a:xfrm>
          <a:prstGeom prst="rect">
            <a:avLst/>
          </a:prstGeom>
        </p:spPr>
      </p:pic>
      <p:sp>
        <p:nvSpPr>
          <p:cNvPr id="6"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7"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grpSp>
        <p:nvGrpSpPr>
          <p:cNvPr id="42" name="Group 41"/>
          <p:cNvGrpSpPr/>
          <p:nvPr/>
        </p:nvGrpSpPr>
        <p:grpSpPr>
          <a:xfrm>
            <a:off x="7479490" y="2557143"/>
            <a:ext cx="1008609" cy="2648966"/>
            <a:chOff x="7479490" y="2557143"/>
            <a:chExt cx="1008609" cy="2648966"/>
          </a:xfrm>
        </p:grpSpPr>
        <p:sp>
          <p:nvSpPr>
            <p:cNvPr id="4" name="Oval 3"/>
            <p:cNvSpPr/>
            <p:nvPr/>
          </p:nvSpPr>
          <p:spPr>
            <a:xfrm>
              <a:off x="7734300" y="2958910"/>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Oval 7"/>
            <p:cNvSpPr/>
            <p:nvPr/>
          </p:nvSpPr>
          <p:spPr>
            <a:xfrm>
              <a:off x="7734300" y="3566713"/>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Oval 8"/>
            <p:cNvSpPr/>
            <p:nvPr/>
          </p:nvSpPr>
          <p:spPr>
            <a:xfrm>
              <a:off x="7734300" y="4809869"/>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Oval 9"/>
            <p:cNvSpPr/>
            <p:nvPr/>
          </p:nvSpPr>
          <p:spPr>
            <a:xfrm>
              <a:off x="7734300" y="4188291"/>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6" name="Straight Arrow Connector 15"/>
            <p:cNvCxnSpPr>
              <a:stCxn id="4" idx="4"/>
              <a:endCxn id="8" idx="0"/>
            </p:cNvCxnSpPr>
            <p:nvPr/>
          </p:nvCxnSpPr>
          <p:spPr>
            <a:xfrm>
              <a:off x="7930896" y="3355150"/>
              <a:ext cx="0" cy="2115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930896" y="3976728"/>
              <a:ext cx="0" cy="2115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930896" y="4598306"/>
              <a:ext cx="0" cy="2115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479490" y="2557143"/>
              <a:ext cx="1008609" cy="338554"/>
            </a:xfrm>
            <a:prstGeom prst="rect">
              <a:avLst/>
            </a:prstGeom>
            <a:noFill/>
          </p:spPr>
          <p:txBody>
            <a:bodyPr wrap="none" rtlCol="0">
              <a:spAutoFit/>
            </a:bodyPr>
            <a:lstStyle/>
            <a:p>
              <a:r>
                <a:rPr lang="id-ID" sz="1600" b="1" dirty="0">
                  <a:solidFill>
                    <a:srgbClr val="0013AD"/>
                  </a:solidFill>
                </a:rPr>
                <a:t>Sequence</a:t>
              </a:r>
            </a:p>
          </p:txBody>
        </p:sp>
      </p:grpSp>
      <p:grpSp>
        <p:nvGrpSpPr>
          <p:cNvPr id="43" name="Group 42"/>
          <p:cNvGrpSpPr/>
          <p:nvPr/>
        </p:nvGrpSpPr>
        <p:grpSpPr>
          <a:xfrm>
            <a:off x="9070974" y="2556285"/>
            <a:ext cx="986167" cy="2559499"/>
            <a:chOff x="9070974" y="2556285"/>
            <a:chExt cx="986167" cy="2559499"/>
          </a:xfrm>
        </p:grpSpPr>
        <p:cxnSp>
          <p:nvCxnSpPr>
            <p:cNvPr id="29" name="Curved Connector 28"/>
            <p:cNvCxnSpPr/>
            <p:nvPr/>
          </p:nvCxnSpPr>
          <p:spPr>
            <a:xfrm flipV="1">
              <a:off x="9670200" y="3124583"/>
              <a:ext cx="94546" cy="1224091"/>
            </a:xfrm>
            <a:prstGeom prst="curvedConnector3">
              <a:avLst>
                <a:gd name="adj1" fmla="val 342996"/>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9371555" y="2971420"/>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11"/>
            <p:cNvSpPr/>
            <p:nvPr/>
          </p:nvSpPr>
          <p:spPr>
            <a:xfrm>
              <a:off x="9371555" y="3584303"/>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12"/>
            <p:cNvSpPr/>
            <p:nvPr/>
          </p:nvSpPr>
          <p:spPr>
            <a:xfrm>
              <a:off x="9367462" y="4719544"/>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3" name="Straight Arrow Connector 22"/>
            <p:cNvCxnSpPr/>
            <p:nvPr/>
          </p:nvCxnSpPr>
          <p:spPr>
            <a:xfrm>
              <a:off x="9568151" y="3365120"/>
              <a:ext cx="0" cy="2115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9367462" y="4191194"/>
              <a:ext cx="393192" cy="396240"/>
            </a:xfrm>
            <a:prstGeom prst="ellipse">
              <a:avLst/>
            </a:prstGeom>
            <a:solidFill>
              <a:srgbClr val="99CCFF"/>
            </a:solidFill>
            <a:ln w="285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25" name="Straight Arrow Connector 24"/>
            <p:cNvCxnSpPr/>
            <p:nvPr/>
          </p:nvCxnSpPr>
          <p:spPr>
            <a:xfrm>
              <a:off x="9564058" y="3972011"/>
              <a:ext cx="0" cy="21156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endCxn id="13" idx="2"/>
            </p:cNvCxnSpPr>
            <p:nvPr/>
          </p:nvCxnSpPr>
          <p:spPr>
            <a:xfrm rot="5400000">
              <a:off x="8487070" y="4033179"/>
              <a:ext cx="1764877" cy="4092"/>
            </a:xfrm>
            <a:prstGeom prst="curvedConnector4">
              <a:avLst>
                <a:gd name="adj1" fmla="val 60"/>
                <a:gd name="adj2" fmla="val 7796970"/>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070974" y="2556285"/>
              <a:ext cx="986167" cy="338554"/>
            </a:xfrm>
            <a:prstGeom prst="rect">
              <a:avLst/>
            </a:prstGeom>
            <a:noFill/>
          </p:spPr>
          <p:txBody>
            <a:bodyPr wrap="none" rtlCol="0">
              <a:spAutoFit/>
            </a:bodyPr>
            <a:lstStyle/>
            <a:p>
              <a:r>
                <a:rPr lang="id-ID" sz="1600" b="1" dirty="0">
                  <a:solidFill>
                    <a:srgbClr val="0013AD"/>
                  </a:solidFill>
                </a:rPr>
                <a:t>Do-While</a:t>
              </a:r>
            </a:p>
          </p:txBody>
        </p:sp>
      </p:grpSp>
    </p:spTree>
    <p:extLst>
      <p:ext uri="{BB962C8B-B14F-4D97-AF65-F5344CB8AC3E}">
        <p14:creationId xmlns:p14="http://schemas.microsoft.com/office/powerpoint/2010/main" val="157806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Step 1: Gambar Grafik Aliran Kontrol (Control Flow Graph) #3</a:t>
            </a:r>
          </a:p>
        </p:txBody>
      </p:sp>
      <p:sp>
        <p:nvSpPr>
          <p:cNvPr id="3" name="Content Placeholder 2"/>
          <p:cNvSpPr>
            <a:spLocks noGrp="1"/>
          </p:cNvSpPr>
          <p:nvPr>
            <p:ph idx="1"/>
          </p:nvPr>
        </p:nvSpPr>
        <p:spPr>
          <a:xfrm>
            <a:off x="1541928" y="2034709"/>
            <a:ext cx="9744637" cy="4823291"/>
          </a:xfrm>
        </p:spPr>
        <p:txBody>
          <a:bodyPr>
            <a:normAutofit lnSpcReduction="10000"/>
          </a:bodyPr>
          <a:lstStyle/>
          <a:p>
            <a:pPr marL="0" indent="0">
              <a:buNone/>
            </a:pPr>
            <a:r>
              <a:rPr lang="id-ID" sz="2000" b="1" dirty="0"/>
              <a:t>Contoh</a:t>
            </a:r>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endParaRPr lang="id-ID" sz="2000" b="1" dirty="0"/>
          </a:p>
          <a:p>
            <a:pPr marL="0" indent="0">
              <a:buNone/>
            </a:pPr>
            <a:r>
              <a:rPr lang="id-ID" sz="2000" dirty="0"/>
              <a:t>Langkah pertama dalam basis path testing adalah menggambar grafik aliran kontrol. Seperti yang diilustrasikan pada contoh di atas, dapat dilakukan langsung dari kode sumber.</a:t>
            </a:r>
          </a:p>
        </p:txBody>
      </p:sp>
      <p:pic>
        <p:nvPicPr>
          <p:cNvPr id="4" name="Picture 3"/>
          <p:cNvPicPr>
            <a:picLocks noChangeAspect="1"/>
          </p:cNvPicPr>
          <p:nvPr/>
        </p:nvPicPr>
        <p:blipFill>
          <a:blip r:embed="rId2"/>
          <a:stretch>
            <a:fillRect/>
          </a:stretch>
        </p:blipFill>
        <p:spPr>
          <a:xfrm>
            <a:off x="302295" y="2540920"/>
            <a:ext cx="5440780" cy="3196342"/>
          </a:xfrm>
          <a:prstGeom prst="rect">
            <a:avLst/>
          </a:prstGeom>
        </p:spPr>
      </p:pic>
      <p:pic>
        <p:nvPicPr>
          <p:cNvPr id="6" name="Picture 5"/>
          <p:cNvPicPr>
            <a:picLocks noChangeAspect="1"/>
          </p:cNvPicPr>
          <p:nvPr/>
        </p:nvPicPr>
        <p:blipFill>
          <a:blip r:embed="rId3"/>
          <a:stretch>
            <a:fillRect/>
          </a:stretch>
        </p:blipFill>
        <p:spPr>
          <a:xfrm>
            <a:off x="6014788" y="2328645"/>
            <a:ext cx="6048876" cy="3620891"/>
          </a:xfrm>
          <a:prstGeom prst="rect">
            <a:avLst/>
          </a:prstGeom>
        </p:spPr>
      </p:pic>
      <p:sp>
        <p:nvSpPr>
          <p:cNvPr id="7"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8"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3136545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928" y="1067803"/>
            <a:ext cx="9744637" cy="809251"/>
          </a:xfrm>
        </p:spPr>
        <p:txBody>
          <a:bodyPr>
            <a:normAutofit/>
          </a:bodyPr>
          <a:lstStyle/>
          <a:p>
            <a:r>
              <a:rPr lang="id-ID" dirty="0"/>
              <a:t>Step 2: Hitung Kompleksitas Siklus #1</a:t>
            </a:r>
          </a:p>
        </p:txBody>
      </p:sp>
      <p:sp>
        <p:nvSpPr>
          <p:cNvPr id="3" name="Content Placeholder 2"/>
          <p:cNvSpPr>
            <a:spLocks noGrp="1"/>
          </p:cNvSpPr>
          <p:nvPr>
            <p:ph idx="1"/>
          </p:nvPr>
        </p:nvSpPr>
        <p:spPr/>
        <p:txBody>
          <a:bodyPr/>
          <a:lstStyle/>
          <a:p>
            <a:pPr marL="0" indent="0">
              <a:buNone/>
            </a:pPr>
            <a:r>
              <a:rPr lang="id-ID" dirty="0"/>
              <a:t>Model: V(G) = edges – nodes + 2p</a:t>
            </a:r>
          </a:p>
          <a:p>
            <a:pPr marL="0" indent="0">
              <a:buNone/>
            </a:pPr>
            <a:r>
              <a:rPr lang="id-ID" dirty="0"/>
              <a:t>Dimana p = jumlah bagian grafik yang tidak terhubung</a:t>
            </a:r>
          </a:p>
        </p:txBody>
      </p:sp>
      <p:pic>
        <p:nvPicPr>
          <p:cNvPr id="4" name="Picture 3"/>
          <p:cNvPicPr>
            <a:picLocks noChangeAspect="1"/>
          </p:cNvPicPr>
          <p:nvPr/>
        </p:nvPicPr>
        <p:blipFill>
          <a:blip r:embed="rId2"/>
          <a:stretch>
            <a:fillRect/>
          </a:stretch>
        </p:blipFill>
        <p:spPr>
          <a:xfrm>
            <a:off x="1965800" y="2936134"/>
            <a:ext cx="7091022" cy="2854063"/>
          </a:xfrm>
          <a:prstGeom prst="rect">
            <a:avLst/>
          </a:prstGeom>
        </p:spPr>
      </p:pic>
      <p:sp>
        <p:nvSpPr>
          <p:cNvPr id="5"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96631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Step 2: Hitung Kompleksitas Siklus #2</a:t>
            </a:r>
          </a:p>
        </p:txBody>
      </p:sp>
      <p:sp>
        <p:nvSpPr>
          <p:cNvPr id="3" name="Content Placeholder 2"/>
          <p:cNvSpPr>
            <a:spLocks noGrp="1"/>
          </p:cNvSpPr>
          <p:nvPr>
            <p:ph idx="1"/>
          </p:nvPr>
        </p:nvSpPr>
        <p:spPr/>
        <p:txBody>
          <a:bodyPr/>
          <a:lstStyle/>
          <a:p>
            <a:pPr marL="0" indent="0">
              <a:buNone/>
            </a:pPr>
            <a:r>
              <a:rPr lang="id-ID" dirty="0"/>
              <a:t>Model: V(G) = edges – nodes + 2p</a:t>
            </a:r>
          </a:p>
          <a:p>
            <a:pPr marL="0" indent="0">
              <a:buNone/>
            </a:pPr>
            <a:r>
              <a:rPr lang="id-ID" dirty="0"/>
              <a:t>Dimana p = jumlah bagian grafik yang tidak terhubung</a:t>
            </a:r>
          </a:p>
        </p:txBody>
      </p:sp>
      <p:pic>
        <p:nvPicPr>
          <p:cNvPr id="5" name="Picture 4"/>
          <p:cNvPicPr>
            <a:picLocks noChangeAspect="1"/>
          </p:cNvPicPr>
          <p:nvPr/>
        </p:nvPicPr>
        <p:blipFill>
          <a:blip r:embed="rId2"/>
          <a:stretch>
            <a:fillRect/>
          </a:stretch>
        </p:blipFill>
        <p:spPr>
          <a:xfrm>
            <a:off x="1541928" y="2642450"/>
            <a:ext cx="7508631" cy="2800598"/>
          </a:xfrm>
          <a:prstGeom prst="rect">
            <a:avLst/>
          </a:prstGeom>
        </p:spPr>
      </p:pic>
      <p:pic>
        <p:nvPicPr>
          <p:cNvPr id="6" name="Picture 5"/>
          <p:cNvPicPr>
            <a:picLocks noChangeAspect="1"/>
          </p:cNvPicPr>
          <p:nvPr/>
        </p:nvPicPr>
        <p:blipFill>
          <a:blip r:embed="rId3"/>
          <a:stretch>
            <a:fillRect/>
          </a:stretch>
        </p:blipFill>
        <p:spPr>
          <a:xfrm>
            <a:off x="1855938" y="5359496"/>
            <a:ext cx="1326143" cy="811367"/>
          </a:xfrm>
          <a:prstGeom prst="rect">
            <a:avLst/>
          </a:prstGeom>
        </p:spPr>
      </p:pic>
      <p:pic>
        <p:nvPicPr>
          <p:cNvPr id="7" name="Picture 6"/>
          <p:cNvPicPr>
            <a:picLocks noChangeAspect="1"/>
          </p:cNvPicPr>
          <p:nvPr/>
        </p:nvPicPr>
        <p:blipFill>
          <a:blip r:embed="rId4"/>
          <a:stretch>
            <a:fillRect/>
          </a:stretch>
        </p:blipFill>
        <p:spPr>
          <a:xfrm>
            <a:off x="3801163" y="5443048"/>
            <a:ext cx="1288204" cy="752236"/>
          </a:xfrm>
          <a:prstGeom prst="rect">
            <a:avLst/>
          </a:prstGeom>
        </p:spPr>
      </p:pic>
      <p:pic>
        <p:nvPicPr>
          <p:cNvPr id="8" name="Picture 7"/>
          <p:cNvPicPr>
            <a:picLocks noChangeAspect="1"/>
          </p:cNvPicPr>
          <p:nvPr/>
        </p:nvPicPr>
        <p:blipFill>
          <a:blip r:embed="rId5"/>
          <a:stretch>
            <a:fillRect/>
          </a:stretch>
        </p:blipFill>
        <p:spPr>
          <a:xfrm>
            <a:off x="6659074" y="5479438"/>
            <a:ext cx="1390332" cy="715846"/>
          </a:xfrm>
          <a:prstGeom prst="rect">
            <a:avLst/>
          </a:prstGeom>
        </p:spPr>
      </p:pic>
      <p:sp>
        <p:nvSpPr>
          <p:cNvPr id="9" name="Subtitle 4">
            <a:extLst>
              <a:ext uri="{FF2B5EF4-FFF2-40B4-BE49-F238E27FC236}">
                <a16:creationId xmlns:a16="http://schemas.microsoft.com/office/drawing/2014/main" id="{1E691D99-C86E-4F99-AA8C-3E3FC1E614C4}"/>
              </a:ext>
            </a:extLst>
          </p:cNvPr>
          <p:cNvSpPr txBox="1">
            <a:spLocks/>
          </p:cNvSpPr>
          <p:nvPr/>
        </p:nvSpPr>
        <p:spPr>
          <a:xfrm>
            <a:off x="956815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MATA KULIAH</a:t>
            </a:r>
          </a:p>
          <a:p>
            <a:pPr algn="r">
              <a:spcBef>
                <a:spcPts val="0"/>
              </a:spcBef>
            </a:pPr>
            <a:r>
              <a:rPr lang="id-ID" sz="1200" b="1" dirty="0">
                <a:solidFill>
                  <a:schemeClr val="accent5">
                    <a:lumMod val="75000"/>
                  </a:schemeClr>
                </a:solidFill>
              </a:rPr>
              <a:t>SOFTWARE QUALITY &amp; TESTING</a:t>
            </a:r>
            <a:endParaRPr lang="en-ID" sz="1050" b="1" dirty="0">
              <a:solidFill>
                <a:schemeClr val="accent5">
                  <a:lumMod val="75000"/>
                </a:schemeClr>
              </a:solidFill>
            </a:endParaRPr>
          </a:p>
          <a:p>
            <a:pPr algn="r">
              <a:spcBef>
                <a:spcPts val="0"/>
              </a:spcBef>
            </a:pPr>
            <a:endParaRPr lang="en-ID" sz="1050" b="1" dirty="0">
              <a:solidFill>
                <a:schemeClr val="accent5">
                  <a:lumMod val="75000"/>
                </a:schemeClr>
              </a:solidFill>
            </a:endParaRPr>
          </a:p>
        </p:txBody>
      </p:sp>
      <p:sp>
        <p:nvSpPr>
          <p:cNvPr id="10"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a:t>
            </a:r>
            <a:endParaRPr lang="en-ID" sz="1050" b="1" dirty="0">
              <a:solidFill>
                <a:schemeClr val="accent5">
                  <a:lumMod val="75000"/>
                </a:schemeClr>
              </a:solidFill>
            </a:endParaRPr>
          </a:p>
        </p:txBody>
      </p:sp>
    </p:spTree>
    <p:extLst>
      <p:ext uri="{BB962C8B-B14F-4D97-AF65-F5344CB8AC3E}">
        <p14:creationId xmlns:p14="http://schemas.microsoft.com/office/powerpoint/2010/main" val="168173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1751</Words>
  <Application>Microsoft Office PowerPoint</Application>
  <PresentationFormat>Widescreen</PresentationFormat>
  <Paragraphs>291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Signika</vt:lpstr>
      <vt:lpstr>1_Custom Design</vt:lpstr>
      <vt:lpstr>White Box Testing : Basis Path</vt:lpstr>
      <vt:lpstr>Tantangan Pengujian</vt:lpstr>
      <vt:lpstr>Apa itu Basis Path Testing?</vt:lpstr>
      <vt:lpstr>Apa itu Basis Path Testing?</vt:lpstr>
      <vt:lpstr>Step 1: Gambar Grafik Aliran Kontrol (Control Flow Graph) #1</vt:lpstr>
      <vt:lpstr>Step 1: Gambar Grafik Aliran Kontrol (Control Flow Graph) #2</vt:lpstr>
      <vt:lpstr>Step 1: Gambar Grafik Aliran Kontrol (Control Flow Graph) #3</vt:lpstr>
      <vt:lpstr>Step 2: Hitung Kompleksitas Siklus #1</vt:lpstr>
      <vt:lpstr>Step 2: Hitung Kompleksitas Siklus #2</vt:lpstr>
      <vt:lpstr>Kegunaan Kompleksitas Siklus</vt:lpstr>
      <vt:lpstr>Uji Kasus -  Step 1</vt:lpstr>
      <vt:lpstr>Uji Kasus – Step 2</vt:lpstr>
      <vt:lpstr>Uji Kasus – Step 2 </vt:lpstr>
      <vt:lpstr>Step 3: Pilih Kumpulan Jalur Dasar (Basis Set Of Path)</vt:lpstr>
      <vt:lpstr>Uji Kasus - Step 3: Pilih Kumpulan Jalur Dasar (Basis Set Of Path)</vt:lpstr>
      <vt:lpstr>Step 4: Buat kasus uji (test case) untuk melatih setiap jalur </vt:lpstr>
      <vt:lpstr>Kesimpulan</vt:lpstr>
      <vt:lpstr>Referensi</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Testing : - Manual Testing (for Beginners : Concepts, Types, Tool) - Automation Testing (What is, Process, Benefits &amp; Tools )</dc:title>
  <dc:creator>Ayu Pertiwi</dc:creator>
  <cp:lastModifiedBy>IntSysUser</cp:lastModifiedBy>
  <cp:revision>64</cp:revision>
  <dcterms:created xsi:type="dcterms:W3CDTF">2020-10-19T06:56:06Z</dcterms:created>
  <dcterms:modified xsi:type="dcterms:W3CDTF">2023-12-04T03:45:01Z</dcterms:modified>
</cp:coreProperties>
</file>