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60"/>
  </p:notesMasterIdLst>
  <p:sldIdLst>
    <p:sldId id="257" r:id="rId2"/>
    <p:sldId id="296" r:id="rId3"/>
    <p:sldId id="343" r:id="rId4"/>
    <p:sldId id="345" r:id="rId5"/>
    <p:sldId id="346" r:id="rId6"/>
    <p:sldId id="347" r:id="rId7"/>
    <p:sldId id="348" r:id="rId8"/>
    <p:sldId id="349" r:id="rId9"/>
    <p:sldId id="350" r:id="rId10"/>
    <p:sldId id="351" r:id="rId11"/>
    <p:sldId id="352" r:id="rId12"/>
    <p:sldId id="353" r:id="rId13"/>
    <p:sldId id="393" r:id="rId14"/>
    <p:sldId id="354" r:id="rId15"/>
    <p:sldId id="355" r:id="rId16"/>
    <p:sldId id="297" r:id="rId17"/>
    <p:sldId id="358" r:id="rId18"/>
    <p:sldId id="359" r:id="rId19"/>
    <p:sldId id="360" r:id="rId20"/>
    <p:sldId id="361" r:id="rId21"/>
    <p:sldId id="362" r:id="rId22"/>
    <p:sldId id="363" r:id="rId23"/>
    <p:sldId id="364" r:id="rId24"/>
    <p:sldId id="365" r:id="rId25"/>
    <p:sldId id="366" r:id="rId26"/>
    <p:sldId id="367" r:id="rId27"/>
    <p:sldId id="357" r:id="rId28"/>
    <p:sldId id="307" r:id="rId29"/>
    <p:sldId id="377" r:id="rId30"/>
    <p:sldId id="378" r:id="rId31"/>
    <p:sldId id="379" r:id="rId32"/>
    <p:sldId id="380" r:id="rId33"/>
    <p:sldId id="381" r:id="rId34"/>
    <p:sldId id="382" r:id="rId35"/>
    <p:sldId id="383" r:id="rId36"/>
    <p:sldId id="384" r:id="rId37"/>
    <p:sldId id="311" r:id="rId38"/>
    <p:sldId id="385" r:id="rId39"/>
    <p:sldId id="386" r:id="rId40"/>
    <p:sldId id="387" r:id="rId41"/>
    <p:sldId id="388" r:id="rId42"/>
    <p:sldId id="389" r:id="rId43"/>
    <p:sldId id="390" r:id="rId44"/>
    <p:sldId id="391" r:id="rId45"/>
    <p:sldId id="392" r:id="rId46"/>
    <p:sldId id="406" r:id="rId47"/>
    <p:sldId id="395" r:id="rId48"/>
    <p:sldId id="396" r:id="rId49"/>
    <p:sldId id="397" r:id="rId50"/>
    <p:sldId id="398" r:id="rId51"/>
    <p:sldId id="399" r:id="rId52"/>
    <p:sldId id="400" r:id="rId53"/>
    <p:sldId id="401" r:id="rId54"/>
    <p:sldId id="402" r:id="rId55"/>
    <p:sldId id="404" r:id="rId56"/>
    <p:sldId id="405" r:id="rId57"/>
    <p:sldId id="295" r:id="rId58"/>
    <p:sldId id="39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3AD"/>
    <a:srgbClr val="000000"/>
    <a:srgbClr val="99CCFF"/>
    <a:srgbClr val="1DB8F0"/>
    <a:srgbClr val="9148C8"/>
    <a:srgbClr val="73B1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5226" autoAdjust="0"/>
  </p:normalViewPr>
  <p:slideViewPr>
    <p:cSldViewPr snapToGrid="0">
      <p:cViewPr varScale="1">
        <p:scale>
          <a:sx n="90" d="100"/>
          <a:sy n="90" d="100"/>
        </p:scale>
        <p:origin x="594" y="90"/>
      </p:cViewPr>
      <p:guideLst/>
    </p:cSldViewPr>
  </p:slideViewPr>
  <p:outlineViewPr>
    <p:cViewPr>
      <p:scale>
        <a:sx n="33" d="100"/>
        <a:sy n="33" d="100"/>
      </p:scale>
      <p:origin x="0" y="0"/>
    </p:cViewPr>
  </p:outlineViewPr>
  <p:notesTextViewPr>
    <p:cViewPr>
      <p:scale>
        <a:sx n="20" d="100"/>
        <a:sy n="20" d="100"/>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D933B-8FBE-4595-87A4-9EECC3EBC272}" type="datetimeFigureOut">
              <a:rPr lang="en-ID" smtClean="0"/>
              <a:t>28/11/2023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D" dirty="0"/>
              <a:t>A!!.7001 - 2020</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221B0-A3AB-4C74-8324-47966F7928FE}" type="slidenum">
              <a:rPr lang="en-ID" smtClean="0"/>
              <a:t>‹#›</a:t>
            </a:fld>
            <a:endParaRPr lang="en-ID"/>
          </a:p>
        </p:txBody>
      </p:sp>
    </p:spTree>
    <p:extLst>
      <p:ext uri="{BB962C8B-B14F-4D97-AF65-F5344CB8AC3E}">
        <p14:creationId xmlns:p14="http://schemas.microsoft.com/office/powerpoint/2010/main" val="2036151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259221B0-A3AB-4C74-8324-47966F7928FE}" type="slidenum">
              <a:rPr lang="en-ID" smtClean="0"/>
              <a:t>1</a:t>
            </a:fld>
            <a:endParaRPr lang="en-ID"/>
          </a:p>
        </p:txBody>
      </p:sp>
    </p:spTree>
    <p:extLst>
      <p:ext uri="{BB962C8B-B14F-4D97-AF65-F5344CB8AC3E}">
        <p14:creationId xmlns:p14="http://schemas.microsoft.com/office/powerpoint/2010/main" val="215428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9221B0-A3AB-4C74-8324-47966F7928FE}" type="slidenum">
              <a:rPr lang="en-ID" smtClean="0"/>
              <a:t>32</a:t>
            </a:fld>
            <a:endParaRPr lang="en-ID"/>
          </a:p>
        </p:txBody>
      </p:sp>
    </p:spTree>
    <p:extLst>
      <p:ext uri="{BB962C8B-B14F-4D97-AF65-F5344CB8AC3E}">
        <p14:creationId xmlns:p14="http://schemas.microsoft.com/office/powerpoint/2010/main" val="2952269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9221B0-A3AB-4C74-8324-47966F7928FE}" type="slidenum">
              <a:rPr lang="en-ID" smtClean="0"/>
              <a:t>34</a:t>
            </a:fld>
            <a:endParaRPr lang="en-ID"/>
          </a:p>
        </p:txBody>
      </p:sp>
    </p:spTree>
    <p:extLst>
      <p:ext uri="{BB962C8B-B14F-4D97-AF65-F5344CB8AC3E}">
        <p14:creationId xmlns:p14="http://schemas.microsoft.com/office/powerpoint/2010/main" val="1971002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9221B0-A3AB-4C74-8324-47966F7928FE}" type="slidenum">
              <a:rPr lang="en-ID" smtClean="0"/>
              <a:t>37</a:t>
            </a:fld>
            <a:endParaRPr lang="en-ID"/>
          </a:p>
        </p:txBody>
      </p:sp>
    </p:spTree>
    <p:extLst>
      <p:ext uri="{BB962C8B-B14F-4D97-AF65-F5344CB8AC3E}">
        <p14:creationId xmlns:p14="http://schemas.microsoft.com/office/powerpoint/2010/main" val="2301026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9221B0-A3AB-4C74-8324-47966F7928FE}" type="slidenum">
              <a:rPr lang="en-ID" smtClean="0"/>
              <a:t>38</a:t>
            </a:fld>
            <a:endParaRPr lang="en-ID"/>
          </a:p>
        </p:txBody>
      </p:sp>
    </p:spTree>
    <p:extLst>
      <p:ext uri="{BB962C8B-B14F-4D97-AF65-F5344CB8AC3E}">
        <p14:creationId xmlns:p14="http://schemas.microsoft.com/office/powerpoint/2010/main" val="730139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6000" dirty="0"/>
          </a:p>
        </p:txBody>
      </p:sp>
      <p:sp>
        <p:nvSpPr>
          <p:cNvPr id="4" name="Slide Number Placeholder 3"/>
          <p:cNvSpPr>
            <a:spLocks noGrp="1"/>
          </p:cNvSpPr>
          <p:nvPr>
            <p:ph type="sldNum" sz="quarter" idx="5"/>
          </p:nvPr>
        </p:nvSpPr>
        <p:spPr/>
        <p:txBody>
          <a:bodyPr/>
          <a:lstStyle/>
          <a:p>
            <a:fld id="{259221B0-A3AB-4C74-8324-47966F7928FE}" type="slidenum">
              <a:rPr lang="en-ID" smtClean="0"/>
              <a:t>47</a:t>
            </a:fld>
            <a:endParaRPr lang="en-ID"/>
          </a:p>
        </p:txBody>
      </p:sp>
    </p:spTree>
    <p:extLst>
      <p:ext uri="{BB962C8B-B14F-4D97-AF65-F5344CB8AC3E}">
        <p14:creationId xmlns:p14="http://schemas.microsoft.com/office/powerpoint/2010/main" val="3588849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6000" dirty="0"/>
          </a:p>
        </p:txBody>
      </p:sp>
      <p:sp>
        <p:nvSpPr>
          <p:cNvPr id="4" name="Slide Number Placeholder 3"/>
          <p:cNvSpPr>
            <a:spLocks noGrp="1"/>
          </p:cNvSpPr>
          <p:nvPr>
            <p:ph type="sldNum" sz="quarter" idx="5"/>
          </p:nvPr>
        </p:nvSpPr>
        <p:spPr/>
        <p:txBody>
          <a:bodyPr/>
          <a:lstStyle/>
          <a:p>
            <a:fld id="{259221B0-A3AB-4C74-8324-47966F7928FE}" type="slidenum">
              <a:rPr lang="en-ID" smtClean="0"/>
              <a:t>48</a:t>
            </a:fld>
            <a:endParaRPr lang="en-ID"/>
          </a:p>
        </p:txBody>
      </p:sp>
    </p:spTree>
    <p:extLst>
      <p:ext uri="{BB962C8B-B14F-4D97-AF65-F5344CB8AC3E}">
        <p14:creationId xmlns:p14="http://schemas.microsoft.com/office/powerpoint/2010/main" val="4280128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6000" dirty="0"/>
          </a:p>
        </p:txBody>
      </p:sp>
      <p:sp>
        <p:nvSpPr>
          <p:cNvPr id="4" name="Slide Number Placeholder 3"/>
          <p:cNvSpPr>
            <a:spLocks noGrp="1"/>
          </p:cNvSpPr>
          <p:nvPr>
            <p:ph type="sldNum" sz="quarter" idx="5"/>
          </p:nvPr>
        </p:nvSpPr>
        <p:spPr/>
        <p:txBody>
          <a:bodyPr/>
          <a:lstStyle/>
          <a:p>
            <a:fld id="{259221B0-A3AB-4C74-8324-47966F7928FE}" type="slidenum">
              <a:rPr lang="en-ID" smtClean="0"/>
              <a:t>2</a:t>
            </a:fld>
            <a:endParaRPr lang="en-ID"/>
          </a:p>
        </p:txBody>
      </p:sp>
    </p:spTree>
    <p:extLst>
      <p:ext uri="{BB962C8B-B14F-4D97-AF65-F5344CB8AC3E}">
        <p14:creationId xmlns:p14="http://schemas.microsoft.com/office/powerpoint/2010/main" val="2040988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6000" dirty="0"/>
          </a:p>
        </p:txBody>
      </p:sp>
      <p:sp>
        <p:nvSpPr>
          <p:cNvPr id="4" name="Slide Number Placeholder 3"/>
          <p:cNvSpPr>
            <a:spLocks noGrp="1"/>
          </p:cNvSpPr>
          <p:nvPr>
            <p:ph type="sldNum" sz="quarter" idx="5"/>
          </p:nvPr>
        </p:nvSpPr>
        <p:spPr/>
        <p:txBody>
          <a:bodyPr/>
          <a:lstStyle/>
          <a:p>
            <a:fld id="{259221B0-A3AB-4C74-8324-47966F7928FE}" type="slidenum">
              <a:rPr lang="en-ID" smtClean="0"/>
              <a:t>16</a:t>
            </a:fld>
            <a:endParaRPr lang="en-ID"/>
          </a:p>
        </p:txBody>
      </p:sp>
    </p:spTree>
    <p:extLst>
      <p:ext uri="{BB962C8B-B14F-4D97-AF65-F5344CB8AC3E}">
        <p14:creationId xmlns:p14="http://schemas.microsoft.com/office/powerpoint/2010/main" val="585118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id-ID" sz="4800" b="0" i="0" dirty="0">
                <a:effectLst/>
                <a:latin typeface="Roboto" panose="02000000000000000000" pitchFamily="2" charset="0"/>
              </a:rPr>
            </a:br>
            <a:endParaRPr lang="en-US" sz="4800" dirty="0"/>
          </a:p>
        </p:txBody>
      </p:sp>
      <p:sp>
        <p:nvSpPr>
          <p:cNvPr id="4" name="Slide Number Placeholder 3"/>
          <p:cNvSpPr>
            <a:spLocks noGrp="1"/>
          </p:cNvSpPr>
          <p:nvPr>
            <p:ph type="sldNum" sz="quarter" idx="5"/>
          </p:nvPr>
        </p:nvSpPr>
        <p:spPr/>
        <p:txBody>
          <a:bodyPr/>
          <a:lstStyle/>
          <a:p>
            <a:fld id="{259221B0-A3AB-4C74-8324-47966F7928FE}" type="slidenum">
              <a:rPr lang="en-ID" smtClean="0"/>
              <a:t>18</a:t>
            </a:fld>
            <a:endParaRPr lang="en-ID"/>
          </a:p>
        </p:txBody>
      </p:sp>
    </p:spTree>
    <p:extLst>
      <p:ext uri="{BB962C8B-B14F-4D97-AF65-F5344CB8AC3E}">
        <p14:creationId xmlns:p14="http://schemas.microsoft.com/office/powerpoint/2010/main" val="361122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9221B0-A3AB-4C74-8324-47966F7928FE}" type="slidenum">
              <a:rPr lang="en-ID" smtClean="0"/>
              <a:t>20</a:t>
            </a:fld>
            <a:endParaRPr lang="en-ID"/>
          </a:p>
        </p:txBody>
      </p:sp>
    </p:spTree>
    <p:extLst>
      <p:ext uri="{BB962C8B-B14F-4D97-AF65-F5344CB8AC3E}">
        <p14:creationId xmlns:p14="http://schemas.microsoft.com/office/powerpoint/2010/main" val="2836314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id-ID" sz="6600" b="0" i="0" dirty="0">
                <a:solidFill>
                  <a:srgbClr val="000000"/>
                </a:solidFill>
                <a:effectLst/>
                <a:latin typeface="Roboto" panose="02000000000000000000" pitchFamily="2" charset="0"/>
              </a:rPr>
              <a:t>. </a:t>
            </a:r>
            <a:br>
              <a:rPr lang="id-ID" sz="6600" b="0" i="0" dirty="0">
                <a:effectLst/>
                <a:latin typeface="Roboto" panose="02000000000000000000" pitchFamily="2" charset="0"/>
              </a:rPr>
            </a:br>
            <a:endParaRPr lang="en-US" sz="6600" dirty="0"/>
          </a:p>
        </p:txBody>
      </p:sp>
      <p:sp>
        <p:nvSpPr>
          <p:cNvPr id="4" name="Slide Number Placeholder 3"/>
          <p:cNvSpPr>
            <a:spLocks noGrp="1"/>
          </p:cNvSpPr>
          <p:nvPr>
            <p:ph type="sldNum" sz="quarter" idx="5"/>
          </p:nvPr>
        </p:nvSpPr>
        <p:spPr/>
        <p:txBody>
          <a:bodyPr/>
          <a:lstStyle/>
          <a:p>
            <a:fld id="{259221B0-A3AB-4C74-8324-47966F7928FE}" type="slidenum">
              <a:rPr lang="en-ID" smtClean="0"/>
              <a:t>21</a:t>
            </a:fld>
            <a:endParaRPr lang="en-ID"/>
          </a:p>
        </p:txBody>
      </p:sp>
    </p:spTree>
    <p:extLst>
      <p:ext uri="{BB962C8B-B14F-4D97-AF65-F5344CB8AC3E}">
        <p14:creationId xmlns:p14="http://schemas.microsoft.com/office/powerpoint/2010/main" val="2239704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t>BR : Business Requirement</a:t>
            </a:r>
          </a:p>
        </p:txBody>
      </p:sp>
      <p:sp>
        <p:nvSpPr>
          <p:cNvPr id="4" name="Slide Number Placeholder 3"/>
          <p:cNvSpPr>
            <a:spLocks noGrp="1"/>
          </p:cNvSpPr>
          <p:nvPr>
            <p:ph type="sldNum" sz="quarter" idx="5"/>
          </p:nvPr>
        </p:nvSpPr>
        <p:spPr/>
        <p:txBody>
          <a:bodyPr/>
          <a:lstStyle/>
          <a:p>
            <a:fld id="{259221B0-A3AB-4C74-8324-47966F7928FE}" type="slidenum">
              <a:rPr lang="en-ID" smtClean="0"/>
              <a:t>22</a:t>
            </a:fld>
            <a:endParaRPr lang="en-ID"/>
          </a:p>
        </p:txBody>
      </p:sp>
    </p:spTree>
    <p:extLst>
      <p:ext uri="{BB962C8B-B14F-4D97-AF65-F5344CB8AC3E}">
        <p14:creationId xmlns:p14="http://schemas.microsoft.com/office/powerpoint/2010/main" val="2475215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9221B0-A3AB-4C74-8324-47966F7928FE}" type="slidenum">
              <a:rPr lang="en-ID" smtClean="0"/>
              <a:t>28</a:t>
            </a:fld>
            <a:endParaRPr lang="en-ID"/>
          </a:p>
        </p:txBody>
      </p:sp>
    </p:spTree>
    <p:extLst>
      <p:ext uri="{BB962C8B-B14F-4D97-AF65-F5344CB8AC3E}">
        <p14:creationId xmlns:p14="http://schemas.microsoft.com/office/powerpoint/2010/main" val="1438328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6000" dirty="0"/>
          </a:p>
        </p:txBody>
      </p:sp>
      <p:sp>
        <p:nvSpPr>
          <p:cNvPr id="4" name="Slide Number Placeholder 3"/>
          <p:cNvSpPr>
            <a:spLocks noGrp="1"/>
          </p:cNvSpPr>
          <p:nvPr>
            <p:ph type="sldNum" sz="quarter" idx="5"/>
          </p:nvPr>
        </p:nvSpPr>
        <p:spPr/>
        <p:txBody>
          <a:bodyPr/>
          <a:lstStyle/>
          <a:p>
            <a:fld id="{259221B0-A3AB-4C74-8324-47966F7928FE}" type="slidenum">
              <a:rPr lang="en-ID" smtClean="0"/>
              <a:t>31</a:t>
            </a:fld>
            <a:endParaRPr lang="en-ID"/>
          </a:p>
        </p:txBody>
      </p:sp>
    </p:spTree>
    <p:extLst>
      <p:ext uri="{BB962C8B-B14F-4D97-AF65-F5344CB8AC3E}">
        <p14:creationId xmlns:p14="http://schemas.microsoft.com/office/powerpoint/2010/main" val="19546505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3EED2B6-D836-4838-BD67-255DF7693B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45BF53-2E80-4C08-B985-37D2C00F8F91}"/>
              </a:ext>
            </a:extLst>
          </p:cNvPr>
          <p:cNvSpPr>
            <a:spLocks noGrp="1"/>
          </p:cNvSpPr>
          <p:nvPr>
            <p:ph type="ctrTitle"/>
          </p:nvPr>
        </p:nvSpPr>
        <p:spPr>
          <a:xfrm>
            <a:off x="4921624" y="1837765"/>
            <a:ext cx="5907741" cy="2364628"/>
          </a:xfrm>
        </p:spPr>
        <p:txBody>
          <a:bodyPr anchor="b"/>
          <a:lstStyle>
            <a:lvl1pPr algn="l">
              <a:defRPr sz="6000">
                <a:solidFill>
                  <a:schemeClr val="accent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121BDE30-4AD1-438C-A0AB-A7BFE60D1048}"/>
              </a:ext>
            </a:extLst>
          </p:cNvPr>
          <p:cNvSpPr>
            <a:spLocks noGrp="1"/>
          </p:cNvSpPr>
          <p:nvPr>
            <p:ph type="subTitle" idx="1"/>
          </p:nvPr>
        </p:nvSpPr>
        <p:spPr>
          <a:xfrm>
            <a:off x="4921624" y="4338919"/>
            <a:ext cx="4778189" cy="699248"/>
          </a:xfrm>
        </p:spPr>
        <p:txBody>
          <a:bodyPr>
            <a:normAutofit/>
          </a:bodyPr>
          <a:lstStyle>
            <a:lvl1pPr marL="0" indent="0" algn="l">
              <a:buNone/>
              <a:defRPr sz="2000" i="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5" name="Footer Placeholder 4">
            <a:extLst>
              <a:ext uri="{FF2B5EF4-FFF2-40B4-BE49-F238E27FC236}">
                <a16:creationId xmlns:a16="http://schemas.microsoft.com/office/drawing/2014/main" id="{3D3B9524-C52F-4A8E-A505-F1DC2AE028EB}"/>
              </a:ext>
            </a:extLst>
          </p:cNvPr>
          <p:cNvSpPr>
            <a:spLocks noGrp="1"/>
          </p:cNvSpPr>
          <p:nvPr>
            <p:ph type="ftr" sz="quarter" idx="11"/>
          </p:nvPr>
        </p:nvSpPr>
        <p:spPr>
          <a:xfrm>
            <a:off x="3518644" y="398277"/>
            <a:ext cx="2971800" cy="453370"/>
          </a:xfrm>
          <a:prstGeom prst="rect">
            <a:avLst/>
          </a:prstGeom>
        </p:spPr>
        <p:txBody>
          <a:bodyPr/>
          <a:lstStyle>
            <a:lvl1pPr>
              <a:defRPr sz="1400" b="1" spc="30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endParaRPr lang="en-ID" dirty="0"/>
          </a:p>
        </p:txBody>
      </p:sp>
    </p:spTree>
    <p:extLst>
      <p:ext uri="{BB962C8B-B14F-4D97-AF65-F5344CB8AC3E}">
        <p14:creationId xmlns:p14="http://schemas.microsoft.com/office/powerpoint/2010/main" val="1370087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A 1 Colom">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E3EE1DE-2E3F-4FC2-898D-A515B119CD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541928" y="1037478"/>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541928" y="2034709"/>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p14="http://schemas.microsoft.com/office/powerpoint/2010/main" val="409314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 2 Colom">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9016D3-0923-4643-AD2F-8B0493B0B8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18229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B 1 Colom">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B3501F-31BE-47A9-9E1E-F5FABD5370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541928" y="1243666"/>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541928" y="2240897"/>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p14="http://schemas.microsoft.com/office/powerpoint/2010/main" val="163199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B 2 Colom">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ED413E-A34E-48E0-B735-82B326ABD0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302625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6A5B86-0336-447F-83DA-6B00B17B86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9107D6-1562-4144-87BD-913871F31FE8}"/>
              </a:ext>
            </a:extLst>
          </p:cNvPr>
          <p:cNvSpPr>
            <a:spLocks noGrp="1"/>
          </p:cNvSpPr>
          <p:nvPr>
            <p:ph type="title"/>
          </p:nvPr>
        </p:nvSpPr>
        <p:spPr>
          <a:xfrm>
            <a:off x="5163673" y="1709739"/>
            <a:ext cx="4823010" cy="2145086"/>
          </a:xfrm>
        </p:spPr>
        <p:txBody>
          <a:bodyPr anchor="b">
            <a:normAutofit/>
          </a:bodyPr>
          <a:lstStyle>
            <a:lvl1pPr>
              <a:defRPr sz="4800" b="0" i="1">
                <a:solidFill>
                  <a:srgbClr val="FFFF00"/>
                </a:solidFill>
              </a:defRPr>
            </a:lvl1p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3A5E7E98-92DD-47B0-976B-9D83AC3A233D}"/>
              </a:ext>
            </a:extLst>
          </p:cNvPr>
          <p:cNvSpPr>
            <a:spLocks noGrp="1"/>
          </p:cNvSpPr>
          <p:nvPr>
            <p:ph type="body" idx="1"/>
          </p:nvPr>
        </p:nvSpPr>
        <p:spPr>
          <a:xfrm>
            <a:off x="5163673" y="3979864"/>
            <a:ext cx="4310155" cy="1031408"/>
          </a:xfrm>
        </p:spPr>
        <p:txBody>
          <a:bodyPr>
            <a:norm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60179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Picture &amp; Content 2 Colom">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0DB9294-B302-467F-8B93-6360B22AD3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595719" y="4518212"/>
            <a:ext cx="4012224"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595719" y="5047130"/>
            <a:ext cx="4012224"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6662911" y="4518212"/>
            <a:ext cx="4031983"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6662911" y="5047130"/>
            <a:ext cx="4031983"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11" name="Picture Placeholder 2">
            <a:extLst>
              <a:ext uri="{FF2B5EF4-FFF2-40B4-BE49-F238E27FC236}">
                <a16:creationId xmlns:a16="http://schemas.microsoft.com/office/drawing/2014/main" id="{EFA99F8C-3B08-4BEC-9E08-213E371E53C8}"/>
              </a:ext>
            </a:extLst>
          </p:cNvPr>
          <p:cNvSpPr>
            <a:spLocks noGrp="1"/>
          </p:cNvSpPr>
          <p:nvPr>
            <p:ph type="pic" idx="12"/>
          </p:nvPr>
        </p:nvSpPr>
        <p:spPr>
          <a:xfrm>
            <a:off x="0" y="1"/>
            <a:ext cx="12192000" cy="425823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p14="http://schemas.microsoft.com/office/powerpoint/2010/main" val="175588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B 1 Colom &amp; pic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BA0156-8B96-4128-9124-96BACAFEA6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541929" y="1243666"/>
            <a:ext cx="3558990"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541928" y="2240897"/>
            <a:ext cx="3558991" cy="2976563"/>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
        <p:nvSpPr>
          <p:cNvPr id="7" name="Picture Placeholder 2">
            <a:extLst>
              <a:ext uri="{FF2B5EF4-FFF2-40B4-BE49-F238E27FC236}">
                <a16:creationId xmlns:a16="http://schemas.microsoft.com/office/drawing/2014/main" id="{C8B5BE8F-A1C1-47D3-A30E-927B171A2B62}"/>
              </a:ext>
            </a:extLst>
          </p:cNvPr>
          <p:cNvSpPr>
            <a:spLocks noGrp="1"/>
          </p:cNvSpPr>
          <p:nvPr>
            <p:ph type="pic" idx="12"/>
          </p:nvPr>
        </p:nvSpPr>
        <p:spPr>
          <a:xfrm>
            <a:off x="6019800" y="761719"/>
            <a:ext cx="6172200" cy="6096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p14="http://schemas.microsoft.com/office/powerpoint/2010/main" val="292035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c ">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BE0685-8840-4B76-837F-7546BCD782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636496" y="2483224"/>
            <a:ext cx="2348751" cy="1604682"/>
          </a:xfrm>
        </p:spPr>
        <p:txBody>
          <a:bodyPr anchor="b">
            <a:normAutofit/>
          </a:bodyPr>
          <a:lstStyle>
            <a:lvl1pPr marL="0" indent="0" algn="l">
              <a:buNone/>
              <a:defRPr sz="32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4269335" y="1185657"/>
            <a:ext cx="64345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4269335" y="2088777"/>
            <a:ext cx="64345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172026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B0C5C4-D863-439C-9BC4-7786132B8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04541C26-F316-4A7E-900E-3989505D9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13009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8" r:id="rId3"/>
    <p:sldLayoutId id="2147483695" r:id="rId4"/>
    <p:sldLayoutId id="2147483696" r:id="rId5"/>
    <p:sldLayoutId id="2147483686" r:id="rId6"/>
    <p:sldLayoutId id="2147483697" r:id="rId7"/>
    <p:sldLayoutId id="2147483699" r:id="rId8"/>
    <p:sldLayoutId id="2147483700" r:id="rId9"/>
  </p:sldLayoutIdLst>
  <p:txStyles>
    <p:titleStyle>
      <a:lvl1pPr algn="l" defTabSz="914400" rtl="0" eaLnBrk="1" latinLnBrk="0" hangingPunct="1">
        <a:lnSpc>
          <a:spcPct val="90000"/>
        </a:lnSpc>
        <a:spcBef>
          <a:spcPct val="0"/>
        </a:spcBef>
        <a:buNone/>
        <a:defRPr sz="4400" b="1" kern="1200">
          <a:solidFill>
            <a:schemeClr val="tx1"/>
          </a:solidFill>
          <a:latin typeface="Signika" panose="0201000302060000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C681855C-F23D-4877-9B66-969CB01EAB30}"/>
              </a:ext>
            </a:extLst>
          </p:cNvPr>
          <p:cNvSpPr txBox="1">
            <a:spLocks/>
          </p:cNvSpPr>
          <p:nvPr/>
        </p:nvSpPr>
        <p:spPr>
          <a:xfrm>
            <a:off x="2230580" y="213032"/>
            <a:ext cx="3577937"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endParaRPr lang="en-ID" dirty="0"/>
          </a:p>
        </p:txBody>
      </p:sp>
      <p:sp>
        <p:nvSpPr>
          <p:cNvPr id="8" name="Title Placeholder 1">
            <a:extLst>
              <a:ext uri="{FF2B5EF4-FFF2-40B4-BE49-F238E27FC236}">
                <a16:creationId xmlns:a16="http://schemas.microsoft.com/office/drawing/2014/main" id="{106F9D41-8F07-4274-8BAF-C0886F6439C1}"/>
              </a:ext>
            </a:extLst>
          </p:cNvPr>
          <p:cNvSpPr txBox="1">
            <a:spLocks/>
          </p:cNvSpPr>
          <p:nvPr/>
        </p:nvSpPr>
        <p:spPr>
          <a:xfrm>
            <a:off x="3468146" y="315567"/>
            <a:ext cx="3477011"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pPr>
              <a:lnSpc>
                <a:spcPct val="114000"/>
              </a:lnSpc>
            </a:pPr>
            <a:r>
              <a:rPr lang="en-US" sz="1200" dirty="0">
                <a:solidFill>
                  <a:schemeClr val="accent2">
                    <a:lumMod val="75000"/>
                  </a:schemeClr>
                </a:solidFill>
                <a:latin typeface="Arial Black" panose="020B0A04020102020204" pitchFamily="34" charset="0"/>
                <a:cs typeface="Arial" panose="020B0604020202020204" pitchFamily="34" charset="0"/>
              </a:rPr>
              <a:t>Program </a:t>
            </a:r>
            <a:r>
              <a:rPr lang="en-US" sz="1200" dirty="0" err="1">
                <a:solidFill>
                  <a:schemeClr val="accent2">
                    <a:lumMod val="75000"/>
                  </a:schemeClr>
                </a:solidFill>
                <a:latin typeface="Arial Black" panose="020B0A04020102020204" pitchFamily="34" charset="0"/>
                <a:cs typeface="Arial" panose="020B0604020202020204" pitchFamily="34" charset="0"/>
              </a:rPr>
              <a:t>Studi</a:t>
            </a:r>
            <a:r>
              <a:rPr lang="en-US" sz="1200" dirty="0">
                <a:solidFill>
                  <a:schemeClr val="accent2">
                    <a:lumMod val="75000"/>
                  </a:schemeClr>
                </a:solidFill>
                <a:latin typeface="Arial Black" panose="020B0A04020102020204" pitchFamily="34" charset="0"/>
                <a:cs typeface="Arial" panose="020B0604020202020204" pitchFamily="34" charset="0"/>
              </a:rPr>
              <a:t>  Teknik </a:t>
            </a:r>
            <a:r>
              <a:rPr lang="en-US" sz="1200" dirty="0" err="1">
                <a:solidFill>
                  <a:schemeClr val="accent2">
                    <a:lumMod val="75000"/>
                  </a:schemeClr>
                </a:solidFill>
                <a:latin typeface="Arial Black" panose="020B0A04020102020204" pitchFamily="34" charset="0"/>
                <a:cs typeface="Arial" panose="020B0604020202020204" pitchFamily="34" charset="0"/>
              </a:rPr>
              <a:t>Informatika</a:t>
            </a:r>
            <a:endParaRPr lang="en-ID" sz="1200" dirty="0">
              <a:solidFill>
                <a:schemeClr val="accent2">
                  <a:lumMod val="75000"/>
                </a:schemeClr>
              </a:solidFill>
              <a:latin typeface="Arial Black" panose="020B0A040201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C01F5CEC-401E-4E00-A99A-912964B5934F}"/>
              </a:ext>
            </a:extLst>
          </p:cNvPr>
          <p:cNvSpPr>
            <a:spLocks noGrp="1"/>
          </p:cNvSpPr>
          <p:nvPr>
            <p:ph type="ctrTitle"/>
          </p:nvPr>
        </p:nvSpPr>
        <p:spPr>
          <a:xfrm>
            <a:off x="6366294" y="2285440"/>
            <a:ext cx="5246585" cy="2019860"/>
          </a:xfrm>
        </p:spPr>
        <p:txBody>
          <a:bodyPr>
            <a:normAutofit/>
          </a:bodyPr>
          <a:lstStyle/>
          <a:p>
            <a:r>
              <a:rPr lang="en-US" sz="4400" dirty="0"/>
              <a:t>Teknik </a:t>
            </a:r>
            <a:r>
              <a:rPr lang="en-US" sz="4400" dirty="0" err="1"/>
              <a:t>Pengujian</a:t>
            </a:r>
            <a:r>
              <a:rPr lang="en-US" sz="4400" dirty="0"/>
              <a:t> </a:t>
            </a:r>
            <a:r>
              <a:rPr lang="en-US" sz="4400" dirty="0" err="1"/>
              <a:t>Perangkat</a:t>
            </a:r>
            <a:r>
              <a:rPr lang="en-US" sz="4400" dirty="0"/>
              <a:t> </a:t>
            </a:r>
            <a:r>
              <a:rPr lang="en-US" sz="4400" dirty="0" err="1"/>
              <a:t>Lunak</a:t>
            </a:r>
            <a:endParaRPr lang="en-ID" sz="2400" dirty="0"/>
          </a:p>
        </p:txBody>
      </p:sp>
      <p:pic>
        <p:nvPicPr>
          <p:cNvPr id="2" name="Picture 1"/>
          <p:cNvPicPr>
            <a:picLocks noChangeAspect="1"/>
          </p:cNvPicPr>
          <p:nvPr/>
        </p:nvPicPr>
        <p:blipFill>
          <a:blip r:embed="rId3" cstate="hqprint">
            <a:extLst>
              <a:ext uri="{BEBA8EAE-BF5A-486C-A8C5-ECC9F3942E4B}">
                <a14:imgProps xmlns:a14="http://schemas.microsoft.com/office/drawing/2010/main">
                  <a14:imgLayer r:embed="rId4">
                    <a14:imgEffect>
                      <a14:backgroundRemoval t="4248" b="93386" l="6917" r="92112">
                        <a14:foregroundMark x1="34466" y1="20934" x2="34466" y2="20934"/>
                        <a14:foregroundMark x1="33131" y1="18932" x2="33131" y2="18932"/>
                        <a14:foregroundMark x1="33920" y1="21177" x2="33920" y2="21177"/>
                        <a14:foregroundMark x1="35619" y1="16748" x2="35619" y2="16748"/>
                        <a14:foregroundMark x1="34830" y1="16869" x2="34830" y2="16869"/>
                        <a14:foregroundMark x1="36104" y1="18143" x2="36104" y2="18143"/>
                        <a14:foregroundMark x1="33374" y1="17900" x2="33374" y2="17900"/>
                        <a14:foregroundMark x1="81675" y1="86772" x2="81675" y2="86772"/>
                        <a14:foregroundMark x1="78216" y1="87257" x2="78216" y2="87257"/>
                        <a14:foregroundMark x1="77913" y1="85862" x2="77913" y2="85862"/>
                        <a14:foregroundMark x1="85862" y1="85983" x2="85862" y2="85983"/>
                        <a14:foregroundMark x1="87136" y1="86590" x2="87136" y2="86590"/>
                        <a14:foregroundMark x1="66990" y1="85619" x2="66990" y2="85619"/>
                        <a14:foregroundMark x1="33495" y1="17415" x2="33495" y2="17415"/>
                        <a14:foregroundMark x1="34830" y1="18022" x2="34830" y2="18022"/>
                        <a14:foregroundMark x1="36104" y1="17415" x2="36104" y2="17415"/>
                        <a14:backgroundMark x1="34709" y1="17961" x2="34709" y2="17961"/>
                      </a14:backgroundRemoval>
                    </a14:imgEffect>
                  </a14:imgLayer>
                </a14:imgProps>
              </a:ext>
              <a:ext uri="{28A0092B-C50C-407E-A947-70E740481C1C}">
                <a14:useLocalDpi xmlns:a14="http://schemas.microsoft.com/office/drawing/2010/main" val="0"/>
              </a:ext>
            </a:extLst>
          </a:blip>
          <a:stretch>
            <a:fillRect/>
          </a:stretch>
        </p:blipFill>
        <p:spPr>
          <a:xfrm>
            <a:off x="1060883" y="1622687"/>
            <a:ext cx="4692770" cy="4692770"/>
          </a:xfrm>
          <a:prstGeom prst="rect">
            <a:avLst/>
          </a:prstGeom>
        </p:spPr>
      </p:pic>
      <p:sp>
        <p:nvSpPr>
          <p:cNvPr id="7" name="Subtitle 4">
            <a:extLst>
              <a:ext uri="{FF2B5EF4-FFF2-40B4-BE49-F238E27FC236}">
                <a16:creationId xmlns:a16="http://schemas.microsoft.com/office/drawing/2014/main" id="{6255887C-233F-4CCB-8162-74F2F25F242F}"/>
              </a:ext>
            </a:extLst>
          </p:cNvPr>
          <p:cNvSpPr txBox="1">
            <a:spLocks/>
          </p:cNvSpPr>
          <p:nvPr/>
        </p:nvSpPr>
        <p:spPr>
          <a:xfrm>
            <a:off x="8747760" y="665384"/>
            <a:ext cx="2872741"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id-ID" sz="1600" b="1" dirty="0">
                <a:solidFill>
                  <a:schemeClr val="accent5">
                    <a:lumMod val="75000"/>
                  </a:schemeClr>
                </a:solidFill>
              </a:rPr>
              <a:t>SOFTWARE QUALITY &amp; TESTING</a:t>
            </a:r>
            <a:endParaRPr lang="en-ID" sz="1200" b="1" dirty="0">
              <a:solidFill>
                <a:schemeClr val="accent5">
                  <a:lumMod val="75000"/>
                </a:schemeClr>
              </a:solidFill>
            </a:endParaRPr>
          </a:p>
        </p:txBody>
      </p:sp>
      <p:sp>
        <p:nvSpPr>
          <p:cNvPr id="9" name="Rectangle 8">
            <a:extLst>
              <a:ext uri="{FF2B5EF4-FFF2-40B4-BE49-F238E27FC236}">
                <a16:creationId xmlns:a16="http://schemas.microsoft.com/office/drawing/2014/main" id="{EB18B8BB-E556-400E-8B9E-06BAB46166C7}"/>
              </a:ext>
            </a:extLst>
          </p:cNvPr>
          <p:cNvSpPr/>
          <p:nvPr/>
        </p:nvSpPr>
        <p:spPr>
          <a:xfrm>
            <a:off x="1109155" y="6017969"/>
            <a:ext cx="3653823" cy="338554"/>
          </a:xfrm>
          <a:prstGeom prst="rect">
            <a:avLst/>
          </a:prstGeom>
        </p:spPr>
        <p:txBody>
          <a:bodyPr wrap="square">
            <a:spAutoFit/>
          </a:bodyPr>
          <a:lstStyle/>
          <a:p>
            <a:pPr algn="ctr"/>
            <a:r>
              <a:rPr lang="en-US" sz="800" dirty="0">
                <a:solidFill>
                  <a:srgbClr val="1DB8F0"/>
                </a:solidFill>
              </a:rPr>
              <a:t>&lt;a </a:t>
            </a:r>
            <a:r>
              <a:rPr lang="en-US" sz="800" dirty="0" err="1">
                <a:solidFill>
                  <a:srgbClr val="1DB8F0"/>
                </a:solidFill>
              </a:rPr>
              <a:t>href</a:t>
            </a:r>
            <a:r>
              <a:rPr lang="en-US" sz="800" dirty="0">
                <a:solidFill>
                  <a:srgbClr val="1DB8F0"/>
                </a:solidFill>
              </a:rPr>
              <a:t>='https://www.freepik.com/vectors/people'&gt;People vector created by </a:t>
            </a:r>
            <a:r>
              <a:rPr lang="en-US" sz="800" dirty="0" err="1">
                <a:solidFill>
                  <a:srgbClr val="1DB8F0"/>
                </a:solidFill>
              </a:rPr>
              <a:t>freepik</a:t>
            </a:r>
            <a:r>
              <a:rPr lang="en-US" sz="800" dirty="0">
                <a:solidFill>
                  <a:srgbClr val="1DB8F0"/>
                </a:solidFill>
              </a:rPr>
              <a:t> - www.freepik.com&lt;/a&gt;</a:t>
            </a:r>
            <a:r>
              <a:rPr lang="id-ID" sz="800" dirty="0">
                <a:solidFill>
                  <a:srgbClr val="1DB8F0"/>
                </a:solidFill>
              </a:rPr>
              <a:t> </a:t>
            </a:r>
            <a:endParaRPr lang="en-US" sz="800" dirty="0">
              <a:solidFill>
                <a:srgbClr val="1DB8F0"/>
              </a:solidFill>
            </a:endParaRPr>
          </a:p>
        </p:txBody>
      </p:sp>
    </p:spTree>
    <p:extLst>
      <p:ext uri="{BB962C8B-B14F-4D97-AF65-F5344CB8AC3E}">
        <p14:creationId xmlns:p14="http://schemas.microsoft.com/office/powerpoint/2010/main" val="556541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15013-C0D9-4E93-835D-6C47ED9349EF}"/>
              </a:ext>
            </a:extLst>
          </p:cNvPr>
          <p:cNvSpPr>
            <a:spLocks noGrp="1"/>
          </p:cNvSpPr>
          <p:nvPr>
            <p:ph type="title"/>
          </p:nvPr>
        </p:nvSpPr>
        <p:spPr/>
        <p:txBody>
          <a:bodyPr/>
          <a:lstStyle/>
          <a:p>
            <a:r>
              <a:rPr lang="en-US" dirty="0" err="1"/>
              <a:t>Contoh</a:t>
            </a:r>
            <a:r>
              <a:rPr lang="en-US" dirty="0"/>
              <a:t> STD</a:t>
            </a:r>
          </a:p>
        </p:txBody>
      </p:sp>
      <p:pic>
        <p:nvPicPr>
          <p:cNvPr id="5" name="Content Placeholder 4">
            <a:extLst>
              <a:ext uri="{FF2B5EF4-FFF2-40B4-BE49-F238E27FC236}">
                <a16:creationId xmlns:a16="http://schemas.microsoft.com/office/drawing/2014/main" id="{B953A44B-D80B-4924-B4A8-A0DB645FD568}"/>
              </a:ext>
            </a:extLst>
          </p:cNvPr>
          <p:cNvPicPr>
            <a:picLocks noGrp="1" noChangeAspect="1"/>
          </p:cNvPicPr>
          <p:nvPr>
            <p:ph idx="1"/>
          </p:nvPr>
        </p:nvPicPr>
        <p:blipFill rotWithShape="1">
          <a:blip r:embed="rId2"/>
          <a:srcRect l="27163" t="33562" r="28066" b="14773"/>
          <a:stretch/>
        </p:blipFill>
        <p:spPr>
          <a:xfrm>
            <a:off x="1371600" y="2024042"/>
            <a:ext cx="6339839" cy="4115332"/>
          </a:xfrm>
        </p:spPr>
      </p:pic>
    </p:spTree>
    <p:extLst>
      <p:ext uri="{BB962C8B-B14F-4D97-AF65-F5344CB8AC3E}">
        <p14:creationId xmlns:p14="http://schemas.microsoft.com/office/powerpoint/2010/main" val="4119296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2AB3E1-C437-4398-AEDA-BC812B9B0C7C}"/>
              </a:ext>
            </a:extLst>
          </p:cNvPr>
          <p:cNvPicPr>
            <a:picLocks noGrp="1" noChangeAspect="1"/>
          </p:cNvPicPr>
          <p:nvPr>
            <p:ph idx="1"/>
          </p:nvPr>
        </p:nvPicPr>
        <p:blipFill rotWithShape="1">
          <a:blip r:embed="rId2"/>
          <a:srcRect l="27359" t="31465" r="28263" b="12680"/>
          <a:stretch/>
        </p:blipFill>
        <p:spPr>
          <a:xfrm>
            <a:off x="1555404" y="1176169"/>
            <a:ext cx="6176355" cy="4372636"/>
          </a:xfrm>
        </p:spPr>
      </p:pic>
    </p:spTree>
    <p:extLst>
      <p:ext uri="{BB962C8B-B14F-4D97-AF65-F5344CB8AC3E}">
        <p14:creationId xmlns:p14="http://schemas.microsoft.com/office/powerpoint/2010/main" val="1018548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BF76-D869-4507-A77F-A16A70317A8F}"/>
              </a:ext>
            </a:extLst>
          </p:cNvPr>
          <p:cNvSpPr>
            <a:spLocks noGrp="1"/>
          </p:cNvSpPr>
          <p:nvPr>
            <p:ph type="title"/>
          </p:nvPr>
        </p:nvSpPr>
        <p:spPr>
          <a:xfrm>
            <a:off x="1179171" y="705914"/>
            <a:ext cx="8564269" cy="809251"/>
          </a:xfrm>
        </p:spPr>
        <p:txBody>
          <a:bodyPr>
            <a:normAutofit/>
          </a:bodyPr>
          <a:lstStyle/>
          <a:p>
            <a:r>
              <a:rPr lang="en-US" dirty="0" err="1"/>
              <a:t>Menebak</a:t>
            </a:r>
            <a:r>
              <a:rPr lang="en-US" dirty="0"/>
              <a:t> </a:t>
            </a:r>
            <a:r>
              <a:rPr lang="en-US" dirty="0" err="1"/>
              <a:t>Kesalahan</a:t>
            </a:r>
            <a:r>
              <a:rPr lang="en-US" dirty="0"/>
              <a:t> (Error Guessing) (5)</a:t>
            </a:r>
          </a:p>
        </p:txBody>
      </p:sp>
      <p:sp>
        <p:nvSpPr>
          <p:cNvPr id="3" name="Content Placeholder 2">
            <a:extLst>
              <a:ext uri="{FF2B5EF4-FFF2-40B4-BE49-F238E27FC236}">
                <a16:creationId xmlns:a16="http://schemas.microsoft.com/office/drawing/2014/main" id="{7996D546-6503-41A0-B47D-D3188C470378}"/>
              </a:ext>
            </a:extLst>
          </p:cNvPr>
          <p:cNvSpPr>
            <a:spLocks noGrp="1"/>
          </p:cNvSpPr>
          <p:nvPr>
            <p:ph idx="1"/>
          </p:nvPr>
        </p:nvSpPr>
        <p:spPr>
          <a:xfrm>
            <a:off x="1179171" y="1515164"/>
            <a:ext cx="9744637" cy="3422595"/>
          </a:xfrm>
          <a:solidFill>
            <a:schemeClr val="accent6">
              <a:lumMod val="20000"/>
              <a:lumOff val="80000"/>
            </a:schemeClr>
          </a:solidFill>
        </p:spPr>
        <p:txBody>
          <a:bodyPr>
            <a:noAutofit/>
          </a:bodyPr>
          <a:lstStyle/>
          <a:p>
            <a:r>
              <a:rPr lang="en-US" sz="2000" dirty="0">
                <a:solidFill>
                  <a:srgbClr val="000000"/>
                </a:solidFill>
              </a:rPr>
              <a:t>Error guessing </a:t>
            </a:r>
            <a:r>
              <a:rPr lang="id-ID" sz="2000" b="0" i="0" dirty="0">
                <a:solidFill>
                  <a:srgbClr val="000000"/>
                </a:solidFill>
                <a:effectLst/>
              </a:rPr>
              <a:t> adalah teknik pengujian perangkat lunak yang didasarkan pada menebak kesalahan yang dapat terjadi dalam kode.</a:t>
            </a:r>
            <a:endParaRPr lang="en-US" sz="2000" b="0" i="0" dirty="0">
              <a:solidFill>
                <a:srgbClr val="000000"/>
              </a:solidFill>
              <a:effectLst/>
            </a:endParaRPr>
          </a:p>
          <a:p>
            <a:r>
              <a:rPr lang="id-ID" sz="2000" b="0" i="0" dirty="0">
                <a:solidFill>
                  <a:srgbClr val="000000"/>
                </a:solidFill>
                <a:effectLst/>
              </a:rPr>
              <a:t>Ini adalah teknik berbasis pengalaman di mana analis tes menggunakan pengalamannya untuk menebak bagian bermasalah dari aplikasi pengujian. </a:t>
            </a:r>
            <a:endParaRPr lang="en-US" sz="2000" b="0" i="0" dirty="0">
              <a:solidFill>
                <a:srgbClr val="000000"/>
              </a:solidFill>
              <a:effectLst/>
            </a:endParaRPr>
          </a:p>
          <a:p>
            <a:r>
              <a:rPr lang="id-ID" sz="2000" b="0" i="0" dirty="0">
                <a:solidFill>
                  <a:srgbClr val="000000"/>
                </a:solidFill>
                <a:effectLst/>
              </a:rPr>
              <a:t>Teknik menghitung daftar kemungkinan kesalahan atau situasi rawan kesalahan. </a:t>
            </a:r>
            <a:endParaRPr lang="en-US" sz="2000" b="0" i="0" dirty="0">
              <a:solidFill>
                <a:srgbClr val="000000"/>
              </a:solidFill>
              <a:effectLst/>
            </a:endParaRPr>
          </a:p>
          <a:p>
            <a:r>
              <a:rPr lang="id-ID" sz="2000" b="0" i="0" dirty="0">
                <a:solidFill>
                  <a:srgbClr val="000000"/>
                </a:solidFill>
                <a:effectLst/>
              </a:rPr>
              <a:t>Kemudian penguji menulis kasus uji untuk mengekspos kesalahan tersebut. </a:t>
            </a:r>
            <a:endParaRPr lang="en-US" sz="2000" b="0" i="0" dirty="0">
              <a:solidFill>
                <a:srgbClr val="000000"/>
              </a:solidFill>
              <a:effectLst/>
            </a:endParaRPr>
          </a:p>
          <a:p>
            <a:r>
              <a:rPr lang="id-ID" sz="2000" b="0" i="0" dirty="0">
                <a:solidFill>
                  <a:srgbClr val="000000"/>
                </a:solidFill>
                <a:effectLst/>
              </a:rPr>
              <a:t>Untuk merancang tes kasus berdasarkan teknik pengujian perangkat lunak ini, analis dapat menggunakan: pengalaman masa lalu untuk mengidentifikasi kondisi. </a:t>
            </a:r>
            <a:endParaRPr lang="en-US" sz="2000" dirty="0"/>
          </a:p>
        </p:txBody>
      </p:sp>
    </p:spTree>
    <p:extLst>
      <p:ext uri="{BB962C8B-B14F-4D97-AF65-F5344CB8AC3E}">
        <p14:creationId xmlns:p14="http://schemas.microsoft.com/office/powerpoint/2010/main" val="2616687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TextBox 3">
            <a:extLst>
              <a:ext uri="{FF2B5EF4-FFF2-40B4-BE49-F238E27FC236}">
                <a16:creationId xmlns:a16="http://schemas.microsoft.com/office/drawing/2014/main" id="{B3323F09-56E3-4E89-A2F4-060D061C99E0}"/>
              </a:ext>
            </a:extLst>
          </p:cNvPr>
          <p:cNvSpPr txBox="1"/>
          <p:nvPr/>
        </p:nvSpPr>
        <p:spPr>
          <a:xfrm>
            <a:off x="1541928" y="2047261"/>
            <a:ext cx="9744637" cy="1631216"/>
          </a:xfrm>
          <a:prstGeom prst="rect">
            <a:avLst/>
          </a:prstGeom>
          <a:solidFill>
            <a:schemeClr val="accent6">
              <a:lumMod val="20000"/>
              <a:lumOff val="80000"/>
            </a:schemeClr>
          </a:solidFill>
        </p:spPr>
        <p:txBody>
          <a:bodyPr wrap="square" rtlCol="0">
            <a:spAutoFit/>
          </a:bodyPr>
          <a:lstStyle/>
          <a:p>
            <a:pPr marL="285750" indent="-285750">
              <a:buFont typeface="Arial" panose="020B0604020202020204" pitchFamily="34" charset="0"/>
              <a:buChar char="•"/>
            </a:pPr>
            <a:r>
              <a:rPr lang="id-ID" sz="2000" b="0" i="0" dirty="0">
                <a:solidFill>
                  <a:srgbClr val="000000"/>
                </a:solidFill>
                <a:effectLst/>
              </a:rPr>
              <a:t>Tes harus menggunakan pengalaman pengujian</a:t>
            </a:r>
            <a:r>
              <a:rPr lang="en-US" sz="2000" b="0" i="0" dirty="0">
                <a:solidFill>
                  <a:srgbClr val="000000"/>
                </a:solidFill>
                <a:effectLst/>
              </a:rPr>
              <a:t> </a:t>
            </a:r>
            <a:r>
              <a:rPr lang="en-US" sz="2000" b="0" i="0" dirty="0" err="1">
                <a:solidFill>
                  <a:srgbClr val="000000"/>
                </a:solidFill>
                <a:effectLst/>
              </a:rPr>
              <a:t>aplikasi</a:t>
            </a:r>
            <a:r>
              <a:rPr lang="en-US" sz="2000" b="0" i="0" dirty="0">
                <a:solidFill>
                  <a:srgbClr val="000000"/>
                </a:solidFill>
                <a:effectLst/>
              </a:rPr>
              <a:t> </a:t>
            </a:r>
            <a:r>
              <a:rPr lang="en-US" sz="2000" b="0" i="0" dirty="0" err="1">
                <a:solidFill>
                  <a:srgbClr val="000000"/>
                </a:solidFill>
                <a:effectLst/>
              </a:rPr>
              <a:t>sebelumnya</a:t>
            </a:r>
            <a:r>
              <a:rPr lang="en-US" sz="2000" b="0" i="0" dirty="0">
                <a:solidFill>
                  <a:srgbClr val="000000"/>
                </a:solidFill>
                <a:effectLst/>
              </a:rPr>
              <a:t> yang</a:t>
            </a:r>
            <a:r>
              <a:rPr lang="id-ID" sz="2000" b="0" i="0" dirty="0">
                <a:solidFill>
                  <a:srgbClr val="000000"/>
                </a:solidFill>
                <a:effectLst/>
              </a:rPr>
              <a:t> serupa</a:t>
            </a:r>
            <a:endParaRPr lang="en-US" sz="2000" b="0" i="0" dirty="0">
              <a:solidFill>
                <a:srgbClr val="000000"/>
              </a:solidFill>
              <a:effectLst/>
            </a:endParaRPr>
          </a:p>
          <a:p>
            <a:pPr marL="285750" indent="-285750">
              <a:buFont typeface="Arial" panose="020B0604020202020204" pitchFamily="34" charset="0"/>
              <a:buChar char="•"/>
            </a:pPr>
            <a:r>
              <a:rPr lang="id-ID" sz="2000" b="0" i="0" dirty="0">
                <a:solidFill>
                  <a:srgbClr val="000000"/>
                </a:solidFill>
                <a:effectLst/>
              </a:rPr>
              <a:t>Memahami sistem yang sedang diuji </a:t>
            </a:r>
            <a:endParaRPr lang="en-US" sz="2000" b="0" i="0" dirty="0">
              <a:solidFill>
                <a:srgbClr val="000000"/>
              </a:solidFill>
              <a:effectLst/>
            </a:endParaRPr>
          </a:p>
          <a:p>
            <a:pPr marL="285750" indent="-285750">
              <a:buFont typeface="Arial" panose="020B0604020202020204" pitchFamily="34" charset="0"/>
              <a:buChar char="•"/>
            </a:pPr>
            <a:r>
              <a:rPr lang="id-ID" sz="2000" b="0" i="0" dirty="0">
                <a:solidFill>
                  <a:srgbClr val="000000"/>
                </a:solidFill>
                <a:effectLst/>
              </a:rPr>
              <a:t>Pengetahuan tentang kesalahan implementasi tipikal </a:t>
            </a:r>
            <a:endParaRPr lang="en-US" sz="2000" b="0" i="0" dirty="0">
              <a:solidFill>
                <a:srgbClr val="000000"/>
              </a:solidFill>
              <a:effectLst/>
            </a:endParaRPr>
          </a:p>
          <a:p>
            <a:pPr marL="285750" indent="-285750">
              <a:buFont typeface="Arial" panose="020B0604020202020204" pitchFamily="34" charset="0"/>
              <a:buChar char="•"/>
            </a:pPr>
            <a:r>
              <a:rPr lang="id-ID" sz="2000" b="0" i="0" dirty="0">
                <a:solidFill>
                  <a:srgbClr val="000000"/>
                </a:solidFill>
                <a:effectLst/>
              </a:rPr>
              <a:t>Ingat daerah yang sebelumnya bermasalah</a:t>
            </a:r>
            <a:endParaRPr lang="en-US" sz="2000" b="0" i="0" dirty="0">
              <a:solidFill>
                <a:srgbClr val="000000"/>
              </a:solidFill>
              <a:effectLst/>
            </a:endParaRPr>
          </a:p>
          <a:p>
            <a:pPr marL="285750" indent="-285750">
              <a:buFont typeface="Arial" panose="020B0604020202020204" pitchFamily="34" charset="0"/>
              <a:buChar char="•"/>
            </a:pPr>
            <a:r>
              <a:rPr lang="id-ID" sz="2000" b="0" i="0" dirty="0">
                <a:solidFill>
                  <a:srgbClr val="000000"/>
                </a:solidFill>
                <a:effectLst/>
              </a:rPr>
              <a:t>Evaluasi data Historis &amp; Hasil pengujian Test </a:t>
            </a:r>
            <a:endParaRPr lang="en-US" sz="2000" dirty="0"/>
          </a:p>
        </p:txBody>
      </p:sp>
      <p:sp>
        <p:nvSpPr>
          <p:cNvPr id="5" name="Title 4">
            <a:extLst>
              <a:ext uri="{FF2B5EF4-FFF2-40B4-BE49-F238E27FC236}">
                <a16:creationId xmlns:a16="http://schemas.microsoft.com/office/drawing/2014/main" id="{A0D7536D-FCD8-4338-8636-8D6610BF81F9}"/>
              </a:ext>
            </a:extLst>
          </p:cNvPr>
          <p:cNvSpPr txBox="1">
            <a:spLocks noGrp="1"/>
          </p:cNvSpPr>
          <p:nvPr>
            <p:ph type="title"/>
          </p:nvPr>
        </p:nvSpPr>
        <p:spPr>
          <a:prstGeom prst="rect">
            <a:avLst/>
          </a:prstGeom>
          <a:solidFill>
            <a:schemeClr val="accent2">
              <a:lumMod val="20000"/>
              <a:lumOff val="80000"/>
            </a:schemeClr>
          </a:solidFill>
        </p:spPr>
        <p:txBody>
          <a:bodyPr wrap="square" rtlCol="0">
            <a:spAutoFit/>
          </a:bodyPr>
          <a:lstStyle/>
          <a:p>
            <a:r>
              <a:rPr lang="en-US" sz="2800" b="1" dirty="0" err="1"/>
              <a:t>Petunjuk</a:t>
            </a:r>
            <a:r>
              <a:rPr lang="en-US" sz="2800" b="1" dirty="0"/>
              <a:t> </a:t>
            </a:r>
            <a:r>
              <a:rPr lang="en-US" sz="2800" b="1" dirty="0" err="1"/>
              <a:t>untuk</a:t>
            </a:r>
            <a:r>
              <a:rPr lang="en-US" sz="2800" b="1" dirty="0"/>
              <a:t> </a:t>
            </a:r>
            <a:r>
              <a:rPr lang="en-US" sz="2800" b="1" dirty="0" err="1"/>
              <a:t>Menebak</a:t>
            </a:r>
            <a:r>
              <a:rPr lang="en-US" sz="2800" b="1" dirty="0"/>
              <a:t> </a:t>
            </a:r>
            <a:r>
              <a:rPr lang="en-US" sz="2800" b="1" dirty="0" err="1"/>
              <a:t>Kesalahan</a:t>
            </a:r>
            <a:r>
              <a:rPr lang="en-US" sz="2800" b="1" dirty="0"/>
              <a:t> :</a:t>
            </a:r>
          </a:p>
        </p:txBody>
      </p:sp>
    </p:spTree>
    <p:extLst>
      <p:ext uri="{BB962C8B-B14F-4D97-AF65-F5344CB8AC3E}">
        <p14:creationId xmlns:p14="http://schemas.microsoft.com/office/powerpoint/2010/main" val="3885896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8E99-AB65-412B-845B-CC1919ED2814}"/>
              </a:ext>
            </a:extLst>
          </p:cNvPr>
          <p:cNvSpPr>
            <a:spLocks noGrp="1"/>
          </p:cNvSpPr>
          <p:nvPr>
            <p:ph type="title"/>
          </p:nvPr>
        </p:nvSpPr>
        <p:spPr/>
        <p:txBody>
          <a:bodyPr/>
          <a:lstStyle/>
          <a:p>
            <a:r>
              <a:rPr lang="en-US" dirty="0"/>
              <a:t>Kesimpulan :</a:t>
            </a:r>
          </a:p>
        </p:txBody>
      </p:sp>
      <p:sp>
        <p:nvSpPr>
          <p:cNvPr id="3" name="Content Placeholder 2">
            <a:extLst>
              <a:ext uri="{FF2B5EF4-FFF2-40B4-BE49-F238E27FC236}">
                <a16:creationId xmlns:a16="http://schemas.microsoft.com/office/drawing/2014/main" id="{BED02C34-6E56-4080-971A-1FF2168ABD26}"/>
              </a:ext>
            </a:extLst>
          </p:cNvPr>
          <p:cNvSpPr>
            <a:spLocks noGrp="1"/>
          </p:cNvSpPr>
          <p:nvPr>
            <p:ph idx="1"/>
          </p:nvPr>
        </p:nvSpPr>
        <p:spPr/>
        <p:txBody>
          <a:bodyPr>
            <a:noAutofit/>
          </a:bodyPr>
          <a:lstStyle/>
          <a:p>
            <a:r>
              <a:rPr lang="id-ID" sz="2000" b="0" i="0" dirty="0">
                <a:solidFill>
                  <a:srgbClr val="000000"/>
                </a:solidFill>
                <a:effectLst/>
              </a:rPr>
              <a:t>Teknik pengujian perangkat lunak memungkinkan </a:t>
            </a:r>
            <a:r>
              <a:rPr lang="en-US" sz="2000" b="0" i="0" dirty="0" err="1">
                <a:solidFill>
                  <a:srgbClr val="000000"/>
                </a:solidFill>
                <a:effectLst/>
              </a:rPr>
              <a:t>kita</a:t>
            </a:r>
            <a:r>
              <a:rPr lang="id-ID" sz="2000" b="0" i="0" dirty="0">
                <a:solidFill>
                  <a:srgbClr val="000000"/>
                </a:solidFill>
                <a:effectLst/>
              </a:rPr>
              <a:t> merancang </a:t>
            </a:r>
            <a:r>
              <a:rPr lang="en-US" sz="2000" b="0" i="0" dirty="0" err="1">
                <a:solidFill>
                  <a:srgbClr val="000000"/>
                </a:solidFill>
                <a:effectLst/>
              </a:rPr>
              <a:t>pengujian</a:t>
            </a:r>
            <a:r>
              <a:rPr lang="id-ID" sz="2000" b="0" i="0" dirty="0">
                <a:solidFill>
                  <a:srgbClr val="000000"/>
                </a:solidFill>
                <a:effectLst/>
              </a:rPr>
              <a:t> yang lebih baik.</a:t>
            </a:r>
            <a:endParaRPr lang="en-US" sz="2000" b="0" i="0" dirty="0">
              <a:solidFill>
                <a:srgbClr val="000000"/>
              </a:solidFill>
              <a:effectLst/>
            </a:endParaRPr>
          </a:p>
          <a:p>
            <a:r>
              <a:rPr lang="id-ID" sz="2000" b="0" i="0" dirty="0">
                <a:solidFill>
                  <a:srgbClr val="000000"/>
                </a:solidFill>
                <a:effectLst/>
              </a:rPr>
              <a:t>Ada lima teknik utama yang digunakan. </a:t>
            </a:r>
            <a:endParaRPr lang="en-US" sz="2000" b="0" i="0" dirty="0">
              <a:solidFill>
                <a:srgbClr val="000000"/>
              </a:solidFill>
              <a:effectLst/>
            </a:endParaRPr>
          </a:p>
          <a:p>
            <a:pPr lvl="1"/>
            <a:r>
              <a:rPr lang="id-ID" sz="2000" b="0" i="0" dirty="0">
                <a:solidFill>
                  <a:srgbClr val="000000"/>
                </a:solidFill>
                <a:effectLst/>
              </a:rPr>
              <a:t>Analisis nilai batas adalah pengujian pada batas antara partisi. </a:t>
            </a:r>
            <a:endParaRPr lang="en-US" sz="2000" b="0" i="0" dirty="0">
              <a:solidFill>
                <a:srgbClr val="000000"/>
              </a:solidFill>
              <a:effectLst/>
            </a:endParaRPr>
          </a:p>
          <a:p>
            <a:pPr lvl="1"/>
            <a:r>
              <a:rPr lang="id-ID" sz="2000" b="0" i="0" dirty="0">
                <a:solidFill>
                  <a:srgbClr val="000000"/>
                </a:solidFill>
                <a:effectLst/>
              </a:rPr>
              <a:t>Partisi Kelas Setara memungkinkan Anda untuk membagi set tes kondisi menjadi partisi yang harus dianggap sama. </a:t>
            </a:r>
            <a:endParaRPr lang="en-US" sz="2000" b="0" i="0" dirty="0">
              <a:solidFill>
                <a:srgbClr val="000000"/>
              </a:solidFill>
              <a:effectLst/>
            </a:endParaRPr>
          </a:p>
          <a:p>
            <a:pPr lvl="1"/>
            <a:r>
              <a:rPr lang="id-ID" sz="2000" b="0" i="0" dirty="0">
                <a:solidFill>
                  <a:srgbClr val="000000"/>
                </a:solidFill>
                <a:effectLst/>
              </a:rPr>
              <a:t>Teknik pengujian perangkat lunak Tabel Keputusan digunakan untuk fungsi yang merespon kombinasi masukan atau kejadian. </a:t>
            </a:r>
            <a:endParaRPr lang="en-US" sz="2000" b="0" i="0" dirty="0">
              <a:solidFill>
                <a:srgbClr val="000000"/>
              </a:solidFill>
              <a:effectLst/>
            </a:endParaRPr>
          </a:p>
          <a:p>
            <a:pPr lvl="1"/>
            <a:r>
              <a:rPr lang="id-ID" sz="2000" b="0" i="0" dirty="0">
                <a:solidFill>
                  <a:srgbClr val="000000"/>
                </a:solidFill>
                <a:effectLst/>
              </a:rPr>
              <a:t>Dalam teknik Transisi Keadaan, perubahan kondisi input berubah keadaan Application Under Test (AUT) </a:t>
            </a:r>
            <a:endParaRPr lang="en-US" sz="2000" b="0" i="0" dirty="0">
              <a:solidFill>
                <a:srgbClr val="000000"/>
              </a:solidFill>
              <a:effectLst/>
            </a:endParaRPr>
          </a:p>
          <a:p>
            <a:pPr lvl="1"/>
            <a:r>
              <a:rPr lang="id-ID" sz="2000" b="0" i="0" dirty="0">
                <a:solidFill>
                  <a:srgbClr val="000000"/>
                </a:solidFill>
                <a:effectLst/>
              </a:rPr>
              <a:t>Tebakan kesalahan adalah teknik pengujian perangkat lunak yang didasarkan pada menebak kesalahan yang dapat terjadi dalam kode. </a:t>
            </a:r>
            <a:endParaRPr lang="en-US" sz="2000" dirty="0"/>
          </a:p>
        </p:txBody>
      </p:sp>
    </p:spTree>
    <p:extLst>
      <p:ext uri="{BB962C8B-B14F-4D97-AF65-F5344CB8AC3E}">
        <p14:creationId xmlns:p14="http://schemas.microsoft.com/office/powerpoint/2010/main" val="3942237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3473-60EB-46DD-AFA7-1A98D584BD59}"/>
              </a:ext>
            </a:extLst>
          </p:cNvPr>
          <p:cNvSpPr>
            <a:spLocks noGrp="1"/>
          </p:cNvSpPr>
          <p:nvPr>
            <p:ph type="title"/>
          </p:nvPr>
        </p:nvSpPr>
        <p:spPr>
          <a:xfrm>
            <a:off x="1223681" y="2481814"/>
            <a:ext cx="9744637" cy="809251"/>
          </a:xfrm>
        </p:spPr>
        <p:txBody>
          <a:bodyPr>
            <a:noAutofit/>
          </a:bodyPr>
          <a:lstStyle/>
          <a:p>
            <a:r>
              <a:rPr lang="en-US" sz="5400" i="1" dirty="0" err="1">
                <a:solidFill>
                  <a:schemeClr val="accent5">
                    <a:lumMod val="75000"/>
                  </a:schemeClr>
                </a:solidFill>
              </a:rPr>
              <a:t>Matriks</a:t>
            </a:r>
            <a:r>
              <a:rPr lang="en-US" sz="5400" i="1" dirty="0">
                <a:solidFill>
                  <a:schemeClr val="accent5">
                    <a:lumMod val="75000"/>
                  </a:schemeClr>
                </a:solidFill>
              </a:rPr>
              <a:t> </a:t>
            </a:r>
            <a:r>
              <a:rPr lang="en-US" sz="5400" i="1" dirty="0" err="1">
                <a:solidFill>
                  <a:schemeClr val="accent5">
                    <a:lumMod val="75000"/>
                  </a:schemeClr>
                </a:solidFill>
              </a:rPr>
              <a:t>Pelacakan</a:t>
            </a:r>
            <a:r>
              <a:rPr lang="en-US" sz="5400" i="1" dirty="0">
                <a:solidFill>
                  <a:schemeClr val="accent5">
                    <a:lumMod val="75000"/>
                  </a:schemeClr>
                </a:solidFill>
              </a:rPr>
              <a:t> Requirement </a:t>
            </a:r>
          </a:p>
        </p:txBody>
      </p:sp>
    </p:spTree>
    <p:extLst>
      <p:ext uri="{BB962C8B-B14F-4D97-AF65-F5344CB8AC3E}">
        <p14:creationId xmlns:p14="http://schemas.microsoft.com/office/powerpoint/2010/main" val="1482478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Apakah</a:t>
            </a:r>
            <a:r>
              <a:rPr lang="en-US" dirty="0"/>
              <a:t> </a:t>
            </a:r>
            <a:r>
              <a:rPr lang="en-US" dirty="0" err="1"/>
              <a:t>Matriks</a:t>
            </a:r>
            <a:r>
              <a:rPr lang="en-US" dirty="0"/>
              <a:t> </a:t>
            </a:r>
            <a:r>
              <a:rPr lang="en-US" dirty="0" err="1"/>
              <a:t>Penelusuran</a:t>
            </a:r>
            <a:r>
              <a:rPr lang="en-US" dirty="0"/>
              <a:t> ( Traceability Matrix - TM)  ?</a:t>
            </a:r>
            <a:endParaRPr lang="id-ID" dirty="0"/>
          </a:p>
        </p:txBody>
      </p:sp>
      <p:sp>
        <p:nvSpPr>
          <p:cNvPr id="3" name="Content Placeholder 2"/>
          <p:cNvSpPr>
            <a:spLocks noGrp="1"/>
          </p:cNvSpPr>
          <p:nvPr>
            <p:ph idx="1"/>
          </p:nvPr>
        </p:nvSpPr>
        <p:spPr/>
        <p:txBody>
          <a:bodyPr>
            <a:normAutofit/>
          </a:bodyPr>
          <a:lstStyle/>
          <a:p>
            <a:pPr algn="just"/>
            <a:r>
              <a:rPr lang="en-US" sz="2400" dirty="0" err="1"/>
              <a:t>Tracibility</a:t>
            </a:r>
            <a:r>
              <a:rPr lang="en-US" sz="2400" dirty="0"/>
              <a:t> matrix </a:t>
            </a:r>
            <a:r>
              <a:rPr lang="en-US" sz="2400" dirty="0" err="1"/>
              <a:t>adalah</a:t>
            </a:r>
            <a:r>
              <a:rPr lang="en-US" sz="2400" dirty="0"/>
              <a:t> </a:t>
            </a:r>
            <a:r>
              <a:rPr lang="en-US" sz="2400" dirty="0" err="1"/>
              <a:t>dokumen</a:t>
            </a:r>
            <a:r>
              <a:rPr lang="en-US" sz="2400" dirty="0"/>
              <a:t> yang </a:t>
            </a:r>
            <a:r>
              <a:rPr lang="en-US" sz="2400" dirty="0" err="1"/>
              <a:t>menghubungkan</a:t>
            </a:r>
            <a:r>
              <a:rPr lang="en-US" sz="2400" dirty="0"/>
              <a:t> </a:t>
            </a:r>
            <a:r>
              <a:rPr lang="en-US" sz="2400" dirty="0" err="1"/>
              <a:t>dokumen</a:t>
            </a:r>
            <a:r>
              <a:rPr lang="en-US" sz="2400" dirty="0"/>
              <a:t> </a:t>
            </a:r>
            <a:r>
              <a:rPr lang="en-US" sz="2400" dirty="0" err="1"/>
              <a:t>dua</a:t>
            </a:r>
            <a:r>
              <a:rPr lang="en-US" sz="2400" dirty="0"/>
              <a:t> baseline </a:t>
            </a:r>
            <a:r>
              <a:rPr lang="en-US" sz="2400" dirty="0" err="1"/>
              <a:t>apapun</a:t>
            </a:r>
            <a:r>
              <a:rPr lang="en-US" sz="2400" dirty="0"/>
              <a:t> yang </a:t>
            </a:r>
            <a:r>
              <a:rPr lang="en-US" sz="2400" dirty="0" err="1"/>
              <a:t>memerlukan</a:t>
            </a:r>
            <a:r>
              <a:rPr lang="en-US" sz="2400" dirty="0"/>
              <a:t> </a:t>
            </a:r>
            <a:r>
              <a:rPr lang="en-US" sz="2400" dirty="0" err="1"/>
              <a:t>relasi</a:t>
            </a:r>
            <a:r>
              <a:rPr lang="en-US" sz="2400" dirty="0"/>
              <a:t> “many to many” </a:t>
            </a:r>
            <a:r>
              <a:rPr lang="en-US" sz="2400" dirty="0" err="1"/>
              <a:t>untuk</a:t>
            </a:r>
            <a:r>
              <a:rPr lang="en-US" sz="2400" dirty="0"/>
              <a:t> </a:t>
            </a:r>
            <a:r>
              <a:rPr lang="en-US" sz="2400" dirty="0" err="1"/>
              <a:t>memeriksa</a:t>
            </a:r>
            <a:r>
              <a:rPr lang="en-US" sz="2400" dirty="0"/>
              <a:t> </a:t>
            </a:r>
            <a:r>
              <a:rPr lang="en-US" sz="2400" dirty="0" err="1"/>
              <a:t>kelengkapan</a:t>
            </a:r>
            <a:r>
              <a:rPr lang="en-US" sz="2400" dirty="0"/>
              <a:t> </a:t>
            </a:r>
            <a:r>
              <a:rPr lang="en-US" sz="2400" dirty="0" err="1"/>
              <a:t>dari</a:t>
            </a:r>
            <a:r>
              <a:rPr lang="en-US" sz="2400" dirty="0"/>
              <a:t> </a:t>
            </a:r>
            <a:r>
              <a:rPr lang="en-US" sz="2400" dirty="0" err="1"/>
              <a:t>hubungan</a:t>
            </a:r>
            <a:r>
              <a:rPr lang="en-US" sz="2400" dirty="0"/>
              <a:t> </a:t>
            </a:r>
            <a:r>
              <a:rPr lang="en-US" sz="2400" dirty="0" err="1"/>
              <a:t>tersebut</a:t>
            </a:r>
            <a:r>
              <a:rPr lang="en-US" sz="2400" dirty="0"/>
              <a:t>. </a:t>
            </a:r>
          </a:p>
          <a:p>
            <a:r>
              <a:rPr lang="en-US" sz="2400" dirty="0" err="1"/>
              <a:t>Matriks</a:t>
            </a:r>
            <a:r>
              <a:rPr lang="en-US" sz="2400" dirty="0"/>
              <a:t> </a:t>
            </a:r>
            <a:r>
              <a:rPr lang="en-US" sz="2400" dirty="0" err="1"/>
              <a:t>ini</a:t>
            </a:r>
            <a:r>
              <a:rPr lang="en-US" sz="2400" dirty="0"/>
              <a:t>  </a:t>
            </a:r>
            <a:r>
              <a:rPr lang="en-US" sz="2400" dirty="0" err="1"/>
              <a:t>digunakan</a:t>
            </a:r>
            <a:r>
              <a:rPr lang="en-US" sz="2400" dirty="0"/>
              <a:t> </a:t>
            </a:r>
            <a:r>
              <a:rPr lang="en-US" sz="2400" dirty="0" err="1"/>
              <a:t>untuk</a:t>
            </a:r>
            <a:r>
              <a:rPr lang="en-US" sz="2400" dirty="0"/>
              <a:t> </a:t>
            </a:r>
            <a:r>
              <a:rPr lang="en-US" sz="2400" dirty="0" err="1"/>
              <a:t>melacak</a:t>
            </a:r>
            <a:r>
              <a:rPr lang="en-US" sz="2400" dirty="0"/>
              <a:t> </a:t>
            </a:r>
            <a:r>
              <a:rPr lang="en-US" sz="2400" dirty="0" err="1"/>
              <a:t>kebutuhan</a:t>
            </a:r>
            <a:r>
              <a:rPr lang="en-US" sz="2400" dirty="0"/>
              <a:t> dan </a:t>
            </a:r>
            <a:r>
              <a:rPr lang="en-US" sz="2400" dirty="0" err="1"/>
              <a:t>untuk</a:t>
            </a:r>
            <a:r>
              <a:rPr lang="en-US" sz="2400" dirty="0"/>
              <a:t> </a:t>
            </a:r>
            <a:r>
              <a:rPr lang="en-US" sz="2400" dirty="0" err="1"/>
              <a:t>memeriksa</a:t>
            </a:r>
            <a:r>
              <a:rPr lang="en-US" sz="2400" dirty="0"/>
              <a:t> </a:t>
            </a:r>
            <a:r>
              <a:rPr lang="en-US" sz="2400" dirty="0" err="1"/>
              <a:t>kebutuhan</a:t>
            </a:r>
            <a:r>
              <a:rPr lang="en-US" sz="2400" dirty="0"/>
              <a:t> </a:t>
            </a:r>
            <a:r>
              <a:rPr lang="en-US" sz="2400" dirty="0" err="1"/>
              <a:t>proyek</a:t>
            </a:r>
            <a:r>
              <a:rPr lang="en-US" sz="2400" dirty="0"/>
              <a:t> </a:t>
            </a:r>
            <a:r>
              <a:rPr lang="en-US" sz="2400" dirty="0" err="1"/>
              <a:t>saat</a:t>
            </a:r>
            <a:r>
              <a:rPr lang="en-US" sz="2400" dirty="0"/>
              <a:t> </a:t>
            </a:r>
            <a:r>
              <a:rPr lang="en-US" sz="2400" dirty="0" err="1"/>
              <a:t>ini</a:t>
            </a:r>
            <a:r>
              <a:rPr lang="en-US" sz="2400" dirty="0"/>
              <a:t> </a:t>
            </a:r>
            <a:r>
              <a:rPr lang="en-US" sz="2400" dirty="0" err="1"/>
              <a:t>apakah</a:t>
            </a:r>
            <a:r>
              <a:rPr lang="en-US" sz="2400" dirty="0"/>
              <a:t> </a:t>
            </a:r>
            <a:r>
              <a:rPr lang="en-US" sz="2400" dirty="0" err="1"/>
              <a:t>sudah</a:t>
            </a:r>
            <a:r>
              <a:rPr lang="en-US" sz="2400" dirty="0"/>
              <a:t> </a:t>
            </a:r>
            <a:r>
              <a:rPr lang="en-US" sz="2400" dirty="0" err="1"/>
              <a:t>terpenuhi</a:t>
            </a:r>
            <a:r>
              <a:rPr lang="en-US" sz="2400" dirty="0"/>
              <a:t>.</a:t>
            </a:r>
          </a:p>
          <a:p>
            <a:pPr marL="0" indent="0">
              <a:buNone/>
            </a:pPr>
            <a:endParaRPr lang="en-US" sz="2400" dirty="0"/>
          </a:p>
        </p:txBody>
      </p:sp>
      <p:sp>
        <p:nvSpPr>
          <p:cNvPr id="4"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id-ID" sz="1200" b="1" dirty="0">
                <a:solidFill>
                  <a:schemeClr val="accent5">
                    <a:lumMod val="75000"/>
                  </a:schemeClr>
                </a:solidFill>
              </a:rPr>
              <a:t>SOFTWARE QUALITY &amp; TESTING</a:t>
            </a:r>
            <a:endParaRPr lang="en-ID" sz="1050" b="1" dirty="0">
              <a:solidFill>
                <a:schemeClr val="accent5">
                  <a:lumMod val="75000"/>
                </a:schemeClr>
              </a:solidFill>
            </a:endParaRP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1529924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EC81-0BC7-415D-AF96-F3DCA224AD42}"/>
              </a:ext>
            </a:extLst>
          </p:cNvPr>
          <p:cNvSpPr>
            <a:spLocks noGrp="1"/>
          </p:cNvSpPr>
          <p:nvPr>
            <p:ph type="title"/>
          </p:nvPr>
        </p:nvSpPr>
        <p:spPr/>
        <p:txBody>
          <a:bodyPr/>
          <a:lstStyle/>
          <a:p>
            <a:r>
              <a:rPr lang="en-US" dirty="0"/>
              <a:t>Requirement Traceability </a:t>
            </a:r>
            <a:r>
              <a:rPr lang="en-US" dirty="0" err="1"/>
              <a:t>Matriks</a:t>
            </a:r>
            <a:r>
              <a:rPr lang="en-US" dirty="0"/>
              <a:t> (RTM)</a:t>
            </a:r>
          </a:p>
        </p:txBody>
      </p:sp>
      <p:sp>
        <p:nvSpPr>
          <p:cNvPr id="3" name="Content Placeholder 2">
            <a:extLst>
              <a:ext uri="{FF2B5EF4-FFF2-40B4-BE49-F238E27FC236}">
                <a16:creationId xmlns:a16="http://schemas.microsoft.com/office/drawing/2014/main" id="{0FBD51D4-E43A-4275-9AED-6C54CAAEBF0A}"/>
              </a:ext>
            </a:extLst>
          </p:cNvPr>
          <p:cNvSpPr>
            <a:spLocks noGrp="1"/>
          </p:cNvSpPr>
          <p:nvPr>
            <p:ph idx="1"/>
          </p:nvPr>
        </p:nvSpPr>
        <p:spPr>
          <a:xfrm>
            <a:off x="1541928" y="2034709"/>
            <a:ext cx="9744637" cy="3673760"/>
          </a:xfrm>
        </p:spPr>
        <p:txBody>
          <a:bodyPr>
            <a:normAutofit/>
          </a:bodyPr>
          <a:lstStyle/>
          <a:p>
            <a:pPr algn="just"/>
            <a:r>
              <a:rPr lang="en-US" sz="2400" dirty="0" err="1"/>
              <a:t>Matriks</a:t>
            </a:r>
            <a:r>
              <a:rPr lang="en-US" sz="2400" dirty="0"/>
              <a:t> </a:t>
            </a:r>
            <a:r>
              <a:rPr lang="en-US" sz="2400" dirty="0" err="1"/>
              <a:t>Penelusuran</a:t>
            </a:r>
            <a:r>
              <a:rPr lang="en-US" sz="2400" dirty="0"/>
              <a:t> </a:t>
            </a:r>
            <a:r>
              <a:rPr lang="en-US" sz="2400" dirty="0" err="1"/>
              <a:t>Kebutuhan</a:t>
            </a:r>
            <a:r>
              <a:rPr lang="en-US" sz="2400" dirty="0"/>
              <a:t> </a:t>
            </a:r>
            <a:r>
              <a:rPr lang="en-US" sz="2400" dirty="0" err="1"/>
              <a:t>mencakup</a:t>
            </a:r>
            <a:r>
              <a:rPr lang="en-US" sz="2400" dirty="0"/>
              <a:t> </a:t>
            </a:r>
            <a:r>
              <a:rPr lang="en-US" sz="2400" dirty="0" err="1"/>
              <a:t>semua</a:t>
            </a:r>
            <a:r>
              <a:rPr lang="en-US" sz="2400" dirty="0"/>
              <a:t> </a:t>
            </a:r>
            <a:r>
              <a:rPr lang="en-US" sz="2400" dirty="0" err="1"/>
              <a:t>kebutuhan</a:t>
            </a:r>
            <a:r>
              <a:rPr lang="en-US" sz="2400" dirty="0"/>
              <a:t> yang </a:t>
            </a:r>
            <a:r>
              <a:rPr lang="en-US" sz="2400" dirty="0" err="1"/>
              <a:t>diusulkan</a:t>
            </a:r>
            <a:r>
              <a:rPr lang="en-US" sz="2400" dirty="0"/>
              <a:t> oleh client </a:t>
            </a:r>
            <a:r>
              <a:rPr lang="en-US" sz="2400" dirty="0" err="1"/>
              <a:t>atau</a:t>
            </a:r>
            <a:r>
              <a:rPr lang="en-US" sz="2400" dirty="0"/>
              <a:t> </a:t>
            </a:r>
            <a:r>
              <a:rPr lang="en-US" sz="2400" dirty="0" err="1"/>
              <a:t>tim</a:t>
            </a:r>
            <a:r>
              <a:rPr lang="en-US" sz="2400" dirty="0"/>
              <a:t> </a:t>
            </a:r>
            <a:r>
              <a:rPr lang="en-US" sz="2400" dirty="0" err="1"/>
              <a:t>pengembang</a:t>
            </a:r>
            <a:r>
              <a:rPr lang="en-US" sz="2400" dirty="0"/>
              <a:t> </a:t>
            </a:r>
            <a:r>
              <a:rPr lang="en-US" sz="2400" dirty="0" err="1"/>
              <a:t>perangkat</a:t>
            </a:r>
            <a:r>
              <a:rPr lang="en-US" sz="2400" dirty="0"/>
              <a:t> </a:t>
            </a:r>
            <a:r>
              <a:rPr lang="en-US" sz="2400" dirty="0" err="1"/>
              <a:t>lunak</a:t>
            </a:r>
            <a:r>
              <a:rPr lang="en-US" sz="2400" dirty="0"/>
              <a:t> dan </a:t>
            </a:r>
            <a:r>
              <a:rPr lang="en-US" sz="2400" dirty="0" err="1"/>
              <a:t>mereka</a:t>
            </a:r>
            <a:r>
              <a:rPr lang="en-US" sz="2400" dirty="0"/>
              <a:t> </a:t>
            </a:r>
            <a:r>
              <a:rPr lang="en-US" sz="2400" dirty="0" err="1"/>
              <a:t>melacak</a:t>
            </a:r>
            <a:r>
              <a:rPr lang="en-US" sz="2400" dirty="0"/>
              <a:t> </a:t>
            </a:r>
            <a:r>
              <a:rPr lang="en-US" sz="2400" dirty="0" err="1"/>
              <a:t>dalam</a:t>
            </a:r>
            <a:r>
              <a:rPr lang="en-US" sz="2400" dirty="0"/>
              <a:t> </a:t>
            </a:r>
            <a:r>
              <a:rPr lang="en-US" sz="2400" dirty="0" err="1"/>
              <a:t>satu</a:t>
            </a:r>
            <a:r>
              <a:rPr lang="en-US" sz="2400" dirty="0"/>
              <a:t> </a:t>
            </a:r>
            <a:r>
              <a:rPr lang="en-US" sz="2400" dirty="0" err="1"/>
              <a:t>dokumen</a:t>
            </a:r>
            <a:r>
              <a:rPr lang="en-US" sz="2400" dirty="0"/>
              <a:t> yang </a:t>
            </a:r>
            <a:r>
              <a:rPr lang="en-US" sz="2400" dirty="0" err="1"/>
              <a:t>dikirim</a:t>
            </a:r>
            <a:r>
              <a:rPr lang="en-US" sz="2400" dirty="0"/>
              <a:t> pada </a:t>
            </a:r>
            <a:r>
              <a:rPr lang="en-US" sz="2400" dirty="0" err="1"/>
              <a:t>akhir</a:t>
            </a:r>
            <a:r>
              <a:rPr lang="en-US" sz="2400" dirty="0"/>
              <a:t> </a:t>
            </a:r>
            <a:r>
              <a:rPr lang="en-US" sz="2400" dirty="0" err="1"/>
              <a:t>siklus</a:t>
            </a:r>
            <a:r>
              <a:rPr lang="en-US" sz="2400" dirty="0"/>
              <a:t> </a:t>
            </a:r>
            <a:r>
              <a:rPr lang="en-US" sz="2400" dirty="0" err="1"/>
              <a:t>hidup</a:t>
            </a:r>
            <a:r>
              <a:rPr lang="en-US" sz="2400" dirty="0"/>
              <a:t> </a:t>
            </a:r>
            <a:r>
              <a:rPr lang="en-US" sz="2400" dirty="0" err="1"/>
              <a:t>pengembangan</a:t>
            </a:r>
            <a:r>
              <a:rPr lang="en-US" sz="2400" dirty="0"/>
              <a:t> </a:t>
            </a:r>
            <a:r>
              <a:rPr lang="en-US" sz="2400" dirty="0" err="1"/>
              <a:t>perangkat</a:t>
            </a:r>
            <a:r>
              <a:rPr lang="en-US" sz="2400" dirty="0"/>
              <a:t> </a:t>
            </a:r>
            <a:r>
              <a:rPr lang="en-US" sz="2400" dirty="0" err="1"/>
              <a:t>lunak</a:t>
            </a:r>
            <a:r>
              <a:rPr lang="en-US" sz="2400" dirty="0"/>
              <a:t>. </a:t>
            </a:r>
          </a:p>
          <a:p>
            <a:pPr algn="just"/>
            <a:r>
              <a:rPr lang="en-US" sz="2400" dirty="0" err="1"/>
              <a:t>Dengan</a:t>
            </a:r>
            <a:r>
              <a:rPr lang="en-US" sz="2400" dirty="0"/>
              <a:t> kata lain, RTM </a:t>
            </a:r>
            <a:r>
              <a:rPr lang="en-US" sz="2400" dirty="0" err="1"/>
              <a:t>adalah</a:t>
            </a:r>
            <a:r>
              <a:rPr lang="en-US" sz="2400" dirty="0"/>
              <a:t> </a:t>
            </a:r>
            <a:r>
              <a:rPr lang="en-US" sz="2400" dirty="0" err="1"/>
              <a:t>dokumen</a:t>
            </a:r>
            <a:r>
              <a:rPr lang="en-US" sz="2400" dirty="0"/>
              <a:t> yang </a:t>
            </a:r>
            <a:r>
              <a:rPr lang="en-US" sz="2400" dirty="0" err="1"/>
              <a:t>memetakan</a:t>
            </a:r>
            <a:r>
              <a:rPr lang="en-US" sz="2400" dirty="0"/>
              <a:t> dan </a:t>
            </a:r>
            <a:r>
              <a:rPr lang="en-US" sz="2400" dirty="0" err="1"/>
              <a:t>melacak</a:t>
            </a:r>
            <a:r>
              <a:rPr lang="en-US" sz="2400" dirty="0"/>
              <a:t> </a:t>
            </a:r>
            <a:r>
              <a:rPr lang="en-US" sz="2400" dirty="0" err="1"/>
              <a:t>kebutuhan</a:t>
            </a:r>
            <a:r>
              <a:rPr lang="en-US" sz="2400" dirty="0"/>
              <a:t> user </a:t>
            </a:r>
            <a:r>
              <a:rPr lang="en-US" sz="2400" dirty="0" err="1"/>
              <a:t>dengan</a:t>
            </a:r>
            <a:r>
              <a:rPr lang="en-US" sz="2400" dirty="0"/>
              <a:t> </a:t>
            </a:r>
            <a:r>
              <a:rPr lang="en-US" sz="2400" dirty="0" err="1"/>
              <a:t>kasus</a:t>
            </a:r>
            <a:r>
              <a:rPr lang="en-US" sz="2400" dirty="0"/>
              <a:t> uji.</a:t>
            </a:r>
          </a:p>
          <a:p>
            <a:pPr algn="just"/>
            <a:r>
              <a:rPr lang="en-US" sz="2400" dirty="0" err="1"/>
              <a:t>Tujuan</a:t>
            </a:r>
            <a:r>
              <a:rPr lang="en-US" sz="2400" dirty="0"/>
              <a:t> </a:t>
            </a:r>
            <a:r>
              <a:rPr lang="en-US" sz="2400" dirty="0" err="1"/>
              <a:t>utama</a:t>
            </a:r>
            <a:r>
              <a:rPr lang="en-US" sz="2400" dirty="0"/>
              <a:t> RTM </a:t>
            </a:r>
            <a:r>
              <a:rPr lang="en-US" sz="2400" dirty="0" err="1"/>
              <a:t>adalah</a:t>
            </a:r>
            <a:r>
              <a:rPr lang="en-US" sz="2400" dirty="0"/>
              <a:t> </a:t>
            </a:r>
            <a:r>
              <a:rPr lang="en-US" sz="2400" dirty="0" err="1"/>
              <a:t>untuk</a:t>
            </a:r>
            <a:r>
              <a:rPr lang="en-US" sz="2400" dirty="0"/>
              <a:t> </a:t>
            </a:r>
            <a:r>
              <a:rPr lang="en-US" sz="2400" dirty="0" err="1"/>
              <a:t>melihat</a:t>
            </a:r>
            <a:r>
              <a:rPr lang="en-US" sz="2400" dirty="0"/>
              <a:t> </a:t>
            </a:r>
            <a:r>
              <a:rPr lang="en-US" sz="2400" dirty="0" err="1"/>
              <a:t>bahwa</a:t>
            </a:r>
            <a:r>
              <a:rPr lang="en-US" sz="2400" dirty="0"/>
              <a:t> </a:t>
            </a:r>
            <a:r>
              <a:rPr lang="en-US" sz="2400" dirty="0" err="1"/>
              <a:t>semua</a:t>
            </a:r>
            <a:r>
              <a:rPr lang="en-US" sz="2400" dirty="0"/>
              <a:t> </a:t>
            </a:r>
            <a:r>
              <a:rPr lang="en-US" sz="2400" dirty="0" err="1"/>
              <a:t>kasus</a:t>
            </a:r>
            <a:r>
              <a:rPr lang="en-US" sz="2400" dirty="0"/>
              <a:t> uji </a:t>
            </a:r>
            <a:r>
              <a:rPr lang="en-US" sz="2400" dirty="0" err="1"/>
              <a:t>tercover</a:t>
            </a:r>
            <a:r>
              <a:rPr lang="en-US" sz="2400" dirty="0"/>
              <a:t> </a:t>
            </a:r>
            <a:r>
              <a:rPr lang="en-US" sz="2400" dirty="0" err="1"/>
              <a:t>sehingga</a:t>
            </a:r>
            <a:r>
              <a:rPr lang="en-US" sz="2400" dirty="0"/>
              <a:t> </a:t>
            </a:r>
            <a:r>
              <a:rPr lang="en-US" sz="2400" dirty="0" err="1"/>
              <a:t>tidak</a:t>
            </a:r>
            <a:r>
              <a:rPr lang="en-US" sz="2400" dirty="0"/>
              <a:t> </a:t>
            </a:r>
            <a:r>
              <a:rPr lang="en-US" sz="2400" dirty="0" err="1"/>
              <a:t>ada</a:t>
            </a:r>
            <a:r>
              <a:rPr lang="en-US" sz="2400" dirty="0"/>
              <a:t> </a:t>
            </a:r>
            <a:r>
              <a:rPr lang="en-US" sz="2400" dirty="0" err="1"/>
              <a:t>fungsi</a:t>
            </a:r>
            <a:r>
              <a:rPr lang="en-US" sz="2400" dirty="0"/>
              <a:t>  yang </a:t>
            </a:r>
            <a:r>
              <a:rPr lang="en-US" sz="2400" dirty="0" err="1"/>
              <a:t>harus</a:t>
            </a:r>
            <a:r>
              <a:rPr lang="en-US" sz="2400" dirty="0"/>
              <a:t> </a:t>
            </a:r>
            <a:r>
              <a:rPr lang="en-US" sz="2400" dirty="0" err="1"/>
              <a:t>terlewat</a:t>
            </a:r>
            <a:r>
              <a:rPr lang="en-US" sz="2400" dirty="0"/>
              <a:t> </a:t>
            </a:r>
            <a:r>
              <a:rPr lang="en-US" sz="2400" dirty="0" err="1"/>
              <a:t>saat</a:t>
            </a:r>
            <a:r>
              <a:rPr lang="en-US" sz="2400" dirty="0"/>
              <a:t> </a:t>
            </a:r>
            <a:r>
              <a:rPr lang="en-US" sz="2400" dirty="0" err="1"/>
              <a:t>melakukan</a:t>
            </a:r>
            <a:r>
              <a:rPr lang="en-US" sz="2400" dirty="0"/>
              <a:t> </a:t>
            </a:r>
            <a:r>
              <a:rPr lang="en-US" sz="2400" dirty="0" err="1"/>
              <a:t>pengujian</a:t>
            </a:r>
            <a:r>
              <a:rPr lang="en-US" sz="2400" dirty="0"/>
              <a:t> </a:t>
            </a:r>
            <a:r>
              <a:rPr lang="en-US" sz="2400" dirty="0" err="1"/>
              <a:t>perangkat</a:t>
            </a:r>
            <a:r>
              <a:rPr lang="en-US" sz="2400" dirty="0"/>
              <a:t> </a:t>
            </a:r>
            <a:r>
              <a:rPr lang="en-US" sz="2400" dirty="0" err="1"/>
              <a:t>lunak</a:t>
            </a:r>
            <a:r>
              <a:rPr lang="en-US" sz="2400" dirty="0"/>
              <a:t>.</a:t>
            </a:r>
            <a:endParaRPr lang="id-ID" sz="2400" dirty="0"/>
          </a:p>
          <a:p>
            <a:endParaRPr lang="en-US" sz="2400" dirty="0"/>
          </a:p>
        </p:txBody>
      </p:sp>
    </p:spTree>
    <p:extLst>
      <p:ext uri="{BB962C8B-B14F-4D97-AF65-F5344CB8AC3E}">
        <p14:creationId xmlns:p14="http://schemas.microsoft.com/office/powerpoint/2010/main" val="449476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01FB-F3C8-4A8F-8BF6-FC9AD8454BA4}"/>
              </a:ext>
            </a:extLst>
          </p:cNvPr>
          <p:cNvSpPr>
            <a:spLocks noGrp="1"/>
          </p:cNvSpPr>
          <p:nvPr>
            <p:ph type="title"/>
          </p:nvPr>
        </p:nvSpPr>
        <p:spPr>
          <a:xfrm>
            <a:off x="1541927" y="813958"/>
            <a:ext cx="9744637" cy="809251"/>
          </a:xfrm>
        </p:spPr>
        <p:txBody>
          <a:bodyPr/>
          <a:lstStyle/>
          <a:p>
            <a:r>
              <a:rPr lang="en-US" dirty="0" err="1"/>
              <a:t>Mengapa</a:t>
            </a:r>
            <a:r>
              <a:rPr lang="en-US" dirty="0"/>
              <a:t> RTM </a:t>
            </a:r>
            <a:r>
              <a:rPr lang="en-US" dirty="0" err="1"/>
              <a:t>penting</a:t>
            </a:r>
            <a:r>
              <a:rPr lang="en-US" dirty="0"/>
              <a:t> ?</a:t>
            </a:r>
          </a:p>
        </p:txBody>
      </p:sp>
      <p:sp>
        <p:nvSpPr>
          <p:cNvPr id="3" name="Content Placeholder 2">
            <a:extLst>
              <a:ext uri="{FF2B5EF4-FFF2-40B4-BE49-F238E27FC236}">
                <a16:creationId xmlns:a16="http://schemas.microsoft.com/office/drawing/2014/main" id="{FE35A5A4-F07C-4EAF-9FAF-E1B62D636617}"/>
              </a:ext>
            </a:extLst>
          </p:cNvPr>
          <p:cNvSpPr>
            <a:spLocks noGrp="1"/>
          </p:cNvSpPr>
          <p:nvPr>
            <p:ph idx="1"/>
          </p:nvPr>
        </p:nvSpPr>
        <p:spPr>
          <a:xfrm>
            <a:off x="1541927" y="1623209"/>
            <a:ext cx="9744637" cy="4509782"/>
          </a:xfrm>
        </p:spPr>
        <p:txBody>
          <a:bodyPr>
            <a:normAutofit/>
          </a:bodyPr>
          <a:lstStyle/>
          <a:p>
            <a:r>
              <a:rPr lang="en-US" dirty="0"/>
              <a:t>Agenda </a:t>
            </a:r>
            <a:r>
              <a:rPr lang="en-US" dirty="0" err="1"/>
              <a:t>utama</a:t>
            </a:r>
            <a:r>
              <a:rPr lang="en-US" dirty="0"/>
              <a:t> </a:t>
            </a:r>
            <a:r>
              <a:rPr lang="en-US" dirty="0" err="1"/>
              <a:t>setiap</a:t>
            </a:r>
            <a:r>
              <a:rPr lang="en-US" dirty="0"/>
              <a:t> </a:t>
            </a:r>
            <a:r>
              <a:rPr lang="en-US" dirty="0" err="1"/>
              <a:t>penguji</a:t>
            </a:r>
            <a:r>
              <a:rPr lang="en-US" dirty="0"/>
              <a:t> </a:t>
            </a:r>
            <a:r>
              <a:rPr lang="en-US" dirty="0" err="1"/>
              <a:t>adalah</a:t>
            </a:r>
            <a:r>
              <a:rPr lang="en-US" dirty="0"/>
              <a:t> </a:t>
            </a:r>
            <a:r>
              <a:rPr lang="en-US" dirty="0" err="1"/>
              <a:t>memahami</a:t>
            </a:r>
            <a:r>
              <a:rPr lang="en-US" dirty="0"/>
              <a:t> </a:t>
            </a:r>
            <a:r>
              <a:rPr lang="en-US" dirty="0" err="1"/>
              <a:t>keinginan</a:t>
            </a:r>
            <a:r>
              <a:rPr lang="en-US" dirty="0"/>
              <a:t> </a:t>
            </a:r>
            <a:r>
              <a:rPr lang="en-US" dirty="0" err="1"/>
              <a:t>klien</a:t>
            </a:r>
            <a:r>
              <a:rPr lang="en-US" dirty="0"/>
              <a:t> dan </a:t>
            </a:r>
            <a:r>
              <a:rPr lang="en-US" dirty="0" err="1"/>
              <a:t>memastikan</a:t>
            </a:r>
            <a:r>
              <a:rPr lang="en-US" dirty="0"/>
              <a:t> </a:t>
            </a:r>
            <a:r>
              <a:rPr lang="en-US" dirty="0" err="1"/>
              <a:t>bahwa</a:t>
            </a:r>
            <a:r>
              <a:rPr lang="en-US" dirty="0"/>
              <a:t> </a:t>
            </a:r>
            <a:r>
              <a:rPr lang="en-US" dirty="0" err="1"/>
              <a:t>produk</a:t>
            </a:r>
            <a:r>
              <a:rPr lang="en-US" dirty="0"/>
              <a:t> yang </a:t>
            </a:r>
            <a:r>
              <a:rPr lang="en-US" dirty="0" err="1"/>
              <a:t>dihasilkan</a:t>
            </a:r>
            <a:r>
              <a:rPr lang="en-US" dirty="0"/>
              <a:t> </a:t>
            </a:r>
            <a:r>
              <a:rPr lang="en-US" dirty="0" err="1"/>
              <a:t>harus</a:t>
            </a:r>
            <a:r>
              <a:rPr lang="en-US" dirty="0"/>
              <a:t> </a:t>
            </a:r>
            <a:r>
              <a:rPr lang="en-US" dirty="0" err="1"/>
              <a:t>bebas</a:t>
            </a:r>
            <a:r>
              <a:rPr lang="en-US" dirty="0"/>
              <a:t> </a:t>
            </a:r>
            <a:r>
              <a:rPr lang="en-US" dirty="0" err="1"/>
              <a:t>cacat</a:t>
            </a:r>
            <a:r>
              <a:rPr lang="en-US" dirty="0"/>
              <a:t>. </a:t>
            </a:r>
          </a:p>
          <a:p>
            <a:r>
              <a:rPr lang="en-US" dirty="0" err="1"/>
              <a:t>Untuk</a:t>
            </a:r>
            <a:r>
              <a:rPr lang="en-US" dirty="0"/>
              <a:t> </a:t>
            </a:r>
            <a:r>
              <a:rPr lang="en-US" dirty="0" err="1"/>
              <a:t>mencapai</a:t>
            </a:r>
            <a:r>
              <a:rPr lang="en-US" dirty="0"/>
              <a:t> </a:t>
            </a:r>
            <a:r>
              <a:rPr lang="en-US" dirty="0" err="1"/>
              <a:t>tujuan</a:t>
            </a:r>
            <a:r>
              <a:rPr lang="en-US" dirty="0"/>
              <a:t> </a:t>
            </a:r>
            <a:r>
              <a:rPr lang="en-US" dirty="0" err="1"/>
              <a:t>ini</a:t>
            </a:r>
            <a:r>
              <a:rPr lang="en-US" dirty="0"/>
              <a:t>, </a:t>
            </a:r>
            <a:r>
              <a:rPr lang="en-US" dirty="0" err="1"/>
              <a:t>setiap</a:t>
            </a:r>
            <a:r>
              <a:rPr lang="en-US" dirty="0"/>
              <a:t> QA </a:t>
            </a:r>
            <a:r>
              <a:rPr lang="en-US" dirty="0" err="1"/>
              <a:t>harus</a:t>
            </a:r>
            <a:r>
              <a:rPr lang="en-US" dirty="0"/>
              <a:t> </a:t>
            </a:r>
            <a:r>
              <a:rPr lang="en-US" dirty="0" err="1"/>
              <a:t>memahami</a:t>
            </a:r>
            <a:r>
              <a:rPr lang="en-US" dirty="0"/>
              <a:t> </a:t>
            </a:r>
            <a:r>
              <a:rPr lang="en-US" dirty="0" err="1"/>
              <a:t>kebutuhan</a:t>
            </a:r>
            <a:r>
              <a:rPr lang="en-US" dirty="0"/>
              <a:t>  </a:t>
            </a:r>
            <a:r>
              <a:rPr lang="en-US" dirty="0" err="1"/>
              <a:t>secara</a:t>
            </a:r>
            <a:r>
              <a:rPr lang="en-US" dirty="0"/>
              <a:t> </a:t>
            </a:r>
            <a:r>
              <a:rPr lang="en-US" dirty="0" err="1"/>
              <a:t>menyeluruh</a:t>
            </a:r>
            <a:r>
              <a:rPr lang="en-US" dirty="0"/>
              <a:t> dan </a:t>
            </a:r>
            <a:r>
              <a:rPr lang="en-US" dirty="0" err="1"/>
              <a:t>membuat</a:t>
            </a:r>
            <a:r>
              <a:rPr lang="en-US" dirty="0"/>
              <a:t> </a:t>
            </a:r>
            <a:r>
              <a:rPr lang="en-US" dirty="0" err="1"/>
              <a:t>kasus</a:t>
            </a:r>
            <a:r>
              <a:rPr lang="en-US" dirty="0"/>
              <a:t> uji </a:t>
            </a:r>
            <a:r>
              <a:rPr lang="en-US" dirty="0" err="1"/>
              <a:t>positif</a:t>
            </a:r>
            <a:r>
              <a:rPr lang="en-US" dirty="0"/>
              <a:t> dan </a:t>
            </a:r>
            <a:r>
              <a:rPr lang="en-US" dirty="0" err="1"/>
              <a:t>negatif</a:t>
            </a:r>
            <a:r>
              <a:rPr lang="en-US" dirty="0"/>
              <a:t>.</a:t>
            </a:r>
          </a:p>
          <a:p>
            <a:r>
              <a:rPr lang="en-US" dirty="0" err="1"/>
              <a:t>Ini</a:t>
            </a:r>
            <a:r>
              <a:rPr lang="en-US" dirty="0"/>
              <a:t> </a:t>
            </a:r>
            <a:r>
              <a:rPr lang="en-US" dirty="0" err="1"/>
              <a:t>berarti</a:t>
            </a:r>
            <a:r>
              <a:rPr lang="en-US" dirty="0"/>
              <a:t> </a:t>
            </a:r>
            <a:r>
              <a:rPr lang="en-US" dirty="0" err="1"/>
              <a:t>bahwa</a:t>
            </a:r>
            <a:r>
              <a:rPr lang="en-US" dirty="0"/>
              <a:t> </a:t>
            </a:r>
            <a:r>
              <a:rPr lang="en-US" dirty="0" err="1"/>
              <a:t>kebutuhan</a:t>
            </a:r>
            <a:r>
              <a:rPr lang="en-US" dirty="0"/>
              <a:t> </a:t>
            </a:r>
            <a:r>
              <a:rPr lang="en-US" dirty="0" err="1"/>
              <a:t>perangkat</a:t>
            </a:r>
            <a:r>
              <a:rPr lang="en-US" dirty="0"/>
              <a:t> </a:t>
            </a:r>
            <a:r>
              <a:rPr lang="en-US" dirty="0" err="1"/>
              <a:t>lunak</a:t>
            </a:r>
            <a:r>
              <a:rPr lang="en-US" dirty="0"/>
              <a:t> yang </a:t>
            </a:r>
            <a:r>
              <a:rPr lang="en-US" dirty="0" err="1"/>
              <a:t>disediakan</a:t>
            </a:r>
            <a:r>
              <a:rPr lang="en-US" dirty="0"/>
              <a:t> oleh </a:t>
            </a:r>
            <a:r>
              <a:rPr lang="en-US" dirty="0" err="1"/>
              <a:t>klien</a:t>
            </a:r>
            <a:r>
              <a:rPr lang="en-US" dirty="0"/>
              <a:t> </a:t>
            </a:r>
            <a:r>
              <a:rPr lang="en-US" dirty="0" err="1"/>
              <a:t>harus</a:t>
            </a:r>
            <a:r>
              <a:rPr lang="en-US" dirty="0"/>
              <a:t> </a:t>
            </a:r>
            <a:r>
              <a:rPr lang="en-US" dirty="0" err="1"/>
              <a:t>dibagi</a:t>
            </a:r>
            <a:r>
              <a:rPr lang="en-US" dirty="0"/>
              <a:t> </a:t>
            </a:r>
            <a:r>
              <a:rPr lang="en-US" dirty="0" err="1"/>
              <a:t>lebih</a:t>
            </a:r>
            <a:r>
              <a:rPr lang="en-US" dirty="0"/>
              <a:t> </a:t>
            </a:r>
            <a:r>
              <a:rPr lang="en-US" dirty="0" err="1"/>
              <a:t>lanjut</a:t>
            </a:r>
            <a:r>
              <a:rPr lang="en-US" dirty="0"/>
              <a:t> </a:t>
            </a:r>
            <a:r>
              <a:rPr lang="en-US" dirty="0" err="1"/>
              <a:t>ke</a:t>
            </a:r>
            <a:r>
              <a:rPr lang="en-US" dirty="0"/>
              <a:t> </a:t>
            </a:r>
            <a:r>
              <a:rPr lang="en-US" dirty="0" err="1"/>
              <a:t>dalam</a:t>
            </a:r>
            <a:r>
              <a:rPr lang="en-US" dirty="0"/>
              <a:t> </a:t>
            </a:r>
            <a:r>
              <a:rPr lang="en-US" dirty="0" err="1"/>
              <a:t>skenario</a:t>
            </a:r>
            <a:r>
              <a:rPr lang="en-US" dirty="0"/>
              <a:t> yang </a:t>
            </a:r>
            <a:r>
              <a:rPr lang="en-US" dirty="0" err="1"/>
              <a:t>berbeda</a:t>
            </a:r>
            <a:r>
              <a:rPr lang="en-US" dirty="0"/>
              <a:t> dan </a:t>
            </a:r>
            <a:r>
              <a:rPr lang="en-US" dirty="0" err="1"/>
              <a:t>selanjutnya</a:t>
            </a:r>
            <a:r>
              <a:rPr lang="en-US" dirty="0"/>
              <a:t> </a:t>
            </a:r>
            <a:r>
              <a:rPr lang="en-US" dirty="0" err="1"/>
              <a:t>untuk</a:t>
            </a:r>
            <a:r>
              <a:rPr lang="en-US" dirty="0"/>
              <a:t> </a:t>
            </a:r>
            <a:r>
              <a:rPr lang="en-US" dirty="0" err="1"/>
              <a:t>menguji</a:t>
            </a:r>
            <a:r>
              <a:rPr lang="en-US" dirty="0"/>
              <a:t> </a:t>
            </a:r>
            <a:r>
              <a:rPr lang="en-US" dirty="0" err="1"/>
              <a:t>kasus</a:t>
            </a:r>
            <a:r>
              <a:rPr lang="en-US" dirty="0"/>
              <a:t>. </a:t>
            </a:r>
            <a:r>
              <a:rPr lang="en-US" dirty="0" err="1"/>
              <a:t>Setiap</a:t>
            </a:r>
            <a:r>
              <a:rPr lang="en-US" dirty="0"/>
              <a:t> </a:t>
            </a:r>
            <a:r>
              <a:rPr lang="en-US" dirty="0" err="1"/>
              <a:t>kasus</a:t>
            </a:r>
            <a:r>
              <a:rPr lang="en-US" dirty="0"/>
              <a:t> </a:t>
            </a:r>
            <a:r>
              <a:rPr lang="en-US" dirty="0" err="1"/>
              <a:t>ini</a:t>
            </a:r>
            <a:r>
              <a:rPr lang="en-US" dirty="0"/>
              <a:t> </a:t>
            </a:r>
            <a:r>
              <a:rPr lang="en-US" dirty="0" err="1"/>
              <a:t>harus</a:t>
            </a:r>
            <a:r>
              <a:rPr lang="en-US" dirty="0"/>
              <a:t> </a:t>
            </a:r>
            <a:r>
              <a:rPr lang="en-US" dirty="0" err="1"/>
              <a:t>dieksekusi</a:t>
            </a:r>
            <a:r>
              <a:rPr lang="en-US" dirty="0"/>
              <a:t> </a:t>
            </a:r>
            <a:r>
              <a:rPr lang="en-US" dirty="0" err="1"/>
              <a:t>secara</a:t>
            </a:r>
            <a:r>
              <a:rPr lang="en-US" dirty="0"/>
              <a:t> individual.</a:t>
            </a:r>
          </a:p>
          <a:p>
            <a:endParaRPr lang="en-US" dirty="0"/>
          </a:p>
          <a:p>
            <a:r>
              <a:rPr lang="en-US" dirty="0" err="1"/>
              <a:t>Bagaimana</a:t>
            </a:r>
            <a:r>
              <a:rPr lang="en-US" dirty="0"/>
              <a:t> </a:t>
            </a:r>
            <a:r>
              <a:rPr lang="en-US" dirty="0" err="1"/>
              <a:t>memastikan</a:t>
            </a:r>
            <a:r>
              <a:rPr lang="en-US" dirty="0"/>
              <a:t> </a:t>
            </a:r>
            <a:r>
              <a:rPr lang="en-US" dirty="0" err="1"/>
              <a:t>bahwa</a:t>
            </a:r>
            <a:r>
              <a:rPr lang="en-US" dirty="0"/>
              <a:t> </a:t>
            </a:r>
            <a:r>
              <a:rPr lang="en-US" dirty="0" err="1"/>
              <a:t>kebutuhannya</a:t>
            </a:r>
            <a:r>
              <a:rPr lang="en-US" dirty="0"/>
              <a:t> </a:t>
            </a:r>
            <a:r>
              <a:rPr lang="en-US" dirty="0" err="1"/>
              <a:t>diuji</a:t>
            </a:r>
            <a:r>
              <a:rPr lang="en-US" dirty="0"/>
              <a:t> </a:t>
            </a:r>
            <a:r>
              <a:rPr lang="en-US" dirty="0" err="1"/>
              <a:t>dengan</a:t>
            </a:r>
            <a:r>
              <a:rPr lang="en-US" dirty="0"/>
              <a:t> </a:t>
            </a:r>
            <a:r>
              <a:rPr lang="en-US" dirty="0" err="1"/>
              <a:t>mempertimbangkan</a:t>
            </a:r>
            <a:r>
              <a:rPr lang="en-US" dirty="0"/>
              <a:t> </a:t>
            </a:r>
            <a:r>
              <a:rPr lang="en-US" dirty="0" err="1"/>
              <a:t>semua</a:t>
            </a:r>
            <a:r>
              <a:rPr lang="en-US" dirty="0"/>
              <a:t> </a:t>
            </a:r>
            <a:r>
              <a:rPr lang="en-US" dirty="0" err="1"/>
              <a:t>kemungkinan</a:t>
            </a:r>
            <a:r>
              <a:rPr lang="en-US" dirty="0"/>
              <a:t> </a:t>
            </a:r>
            <a:r>
              <a:rPr lang="en-US" dirty="0" err="1"/>
              <a:t>skenario</a:t>
            </a:r>
            <a:r>
              <a:rPr lang="en-US" dirty="0"/>
              <a:t>/</a:t>
            </a:r>
            <a:r>
              <a:rPr lang="en-US" dirty="0" err="1"/>
              <a:t>kasus</a:t>
            </a:r>
            <a:r>
              <a:rPr lang="en-US" dirty="0"/>
              <a:t>? </a:t>
            </a:r>
          </a:p>
          <a:p>
            <a:r>
              <a:rPr lang="en-US" dirty="0" err="1"/>
              <a:t>Bagaimana</a:t>
            </a:r>
            <a:r>
              <a:rPr lang="en-US" dirty="0"/>
              <a:t> </a:t>
            </a:r>
            <a:r>
              <a:rPr lang="en-US" dirty="0" err="1"/>
              <a:t>memastikan</a:t>
            </a:r>
            <a:r>
              <a:rPr lang="en-US" dirty="0"/>
              <a:t> </a:t>
            </a:r>
            <a:r>
              <a:rPr lang="en-US" dirty="0" err="1"/>
              <a:t>kebutuhan</a:t>
            </a:r>
            <a:r>
              <a:rPr lang="en-US" dirty="0"/>
              <a:t> </a:t>
            </a:r>
            <a:r>
              <a:rPr lang="en-US" dirty="0" err="1"/>
              <a:t>apapun</a:t>
            </a:r>
            <a:r>
              <a:rPr lang="en-US" dirty="0"/>
              <a:t> </a:t>
            </a:r>
            <a:r>
              <a:rPr lang="en-US" dirty="0" err="1"/>
              <a:t>tidak</a:t>
            </a:r>
            <a:r>
              <a:rPr lang="en-US" dirty="0"/>
              <a:t> </a:t>
            </a:r>
            <a:r>
              <a:rPr lang="en-US" dirty="0" err="1"/>
              <a:t>ditinggalkan</a:t>
            </a:r>
            <a:r>
              <a:rPr lang="en-US" dirty="0"/>
              <a:t> </a:t>
            </a:r>
            <a:r>
              <a:rPr lang="en-US" dirty="0" err="1"/>
              <a:t>dari</a:t>
            </a:r>
            <a:r>
              <a:rPr lang="en-US" dirty="0"/>
              <a:t> </a:t>
            </a:r>
            <a:r>
              <a:rPr lang="en-US" dirty="0" err="1"/>
              <a:t>siklus</a:t>
            </a:r>
            <a:r>
              <a:rPr lang="en-US" dirty="0"/>
              <a:t> </a:t>
            </a:r>
            <a:r>
              <a:rPr lang="en-US" dirty="0" err="1"/>
              <a:t>pengujian</a:t>
            </a:r>
            <a:r>
              <a:rPr lang="en-US" dirty="0"/>
              <a:t>?</a:t>
            </a:r>
          </a:p>
          <a:p>
            <a:pPr marL="0" indent="0">
              <a:buNone/>
            </a:pPr>
            <a:r>
              <a:rPr lang="en-US" dirty="0"/>
              <a:t>     </a:t>
            </a:r>
          </a:p>
          <a:p>
            <a:r>
              <a:rPr lang="en-US" dirty="0" err="1"/>
              <a:t>Matriks</a:t>
            </a:r>
            <a:r>
              <a:rPr lang="en-US" dirty="0"/>
              <a:t> </a:t>
            </a:r>
            <a:r>
              <a:rPr lang="en-US" dirty="0" err="1"/>
              <a:t>keterlacakan</a:t>
            </a:r>
            <a:r>
              <a:rPr lang="en-US" dirty="0"/>
              <a:t> </a:t>
            </a:r>
            <a:r>
              <a:rPr lang="en-US" dirty="0" err="1"/>
              <a:t>biasanya</a:t>
            </a:r>
            <a:r>
              <a:rPr lang="en-US" dirty="0"/>
              <a:t> </a:t>
            </a:r>
            <a:r>
              <a:rPr lang="en-US" dirty="0" err="1"/>
              <a:t>merupakan</a:t>
            </a:r>
            <a:r>
              <a:rPr lang="en-US" dirty="0"/>
              <a:t> </a:t>
            </a:r>
            <a:r>
              <a:rPr lang="en-US" dirty="0" err="1"/>
              <a:t>lembar</a:t>
            </a:r>
            <a:r>
              <a:rPr lang="en-US" dirty="0"/>
              <a:t> </a:t>
            </a:r>
            <a:r>
              <a:rPr lang="en-US" dirty="0" err="1"/>
              <a:t>kerja</a:t>
            </a:r>
            <a:r>
              <a:rPr lang="en-US" dirty="0"/>
              <a:t> yang </a:t>
            </a:r>
            <a:r>
              <a:rPr lang="en-US" dirty="0" err="1"/>
              <a:t>berisi</a:t>
            </a:r>
            <a:r>
              <a:rPr lang="en-US" dirty="0"/>
              <a:t>: </a:t>
            </a:r>
            <a:r>
              <a:rPr lang="en-US" dirty="0" err="1"/>
              <a:t>kebutuhan</a:t>
            </a:r>
            <a:r>
              <a:rPr lang="en-US" dirty="0"/>
              <a:t> </a:t>
            </a:r>
            <a:r>
              <a:rPr lang="en-US" dirty="0" err="1"/>
              <a:t>dengan</a:t>
            </a:r>
            <a:r>
              <a:rPr lang="en-US" dirty="0"/>
              <a:t> </a:t>
            </a:r>
            <a:r>
              <a:rPr lang="en-US" dirty="0" err="1"/>
              <a:t>semua</a:t>
            </a:r>
            <a:r>
              <a:rPr lang="en-US" dirty="0"/>
              <a:t> </a:t>
            </a:r>
            <a:r>
              <a:rPr lang="en-US" dirty="0" err="1"/>
              <a:t>kemungkinan</a:t>
            </a:r>
            <a:r>
              <a:rPr lang="en-US" dirty="0"/>
              <a:t> scenario dan </a:t>
            </a:r>
            <a:r>
              <a:rPr lang="en-US" dirty="0" err="1"/>
              <a:t>kasus</a:t>
            </a:r>
            <a:r>
              <a:rPr lang="en-US" dirty="0"/>
              <a:t> uji dan </a:t>
            </a:r>
            <a:r>
              <a:rPr lang="en-US" dirty="0" err="1"/>
              <a:t>keadaan</a:t>
            </a:r>
            <a:r>
              <a:rPr lang="en-US" dirty="0"/>
              <a:t> </a:t>
            </a:r>
            <a:r>
              <a:rPr lang="en-US" dirty="0" err="1"/>
              <a:t>saat</a:t>
            </a:r>
            <a:r>
              <a:rPr lang="en-US" dirty="0"/>
              <a:t> </a:t>
            </a:r>
            <a:r>
              <a:rPr lang="en-US" dirty="0" err="1"/>
              <a:t>ini</a:t>
            </a:r>
            <a:r>
              <a:rPr lang="en-US" dirty="0"/>
              <a:t>, </a:t>
            </a:r>
            <a:r>
              <a:rPr lang="en-US" dirty="0" err="1"/>
              <a:t>yaitu</a:t>
            </a:r>
            <a:r>
              <a:rPr lang="en-US" dirty="0"/>
              <a:t> </a:t>
            </a:r>
            <a:r>
              <a:rPr lang="en-US" dirty="0" err="1"/>
              <a:t>apakah</a:t>
            </a:r>
            <a:r>
              <a:rPr lang="en-US" dirty="0"/>
              <a:t> </a:t>
            </a:r>
            <a:r>
              <a:rPr lang="en-US" dirty="0" err="1"/>
              <a:t>kebutuhan</a:t>
            </a:r>
            <a:r>
              <a:rPr lang="en-US" dirty="0"/>
              <a:t> </a:t>
            </a:r>
            <a:r>
              <a:rPr lang="en-US" dirty="0" err="1"/>
              <a:t>tersebut</a:t>
            </a:r>
            <a:r>
              <a:rPr lang="en-US" dirty="0"/>
              <a:t> </a:t>
            </a:r>
            <a:r>
              <a:rPr lang="en-US" dirty="0" err="1"/>
              <a:t>telah</a:t>
            </a:r>
            <a:r>
              <a:rPr lang="en-US" dirty="0"/>
              <a:t> </a:t>
            </a:r>
            <a:r>
              <a:rPr lang="en-US" dirty="0" err="1"/>
              <a:t>sesuai</a:t>
            </a:r>
            <a:r>
              <a:rPr lang="en-US" dirty="0"/>
              <a:t> ( passed) </a:t>
            </a:r>
            <a:r>
              <a:rPr lang="en-US" dirty="0" err="1"/>
              <a:t>atau</a:t>
            </a:r>
            <a:r>
              <a:rPr lang="en-US" dirty="0"/>
              <a:t> </a:t>
            </a:r>
            <a:r>
              <a:rPr lang="en-US" dirty="0" err="1"/>
              <a:t>tidak</a:t>
            </a:r>
            <a:r>
              <a:rPr lang="en-US" dirty="0"/>
              <a:t> </a:t>
            </a:r>
            <a:r>
              <a:rPr lang="en-US" dirty="0" err="1"/>
              <a:t>terpenuhi</a:t>
            </a:r>
            <a:r>
              <a:rPr lang="en-US" dirty="0"/>
              <a:t> (</a:t>
            </a:r>
            <a:r>
              <a:rPr lang="en-US" dirty="0" err="1"/>
              <a:t>gagal</a:t>
            </a:r>
            <a:r>
              <a:rPr lang="en-US" dirty="0"/>
              <a:t>). Hal </a:t>
            </a:r>
            <a:r>
              <a:rPr lang="en-US" dirty="0" err="1"/>
              <a:t>ini</a:t>
            </a:r>
            <a:r>
              <a:rPr lang="en-US" dirty="0"/>
              <a:t> </a:t>
            </a:r>
            <a:r>
              <a:rPr lang="en-US" dirty="0" err="1"/>
              <a:t>membantu</a:t>
            </a:r>
            <a:r>
              <a:rPr lang="en-US" dirty="0"/>
              <a:t> </a:t>
            </a:r>
            <a:r>
              <a:rPr lang="en-US" dirty="0" err="1"/>
              <a:t>tim</a:t>
            </a:r>
            <a:r>
              <a:rPr lang="en-US" dirty="0"/>
              <a:t> </a:t>
            </a:r>
            <a:r>
              <a:rPr lang="en-US" dirty="0" err="1"/>
              <a:t>pengujian</a:t>
            </a:r>
            <a:r>
              <a:rPr lang="en-US" dirty="0"/>
              <a:t> </a:t>
            </a:r>
            <a:r>
              <a:rPr lang="en-US" dirty="0" err="1"/>
              <a:t>untuk</a:t>
            </a:r>
            <a:r>
              <a:rPr lang="en-US" dirty="0"/>
              <a:t> </a:t>
            </a:r>
            <a:r>
              <a:rPr lang="en-US" dirty="0" err="1"/>
              <a:t>memahami</a:t>
            </a:r>
            <a:r>
              <a:rPr lang="en-US" dirty="0"/>
              <a:t> </a:t>
            </a:r>
            <a:r>
              <a:rPr lang="en-US" dirty="0" err="1"/>
              <a:t>tingkat</a:t>
            </a:r>
            <a:r>
              <a:rPr lang="en-US" dirty="0"/>
              <a:t> </a:t>
            </a:r>
            <a:r>
              <a:rPr lang="en-US" dirty="0" err="1"/>
              <a:t>aktivitas</a:t>
            </a:r>
            <a:r>
              <a:rPr lang="en-US" dirty="0"/>
              <a:t> </a:t>
            </a:r>
            <a:r>
              <a:rPr lang="en-US" dirty="0" err="1"/>
              <a:t>pengujian</a:t>
            </a:r>
            <a:r>
              <a:rPr lang="en-US" dirty="0"/>
              <a:t> yang </a:t>
            </a:r>
            <a:r>
              <a:rPr lang="en-US" dirty="0" err="1"/>
              <a:t>dilakukan</a:t>
            </a:r>
            <a:r>
              <a:rPr lang="en-US" dirty="0"/>
              <a:t> </a:t>
            </a:r>
            <a:r>
              <a:rPr lang="en-US" dirty="0" err="1"/>
              <a:t>untuk</a:t>
            </a:r>
            <a:r>
              <a:rPr lang="en-US" dirty="0"/>
              <a:t> </a:t>
            </a:r>
            <a:r>
              <a:rPr lang="en-US" dirty="0" err="1"/>
              <a:t>produk</a:t>
            </a:r>
            <a:r>
              <a:rPr lang="en-US" dirty="0"/>
              <a:t> </a:t>
            </a:r>
            <a:r>
              <a:rPr lang="en-US" dirty="0" err="1"/>
              <a:t>tertentu</a:t>
            </a:r>
            <a:r>
              <a:rPr lang="en-US" dirty="0"/>
              <a:t>. </a:t>
            </a:r>
          </a:p>
          <a:p>
            <a:endParaRPr lang="en-US" dirty="0"/>
          </a:p>
        </p:txBody>
      </p:sp>
    </p:spTree>
    <p:extLst>
      <p:ext uri="{BB962C8B-B14F-4D97-AF65-F5344CB8AC3E}">
        <p14:creationId xmlns:p14="http://schemas.microsoft.com/office/powerpoint/2010/main" val="1748329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08B8-1D66-48D2-8489-D47BD8E699D3}"/>
              </a:ext>
            </a:extLst>
          </p:cNvPr>
          <p:cNvSpPr>
            <a:spLocks noGrp="1"/>
          </p:cNvSpPr>
          <p:nvPr>
            <p:ph type="title"/>
          </p:nvPr>
        </p:nvSpPr>
        <p:spPr>
          <a:xfrm>
            <a:off x="1430168" y="770675"/>
            <a:ext cx="9744637" cy="809251"/>
          </a:xfrm>
        </p:spPr>
        <p:txBody>
          <a:bodyPr/>
          <a:lstStyle/>
          <a:p>
            <a:r>
              <a:rPr lang="en-US" dirty="0"/>
              <a:t>Parameter pada RTM</a:t>
            </a:r>
          </a:p>
        </p:txBody>
      </p:sp>
      <p:sp>
        <p:nvSpPr>
          <p:cNvPr id="3" name="Content Placeholder 2">
            <a:extLst>
              <a:ext uri="{FF2B5EF4-FFF2-40B4-BE49-F238E27FC236}">
                <a16:creationId xmlns:a16="http://schemas.microsoft.com/office/drawing/2014/main" id="{F4D4DC6D-A8F7-498C-B9BC-7E760085E258}"/>
              </a:ext>
            </a:extLst>
          </p:cNvPr>
          <p:cNvSpPr>
            <a:spLocks noGrp="1"/>
          </p:cNvSpPr>
          <p:nvPr>
            <p:ph idx="1"/>
          </p:nvPr>
        </p:nvSpPr>
        <p:spPr>
          <a:xfrm>
            <a:off x="1541928" y="1579926"/>
            <a:ext cx="3252141" cy="1126502"/>
          </a:xfrm>
        </p:spPr>
        <p:txBody>
          <a:bodyPr/>
          <a:lstStyle/>
          <a:p>
            <a:r>
              <a:rPr lang="en-US" dirty="0"/>
              <a:t>ID </a:t>
            </a:r>
            <a:r>
              <a:rPr lang="en-US" dirty="0" err="1"/>
              <a:t>kebutuhan</a:t>
            </a:r>
            <a:r>
              <a:rPr lang="en-US" dirty="0"/>
              <a:t> </a:t>
            </a:r>
          </a:p>
          <a:p>
            <a:r>
              <a:rPr lang="en-US" dirty="0" err="1"/>
              <a:t>Jenis</a:t>
            </a:r>
            <a:r>
              <a:rPr lang="en-US" dirty="0"/>
              <a:t> dan </a:t>
            </a:r>
            <a:r>
              <a:rPr lang="en-US" dirty="0" err="1"/>
              <a:t>Deskripsi</a:t>
            </a:r>
            <a:r>
              <a:rPr lang="en-US" dirty="0"/>
              <a:t> </a:t>
            </a:r>
            <a:r>
              <a:rPr lang="en-US" dirty="0" err="1"/>
              <a:t>Kebutuhan</a:t>
            </a:r>
            <a:r>
              <a:rPr lang="en-US" dirty="0"/>
              <a:t> </a:t>
            </a:r>
          </a:p>
          <a:p>
            <a:r>
              <a:rPr lang="en-US" dirty="0" err="1"/>
              <a:t>Kasus</a:t>
            </a:r>
            <a:r>
              <a:rPr lang="en-US" dirty="0"/>
              <a:t> Uji </a:t>
            </a:r>
            <a:r>
              <a:rPr lang="en-US" dirty="0" err="1"/>
              <a:t>dengan</a:t>
            </a:r>
            <a:r>
              <a:rPr lang="en-US" dirty="0"/>
              <a:t> Status  </a:t>
            </a:r>
          </a:p>
        </p:txBody>
      </p:sp>
      <p:graphicFrame>
        <p:nvGraphicFramePr>
          <p:cNvPr id="4" name="Table 4">
            <a:extLst>
              <a:ext uri="{FF2B5EF4-FFF2-40B4-BE49-F238E27FC236}">
                <a16:creationId xmlns:a16="http://schemas.microsoft.com/office/drawing/2014/main" id="{E4495859-6DA0-4DE4-8051-4750017D5F04}"/>
              </a:ext>
            </a:extLst>
          </p:cNvPr>
          <p:cNvGraphicFramePr>
            <a:graphicFrameLocks noGrp="1"/>
          </p:cNvGraphicFramePr>
          <p:nvPr>
            <p:extLst>
              <p:ext uri="{D42A27DB-BD31-4B8C-83A1-F6EECF244321}">
                <p14:modId xmlns:p14="http://schemas.microsoft.com/office/powerpoint/2010/main" val="3394437795"/>
              </p:ext>
            </p:extLst>
          </p:nvPr>
        </p:nvGraphicFramePr>
        <p:xfrm>
          <a:off x="1719943" y="2632891"/>
          <a:ext cx="7684374" cy="3657600"/>
        </p:xfrm>
        <a:graphic>
          <a:graphicData uri="http://schemas.openxmlformats.org/drawingml/2006/table">
            <a:tbl>
              <a:tblPr firstRow="1" bandRow="1">
                <a:tableStyleId>{5C22544A-7EE6-4342-B048-85BDC9FD1C3A}</a:tableStyleId>
              </a:tblPr>
              <a:tblGrid>
                <a:gridCol w="1663572">
                  <a:extLst>
                    <a:ext uri="{9D8B030D-6E8A-4147-A177-3AD203B41FA5}">
                      <a16:colId xmlns:a16="http://schemas.microsoft.com/office/drawing/2014/main" val="2888502458"/>
                    </a:ext>
                  </a:extLst>
                </a:gridCol>
                <a:gridCol w="2006934">
                  <a:extLst>
                    <a:ext uri="{9D8B030D-6E8A-4147-A177-3AD203B41FA5}">
                      <a16:colId xmlns:a16="http://schemas.microsoft.com/office/drawing/2014/main" val="3646910500"/>
                    </a:ext>
                  </a:extLst>
                </a:gridCol>
                <a:gridCol w="2006934">
                  <a:extLst>
                    <a:ext uri="{9D8B030D-6E8A-4147-A177-3AD203B41FA5}">
                      <a16:colId xmlns:a16="http://schemas.microsoft.com/office/drawing/2014/main" val="171935376"/>
                    </a:ext>
                  </a:extLst>
                </a:gridCol>
                <a:gridCol w="2006934">
                  <a:extLst>
                    <a:ext uri="{9D8B030D-6E8A-4147-A177-3AD203B41FA5}">
                      <a16:colId xmlns:a16="http://schemas.microsoft.com/office/drawing/2014/main" val="1463908635"/>
                    </a:ext>
                  </a:extLst>
                </a:gridCol>
              </a:tblGrid>
              <a:tr h="253275">
                <a:tc>
                  <a:txBody>
                    <a:bodyPr/>
                    <a:lstStyle/>
                    <a:p>
                      <a:pPr algn="ctr"/>
                      <a:r>
                        <a:rPr lang="en-US" dirty="0"/>
                        <a:t>Req. No</a:t>
                      </a:r>
                    </a:p>
                  </a:txBody>
                  <a:tcPr/>
                </a:tc>
                <a:tc>
                  <a:txBody>
                    <a:bodyPr/>
                    <a:lstStyle/>
                    <a:p>
                      <a:pPr algn="ctr"/>
                      <a:r>
                        <a:rPr lang="en-US" dirty="0"/>
                        <a:t>Rec. Description</a:t>
                      </a:r>
                    </a:p>
                  </a:txBody>
                  <a:tcPr/>
                </a:tc>
                <a:tc>
                  <a:txBody>
                    <a:bodyPr/>
                    <a:lstStyle/>
                    <a:p>
                      <a:pPr algn="ctr"/>
                      <a:r>
                        <a:rPr lang="en-US" dirty="0"/>
                        <a:t>ID </a:t>
                      </a:r>
                      <a:r>
                        <a:rPr lang="en-US" dirty="0" err="1"/>
                        <a:t>Kasus</a:t>
                      </a:r>
                      <a:r>
                        <a:rPr lang="en-US" dirty="0"/>
                        <a:t> Uji</a:t>
                      </a:r>
                    </a:p>
                  </a:txBody>
                  <a:tcPr/>
                </a:tc>
                <a:tc>
                  <a:txBody>
                    <a:bodyPr/>
                    <a:lstStyle/>
                    <a:p>
                      <a:pPr algn="ctr"/>
                      <a:r>
                        <a:rPr lang="en-US" dirty="0"/>
                        <a:t>Status</a:t>
                      </a:r>
                    </a:p>
                  </a:txBody>
                  <a:tcPr/>
                </a:tc>
                <a:extLst>
                  <a:ext uri="{0D108BD9-81ED-4DB2-BD59-A6C34878D82A}">
                    <a16:rowId xmlns:a16="http://schemas.microsoft.com/office/drawing/2014/main" val="1088446910"/>
                  </a:ext>
                </a:extLst>
              </a:tr>
              <a:tr h="370840">
                <a:tc>
                  <a:txBody>
                    <a:bodyPr/>
                    <a:lstStyle/>
                    <a:p>
                      <a:pPr algn="ctr"/>
                      <a:r>
                        <a:rPr lang="en-US" dirty="0"/>
                        <a:t>123</a:t>
                      </a:r>
                    </a:p>
                  </a:txBody>
                  <a:tcPr/>
                </a:tc>
                <a:tc>
                  <a:txBody>
                    <a:bodyPr/>
                    <a:lstStyle/>
                    <a:p>
                      <a:r>
                        <a:rPr lang="en-US" dirty="0"/>
                        <a:t>Login pada </a:t>
                      </a:r>
                      <a:r>
                        <a:rPr lang="en-US" dirty="0" err="1"/>
                        <a:t>aplikasi</a:t>
                      </a:r>
                      <a:endParaRPr lang="en-US" dirty="0"/>
                    </a:p>
                  </a:txBody>
                  <a:tcPr/>
                </a:tc>
                <a:tc>
                  <a:txBody>
                    <a:bodyPr/>
                    <a:lstStyle/>
                    <a:p>
                      <a:r>
                        <a:rPr lang="en-US" dirty="0"/>
                        <a:t>TC01, TC02, TC03</a:t>
                      </a:r>
                    </a:p>
                  </a:txBody>
                  <a:tcPr/>
                </a:tc>
                <a:tc>
                  <a:txBody>
                    <a:bodyPr/>
                    <a:lstStyle/>
                    <a:p>
                      <a:r>
                        <a:rPr lang="en-US" dirty="0"/>
                        <a:t>TC01-Pass</a:t>
                      </a:r>
                    </a:p>
                    <a:p>
                      <a:r>
                        <a:rPr lang="en-US" dirty="0"/>
                        <a:t>TC02-Pass</a:t>
                      </a:r>
                    </a:p>
                    <a:p>
                      <a:r>
                        <a:rPr lang="en-US" dirty="0"/>
                        <a:t>TC03-Pass</a:t>
                      </a:r>
                    </a:p>
                  </a:txBody>
                  <a:tcPr/>
                </a:tc>
                <a:extLst>
                  <a:ext uri="{0D108BD9-81ED-4DB2-BD59-A6C34878D82A}">
                    <a16:rowId xmlns:a16="http://schemas.microsoft.com/office/drawing/2014/main" val="3184729307"/>
                  </a:ext>
                </a:extLst>
              </a:tr>
              <a:tr h="370840">
                <a:tc>
                  <a:txBody>
                    <a:bodyPr/>
                    <a:lstStyle/>
                    <a:p>
                      <a:pPr algn="ctr"/>
                      <a:r>
                        <a:rPr lang="en-US" dirty="0"/>
                        <a:t>345</a:t>
                      </a:r>
                    </a:p>
                  </a:txBody>
                  <a:tcPr/>
                </a:tc>
                <a:tc>
                  <a:txBody>
                    <a:bodyPr/>
                    <a:lstStyle/>
                    <a:p>
                      <a:r>
                        <a:rPr lang="en-US" dirty="0" err="1"/>
                        <a:t>Pembuatan</a:t>
                      </a:r>
                      <a:r>
                        <a:rPr lang="en-US" dirty="0"/>
                        <a:t> </a:t>
                      </a:r>
                      <a:r>
                        <a:rPr lang="en-US" dirty="0" err="1"/>
                        <a:t>tiket</a:t>
                      </a:r>
                      <a:endParaRPr lang="en-US" dirty="0"/>
                    </a:p>
                  </a:txBody>
                  <a:tcPr/>
                </a:tc>
                <a:tc>
                  <a:txBody>
                    <a:bodyPr/>
                    <a:lstStyle/>
                    <a:p>
                      <a:r>
                        <a:rPr lang="en-US" dirty="0"/>
                        <a:t>TC04, TC05, TC06, TC07, TC08, TC09</a:t>
                      </a:r>
                    </a:p>
                  </a:txBody>
                  <a:tcPr/>
                </a:tc>
                <a:tc>
                  <a:txBody>
                    <a:bodyPr/>
                    <a:lstStyle/>
                    <a:p>
                      <a:r>
                        <a:rPr lang="en-US" dirty="0"/>
                        <a:t>TC04-Pass</a:t>
                      </a:r>
                    </a:p>
                    <a:p>
                      <a:r>
                        <a:rPr lang="en-US" dirty="0"/>
                        <a:t>TC05-Pass</a:t>
                      </a:r>
                    </a:p>
                    <a:p>
                      <a:r>
                        <a:rPr lang="en-US" dirty="0"/>
                        <a:t>TC06-Fail</a:t>
                      </a:r>
                    </a:p>
                    <a:p>
                      <a:r>
                        <a:rPr lang="en-US" dirty="0"/>
                        <a:t>TC07-No Run</a:t>
                      </a:r>
                    </a:p>
                  </a:txBody>
                  <a:tcPr/>
                </a:tc>
                <a:extLst>
                  <a:ext uri="{0D108BD9-81ED-4DB2-BD59-A6C34878D82A}">
                    <a16:rowId xmlns:a16="http://schemas.microsoft.com/office/drawing/2014/main" val="2402344372"/>
                  </a:ext>
                </a:extLst>
              </a:tr>
              <a:tr h="370840">
                <a:tc>
                  <a:txBody>
                    <a:bodyPr/>
                    <a:lstStyle/>
                    <a:p>
                      <a:pPr algn="ctr"/>
                      <a:r>
                        <a:rPr lang="en-US" dirty="0"/>
                        <a:t>567</a:t>
                      </a:r>
                    </a:p>
                  </a:txBody>
                  <a:tcPr/>
                </a:tc>
                <a:tc>
                  <a:txBody>
                    <a:bodyPr/>
                    <a:lstStyle/>
                    <a:p>
                      <a:r>
                        <a:rPr lang="en-US" dirty="0" err="1"/>
                        <a:t>Pencarian</a:t>
                      </a:r>
                      <a:r>
                        <a:rPr lang="en-US" dirty="0"/>
                        <a:t> </a:t>
                      </a:r>
                      <a:r>
                        <a:rPr lang="en-US" dirty="0" err="1"/>
                        <a:t>tiket</a:t>
                      </a:r>
                      <a:endParaRPr lang="en-US" dirty="0"/>
                    </a:p>
                  </a:txBody>
                  <a:tcPr/>
                </a:tc>
                <a:tc>
                  <a:txBody>
                    <a:bodyPr/>
                    <a:lstStyle/>
                    <a:p>
                      <a:r>
                        <a:rPr lang="en-US" dirty="0"/>
                        <a:t>TC10, TC11, TC12</a:t>
                      </a:r>
                    </a:p>
                    <a:p>
                      <a:r>
                        <a:rPr lang="en-US" dirty="0"/>
                        <a:t>TC13, TC14</a:t>
                      </a:r>
                    </a:p>
                  </a:txBody>
                  <a:tcPr/>
                </a:tc>
                <a:tc>
                  <a:txBody>
                    <a:bodyPr/>
                    <a:lstStyle/>
                    <a:p>
                      <a:r>
                        <a:rPr lang="en-US" dirty="0"/>
                        <a:t>TC10-Pass</a:t>
                      </a:r>
                    </a:p>
                    <a:p>
                      <a:r>
                        <a:rPr lang="en-US" dirty="0"/>
                        <a:t>TC11-Fail</a:t>
                      </a:r>
                    </a:p>
                    <a:p>
                      <a:r>
                        <a:rPr lang="en-US" dirty="0"/>
                        <a:t>TC12-Pass</a:t>
                      </a:r>
                    </a:p>
                    <a:p>
                      <a:r>
                        <a:rPr lang="en-US" dirty="0"/>
                        <a:t>TC13-No Run</a:t>
                      </a:r>
                    </a:p>
                  </a:txBody>
                  <a:tcPr/>
                </a:tc>
                <a:extLst>
                  <a:ext uri="{0D108BD9-81ED-4DB2-BD59-A6C34878D82A}">
                    <a16:rowId xmlns:a16="http://schemas.microsoft.com/office/drawing/2014/main" val="1136784679"/>
                  </a:ext>
                </a:extLst>
              </a:tr>
            </a:tbl>
          </a:graphicData>
        </a:graphic>
      </p:graphicFrame>
      <p:sp>
        <p:nvSpPr>
          <p:cNvPr id="5" name="Speech Bubble: Rectangle with Corners Rounded 4">
            <a:extLst>
              <a:ext uri="{FF2B5EF4-FFF2-40B4-BE49-F238E27FC236}">
                <a16:creationId xmlns:a16="http://schemas.microsoft.com/office/drawing/2014/main" id="{43B8B926-38E5-448F-B52D-BBDEFA30F856}"/>
              </a:ext>
            </a:extLst>
          </p:cNvPr>
          <p:cNvSpPr/>
          <p:nvPr/>
        </p:nvSpPr>
        <p:spPr>
          <a:xfrm>
            <a:off x="8830492" y="1175301"/>
            <a:ext cx="2834640" cy="917960"/>
          </a:xfrm>
          <a:prstGeom prst="wedgeRoundRectCallout">
            <a:avLst>
              <a:gd name="adj1" fmla="val -46547"/>
              <a:gd name="adj2" fmla="val 1371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Contoh</a:t>
            </a:r>
            <a:r>
              <a:rPr lang="en-US" dirty="0"/>
              <a:t> </a:t>
            </a:r>
            <a:r>
              <a:rPr lang="en-US" dirty="0" err="1"/>
              <a:t>Matriks</a:t>
            </a:r>
            <a:r>
              <a:rPr lang="en-US" dirty="0"/>
              <a:t> </a:t>
            </a:r>
            <a:r>
              <a:rPr lang="en-US" dirty="0" err="1"/>
              <a:t>Penelusuran</a:t>
            </a:r>
            <a:r>
              <a:rPr lang="en-US" dirty="0"/>
              <a:t> </a:t>
            </a:r>
            <a:r>
              <a:rPr lang="en-US" dirty="0" err="1"/>
              <a:t>Kebutuhan</a:t>
            </a:r>
            <a:endParaRPr lang="en-US" dirty="0"/>
          </a:p>
        </p:txBody>
      </p:sp>
    </p:spTree>
    <p:extLst>
      <p:ext uri="{BB962C8B-B14F-4D97-AF65-F5344CB8AC3E}">
        <p14:creationId xmlns:p14="http://schemas.microsoft.com/office/powerpoint/2010/main" val="68796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Teknik </a:t>
            </a:r>
            <a:r>
              <a:rPr lang="en-US" dirty="0" err="1"/>
              <a:t>Pengujian</a:t>
            </a:r>
            <a:r>
              <a:rPr lang="en-US" dirty="0"/>
              <a:t> </a:t>
            </a:r>
            <a:r>
              <a:rPr lang="en-US" dirty="0" err="1"/>
              <a:t>Perangkat</a:t>
            </a:r>
            <a:r>
              <a:rPr lang="en-US" dirty="0"/>
              <a:t> </a:t>
            </a:r>
            <a:r>
              <a:rPr lang="en-US" dirty="0" err="1"/>
              <a:t>Lunak</a:t>
            </a:r>
            <a:endParaRPr lang="id-ID" dirty="0"/>
          </a:p>
        </p:txBody>
      </p:sp>
      <p:sp>
        <p:nvSpPr>
          <p:cNvPr id="3" name="Content Placeholder 2"/>
          <p:cNvSpPr>
            <a:spLocks noGrp="1"/>
          </p:cNvSpPr>
          <p:nvPr>
            <p:ph idx="1"/>
          </p:nvPr>
        </p:nvSpPr>
        <p:spPr/>
        <p:txBody>
          <a:bodyPr>
            <a:noAutofit/>
          </a:bodyPr>
          <a:lstStyle/>
          <a:p>
            <a:pPr marL="0" indent="0">
              <a:buNone/>
            </a:pPr>
            <a:r>
              <a:rPr lang="en-US" sz="2000" dirty="0"/>
              <a:t>Teknik </a:t>
            </a:r>
            <a:r>
              <a:rPr lang="en-US" sz="2000" dirty="0" err="1"/>
              <a:t>pengujian</a:t>
            </a:r>
            <a:r>
              <a:rPr lang="en-US" sz="2000" dirty="0"/>
              <a:t> </a:t>
            </a:r>
            <a:r>
              <a:rPr lang="en-US" sz="2000" dirty="0" err="1"/>
              <a:t>perangkat</a:t>
            </a:r>
            <a:r>
              <a:rPr lang="en-US" sz="2000" dirty="0"/>
              <a:t> </a:t>
            </a:r>
            <a:r>
              <a:rPr lang="en-US" sz="2000" dirty="0" err="1"/>
              <a:t>lunak</a:t>
            </a:r>
            <a:r>
              <a:rPr lang="en-US" sz="2000" dirty="0"/>
              <a:t> </a:t>
            </a:r>
            <a:r>
              <a:rPr lang="en-US" sz="2000" dirty="0" err="1"/>
              <a:t>membantu</a:t>
            </a:r>
            <a:r>
              <a:rPr lang="en-US" sz="2000" dirty="0"/>
              <a:t> </a:t>
            </a:r>
            <a:r>
              <a:rPr lang="en-US" sz="2000" dirty="0" err="1"/>
              <a:t>dalam</a:t>
            </a:r>
            <a:r>
              <a:rPr lang="en-US" sz="2000" dirty="0"/>
              <a:t> </a:t>
            </a:r>
            <a:r>
              <a:rPr lang="en-US" sz="2000" dirty="0" err="1"/>
              <a:t>merancang</a:t>
            </a:r>
            <a:r>
              <a:rPr lang="en-US" sz="2000" dirty="0"/>
              <a:t> </a:t>
            </a:r>
            <a:r>
              <a:rPr lang="en-US" sz="2000" dirty="0" err="1"/>
              <a:t>kasus</a:t>
            </a:r>
            <a:r>
              <a:rPr lang="en-US" sz="2000" dirty="0"/>
              <a:t> uji yang </a:t>
            </a:r>
            <a:r>
              <a:rPr lang="en-US" sz="2000" dirty="0" err="1"/>
              <a:t>lebih</a:t>
            </a:r>
            <a:r>
              <a:rPr lang="en-US" sz="2000" dirty="0"/>
              <a:t> </a:t>
            </a:r>
            <a:r>
              <a:rPr lang="en-US" sz="2000" dirty="0" err="1"/>
              <a:t>baik</a:t>
            </a:r>
            <a:r>
              <a:rPr lang="en-US" sz="2000" dirty="0"/>
              <a:t>, Ketika </a:t>
            </a:r>
            <a:r>
              <a:rPr lang="en-US" sz="2000" dirty="0" err="1"/>
              <a:t>pengujian</a:t>
            </a:r>
            <a:r>
              <a:rPr lang="en-US" sz="2000" dirty="0"/>
              <a:t> </a:t>
            </a:r>
            <a:r>
              <a:rPr lang="en-US" sz="2000" dirty="0" err="1"/>
              <a:t>menyeluruh</a:t>
            </a:r>
            <a:r>
              <a:rPr lang="en-US" sz="2000" dirty="0"/>
              <a:t> </a:t>
            </a:r>
            <a:r>
              <a:rPr lang="en-US" sz="2000" dirty="0" err="1"/>
              <a:t>tidak</a:t>
            </a:r>
            <a:r>
              <a:rPr lang="en-US" sz="2000" dirty="0"/>
              <a:t> </a:t>
            </a:r>
            <a:r>
              <a:rPr lang="en-US" sz="2000" dirty="0" err="1"/>
              <a:t>mungkin</a:t>
            </a:r>
            <a:r>
              <a:rPr lang="en-US" sz="2000" dirty="0"/>
              <a:t> </a:t>
            </a:r>
            <a:r>
              <a:rPr lang="en-US" sz="2000" dirty="0" err="1"/>
              <a:t>dilakukan</a:t>
            </a:r>
            <a:r>
              <a:rPr lang="en-US" sz="2000" dirty="0"/>
              <a:t>. Teknik </a:t>
            </a:r>
            <a:r>
              <a:rPr lang="en-US" sz="2000" dirty="0" err="1"/>
              <a:t>pengujian</a:t>
            </a:r>
            <a:r>
              <a:rPr lang="en-US" sz="2000" dirty="0"/>
              <a:t> manual </a:t>
            </a:r>
            <a:r>
              <a:rPr lang="en-US" sz="2000" dirty="0" err="1"/>
              <a:t>membantu</a:t>
            </a:r>
            <a:r>
              <a:rPr lang="en-US" sz="2000" dirty="0"/>
              <a:t> </a:t>
            </a:r>
            <a:r>
              <a:rPr lang="en-US" sz="2000" dirty="0" err="1"/>
              <a:t>mengurangi</a:t>
            </a:r>
            <a:r>
              <a:rPr lang="en-US" sz="2000" dirty="0"/>
              <a:t> </a:t>
            </a:r>
            <a:r>
              <a:rPr lang="en-US" sz="2000" dirty="0" err="1"/>
              <a:t>jumlah</a:t>
            </a:r>
            <a:r>
              <a:rPr lang="en-US" sz="2000" dirty="0"/>
              <a:t> </a:t>
            </a:r>
            <a:r>
              <a:rPr lang="en-US" sz="2000" dirty="0" err="1"/>
              <a:t>kasus</a:t>
            </a:r>
            <a:r>
              <a:rPr lang="en-US" sz="2000" dirty="0"/>
              <a:t> uji yang </a:t>
            </a:r>
            <a:r>
              <a:rPr lang="en-US" sz="2000" dirty="0" err="1"/>
              <a:t>akan</a:t>
            </a:r>
            <a:r>
              <a:rPr lang="en-US" sz="2000" dirty="0"/>
              <a:t> </a:t>
            </a:r>
            <a:r>
              <a:rPr lang="en-US" sz="2000" dirty="0" err="1"/>
              <a:t>dijalankan</a:t>
            </a:r>
            <a:r>
              <a:rPr lang="en-US" sz="2000" dirty="0"/>
              <a:t> sambal </a:t>
            </a:r>
            <a:r>
              <a:rPr lang="en-US" sz="2000" dirty="0" err="1"/>
              <a:t>mengingkatkan</a:t>
            </a:r>
            <a:r>
              <a:rPr lang="en-US" sz="2000" dirty="0"/>
              <a:t> </a:t>
            </a:r>
            <a:r>
              <a:rPr lang="en-US" sz="2000" dirty="0" err="1"/>
              <a:t>cakupan</a:t>
            </a:r>
            <a:r>
              <a:rPr lang="en-US" sz="2000" dirty="0"/>
              <a:t> </a:t>
            </a:r>
            <a:r>
              <a:rPr lang="en-US" sz="2000" dirty="0" err="1"/>
              <a:t>pengujian</a:t>
            </a:r>
            <a:r>
              <a:rPr lang="en-US" sz="2000" dirty="0"/>
              <a:t>. Hal </a:t>
            </a:r>
            <a:r>
              <a:rPr lang="en-US" sz="2000" dirty="0" err="1"/>
              <a:t>ini</a:t>
            </a:r>
            <a:r>
              <a:rPr lang="en-US" sz="2000" dirty="0"/>
              <a:t> </a:t>
            </a:r>
            <a:r>
              <a:rPr lang="en-US" sz="2000" dirty="0" err="1"/>
              <a:t>membantu</a:t>
            </a:r>
            <a:r>
              <a:rPr lang="en-US" sz="2000" dirty="0"/>
              <a:t> </a:t>
            </a:r>
            <a:r>
              <a:rPr lang="en-US" sz="2000" dirty="0" err="1"/>
              <a:t>mengidentifikasi</a:t>
            </a:r>
            <a:r>
              <a:rPr lang="en-US" sz="2000" dirty="0"/>
              <a:t> </a:t>
            </a:r>
            <a:r>
              <a:rPr lang="en-US" sz="2000" dirty="0" err="1"/>
              <a:t>kondisi</a:t>
            </a:r>
            <a:r>
              <a:rPr lang="en-US" sz="2000" dirty="0"/>
              <a:t> </a:t>
            </a:r>
            <a:r>
              <a:rPr lang="en-US" sz="2000" dirty="0" err="1"/>
              <a:t>pengujian</a:t>
            </a:r>
            <a:r>
              <a:rPr lang="en-US" sz="2000" dirty="0"/>
              <a:t> yang </a:t>
            </a:r>
            <a:r>
              <a:rPr lang="en-US" sz="2000" dirty="0" err="1"/>
              <a:t>sulit</a:t>
            </a:r>
            <a:r>
              <a:rPr lang="en-US" sz="2000" dirty="0"/>
              <a:t> </a:t>
            </a:r>
            <a:r>
              <a:rPr lang="en-US" sz="2000" dirty="0" err="1"/>
              <a:t>untuk</a:t>
            </a:r>
            <a:r>
              <a:rPr lang="en-US" sz="2000" dirty="0"/>
              <a:t> </a:t>
            </a:r>
            <a:r>
              <a:rPr lang="en-US" sz="2000" dirty="0" err="1"/>
              <a:t>dikenali</a:t>
            </a:r>
            <a:r>
              <a:rPr lang="en-US" sz="2000" dirty="0"/>
              <a:t>.</a:t>
            </a:r>
          </a:p>
          <a:p>
            <a:pPr marL="0" indent="0">
              <a:buNone/>
            </a:pPr>
            <a:r>
              <a:rPr lang="en-US" sz="2000" dirty="0" err="1"/>
              <a:t>Terdapat</a:t>
            </a:r>
            <a:r>
              <a:rPr lang="en-US" sz="2000" dirty="0"/>
              <a:t> </a:t>
            </a:r>
            <a:r>
              <a:rPr lang="en-US" sz="2000" dirty="0" err="1"/>
              <a:t>beberapa</a:t>
            </a:r>
            <a:r>
              <a:rPr lang="en-US" sz="2000" dirty="0"/>
              <a:t> Teknik </a:t>
            </a:r>
            <a:r>
              <a:rPr lang="en-US" sz="2000" dirty="0" err="1"/>
              <a:t>dalam</a:t>
            </a:r>
            <a:r>
              <a:rPr lang="en-US" sz="2000" dirty="0"/>
              <a:t> </a:t>
            </a:r>
            <a:r>
              <a:rPr lang="en-US" sz="2000" dirty="0" err="1"/>
              <a:t>pengujian</a:t>
            </a:r>
            <a:r>
              <a:rPr lang="en-US" sz="2000" dirty="0"/>
              <a:t>, </a:t>
            </a:r>
            <a:r>
              <a:rPr lang="en-US" sz="2000" dirty="0" err="1"/>
              <a:t>diantaranya</a:t>
            </a:r>
            <a:r>
              <a:rPr lang="en-US" sz="2000" dirty="0"/>
              <a:t> </a:t>
            </a:r>
            <a:r>
              <a:rPr lang="en-US" sz="2000" dirty="0" err="1"/>
              <a:t>adalah</a:t>
            </a:r>
            <a:r>
              <a:rPr lang="en-US" sz="2000" dirty="0"/>
              <a:t> </a:t>
            </a:r>
          </a:p>
          <a:p>
            <a:pPr lvl="1">
              <a:buFont typeface="Courier New" panose="02070309020205020404" pitchFamily="49" charset="0"/>
              <a:buChar char="o"/>
            </a:pPr>
            <a:r>
              <a:rPr lang="en-US" sz="2000" dirty="0"/>
              <a:t>Boundary Value Analysis (BVA)</a:t>
            </a:r>
          </a:p>
          <a:p>
            <a:pPr lvl="1">
              <a:buFont typeface="Courier New" panose="02070309020205020404" pitchFamily="49" charset="0"/>
              <a:buChar char="o"/>
            </a:pPr>
            <a:r>
              <a:rPr lang="en-US" sz="2000" dirty="0"/>
              <a:t>Equivalence Class Partitioning </a:t>
            </a:r>
          </a:p>
          <a:p>
            <a:pPr lvl="1">
              <a:buFont typeface="Courier New" panose="02070309020205020404" pitchFamily="49" charset="0"/>
              <a:buChar char="o"/>
            </a:pPr>
            <a:r>
              <a:rPr lang="en-US" sz="2000" dirty="0"/>
              <a:t>Decision Table Based Testing</a:t>
            </a:r>
          </a:p>
          <a:p>
            <a:pPr lvl="1">
              <a:buFont typeface="Courier New" panose="02070309020205020404" pitchFamily="49" charset="0"/>
              <a:buChar char="o"/>
            </a:pPr>
            <a:r>
              <a:rPr lang="en-US" sz="2000" dirty="0"/>
              <a:t>State Transition</a:t>
            </a:r>
          </a:p>
          <a:p>
            <a:pPr lvl="1">
              <a:buFont typeface="Courier New" panose="02070309020205020404" pitchFamily="49" charset="0"/>
              <a:buChar char="o"/>
            </a:pPr>
            <a:r>
              <a:rPr lang="en-US" sz="2000" dirty="0"/>
              <a:t>Error Guessing</a:t>
            </a:r>
          </a:p>
          <a:p>
            <a:pPr marL="457200" lvl="1" indent="0">
              <a:buNone/>
            </a:pPr>
            <a:endParaRPr lang="id-ID" sz="2000" dirty="0"/>
          </a:p>
        </p:txBody>
      </p:sp>
      <p:sp>
        <p:nvSpPr>
          <p:cNvPr id="4"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id-ID" sz="1200" b="1" dirty="0">
                <a:solidFill>
                  <a:schemeClr val="accent5">
                    <a:lumMod val="75000"/>
                  </a:schemeClr>
                </a:solidFill>
              </a:rPr>
              <a:t>SOFTWARE QUALITY &amp; TESTING</a:t>
            </a:r>
            <a:endParaRPr lang="en-ID" sz="1050" b="1" dirty="0">
              <a:solidFill>
                <a:schemeClr val="accent5">
                  <a:lumMod val="75000"/>
                </a:schemeClr>
              </a:solidFill>
            </a:endParaRP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763380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E82A-8657-4375-AFAC-26D1E9F33F2D}"/>
              </a:ext>
            </a:extLst>
          </p:cNvPr>
          <p:cNvSpPr>
            <a:spLocks noGrp="1"/>
          </p:cNvSpPr>
          <p:nvPr>
            <p:ph type="title"/>
          </p:nvPr>
        </p:nvSpPr>
        <p:spPr>
          <a:xfrm>
            <a:off x="1184619" y="887468"/>
            <a:ext cx="9744637" cy="809251"/>
          </a:xfrm>
        </p:spPr>
        <p:txBody>
          <a:bodyPr/>
          <a:lstStyle/>
          <a:p>
            <a:r>
              <a:rPr lang="en-US" dirty="0"/>
              <a:t>Project </a:t>
            </a:r>
            <a:r>
              <a:rPr lang="en-US" dirty="0" err="1"/>
              <a:t>Pengujian</a:t>
            </a:r>
            <a:r>
              <a:rPr lang="en-US" dirty="0"/>
              <a:t> Software </a:t>
            </a:r>
          </a:p>
        </p:txBody>
      </p:sp>
      <p:graphicFrame>
        <p:nvGraphicFramePr>
          <p:cNvPr id="4" name="Content Placeholder 3">
            <a:extLst>
              <a:ext uri="{FF2B5EF4-FFF2-40B4-BE49-F238E27FC236}">
                <a16:creationId xmlns:a16="http://schemas.microsoft.com/office/drawing/2014/main" id="{5BB4A7F5-40B5-4A7E-967F-0857D5CAC3EB}"/>
              </a:ext>
            </a:extLst>
          </p:cNvPr>
          <p:cNvGraphicFramePr>
            <a:graphicFrameLocks noGrp="1"/>
          </p:cNvGraphicFramePr>
          <p:nvPr>
            <p:ph idx="1"/>
            <p:extLst>
              <p:ext uri="{D42A27DB-BD31-4B8C-83A1-F6EECF244321}">
                <p14:modId xmlns:p14="http://schemas.microsoft.com/office/powerpoint/2010/main" val="2334652538"/>
              </p:ext>
            </p:extLst>
          </p:nvPr>
        </p:nvGraphicFramePr>
        <p:xfrm>
          <a:off x="1330960" y="1788161"/>
          <a:ext cx="9598296" cy="4479110"/>
        </p:xfrm>
        <a:graphic>
          <a:graphicData uri="http://schemas.openxmlformats.org/drawingml/2006/table">
            <a:tbl>
              <a:tblPr>
                <a:tableStyleId>{5C22544A-7EE6-4342-B048-85BDC9FD1C3A}</a:tableStyleId>
              </a:tblPr>
              <a:tblGrid>
                <a:gridCol w="580835">
                  <a:extLst>
                    <a:ext uri="{9D8B030D-6E8A-4147-A177-3AD203B41FA5}">
                      <a16:colId xmlns:a16="http://schemas.microsoft.com/office/drawing/2014/main" val="1582387034"/>
                    </a:ext>
                  </a:extLst>
                </a:gridCol>
                <a:gridCol w="580835">
                  <a:extLst>
                    <a:ext uri="{9D8B030D-6E8A-4147-A177-3AD203B41FA5}">
                      <a16:colId xmlns:a16="http://schemas.microsoft.com/office/drawing/2014/main" val="1992362582"/>
                    </a:ext>
                  </a:extLst>
                </a:gridCol>
                <a:gridCol w="580835">
                  <a:extLst>
                    <a:ext uri="{9D8B030D-6E8A-4147-A177-3AD203B41FA5}">
                      <a16:colId xmlns:a16="http://schemas.microsoft.com/office/drawing/2014/main" val="2154367473"/>
                    </a:ext>
                  </a:extLst>
                </a:gridCol>
                <a:gridCol w="580835">
                  <a:extLst>
                    <a:ext uri="{9D8B030D-6E8A-4147-A177-3AD203B41FA5}">
                      <a16:colId xmlns:a16="http://schemas.microsoft.com/office/drawing/2014/main" val="4105751339"/>
                    </a:ext>
                  </a:extLst>
                </a:gridCol>
                <a:gridCol w="580835">
                  <a:extLst>
                    <a:ext uri="{9D8B030D-6E8A-4147-A177-3AD203B41FA5}">
                      <a16:colId xmlns:a16="http://schemas.microsoft.com/office/drawing/2014/main" val="3969929523"/>
                    </a:ext>
                  </a:extLst>
                </a:gridCol>
                <a:gridCol w="653440">
                  <a:extLst>
                    <a:ext uri="{9D8B030D-6E8A-4147-A177-3AD203B41FA5}">
                      <a16:colId xmlns:a16="http://schemas.microsoft.com/office/drawing/2014/main" val="4198986066"/>
                    </a:ext>
                  </a:extLst>
                </a:gridCol>
                <a:gridCol w="774447">
                  <a:extLst>
                    <a:ext uri="{9D8B030D-6E8A-4147-A177-3AD203B41FA5}">
                      <a16:colId xmlns:a16="http://schemas.microsoft.com/office/drawing/2014/main" val="25769572"/>
                    </a:ext>
                  </a:extLst>
                </a:gridCol>
                <a:gridCol w="980158">
                  <a:extLst>
                    <a:ext uri="{9D8B030D-6E8A-4147-A177-3AD203B41FA5}">
                      <a16:colId xmlns:a16="http://schemas.microsoft.com/office/drawing/2014/main" val="3955599901"/>
                    </a:ext>
                  </a:extLst>
                </a:gridCol>
                <a:gridCol w="464667">
                  <a:extLst>
                    <a:ext uri="{9D8B030D-6E8A-4147-A177-3AD203B41FA5}">
                      <a16:colId xmlns:a16="http://schemas.microsoft.com/office/drawing/2014/main" val="2850131511"/>
                    </a:ext>
                  </a:extLst>
                </a:gridCol>
                <a:gridCol w="464667">
                  <a:extLst>
                    <a:ext uri="{9D8B030D-6E8A-4147-A177-3AD203B41FA5}">
                      <a16:colId xmlns:a16="http://schemas.microsoft.com/office/drawing/2014/main" val="147843724"/>
                    </a:ext>
                  </a:extLst>
                </a:gridCol>
                <a:gridCol w="464667">
                  <a:extLst>
                    <a:ext uri="{9D8B030D-6E8A-4147-A177-3AD203B41FA5}">
                      <a16:colId xmlns:a16="http://schemas.microsoft.com/office/drawing/2014/main" val="1095070638"/>
                    </a:ext>
                  </a:extLst>
                </a:gridCol>
                <a:gridCol w="580835">
                  <a:extLst>
                    <a:ext uri="{9D8B030D-6E8A-4147-A177-3AD203B41FA5}">
                      <a16:colId xmlns:a16="http://schemas.microsoft.com/office/drawing/2014/main" val="1882566923"/>
                    </a:ext>
                  </a:extLst>
                </a:gridCol>
                <a:gridCol w="580835">
                  <a:extLst>
                    <a:ext uri="{9D8B030D-6E8A-4147-A177-3AD203B41FA5}">
                      <a16:colId xmlns:a16="http://schemas.microsoft.com/office/drawing/2014/main" val="377263647"/>
                    </a:ext>
                  </a:extLst>
                </a:gridCol>
                <a:gridCol w="580835">
                  <a:extLst>
                    <a:ext uri="{9D8B030D-6E8A-4147-A177-3AD203B41FA5}">
                      <a16:colId xmlns:a16="http://schemas.microsoft.com/office/drawing/2014/main" val="2715793746"/>
                    </a:ext>
                  </a:extLst>
                </a:gridCol>
                <a:gridCol w="1149570">
                  <a:extLst>
                    <a:ext uri="{9D8B030D-6E8A-4147-A177-3AD203B41FA5}">
                      <a16:colId xmlns:a16="http://schemas.microsoft.com/office/drawing/2014/main" val="73575077"/>
                    </a:ext>
                  </a:extLst>
                </a:gridCol>
              </a:tblGrid>
              <a:tr h="374010">
                <a:tc>
                  <a:txBody>
                    <a:bodyPr/>
                    <a:lstStyle/>
                    <a:p>
                      <a:pPr algn="l" fontAlgn="b"/>
                      <a:r>
                        <a:rPr lang="en-US" sz="800" u="none" strike="noStrike">
                          <a:effectLst/>
                        </a:rPr>
                        <a:t>No</a:t>
                      </a:r>
                      <a:endParaRPr lang="en-US" sz="800" b="1" i="0" u="none" strike="noStrike">
                        <a:solidFill>
                          <a:srgbClr val="000000"/>
                        </a:solidFill>
                        <a:effectLst/>
                        <a:latin typeface="Calibri" panose="020F0502020204030204" pitchFamily="34" charset="0"/>
                      </a:endParaRPr>
                    </a:p>
                  </a:txBody>
                  <a:tcPr marL="5442" marR="5442" marT="5442" marB="0" anchor="b"/>
                </a:tc>
                <a:tc>
                  <a:txBody>
                    <a:bodyPr/>
                    <a:lstStyle/>
                    <a:p>
                      <a:pPr algn="l" fontAlgn="b"/>
                      <a:r>
                        <a:rPr lang="en-US" sz="800" u="none" strike="noStrike">
                          <a:effectLst/>
                        </a:rPr>
                        <a:t>Req. ID</a:t>
                      </a:r>
                      <a:endParaRPr lang="en-US" sz="800" b="1" i="0" u="none" strike="noStrike">
                        <a:solidFill>
                          <a:srgbClr val="000000"/>
                        </a:solidFill>
                        <a:effectLst/>
                        <a:latin typeface="Calibri" panose="020F0502020204030204" pitchFamily="34" charset="0"/>
                      </a:endParaRPr>
                    </a:p>
                  </a:txBody>
                  <a:tcPr marL="5442" marR="5442" marT="5442" marB="0" anchor="b"/>
                </a:tc>
                <a:tc>
                  <a:txBody>
                    <a:bodyPr/>
                    <a:lstStyle/>
                    <a:p>
                      <a:pPr algn="l" fontAlgn="b"/>
                      <a:r>
                        <a:rPr lang="en-US" sz="800" u="none" strike="noStrike">
                          <a:effectLst/>
                        </a:rPr>
                        <a:t>Req. Desc.</a:t>
                      </a:r>
                      <a:endParaRPr lang="en-US" sz="800" b="1" i="0" u="none" strike="noStrike">
                        <a:solidFill>
                          <a:srgbClr val="000000"/>
                        </a:solidFill>
                        <a:effectLst/>
                        <a:latin typeface="Calibri" panose="020F0502020204030204" pitchFamily="34" charset="0"/>
                      </a:endParaRPr>
                    </a:p>
                  </a:txBody>
                  <a:tcPr marL="5442" marR="5442" marT="5442" marB="0" anchor="b"/>
                </a:tc>
                <a:tc>
                  <a:txBody>
                    <a:bodyPr/>
                    <a:lstStyle/>
                    <a:p>
                      <a:pPr algn="l" fontAlgn="b"/>
                      <a:r>
                        <a:rPr lang="en-US" sz="800" u="none" strike="noStrike">
                          <a:effectLst/>
                        </a:rPr>
                        <a:t>TC. ID</a:t>
                      </a:r>
                      <a:endParaRPr lang="en-US" sz="800" b="1" i="0" u="none" strike="noStrike">
                        <a:solidFill>
                          <a:srgbClr val="000000"/>
                        </a:solidFill>
                        <a:effectLst/>
                        <a:latin typeface="Calibri" panose="020F0502020204030204" pitchFamily="34" charset="0"/>
                      </a:endParaRPr>
                    </a:p>
                  </a:txBody>
                  <a:tcPr marL="5442" marR="5442" marT="5442" marB="0" anchor="b"/>
                </a:tc>
                <a:tc>
                  <a:txBody>
                    <a:bodyPr/>
                    <a:lstStyle/>
                    <a:p>
                      <a:pPr algn="l" fontAlgn="b"/>
                      <a:r>
                        <a:rPr lang="en-US" sz="800" u="none" strike="noStrike">
                          <a:effectLst/>
                        </a:rPr>
                        <a:t>TC. Desc</a:t>
                      </a:r>
                      <a:endParaRPr lang="en-US" sz="800" b="1" i="0" u="none" strike="noStrike">
                        <a:solidFill>
                          <a:srgbClr val="000000"/>
                        </a:solidFill>
                        <a:effectLst/>
                        <a:latin typeface="Calibri" panose="020F0502020204030204" pitchFamily="34" charset="0"/>
                      </a:endParaRPr>
                    </a:p>
                  </a:txBody>
                  <a:tcPr marL="5442" marR="5442" marT="5442" marB="0" anchor="b"/>
                </a:tc>
                <a:tc>
                  <a:txBody>
                    <a:bodyPr/>
                    <a:lstStyle/>
                    <a:p>
                      <a:pPr algn="l" fontAlgn="b"/>
                      <a:r>
                        <a:rPr lang="en-US" sz="800" u="none" strike="noStrike">
                          <a:effectLst/>
                        </a:rPr>
                        <a:t>Test Design</a:t>
                      </a:r>
                      <a:endParaRPr lang="en-US" sz="800" b="1" i="0" u="none" strike="noStrike">
                        <a:solidFill>
                          <a:srgbClr val="000000"/>
                        </a:solidFill>
                        <a:effectLst/>
                        <a:latin typeface="Calibri" panose="020F0502020204030204" pitchFamily="34" charset="0"/>
                      </a:endParaRPr>
                    </a:p>
                  </a:txBody>
                  <a:tcPr marL="5442" marR="5442" marT="5442" marB="0" anchor="b"/>
                </a:tc>
                <a:tc>
                  <a:txBody>
                    <a:bodyPr/>
                    <a:lstStyle/>
                    <a:p>
                      <a:pPr algn="l" fontAlgn="b"/>
                      <a:r>
                        <a:rPr lang="en-US" sz="800" u="none" strike="noStrike">
                          <a:effectLst/>
                        </a:rPr>
                        <a:t>Test Designer</a:t>
                      </a:r>
                      <a:endParaRPr lang="en-US" sz="800" b="1" i="0" u="none" strike="noStrike">
                        <a:solidFill>
                          <a:srgbClr val="000000"/>
                        </a:solidFill>
                        <a:effectLst/>
                        <a:latin typeface="Calibri" panose="020F0502020204030204" pitchFamily="34" charset="0"/>
                      </a:endParaRPr>
                    </a:p>
                  </a:txBody>
                  <a:tcPr marL="5442" marR="5442" marT="5442" marB="0" anchor="b"/>
                </a:tc>
                <a:tc>
                  <a:txBody>
                    <a:bodyPr/>
                    <a:lstStyle/>
                    <a:p>
                      <a:pPr algn="l" fontAlgn="b"/>
                      <a:r>
                        <a:rPr lang="en-US" sz="800" u="none" strike="noStrike">
                          <a:effectLst/>
                        </a:rPr>
                        <a:t>UAT Test Req ? </a:t>
                      </a:r>
                      <a:endParaRPr lang="en-US" sz="800" b="1" i="0" u="none" strike="noStrike">
                        <a:solidFill>
                          <a:srgbClr val="000000"/>
                        </a:solidFill>
                        <a:effectLst/>
                        <a:latin typeface="Calibri" panose="020F0502020204030204" pitchFamily="34" charset="0"/>
                      </a:endParaRPr>
                    </a:p>
                  </a:txBody>
                  <a:tcPr marL="5442" marR="5442" marT="5442" marB="0" anchor="b"/>
                </a:tc>
                <a:tc gridSpan="3">
                  <a:txBody>
                    <a:bodyPr/>
                    <a:lstStyle/>
                    <a:p>
                      <a:pPr algn="ctr" fontAlgn="b"/>
                      <a:r>
                        <a:rPr lang="en-US" sz="800" u="none" strike="noStrike">
                          <a:effectLst/>
                        </a:rPr>
                        <a:t>Test Execution</a:t>
                      </a:r>
                      <a:endParaRPr lang="en-US" sz="800" b="1" i="0" u="none" strike="noStrike">
                        <a:solidFill>
                          <a:srgbClr val="000000"/>
                        </a:solidFill>
                        <a:effectLst/>
                        <a:latin typeface="Calibri" panose="020F0502020204030204" pitchFamily="34" charset="0"/>
                      </a:endParaRPr>
                    </a:p>
                  </a:txBody>
                  <a:tcPr marL="5442" marR="5442" marT="5442" marB="0" anchor="b"/>
                </a:tc>
                <a:tc hMerge="1">
                  <a:txBody>
                    <a:bodyPr/>
                    <a:lstStyle/>
                    <a:p>
                      <a:endParaRPr lang="en-US"/>
                    </a:p>
                  </a:txBody>
                  <a:tcPr/>
                </a:tc>
                <a:tc hMerge="1">
                  <a:txBody>
                    <a:bodyPr/>
                    <a:lstStyle/>
                    <a:p>
                      <a:endParaRPr lang="en-US"/>
                    </a:p>
                  </a:txBody>
                  <a:tcPr/>
                </a:tc>
                <a:tc>
                  <a:txBody>
                    <a:bodyPr/>
                    <a:lstStyle/>
                    <a:p>
                      <a:pPr algn="l" fontAlgn="b"/>
                      <a:r>
                        <a:rPr lang="en-US" sz="800" u="none" strike="noStrike">
                          <a:effectLst/>
                        </a:rPr>
                        <a:t>Defect</a:t>
                      </a:r>
                      <a:endParaRPr lang="en-US" sz="800" b="1" i="0" u="none" strike="noStrike">
                        <a:solidFill>
                          <a:srgbClr val="000000"/>
                        </a:solidFill>
                        <a:effectLst/>
                        <a:latin typeface="Calibri" panose="020F0502020204030204" pitchFamily="34" charset="0"/>
                      </a:endParaRPr>
                    </a:p>
                  </a:txBody>
                  <a:tcPr marL="5442" marR="5442" marT="5442" marB="0" anchor="b"/>
                </a:tc>
                <a:tc>
                  <a:txBody>
                    <a:bodyPr/>
                    <a:lstStyle/>
                    <a:p>
                      <a:pPr algn="l" fontAlgn="b"/>
                      <a:r>
                        <a:rPr lang="en-US" sz="800" u="none" strike="noStrike">
                          <a:effectLst/>
                        </a:rPr>
                        <a:t>Defect ID</a:t>
                      </a:r>
                      <a:endParaRPr lang="en-US" sz="800" b="1" i="0" u="none" strike="noStrike">
                        <a:solidFill>
                          <a:srgbClr val="000000"/>
                        </a:solidFill>
                        <a:effectLst/>
                        <a:latin typeface="Calibri" panose="020F0502020204030204" pitchFamily="34" charset="0"/>
                      </a:endParaRPr>
                    </a:p>
                  </a:txBody>
                  <a:tcPr marL="5442" marR="5442" marT="5442" marB="0" anchor="b"/>
                </a:tc>
                <a:tc>
                  <a:txBody>
                    <a:bodyPr/>
                    <a:lstStyle/>
                    <a:p>
                      <a:pPr algn="l" fontAlgn="b"/>
                      <a:r>
                        <a:rPr lang="en-US" sz="800" u="none" strike="noStrike">
                          <a:effectLst/>
                        </a:rPr>
                        <a:t>Defect Status</a:t>
                      </a:r>
                      <a:endParaRPr lang="en-US" sz="800" b="1" i="0" u="none" strike="noStrike">
                        <a:solidFill>
                          <a:srgbClr val="000000"/>
                        </a:solidFill>
                        <a:effectLst/>
                        <a:latin typeface="Calibri" panose="020F0502020204030204" pitchFamily="34" charset="0"/>
                      </a:endParaRPr>
                    </a:p>
                  </a:txBody>
                  <a:tcPr marL="5442" marR="5442" marT="5442" marB="0" anchor="b"/>
                </a:tc>
                <a:tc>
                  <a:txBody>
                    <a:bodyPr/>
                    <a:lstStyle/>
                    <a:p>
                      <a:pPr algn="l" fontAlgn="b"/>
                      <a:r>
                        <a:rPr lang="en-US" sz="800" u="none" strike="noStrike">
                          <a:effectLst/>
                        </a:rPr>
                        <a:t>Req. Coverage Status</a:t>
                      </a:r>
                      <a:endParaRPr lang="en-US" sz="800" b="1" i="0" u="none" strike="noStrike">
                        <a:solidFill>
                          <a:srgbClr val="000000"/>
                        </a:solidFill>
                        <a:effectLst/>
                        <a:latin typeface="Calibri" panose="020F0502020204030204" pitchFamily="34" charset="0"/>
                      </a:endParaRPr>
                    </a:p>
                  </a:txBody>
                  <a:tcPr marL="5442" marR="5442" marT="5442" marB="0" anchor="b"/>
                </a:tc>
                <a:extLst>
                  <a:ext uri="{0D108BD9-81ED-4DB2-BD59-A6C34878D82A}">
                    <a16:rowId xmlns:a16="http://schemas.microsoft.com/office/drawing/2014/main" val="2774509592"/>
                  </a:ext>
                </a:extLst>
              </a:tr>
              <a:tr h="374010">
                <a:tc gridSpan="8">
                  <a:txBody>
                    <a:bodyPr/>
                    <a:lstStyle/>
                    <a:p>
                      <a:pPr algn="ctr" fontAlgn="b"/>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5442" marR="5442" marT="5442"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u="none" strike="noStrike">
                          <a:effectLst/>
                        </a:rPr>
                        <a:t>Test Env.</a:t>
                      </a:r>
                      <a:endParaRPr lang="en-US" sz="800" b="0" i="0" u="none" strike="noStrike">
                        <a:solidFill>
                          <a:srgbClr val="000000"/>
                        </a:solidFill>
                        <a:effectLst/>
                        <a:latin typeface="Calibri" panose="020F0502020204030204" pitchFamily="34" charset="0"/>
                      </a:endParaRPr>
                    </a:p>
                  </a:txBody>
                  <a:tcPr marL="5442" marR="5442" marT="5442" marB="0" anchor="b"/>
                </a:tc>
                <a:tc>
                  <a:txBody>
                    <a:bodyPr/>
                    <a:lstStyle/>
                    <a:p>
                      <a:pPr algn="l" fontAlgn="b"/>
                      <a:r>
                        <a:rPr lang="en-US" sz="800" u="none" strike="noStrike">
                          <a:effectLst/>
                        </a:rPr>
                        <a:t>UAT Env. </a:t>
                      </a:r>
                      <a:endParaRPr lang="en-US" sz="800" b="0" i="0" u="none" strike="noStrike">
                        <a:solidFill>
                          <a:srgbClr val="000000"/>
                        </a:solidFill>
                        <a:effectLst/>
                        <a:latin typeface="Calibri" panose="020F0502020204030204" pitchFamily="34" charset="0"/>
                      </a:endParaRPr>
                    </a:p>
                  </a:txBody>
                  <a:tcPr marL="5442" marR="5442" marT="5442" marB="0" anchor="b"/>
                </a:tc>
                <a:tc>
                  <a:txBody>
                    <a:bodyPr/>
                    <a:lstStyle/>
                    <a:p>
                      <a:pPr algn="l" fontAlgn="b"/>
                      <a:r>
                        <a:rPr lang="en-US" sz="800" u="none" strike="noStrike">
                          <a:effectLst/>
                        </a:rPr>
                        <a:t>Prod Env.</a:t>
                      </a:r>
                      <a:endParaRPr lang="en-US" sz="800" b="0" i="0" u="none" strike="noStrike">
                        <a:solidFill>
                          <a:srgbClr val="000000"/>
                        </a:solidFill>
                        <a:effectLst/>
                        <a:latin typeface="Calibri" panose="020F0502020204030204" pitchFamily="34" charset="0"/>
                      </a:endParaRPr>
                    </a:p>
                  </a:txBody>
                  <a:tcPr marL="5442" marR="5442" marT="5442" marB="0" anchor="b"/>
                </a:tc>
                <a:tc gridSpan="4">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442" marR="5442" marT="5442"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57897237"/>
                  </a:ext>
                </a:extLst>
              </a:tr>
              <a:tr h="1371604">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442" marR="5442" marT="5442" marB="0" anchor="ctr"/>
                </a:tc>
                <a:tc rowSpan="3">
                  <a:txBody>
                    <a:bodyPr/>
                    <a:lstStyle/>
                    <a:p>
                      <a:pPr algn="ctr" fontAlgn="ctr"/>
                      <a:r>
                        <a:rPr lang="en-US" sz="800" u="none" strike="noStrike" dirty="0">
                          <a:effectLst/>
                        </a:rPr>
                        <a:t>Req01</a:t>
                      </a:r>
                      <a:endParaRPr lang="en-US" sz="800" b="0" i="0" u="none" strike="noStrike" dirty="0">
                        <a:solidFill>
                          <a:srgbClr val="000000"/>
                        </a:solidFill>
                        <a:effectLst/>
                        <a:latin typeface="Calibri" panose="020F0502020204030204" pitchFamily="34" charset="0"/>
                      </a:endParaRPr>
                    </a:p>
                  </a:txBody>
                  <a:tcPr marL="5442" marR="5442" marT="5442" marB="0" anchor="ctr"/>
                </a:tc>
                <a:tc rowSpan="3">
                  <a:txBody>
                    <a:bodyPr/>
                    <a:lstStyle/>
                    <a:p>
                      <a:pPr algn="ctr" fontAlgn="ctr"/>
                      <a:r>
                        <a:rPr lang="en-US" sz="800" u="none" strike="noStrike">
                          <a:effectLst/>
                        </a:rPr>
                        <a:t>Login ke aplikasi</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l" fontAlgn="ctr"/>
                      <a:r>
                        <a:rPr lang="en-US" sz="800" u="none" strike="noStrike">
                          <a:effectLst/>
                        </a:rPr>
                        <a:t>TC01</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l" fontAlgn="b"/>
                      <a:r>
                        <a:rPr lang="nl-NL" sz="800" u="none" strike="noStrike">
                          <a:effectLst/>
                        </a:rPr>
                        <a:t>login dengan invalid username dan valid password</a:t>
                      </a:r>
                      <a:endParaRPr lang="nl-NL" sz="800" b="0" i="0" u="none" strike="noStrike">
                        <a:solidFill>
                          <a:srgbClr val="000000"/>
                        </a:solidFill>
                        <a:effectLst/>
                        <a:latin typeface="Calibri" panose="020F0502020204030204" pitchFamily="34" charset="0"/>
                      </a:endParaRPr>
                    </a:p>
                  </a:txBody>
                  <a:tcPr marL="5442" marR="5442" marT="5442" marB="0" anchor="b"/>
                </a:tc>
                <a:tc>
                  <a:txBody>
                    <a:bodyPr/>
                    <a:lstStyle/>
                    <a:p>
                      <a:pPr algn="ctr" fontAlgn="ctr"/>
                      <a:r>
                        <a:rPr lang="en-US" sz="800" u="none" strike="noStrike">
                          <a:effectLst/>
                        </a:rPr>
                        <a:t>completed</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XYZ</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No</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Passed</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No Run</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No Run</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None</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None</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N/A</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Partial</a:t>
                      </a:r>
                      <a:endParaRPr lang="en-US" sz="800" b="0" i="0" u="none" strike="noStrike">
                        <a:solidFill>
                          <a:srgbClr val="000000"/>
                        </a:solidFill>
                        <a:effectLst/>
                        <a:latin typeface="Calibri" panose="020F0502020204030204" pitchFamily="34" charset="0"/>
                      </a:endParaRPr>
                    </a:p>
                  </a:txBody>
                  <a:tcPr marL="5442" marR="5442" marT="5442" marB="0" anchor="ctr"/>
                </a:tc>
                <a:extLst>
                  <a:ext uri="{0D108BD9-81ED-4DB2-BD59-A6C34878D82A}">
                    <a16:rowId xmlns:a16="http://schemas.microsoft.com/office/drawing/2014/main" val="2957969426"/>
                  </a:ext>
                </a:extLst>
              </a:tr>
              <a:tr h="1371604">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442" marR="5442" marT="5442" marB="0" anchor="ctr"/>
                </a:tc>
                <a:tc vMerge="1">
                  <a:txBody>
                    <a:bodyPr/>
                    <a:lstStyle/>
                    <a:p>
                      <a:endParaRPr lang="en-US"/>
                    </a:p>
                  </a:txBody>
                  <a:tcPr/>
                </a:tc>
                <a:tc vMerge="1">
                  <a:txBody>
                    <a:bodyPr/>
                    <a:lstStyle/>
                    <a:p>
                      <a:endParaRPr lang="en-US"/>
                    </a:p>
                  </a:txBody>
                  <a:tcPr/>
                </a:tc>
                <a:tc>
                  <a:txBody>
                    <a:bodyPr/>
                    <a:lstStyle/>
                    <a:p>
                      <a:pPr algn="l" fontAlgn="ctr"/>
                      <a:r>
                        <a:rPr lang="en-US" sz="800" u="none" strike="noStrike">
                          <a:effectLst/>
                        </a:rPr>
                        <a:t>TC02</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l" fontAlgn="b"/>
                      <a:r>
                        <a:rPr lang="nl-NL" sz="800" u="none" strike="noStrike">
                          <a:effectLst/>
                        </a:rPr>
                        <a:t>Login dengan valid username dan invalid password</a:t>
                      </a:r>
                      <a:endParaRPr lang="nl-NL" sz="800" b="0" i="0" u="none" strike="noStrike">
                        <a:solidFill>
                          <a:srgbClr val="000000"/>
                        </a:solidFill>
                        <a:effectLst/>
                        <a:latin typeface="Calibri" panose="020F0502020204030204" pitchFamily="34" charset="0"/>
                      </a:endParaRPr>
                    </a:p>
                  </a:txBody>
                  <a:tcPr marL="5442" marR="5442" marT="5442" marB="0" anchor="b"/>
                </a:tc>
                <a:tc>
                  <a:txBody>
                    <a:bodyPr/>
                    <a:lstStyle/>
                    <a:p>
                      <a:pPr algn="ctr" fontAlgn="ctr"/>
                      <a:r>
                        <a:rPr lang="en-US" sz="800" u="none" strike="noStrike">
                          <a:effectLst/>
                        </a:rPr>
                        <a:t>completed</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YZA</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No</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Passed</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No Run</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No Run</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None</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None</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N/A</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Partial</a:t>
                      </a:r>
                      <a:endParaRPr lang="en-US" sz="800" b="0" i="0" u="none" strike="noStrike">
                        <a:solidFill>
                          <a:srgbClr val="000000"/>
                        </a:solidFill>
                        <a:effectLst/>
                        <a:latin typeface="Calibri" panose="020F0502020204030204" pitchFamily="34" charset="0"/>
                      </a:endParaRPr>
                    </a:p>
                  </a:txBody>
                  <a:tcPr marL="5442" marR="5442" marT="5442" marB="0" anchor="ctr"/>
                </a:tc>
                <a:extLst>
                  <a:ext uri="{0D108BD9-81ED-4DB2-BD59-A6C34878D82A}">
                    <a16:rowId xmlns:a16="http://schemas.microsoft.com/office/drawing/2014/main" val="2859972363"/>
                  </a:ext>
                </a:extLst>
              </a:tr>
              <a:tr h="987882">
                <a:tc>
                  <a:txBody>
                    <a:bodyPr/>
                    <a:lstStyle/>
                    <a:p>
                      <a:pPr algn="ctr" fontAlgn="ctr"/>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442" marR="5442" marT="5442" marB="0" anchor="ctr"/>
                </a:tc>
                <a:tc vMerge="1">
                  <a:txBody>
                    <a:bodyPr/>
                    <a:lstStyle/>
                    <a:p>
                      <a:endParaRPr lang="en-US"/>
                    </a:p>
                  </a:txBody>
                  <a:tcPr/>
                </a:tc>
                <a:tc vMerge="1">
                  <a:txBody>
                    <a:bodyPr/>
                    <a:lstStyle/>
                    <a:p>
                      <a:endParaRPr lang="en-US"/>
                    </a:p>
                  </a:txBody>
                  <a:tcPr/>
                </a:tc>
                <a:tc>
                  <a:txBody>
                    <a:bodyPr/>
                    <a:lstStyle/>
                    <a:p>
                      <a:pPr algn="l" fontAlgn="ctr"/>
                      <a:r>
                        <a:rPr lang="en-US" sz="800" u="none" strike="noStrike">
                          <a:effectLst/>
                        </a:rPr>
                        <a:t>TC03</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l" fontAlgn="b"/>
                      <a:r>
                        <a:rPr lang="en-US" sz="800" u="none" strike="noStrike">
                          <a:effectLst/>
                        </a:rPr>
                        <a:t>Login dengan valid credential</a:t>
                      </a:r>
                      <a:endParaRPr lang="en-US" sz="800" b="0" i="0" u="none" strike="noStrike">
                        <a:solidFill>
                          <a:srgbClr val="000000"/>
                        </a:solidFill>
                        <a:effectLst/>
                        <a:latin typeface="Calibri" panose="020F0502020204030204" pitchFamily="34" charset="0"/>
                      </a:endParaRPr>
                    </a:p>
                  </a:txBody>
                  <a:tcPr marL="5442" marR="5442" marT="5442" marB="0" anchor="b"/>
                </a:tc>
                <a:tc>
                  <a:txBody>
                    <a:bodyPr/>
                    <a:lstStyle/>
                    <a:p>
                      <a:pPr algn="ctr" fontAlgn="ctr"/>
                      <a:r>
                        <a:rPr lang="en-US" sz="800" u="none" strike="noStrike">
                          <a:effectLst/>
                        </a:rPr>
                        <a:t>completed</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XYZ</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Yes</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Passed</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Passed</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No Run</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Yes</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DFCT001</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a:effectLst/>
                        </a:rPr>
                        <a:t>Test Ok</a:t>
                      </a:r>
                      <a:endParaRPr lang="en-US" sz="800" b="0" i="0" u="none" strike="noStrike">
                        <a:solidFill>
                          <a:srgbClr val="000000"/>
                        </a:solidFill>
                        <a:effectLst/>
                        <a:latin typeface="Calibri" panose="020F0502020204030204" pitchFamily="34" charset="0"/>
                      </a:endParaRPr>
                    </a:p>
                  </a:txBody>
                  <a:tcPr marL="5442" marR="5442" marT="5442" marB="0" anchor="ctr"/>
                </a:tc>
                <a:tc>
                  <a:txBody>
                    <a:bodyPr/>
                    <a:lstStyle/>
                    <a:p>
                      <a:pPr algn="ctr" fontAlgn="ctr"/>
                      <a:r>
                        <a:rPr lang="en-US" sz="800" u="none" strike="noStrike" dirty="0">
                          <a:effectLst/>
                        </a:rPr>
                        <a:t>Partial</a:t>
                      </a:r>
                      <a:endParaRPr lang="en-US" sz="800" b="0" i="0" u="none" strike="noStrike" dirty="0">
                        <a:solidFill>
                          <a:srgbClr val="000000"/>
                        </a:solidFill>
                        <a:effectLst/>
                        <a:latin typeface="Calibri" panose="020F0502020204030204" pitchFamily="34" charset="0"/>
                      </a:endParaRPr>
                    </a:p>
                  </a:txBody>
                  <a:tcPr marL="5442" marR="5442" marT="5442" marB="0" anchor="ctr"/>
                </a:tc>
                <a:extLst>
                  <a:ext uri="{0D108BD9-81ED-4DB2-BD59-A6C34878D82A}">
                    <a16:rowId xmlns:a16="http://schemas.microsoft.com/office/drawing/2014/main" val="3293936592"/>
                  </a:ext>
                </a:extLst>
              </a:tr>
            </a:tbl>
          </a:graphicData>
        </a:graphic>
      </p:graphicFrame>
    </p:spTree>
    <p:extLst>
      <p:ext uri="{BB962C8B-B14F-4D97-AF65-F5344CB8AC3E}">
        <p14:creationId xmlns:p14="http://schemas.microsoft.com/office/powerpoint/2010/main" val="3346935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459AE-6D76-4A87-9E5D-CD6883F1F0AB}"/>
              </a:ext>
            </a:extLst>
          </p:cNvPr>
          <p:cNvSpPr>
            <a:spLocks noGrp="1"/>
          </p:cNvSpPr>
          <p:nvPr>
            <p:ph type="title"/>
          </p:nvPr>
        </p:nvSpPr>
        <p:spPr>
          <a:xfrm>
            <a:off x="905436" y="901983"/>
            <a:ext cx="9744637" cy="809251"/>
          </a:xfrm>
        </p:spPr>
        <p:txBody>
          <a:bodyPr/>
          <a:lstStyle/>
          <a:p>
            <a:r>
              <a:rPr lang="en-US" dirty="0" err="1"/>
              <a:t>Jenis</a:t>
            </a:r>
            <a:r>
              <a:rPr lang="en-US" dirty="0"/>
              <a:t> </a:t>
            </a:r>
            <a:r>
              <a:rPr lang="en-US" dirty="0" err="1"/>
              <a:t>Matriks</a:t>
            </a:r>
            <a:r>
              <a:rPr lang="en-US" dirty="0"/>
              <a:t> Uji </a:t>
            </a:r>
            <a:r>
              <a:rPr lang="en-US" dirty="0" err="1"/>
              <a:t>Penelusuran</a:t>
            </a:r>
            <a:endParaRPr lang="en-US" dirty="0"/>
          </a:p>
        </p:txBody>
      </p:sp>
      <p:sp>
        <p:nvSpPr>
          <p:cNvPr id="3" name="Content Placeholder 2">
            <a:extLst>
              <a:ext uri="{FF2B5EF4-FFF2-40B4-BE49-F238E27FC236}">
                <a16:creationId xmlns:a16="http://schemas.microsoft.com/office/drawing/2014/main" id="{62E3D3C8-1B63-44AB-B390-2E4EC8E76E39}"/>
              </a:ext>
            </a:extLst>
          </p:cNvPr>
          <p:cNvSpPr>
            <a:spLocks noGrp="1"/>
          </p:cNvSpPr>
          <p:nvPr>
            <p:ph idx="1"/>
          </p:nvPr>
        </p:nvSpPr>
        <p:spPr>
          <a:xfrm>
            <a:off x="905436" y="1711234"/>
            <a:ext cx="10422964" cy="4846320"/>
          </a:xfrm>
        </p:spPr>
        <p:txBody>
          <a:bodyPr>
            <a:normAutofit/>
          </a:bodyPr>
          <a:lstStyle/>
          <a:p>
            <a:pPr marL="0" indent="0">
              <a:buNone/>
            </a:pPr>
            <a:r>
              <a:rPr lang="en-US" dirty="0" err="1"/>
              <a:t>Matriks</a:t>
            </a:r>
            <a:r>
              <a:rPr lang="en-US" dirty="0"/>
              <a:t> </a:t>
            </a:r>
            <a:r>
              <a:rPr lang="en-US" dirty="0" err="1"/>
              <a:t>penelusuran</a:t>
            </a:r>
            <a:r>
              <a:rPr lang="en-US" dirty="0"/>
              <a:t> </a:t>
            </a:r>
            <a:r>
              <a:rPr lang="en-US" dirty="0" err="1"/>
              <a:t>dibagi</a:t>
            </a:r>
            <a:r>
              <a:rPr lang="en-US" dirty="0"/>
              <a:t> </a:t>
            </a:r>
            <a:r>
              <a:rPr lang="en-US" dirty="0" err="1"/>
              <a:t>menjadi</a:t>
            </a:r>
            <a:r>
              <a:rPr lang="en-US" dirty="0"/>
              <a:t> 3 </a:t>
            </a:r>
            <a:r>
              <a:rPr lang="en-US" dirty="0" err="1"/>
              <a:t>komponen</a:t>
            </a:r>
            <a:r>
              <a:rPr lang="en-US" dirty="0"/>
              <a:t> </a:t>
            </a:r>
            <a:r>
              <a:rPr lang="en-US" dirty="0" err="1"/>
              <a:t>utama</a:t>
            </a:r>
            <a:r>
              <a:rPr lang="en-US" dirty="0"/>
              <a:t>, </a:t>
            </a:r>
            <a:r>
              <a:rPr lang="en-US" dirty="0" err="1"/>
              <a:t>yaitu</a:t>
            </a:r>
            <a:r>
              <a:rPr lang="en-US" dirty="0"/>
              <a:t> :</a:t>
            </a:r>
          </a:p>
          <a:p>
            <a:pPr marL="342900" indent="-342900">
              <a:buAutoNum type="arabicPeriod"/>
            </a:pPr>
            <a:r>
              <a:rPr lang="en-US" dirty="0"/>
              <a:t>Forward Traceability : </a:t>
            </a:r>
          </a:p>
          <a:p>
            <a:pPr marL="0" indent="0">
              <a:buNone/>
            </a:pPr>
            <a:r>
              <a:rPr lang="en-US" dirty="0" err="1"/>
              <a:t>Matriks</a:t>
            </a:r>
            <a:r>
              <a:rPr lang="en-US" dirty="0"/>
              <a:t> </a:t>
            </a:r>
            <a:r>
              <a:rPr lang="en-US" dirty="0" err="1"/>
              <a:t>ini</a:t>
            </a:r>
            <a:r>
              <a:rPr lang="en-US" dirty="0"/>
              <a:t> </a:t>
            </a:r>
            <a:r>
              <a:rPr lang="en-US" dirty="0" err="1"/>
              <a:t>digunakan</a:t>
            </a:r>
            <a:r>
              <a:rPr lang="en-US" dirty="0"/>
              <a:t> </a:t>
            </a:r>
            <a:r>
              <a:rPr lang="en-US" dirty="0" err="1"/>
              <a:t>untuk</a:t>
            </a:r>
            <a:r>
              <a:rPr lang="en-US" dirty="0"/>
              <a:t> </a:t>
            </a:r>
            <a:r>
              <a:rPr lang="en-US" dirty="0" err="1"/>
              <a:t>memeriksa</a:t>
            </a:r>
            <a:r>
              <a:rPr lang="en-US" dirty="0"/>
              <a:t> </a:t>
            </a:r>
            <a:r>
              <a:rPr lang="en-US" dirty="0" err="1"/>
              <a:t>apakah</a:t>
            </a:r>
            <a:r>
              <a:rPr lang="en-US" dirty="0"/>
              <a:t> </a:t>
            </a:r>
            <a:r>
              <a:rPr lang="en-US" dirty="0" err="1"/>
              <a:t>proyek</a:t>
            </a:r>
            <a:r>
              <a:rPr lang="en-US" dirty="0"/>
              <a:t> </a:t>
            </a:r>
            <a:r>
              <a:rPr lang="en-US" dirty="0" err="1"/>
              <a:t>berjalan</a:t>
            </a:r>
            <a:r>
              <a:rPr lang="en-US" dirty="0"/>
              <a:t> </a:t>
            </a:r>
            <a:r>
              <a:rPr lang="en-US" dirty="0" err="1"/>
              <a:t>ke</a:t>
            </a:r>
            <a:r>
              <a:rPr lang="en-US" dirty="0"/>
              <a:t> </a:t>
            </a:r>
            <a:r>
              <a:rPr lang="en-US" dirty="0" err="1"/>
              <a:t>arah</a:t>
            </a:r>
            <a:r>
              <a:rPr lang="en-US" dirty="0"/>
              <a:t> yang </a:t>
            </a:r>
            <a:r>
              <a:rPr lang="en-US" dirty="0" err="1"/>
              <a:t>diinginkan</a:t>
            </a:r>
            <a:r>
              <a:rPr lang="en-US" dirty="0"/>
              <a:t> dan </a:t>
            </a:r>
            <a:r>
              <a:rPr lang="en-US" dirty="0" err="1"/>
              <a:t>produk</a:t>
            </a:r>
            <a:r>
              <a:rPr lang="en-US" dirty="0"/>
              <a:t> yang </a:t>
            </a:r>
            <a:r>
              <a:rPr lang="en-US" dirty="0" err="1"/>
              <a:t>benar</a:t>
            </a:r>
            <a:r>
              <a:rPr lang="en-US" dirty="0"/>
              <a:t>. </a:t>
            </a:r>
            <a:r>
              <a:rPr lang="en-US" dirty="0" err="1"/>
              <a:t>Jenis</a:t>
            </a:r>
            <a:r>
              <a:rPr lang="en-US" dirty="0"/>
              <a:t> </a:t>
            </a:r>
            <a:r>
              <a:rPr lang="en-US" dirty="0" err="1"/>
              <a:t>pengujian</a:t>
            </a:r>
            <a:r>
              <a:rPr lang="en-US" dirty="0"/>
              <a:t> FT </a:t>
            </a:r>
            <a:r>
              <a:rPr lang="en-US" dirty="0" err="1"/>
              <a:t>memastikan</a:t>
            </a:r>
            <a:r>
              <a:rPr lang="en-US" dirty="0"/>
              <a:t> </a:t>
            </a:r>
            <a:r>
              <a:rPr lang="en-US" dirty="0" err="1"/>
              <a:t>bahwa</a:t>
            </a:r>
            <a:r>
              <a:rPr lang="en-US" dirty="0"/>
              <a:t> </a:t>
            </a:r>
            <a:r>
              <a:rPr lang="en-US" dirty="0" err="1"/>
              <a:t>setiap</a:t>
            </a:r>
            <a:r>
              <a:rPr lang="en-US" dirty="0"/>
              <a:t> </a:t>
            </a:r>
            <a:r>
              <a:rPr lang="en-US" dirty="0" err="1"/>
              <a:t>kebutuhan</a:t>
            </a:r>
            <a:r>
              <a:rPr lang="en-US" dirty="0"/>
              <a:t> </a:t>
            </a:r>
            <a:r>
              <a:rPr lang="en-US" dirty="0" err="1"/>
              <a:t>diterapkan</a:t>
            </a:r>
            <a:r>
              <a:rPr lang="en-US" dirty="0"/>
              <a:t> pada </a:t>
            </a:r>
            <a:r>
              <a:rPr lang="en-US" dirty="0" err="1"/>
              <a:t>produk</a:t>
            </a:r>
            <a:r>
              <a:rPr lang="en-US" dirty="0"/>
              <a:t> dan </a:t>
            </a:r>
            <a:r>
              <a:rPr lang="en-US" dirty="0" err="1"/>
              <a:t>bahwa</a:t>
            </a:r>
            <a:r>
              <a:rPr lang="en-US" dirty="0"/>
              <a:t> </a:t>
            </a:r>
            <a:r>
              <a:rPr lang="en-US" dirty="0" err="1"/>
              <a:t>setiap</a:t>
            </a:r>
            <a:r>
              <a:rPr lang="en-US" dirty="0"/>
              <a:t> </a:t>
            </a:r>
            <a:r>
              <a:rPr lang="en-US" dirty="0" err="1"/>
              <a:t>kebutuhan</a:t>
            </a:r>
            <a:r>
              <a:rPr lang="en-US" dirty="0"/>
              <a:t> </a:t>
            </a:r>
            <a:r>
              <a:rPr lang="en-US" dirty="0" err="1"/>
              <a:t>diuji</a:t>
            </a:r>
            <a:r>
              <a:rPr lang="en-US" dirty="0"/>
              <a:t> </a:t>
            </a:r>
            <a:r>
              <a:rPr lang="en-US" dirty="0" err="1"/>
              <a:t>secara</a:t>
            </a:r>
            <a:r>
              <a:rPr lang="en-US" dirty="0"/>
              <a:t> </a:t>
            </a:r>
            <a:r>
              <a:rPr lang="en-US" dirty="0" err="1"/>
              <a:t>menyeluruh</a:t>
            </a:r>
            <a:r>
              <a:rPr lang="en-US" dirty="0"/>
              <a:t>. </a:t>
            </a:r>
            <a:r>
              <a:rPr lang="en-US" dirty="0" err="1"/>
              <a:t>Ini</a:t>
            </a:r>
            <a:r>
              <a:rPr lang="en-US" dirty="0"/>
              <a:t> </a:t>
            </a:r>
            <a:r>
              <a:rPr lang="en-US" dirty="0" err="1"/>
              <a:t>memetakan</a:t>
            </a:r>
            <a:r>
              <a:rPr lang="en-US" dirty="0"/>
              <a:t> </a:t>
            </a:r>
            <a:r>
              <a:rPr lang="en-US" dirty="0" err="1"/>
              <a:t>kebutuhan</a:t>
            </a:r>
            <a:r>
              <a:rPr lang="en-US" dirty="0"/>
              <a:t> pada </a:t>
            </a:r>
            <a:r>
              <a:rPr lang="en-US" dirty="0" err="1"/>
              <a:t>kasus</a:t>
            </a:r>
            <a:r>
              <a:rPr lang="en-US" dirty="0"/>
              <a:t> </a:t>
            </a:r>
            <a:r>
              <a:rPr lang="en-US" dirty="0" err="1"/>
              <a:t>uji</a:t>
            </a:r>
            <a:r>
              <a:rPr lang="en-US" dirty="0"/>
              <a:t>.</a:t>
            </a:r>
          </a:p>
          <a:p>
            <a:pPr marL="0" indent="0">
              <a:buNone/>
            </a:pPr>
            <a:endParaRPr lang="en-US" dirty="0"/>
          </a:p>
          <a:p>
            <a:pPr marL="0" indent="0">
              <a:buNone/>
            </a:pPr>
            <a:r>
              <a:rPr lang="en-US" dirty="0"/>
              <a:t>2. Backward or reverse traceability :</a:t>
            </a:r>
          </a:p>
          <a:p>
            <a:pPr marL="0" indent="0">
              <a:buNone/>
            </a:pPr>
            <a:r>
              <a:rPr lang="en-US" dirty="0" err="1"/>
              <a:t>Matriks</a:t>
            </a:r>
            <a:r>
              <a:rPr lang="en-US" dirty="0"/>
              <a:t> </a:t>
            </a:r>
            <a:r>
              <a:rPr lang="en-US" dirty="0" err="1"/>
              <a:t>ini</a:t>
            </a:r>
            <a:r>
              <a:rPr lang="en-US" dirty="0"/>
              <a:t> </a:t>
            </a:r>
            <a:r>
              <a:rPr lang="en-US" dirty="0" err="1"/>
              <a:t>digunakan</a:t>
            </a:r>
            <a:r>
              <a:rPr lang="en-US" dirty="0"/>
              <a:t> </a:t>
            </a:r>
            <a:r>
              <a:rPr lang="en-US" dirty="0" err="1"/>
              <a:t>untuk</a:t>
            </a:r>
            <a:r>
              <a:rPr lang="en-US" dirty="0"/>
              <a:t> </a:t>
            </a:r>
            <a:r>
              <a:rPr lang="en-US" dirty="0" err="1"/>
              <a:t>memastikan</a:t>
            </a:r>
            <a:r>
              <a:rPr lang="en-US" dirty="0"/>
              <a:t> </a:t>
            </a:r>
            <a:r>
              <a:rPr lang="en-US" dirty="0" err="1"/>
              <a:t>apakah</a:t>
            </a:r>
            <a:r>
              <a:rPr lang="en-US" dirty="0"/>
              <a:t> </a:t>
            </a:r>
            <a:r>
              <a:rPr lang="en-US" dirty="0" err="1"/>
              <a:t>produk</a:t>
            </a:r>
            <a:r>
              <a:rPr lang="en-US" dirty="0"/>
              <a:t> </a:t>
            </a:r>
            <a:r>
              <a:rPr lang="en-US" dirty="0" err="1"/>
              <a:t>saat</a:t>
            </a:r>
            <a:r>
              <a:rPr lang="en-US" dirty="0"/>
              <a:t> </a:t>
            </a:r>
            <a:r>
              <a:rPr lang="en-US" dirty="0" err="1"/>
              <a:t>ini</a:t>
            </a:r>
            <a:r>
              <a:rPr lang="en-US" dirty="0"/>
              <a:t> </a:t>
            </a:r>
            <a:r>
              <a:rPr lang="en-US" dirty="0" err="1"/>
              <a:t>berada</a:t>
            </a:r>
            <a:r>
              <a:rPr lang="en-US" dirty="0"/>
              <a:t> di </a:t>
            </a:r>
            <a:r>
              <a:rPr lang="en-US" dirty="0" err="1"/>
              <a:t>jalur</a:t>
            </a:r>
            <a:r>
              <a:rPr lang="en-US" dirty="0"/>
              <a:t> yang </a:t>
            </a:r>
            <a:r>
              <a:rPr lang="en-US" dirty="0" err="1"/>
              <a:t>benar</a:t>
            </a:r>
            <a:r>
              <a:rPr lang="en-US" dirty="0"/>
              <a:t>. </a:t>
            </a:r>
            <a:r>
              <a:rPr lang="en-US" dirty="0" err="1"/>
              <a:t>Tujuan</a:t>
            </a:r>
            <a:r>
              <a:rPr lang="en-US" dirty="0"/>
              <a:t> di </a:t>
            </a:r>
            <a:r>
              <a:rPr lang="en-US" dirty="0" err="1"/>
              <a:t>balik</a:t>
            </a:r>
            <a:r>
              <a:rPr lang="en-US" dirty="0"/>
              <a:t> </a:t>
            </a:r>
            <a:r>
              <a:rPr lang="en-US" dirty="0" err="1"/>
              <a:t>jenis</a:t>
            </a:r>
            <a:r>
              <a:rPr lang="en-US" dirty="0"/>
              <a:t> </a:t>
            </a:r>
            <a:r>
              <a:rPr lang="en-US" dirty="0" err="1"/>
              <a:t>ini</a:t>
            </a:r>
            <a:r>
              <a:rPr lang="en-US" dirty="0"/>
              <a:t> </a:t>
            </a:r>
            <a:r>
              <a:rPr lang="en-US" dirty="0" err="1"/>
              <a:t>adalah</a:t>
            </a:r>
            <a:r>
              <a:rPr lang="en-US" dirty="0"/>
              <a:t> </a:t>
            </a:r>
            <a:r>
              <a:rPr lang="en-US" dirty="0" err="1"/>
              <a:t>untuk</a:t>
            </a:r>
            <a:r>
              <a:rPr lang="en-US" dirty="0"/>
              <a:t> </a:t>
            </a:r>
            <a:r>
              <a:rPr lang="en-US" dirty="0" err="1"/>
              <a:t>memverifikasi</a:t>
            </a:r>
            <a:r>
              <a:rPr lang="en-US" dirty="0"/>
              <a:t> </a:t>
            </a:r>
            <a:r>
              <a:rPr lang="en-US" dirty="0" err="1"/>
              <a:t>bahwa</a:t>
            </a:r>
            <a:r>
              <a:rPr lang="en-US" dirty="0"/>
              <a:t> </a:t>
            </a:r>
            <a:r>
              <a:rPr lang="en-US" dirty="0" err="1"/>
              <a:t>kita</a:t>
            </a:r>
            <a:r>
              <a:rPr lang="en-US" dirty="0"/>
              <a:t> </a:t>
            </a:r>
            <a:r>
              <a:rPr lang="en-US" dirty="0" err="1"/>
              <a:t>tidak</a:t>
            </a:r>
            <a:r>
              <a:rPr lang="en-US" dirty="0"/>
              <a:t> </a:t>
            </a:r>
            <a:r>
              <a:rPr lang="en-US" dirty="0" err="1"/>
              <a:t>memperluas</a:t>
            </a:r>
            <a:r>
              <a:rPr lang="en-US" dirty="0"/>
              <a:t> </a:t>
            </a:r>
            <a:r>
              <a:rPr lang="en-US" dirty="0" err="1"/>
              <a:t>cakupan</a:t>
            </a:r>
            <a:r>
              <a:rPr lang="en-US" dirty="0"/>
              <a:t> </a:t>
            </a:r>
            <a:r>
              <a:rPr lang="en-US" dirty="0" err="1"/>
              <a:t>proyek</a:t>
            </a:r>
            <a:r>
              <a:rPr lang="en-US" dirty="0"/>
              <a:t> </a:t>
            </a:r>
            <a:r>
              <a:rPr lang="en-US" dirty="0" err="1"/>
              <a:t>dengan</a:t>
            </a:r>
            <a:r>
              <a:rPr lang="en-US" dirty="0"/>
              <a:t> </a:t>
            </a:r>
            <a:r>
              <a:rPr lang="en-US" dirty="0" err="1"/>
              <a:t>menambah</a:t>
            </a:r>
            <a:r>
              <a:rPr lang="en-US" dirty="0"/>
              <a:t> </a:t>
            </a:r>
            <a:r>
              <a:rPr lang="en-US" dirty="0" err="1"/>
              <a:t>kode</a:t>
            </a:r>
            <a:r>
              <a:rPr lang="en-US" dirty="0"/>
              <a:t>, </a:t>
            </a:r>
            <a:r>
              <a:rPr lang="en-US" dirty="0" err="1"/>
              <a:t>desain</a:t>
            </a:r>
            <a:r>
              <a:rPr lang="en-US" dirty="0"/>
              <a:t> </a:t>
            </a:r>
            <a:r>
              <a:rPr lang="en-US" dirty="0" err="1"/>
              <a:t>elemen</a:t>
            </a:r>
            <a:r>
              <a:rPr lang="en-US" dirty="0"/>
              <a:t>, </a:t>
            </a:r>
            <a:r>
              <a:rPr lang="en-US" dirty="0" err="1"/>
              <a:t>pengujian</a:t>
            </a:r>
            <a:r>
              <a:rPr lang="en-US" dirty="0"/>
              <a:t> </a:t>
            </a:r>
            <a:r>
              <a:rPr lang="en-US" dirty="0" err="1"/>
              <a:t>atau</a:t>
            </a:r>
            <a:r>
              <a:rPr lang="en-US" dirty="0"/>
              <a:t> </a:t>
            </a:r>
            <a:r>
              <a:rPr lang="en-US" dirty="0" err="1"/>
              <a:t>pekerjaan</a:t>
            </a:r>
            <a:r>
              <a:rPr lang="en-US" dirty="0"/>
              <a:t> lain yang </a:t>
            </a:r>
            <a:r>
              <a:rPr lang="en-US" dirty="0" err="1"/>
              <a:t>tidak</a:t>
            </a:r>
            <a:r>
              <a:rPr lang="en-US" dirty="0"/>
              <a:t> </a:t>
            </a:r>
            <a:r>
              <a:rPr lang="en-US" dirty="0" err="1"/>
              <a:t>ditentukan</a:t>
            </a:r>
            <a:r>
              <a:rPr lang="en-US" dirty="0"/>
              <a:t> pada </a:t>
            </a:r>
            <a:r>
              <a:rPr lang="en-US" dirty="0" err="1"/>
              <a:t>kebutuhan</a:t>
            </a:r>
            <a:r>
              <a:rPr lang="en-US" dirty="0"/>
              <a:t>. </a:t>
            </a:r>
            <a:r>
              <a:rPr lang="en-US" dirty="0" err="1"/>
              <a:t>Ini</a:t>
            </a:r>
            <a:r>
              <a:rPr lang="en-US" dirty="0"/>
              <a:t> </a:t>
            </a:r>
            <a:r>
              <a:rPr lang="en-US" dirty="0" err="1"/>
              <a:t>memetakan</a:t>
            </a:r>
            <a:r>
              <a:rPr lang="en-US" dirty="0"/>
              <a:t> </a:t>
            </a:r>
            <a:r>
              <a:rPr lang="en-US" dirty="0" err="1"/>
              <a:t>kasus</a:t>
            </a:r>
            <a:r>
              <a:rPr lang="en-US" dirty="0"/>
              <a:t> uji </a:t>
            </a:r>
            <a:r>
              <a:rPr lang="en-US" dirty="0" err="1"/>
              <a:t>ke</a:t>
            </a:r>
            <a:r>
              <a:rPr lang="en-US" dirty="0"/>
              <a:t> </a:t>
            </a:r>
            <a:r>
              <a:rPr lang="en-US" dirty="0" err="1"/>
              <a:t>kebutuhan</a:t>
            </a:r>
            <a:r>
              <a:rPr lang="en-US" dirty="0"/>
              <a:t>. </a:t>
            </a:r>
          </a:p>
          <a:p>
            <a:pPr marL="0" indent="0">
              <a:buNone/>
            </a:pPr>
            <a:endParaRPr lang="en-US" dirty="0"/>
          </a:p>
          <a:p>
            <a:pPr marL="0" indent="0">
              <a:buNone/>
            </a:pPr>
            <a:r>
              <a:rPr lang="en-US" dirty="0"/>
              <a:t>3. Bi-directional traceability (forward + Backward) </a:t>
            </a:r>
          </a:p>
          <a:p>
            <a:pPr marL="0" indent="0">
              <a:buNone/>
            </a:pPr>
            <a:r>
              <a:rPr lang="en-US" dirty="0" err="1"/>
              <a:t>Matriks</a:t>
            </a:r>
            <a:r>
              <a:rPr lang="en-US" dirty="0"/>
              <a:t> </a:t>
            </a:r>
            <a:r>
              <a:rPr lang="en-US" dirty="0" err="1"/>
              <a:t>pelacakan</a:t>
            </a:r>
            <a:r>
              <a:rPr lang="en-US" dirty="0"/>
              <a:t> </a:t>
            </a:r>
            <a:r>
              <a:rPr lang="en-US" dirty="0" err="1"/>
              <a:t>ini</a:t>
            </a:r>
            <a:r>
              <a:rPr lang="en-US" dirty="0"/>
              <a:t> </a:t>
            </a:r>
            <a:r>
              <a:rPr lang="en-US" dirty="0" err="1"/>
              <a:t>memastikan</a:t>
            </a:r>
            <a:r>
              <a:rPr lang="en-US" dirty="0"/>
              <a:t> </a:t>
            </a:r>
            <a:r>
              <a:rPr lang="en-US" dirty="0" err="1"/>
              <a:t>bahwa</a:t>
            </a:r>
            <a:r>
              <a:rPr lang="en-US" dirty="0"/>
              <a:t> </a:t>
            </a:r>
            <a:r>
              <a:rPr lang="en-US" dirty="0" err="1"/>
              <a:t>semua</a:t>
            </a:r>
            <a:r>
              <a:rPr lang="en-US" dirty="0"/>
              <a:t> </a:t>
            </a:r>
            <a:r>
              <a:rPr lang="en-US" dirty="0" err="1"/>
              <a:t>kebutuhan</a:t>
            </a:r>
            <a:r>
              <a:rPr lang="en-US" dirty="0"/>
              <a:t> </a:t>
            </a:r>
            <a:r>
              <a:rPr lang="en-US" dirty="0" err="1"/>
              <a:t>tercakup</a:t>
            </a:r>
            <a:r>
              <a:rPr lang="en-US" dirty="0"/>
              <a:t> pada </a:t>
            </a:r>
            <a:r>
              <a:rPr lang="en-US" dirty="0" err="1"/>
              <a:t>kasus</a:t>
            </a:r>
            <a:r>
              <a:rPr lang="en-US" dirty="0"/>
              <a:t> uji. Hal </a:t>
            </a:r>
            <a:r>
              <a:rPr lang="en-US" dirty="0" err="1"/>
              <a:t>ini</a:t>
            </a:r>
            <a:r>
              <a:rPr lang="en-US" dirty="0"/>
              <a:t> </a:t>
            </a:r>
            <a:r>
              <a:rPr lang="en-US" dirty="0" err="1"/>
              <a:t>menganalisis</a:t>
            </a:r>
            <a:r>
              <a:rPr lang="en-US" dirty="0"/>
              <a:t> </a:t>
            </a:r>
            <a:r>
              <a:rPr lang="en-US" dirty="0" err="1"/>
              <a:t>dampak</a:t>
            </a:r>
            <a:r>
              <a:rPr lang="en-US" dirty="0"/>
              <a:t> </a:t>
            </a:r>
            <a:r>
              <a:rPr lang="en-US" dirty="0" err="1"/>
              <a:t>dari</a:t>
            </a:r>
            <a:r>
              <a:rPr lang="en-US" dirty="0"/>
              <a:t> </a:t>
            </a:r>
            <a:r>
              <a:rPr lang="en-US" dirty="0" err="1"/>
              <a:t>perubahan</a:t>
            </a:r>
            <a:r>
              <a:rPr lang="en-US" dirty="0"/>
              <a:t> </a:t>
            </a:r>
            <a:r>
              <a:rPr lang="en-US" dirty="0" err="1"/>
              <a:t>dipengaruhi</a:t>
            </a:r>
            <a:r>
              <a:rPr lang="en-US" dirty="0"/>
              <a:t> oleh </a:t>
            </a:r>
            <a:r>
              <a:rPr lang="en-US" dirty="0" err="1"/>
              <a:t>cacat</a:t>
            </a:r>
            <a:r>
              <a:rPr lang="en-US" dirty="0"/>
              <a:t> </a:t>
            </a:r>
            <a:r>
              <a:rPr lang="en-US" dirty="0" err="1"/>
              <a:t>dalam</a:t>
            </a:r>
            <a:r>
              <a:rPr lang="en-US" dirty="0"/>
              <a:t> </a:t>
            </a:r>
            <a:r>
              <a:rPr lang="en-US" dirty="0" err="1"/>
              <a:t>produk</a:t>
            </a:r>
            <a:r>
              <a:rPr lang="en-US" dirty="0"/>
              <a:t> </a:t>
            </a:r>
            <a:r>
              <a:rPr lang="en-US" dirty="0" err="1"/>
              <a:t>kerja</a:t>
            </a:r>
            <a:r>
              <a:rPr lang="en-US" dirty="0"/>
              <a:t> dan </a:t>
            </a:r>
            <a:r>
              <a:rPr lang="en-US" dirty="0" err="1"/>
              <a:t>sebaliknya</a:t>
            </a:r>
            <a:r>
              <a:rPr lang="en-US" dirty="0"/>
              <a:t>.</a:t>
            </a:r>
          </a:p>
        </p:txBody>
      </p:sp>
    </p:spTree>
    <p:extLst>
      <p:ext uri="{BB962C8B-B14F-4D97-AF65-F5344CB8AC3E}">
        <p14:creationId xmlns:p14="http://schemas.microsoft.com/office/powerpoint/2010/main" val="2865005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831B-FC55-4C4B-8FAA-C0EE63083350}"/>
              </a:ext>
            </a:extLst>
          </p:cNvPr>
          <p:cNvSpPr>
            <a:spLocks noGrp="1"/>
          </p:cNvSpPr>
          <p:nvPr>
            <p:ph type="title"/>
          </p:nvPr>
        </p:nvSpPr>
        <p:spPr>
          <a:xfrm>
            <a:off x="849596" y="851013"/>
            <a:ext cx="9744637" cy="809251"/>
          </a:xfrm>
        </p:spPr>
        <p:txBody>
          <a:bodyPr/>
          <a:lstStyle/>
          <a:p>
            <a:r>
              <a:rPr lang="en-US" dirty="0" err="1"/>
              <a:t>Bagaimana</a:t>
            </a:r>
            <a:r>
              <a:rPr lang="en-US" dirty="0"/>
              <a:t> </a:t>
            </a:r>
            <a:r>
              <a:rPr lang="en-US" dirty="0" err="1"/>
              <a:t>Membuat</a:t>
            </a:r>
            <a:r>
              <a:rPr lang="en-US" dirty="0"/>
              <a:t> </a:t>
            </a:r>
            <a:r>
              <a:rPr lang="en-US" dirty="0" err="1"/>
              <a:t>Matriks</a:t>
            </a:r>
            <a:r>
              <a:rPr lang="en-US" dirty="0"/>
              <a:t> </a:t>
            </a:r>
            <a:r>
              <a:rPr lang="en-US" dirty="0" err="1"/>
              <a:t>Penelusuran</a:t>
            </a:r>
            <a:r>
              <a:rPr lang="en-US" dirty="0"/>
              <a:t> </a:t>
            </a:r>
            <a:r>
              <a:rPr lang="en-US" dirty="0" err="1"/>
              <a:t>Kebutuhan</a:t>
            </a:r>
            <a:r>
              <a:rPr lang="en-US" dirty="0"/>
              <a:t> ?</a:t>
            </a:r>
          </a:p>
        </p:txBody>
      </p:sp>
      <p:sp>
        <p:nvSpPr>
          <p:cNvPr id="3" name="Content Placeholder 2">
            <a:extLst>
              <a:ext uri="{FF2B5EF4-FFF2-40B4-BE49-F238E27FC236}">
                <a16:creationId xmlns:a16="http://schemas.microsoft.com/office/drawing/2014/main" id="{3E8DB7C2-5268-44E9-9036-92695B60FFC8}"/>
              </a:ext>
            </a:extLst>
          </p:cNvPr>
          <p:cNvSpPr>
            <a:spLocks noGrp="1"/>
          </p:cNvSpPr>
          <p:nvPr>
            <p:ph idx="1"/>
          </p:nvPr>
        </p:nvSpPr>
        <p:spPr>
          <a:xfrm>
            <a:off x="849595" y="1525257"/>
            <a:ext cx="9744637" cy="4274651"/>
          </a:xfrm>
        </p:spPr>
        <p:txBody>
          <a:bodyPr/>
          <a:lstStyle/>
          <a:p>
            <a:r>
              <a:rPr lang="en-US" dirty="0" err="1"/>
              <a:t>Contoh</a:t>
            </a:r>
            <a:r>
              <a:rPr lang="en-US" dirty="0"/>
              <a:t> </a:t>
            </a:r>
            <a:r>
              <a:rPr lang="en-US" dirty="0" err="1"/>
              <a:t>untuk</a:t>
            </a:r>
            <a:r>
              <a:rPr lang="en-US" dirty="0"/>
              <a:t> scenario </a:t>
            </a:r>
            <a:r>
              <a:rPr lang="en-US" dirty="0" err="1"/>
              <a:t>bahwa</a:t>
            </a:r>
            <a:r>
              <a:rPr lang="en-US" dirty="0"/>
              <a:t> customer </a:t>
            </a:r>
            <a:r>
              <a:rPr lang="en-US" dirty="0" err="1"/>
              <a:t>dapat</a:t>
            </a:r>
            <a:r>
              <a:rPr lang="en-US" dirty="0"/>
              <a:t> login pada website </a:t>
            </a:r>
            <a:r>
              <a:rPr lang="en-US" dirty="0" err="1"/>
              <a:t>perbankan</a:t>
            </a:r>
            <a:r>
              <a:rPr lang="en-US" dirty="0"/>
              <a:t> </a:t>
            </a:r>
            <a:r>
              <a:rPr lang="en-US" dirty="0" err="1"/>
              <a:t>bila</a:t>
            </a:r>
            <a:r>
              <a:rPr lang="en-US" dirty="0"/>
              <a:t> input </a:t>
            </a:r>
            <a:r>
              <a:rPr lang="en-US" dirty="0" err="1"/>
              <a:t>dengan</a:t>
            </a:r>
            <a:r>
              <a:rPr lang="en-US" dirty="0"/>
              <a:t> password  dan </a:t>
            </a:r>
            <a:r>
              <a:rPr lang="en-US" dirty="0" err="1"/>
              <a:t>user#id</a:t>
            </a:r>
            <a:r>
              <a:rPr lang="en-US" dirty="0"/>
              <a:t> </a:t>
            </a:r>
            <a:r>
              <a:rPr lang="en-US" dirty="0" err="1"/>
              <a:t>benar</a:t>
            </a:r>
            <a:r>
              <a:rPr lang="en-US" dirty="0"/>
              <a:t>.</a:t>
            </a:r>
          </a:p>
        </p:txBody>
      </p:sp>
      <p:graphicFrame>
        <p:nvGraphicFramePr>
          <p:cNvPr id="4" name="Table 4">
            <a:extLst>
              <a:ext uri="{FF2B5EF4-FFF2-40B4-BE49-F238E27FC236}">
                <a16:creationId xmlns:a16="http://schemas.microsoft.com/office/drawing/2014/main" id="{DB736882-2830-4C4E-A1C5-1812580725C0}"/>
              </a:ext>
            </a:extLst>
          </p:cNvPr>
          <p:cNvGraphicFramePr>
            <a:graphicFrameLocks noGrp="1"/>
          </p:cNvGraphicFramePr>
          <p:nvPr>
            <p:extLst>
              <p:ext uri="{D42A27DB-BD31-4B8C-83A1-F6EECF244321}">
                <p14:modId xmlns:p14="http://schemas.microsoft.com/office/powerpoint/2010/main" val="804262777"/>
              </p:ext>
            </p:extLst>
          </p:nvPr>
        </p:nvGraphicFramePr>
        <p:xfrm>
          <a:off x="941035" y="2138565"/>
          <a:ext cx="9744637" cy="4480560"/>
        </p:xfrm>
        <a:graphic>
          <a:graphicData uri="http://schemas.openxmlformats.org/drawingml/2006/table">
            <a:tbl>
              <a:tblPr firstRow="1" bandRow="1">
                <a:tableStyleId>{5C22544A-7EE6-4342-B048-85BDC9FD1C3A}</a:tableStyleId>
              </a:tblPr>
              <a:tblGrid>
                <a:gridCol w="1236609">
                  <a:extLst>
                    <a:ext uri="{9D8B030D-6E8A-4147-A177-3AD203B41FA5}">
                      <a16:colId xmlns:a16="http://schemas.microsoft.com/office/drawing/2014/main" val="2035920093"/>
                    </a:ext>
                  </a:extLst>
                </a:gridCol>
                <a:gridCol w="1871841">
                  <a:extLst>
                    <a:ext uri="{9D8B030D-6E8A-4147-A177-3AD203B41FA5}">
                      <a16:colId xmlns:a16="http://schemas.microsoft.com/office/drawing/2014/main" val="1156715700"/>
                    </a:ext>
                  </a:extLst>
                </a:gridCol>
                <a:gridCol w="1619794">
                  <a:extLst>
                    <a:ext uri="{9D8B030D-6E8A-4147-A177-3AD203B41FA5}">
                      <a16:colId xmlns:a16="http://schemas.microsoft.com/office/drawing/2014/main" val="2219549439"/>
                    </a:ext>
                  </a:extLst>
                </a:gridCol>
                <a:gridCol w="5016393">
                  <a:extLst>
                    <a:ext uri="{9D8B030D-6E8A-4147-A177-3AD203B41FA5}">
                      <a16:colId xmlns:a16="http://schemas.microsoft.com/office/drawing/2014/main" val="1935460946"/>
                    </a:ext>
                  </a:extLst>
                </a:gridCol>
              </a:tblGrid>
              <a:tr h="370840">
                <a:tc>
                  <a:txBody>
                    <a:bodyPr/>
                    <a:lstStyle/>
                    <a:p>
                      <a:r>
                        <a:rPr lang="en-US" dirty="0"/>
                        <a:t>BR#</a:t>
                      </a:r>
                    </a:p>
                  </a:txBody>
                  <a:tcPr/>
                </a:tc>
                <a:tc>
                  <a:txBody>
                    <a:bodyPr/>
                    <a:lstStyle/>
                    <a:p>
                      <a:r>
                        <a:rPr lang="en-US" dirty="0"/>
                        <a:t>Nama Modul</a:t>
                      </a:r>
                    </a:p>
                  </a:txBody>
                  <a:tcPr/>
                </a:tc>
                <a:tc>
                  <a:txBody>
                    <a:bodyPr/>
                    <a:lstStyle/>
                    <a:p>
                      <a:r>
                        <a:rPr lang="en-US" dirty="0"/>
                        <a:t>Peran </a:t>
                      </a:r>
                      <a:r>
                        <a:rPr lang="en-US" dirty="0" err="1"/>
                        <a:t>Aplicable</a:t>
                      </a:r>
                      <a:endParaRPr lang="en-US" dirty="0"/>
                    </a:p>
                  </a:txBody>
                  <a:tcPr/>
                </a:tc>
                <a:tc>
                  <a:txBody>
                    <a:bodyPr/>
                    <a:lstStyle/>
                    <a:p>
                      <a:r>
                        <a:rPr lang="en-US" dirty="0" err="1"/>
                        <a:t>deskripsi</a:t>
                      </a:r>
                      <a:endParaRPr lang="en-US" dirty="0"/>
                    </a:p>
                  </a:txBody>
                  <a:tcPr/>
                </a:tc>
                <a:extLst>
                  <a:ext uri="{0D108BD9-81ED-4DB2-BD59-A6C34878D82A}">
                    <a16:rowId xmlns:a16="http://schemas.microsoft.com/office/drawing/2014/main" val="1323460151"/>
                  </a:ext>
                </a:extLst>
              </a:tr>
              <a:tr h="370840">
                <a:tc>
                  <a:txBody>
                    <a:bodyPr/>
                    <a:lstStyle/>
                    <a:p>
                      <a:r>
                        <a:rPr lang="en-US" dirty="0"/>
                        <a:t>B1</a:t>
                      </a:r>
                    </a:p>
                  </a:txBody>
                  <a:tcPr/>
                </a:tc>
                <a:tc>
                  <a:txBody>
                    <a:bodyPr/>
                    <a:lstStyle/>
                    <a:p>
                      <a:r>
                        <a:rPr lang="en-US" dirty="0"/>
                        <a:t>Login dan Logout</a:t>
                      </a:r>
                    </a:p>
                  </a:txBody>
                  <a:tcPr/>
                </a:tc>
                <a:tc>
                  <a:txBody>
                    <a:bodyPr/>
                    <a:lstStyle/>
                    <a:p>
                      <a:r>
                        <a:rPr lang="en-US" dirty="0"/>
                        <a:t>Manager</a:t>
                      </a:r>
                    </a:p>
                    <a:p>
                      <a:r>
                        <a:rPr lang="en-US" dirty="0"/>
                        <a:t>Customer</a:t>
                      </a:r>
                    </a:p>
                  </a:txBody>
                  <a:tcPr/>
                </a:tc>
                <a:tc>
                  <a:txBody>
                    <a:bodyPr/>
                    <a:lstStyle/>
                    <a:p>
                      <a:r>
                        <a:rPr lang="en-US" dirty="0"/>
                        <a:t>Customer : </a:t>
                      </a:r>
                      <a:r>
                        <a:rPr lang="en-US" dirty="0" err="1"/>
                        <a:t>seorang</a:t>
                      </a:r>
                      <a:r>
                        <a:rPr lang="en-US" dirty="0"/>
                        <a:t> customer </a:t>
                      </a:r>
                      <a:r>
                        <a:rPr lang="en-US" dirty="0" err="1"/>
                        <a:t>dapat</a:t>
                      </a:r>
                      <a:r>
                        <a:rPr lang="en-US" dirty="0"/>
                        <a:t> login </a:t>
                      </a:r>
                      <a:r>
                        <a:rPr lang="en-US" dirty="0" err="1"/>
                        <a:t>menggunakan</a:t>
                      </a:r>
                      <a:r>
                        <a:rPr lang="en-US" dirty="0"/>
                        <a:t> </a:t>
                      </a:r>
                      <a:r>
                        <a:rPr lang="en-US" dirty="0" err="1"/>
                        <a:t>halaman</a:t>
                      </a:r>
                      <a:r>
                        <a:rPr lang="en-US" dirty="0"/>
                        <a:t> login </a:t>
                      </a:r>
                    </a:p>
                    <a:p>
                      <a:r>
                        <a:rPr lang="en-US" dirty="0"/>
                        <a:t>Manager : </a:t>
                      </a:r>
                      <a:r>
                        <a:rPr lang="en-US" dirty="0" err="1"/>
                        <a:t>seorang</a:t>
                      </a:r>
                      <a:r>
                        <a:rPr lang="en-US" dirty="0"/>
                        <a:t> manager </a:t>
                      </a:r>
                      <a:r>
                        <a:rPr lang="en-US" dirty="0" err="1"/>
                        <a:t>dapat</a:t>
                      </a:r>
                      <a:r>
                        <a:rPr lang="en-US" dirty="0"/>
                        <a:t> login </a:t>
                      </a:r>
                      <a:r>
                        <a:rPr lang="en-US" dirty="0" err="1"/>
                        <a:t>menggunakan</a:t>
                      </a:r>
                      <a:r>
                        <a:rPr lang="en-US" dirty="0"/>
                        <a:t> </a:t>
                      </a:r>
                      <a:r>
                        <a:rPr lang="en-US" dirty="0" err="1"/>
                        <a:t>halaman</a:t>
                      </a:r>
                      <a:r>
                        <a:rPr lang="en-US" dirty="0"/>
                        <a:t> login customer </a:t>
                      </a:r>
                    </a:p>
                  </a:txBody>
                  <a:tcPr/>
                </a:tc>
                <a:extLst>
                  <a:ext uri="{0D108BD9-81ED-4DB2-BD59-A6C34878D82A}">
                    <a16:rowId xmlns:a16="http://schemas.microsoft.com/office/drawing/2014/main" val="2707940412"/>
                  </a:ext>
                </a:extLst>
              </a:tr>
              <a:tr h="370840">
                <a:tc>
                  <a:txBody>
                    <a:bodyPr/>
                    <a:lstStyle/>
                    <a:p>
                      <a:r>
                        <a:rPr lang="en-US" dirty="0"/>
                        <a:t>B2</a:t>
                      </a:r>
                    </a:p>
                  </a:txBody>
                  <a:tcPr/>
                </a:tc>
                <a:tc>
                  <a:txBody>
                    <a:bodyPr/>
                    <a:lstStyle/>
                    <a:p>
                      <a:r>
                        <a:rPr lang="en-US" dirty="0" err="1"/>
                        <a:t>Penyelidikan</a:t>
                      </a:r>
                      <a:r>
                        <a:rPr lang="en-US" dirty="0"/>
                        <a:t> account </a:t>
                      </a:r>
                    </a:p>
                  </a:txBody>
                  <a:tcPr/>
                </a:tc>
                <a:tc>
                  <a:txBody>
                    <a:bodyPr/>
                    <a:lstStyle/>
                    <a:p>
                      <a:r>
                        <a:rPr lang="en-US" dirty="0"/>
                        <a:t>Manager </a:t>
                      </a:r>
                    </a:p>
                    <a:p>
                      <a:r>
                        <a:rPr lang="en-US" dirty="0"/>
                        <a:t>Customer </a:t>
                      </a:r>
                    </a:p>
                  </a:txBody>
                  <a:tcPr/>
                </a:tc>
                <a:tc>
                  <a:txBody>
                    <a:bodyPr/>
                    <a:lstStyle/>
                    <a:p>
                      <a:r>
                        <a:rPr lang="en-US" dirty="0"/>
                        <a:t>Customer: </a:t>
                      </a:r>
                      <a:r>
                        <a:rPr lang="en-US" dirty="0" err="1"/>
                        <a:t>seorang</a:t>
                      </a:r>
                      <a:r>
                        <a:rPr lang="en-US" dirty="0"/>
                        <a:t> customer </a:t>
                      </a:r>
                      <a:r>
                        <a:rPr lang="en-US" dirty="0" err="1"/>
                        <a:t>dapat</a:t>
                      </a:r>
                      <a:r>
                        <a:rPr lang="en-US" dirty="0"/>
                        <a:t> </a:t>
                      </a:r>
                      <a:r>
                        <a:rPr lang="en-US" dirty="0" err="1"/>
                        <a:t>memiliki</a:t>
                      </a:r>
                      <a:r>
                        <a:rPr lang="en-US" dirty="0"/>
                        <a:t> </a:t>
                      </a:r>
                      <a:r>
                        <a:rPr lang="en-US" dirty="0" err="1"/>
                        <a:t>beberapa</a:t>
                      </a:r>
                      <a:r>
                        <a:rPr lang="en-US" dirty="0"/>
                        <a:t> </a:t>
                      </a:r>
                      <a:r>
                        <a:rPr lang="en-US" dirty="0" err="1"/>
                        <a:t>rekening</a:t>
                      </a:r>
                      <a:r>
                        <a:rPr lang="en-US" dirty="0"/>
                        <a:t> bank. </a:t>
                      </a:r>
                      <a:r>
                        <a:rPr lang="en-US" dirty="0" err="1"/>
                        <a:t>Dia</a:t>
                      </a:r>
                      <a:r>
                        <a:rPr lang="en-US" dirty="0"/>
                        <a:t> </a:t>
                      </a:r>
                      <a:r>
                        <a:rPr lang="en-US" dirty="0" err="1"/>
                        <a:t>dapat</a:t>
                      </a:r>
                      <a:r>
                        <a:rPr lang="en-US" dirty="0"/>
                        <a:t> </a:t>
                      </a:r>
                      <a:r>
                        <a:rPr lang="en-US" dirty="0" err="1"/>
                        <a:t>melihat</a:t>
                      </a:r>
                      <a:r>
                        <a:rPr lang="en-US" dirty="0"/>
                        <a:t> </a:t>
                      </a:r>
                      <a:r>
                        <a:rPr lang="en-US" dirty="0" err="1"/>
                        <a:t>jumlah</a:t>
                      </a:r>
                      <a:r>
                        <a:rPr lang="en-US" dirty="0"/>
                        <a:t> </a:t>
                      </a:r>
                      <a:r>
                        <a:rPr lang="en-US" dirty="0" err="1"/>
                        <a:t>saldo</a:t>
                      </a:r>
                      <a:r>
                        <a:rPr lang="en-US" dirty="0"/>
                        <a:t> </a:t>
                      </a:r>
                      <a:r>
                        <a:rPr lang="en-US" dirty="0" err="1"/>
                        <a:t>hanya</a:t>
                      </a:r>
                      <a:r>
                        <a:rPr lang="en-US" dirty="0"/>
                        <a:t> </a:t>
                      </a:r>
                      <a:r>
                        <a:rPr lang="en-US" dirty="0" err="1"/>
                        <a:t>dari</a:t>
                      </a:r>
                      <a:r>
                        <a:rPr lang="en-US" dirty="0"/>
                        <a:t> </a:t>
                      </a:r>
                      <a:r>
                        <a:rPr lang="en-US" dirty="0" err="1"/>
                        <a:t>rekeningnya</a:t>
                      </a:r>
                      <a:endParaRPr lang="en-US" dirty="0"/>
                    </a:p>
                    <a:p>
                      <a:r>
                        <a:rPr lang="en-US" dirty="0"/>
                        <a:t>Manager : </a:t>
                      </a:r>
                      <a:r>
                        <a:rPr lang="en-US" dirty="0" err="1"/>
                        <a:t>seorang</a:t>
                      </a:r>
                      <a:r>
                        <a:rPr lang="en-US" dirty="0"/>
                        <a:t> manager </a:t>
                      </a:r>
                      <a:r>
                        <a:rPr lang="en-US" dirty="0" err="1"/>
                        <a:t>dapat</a:t>
                      </a:r>
                      <a:r>
                        <a:rPr lang="en-US" dirty="0"/>
                        <a:t> </a:t>
                      </a:r>
                      <a:r>
                        <a:rPr lang="en-US" dirty="0" err="1"/>
                        <a:t>melihat</a:t>
                      </a:r>
                      <a:r>
                        <a:rPr lang="en-US" dirty="0"/>
                        <a:t> </a:t>
                      </a:r>
                      <a:r>
                        <a:rPr lang="en-US" dirty="0" err="1"/>
                        <a:t>rekening</a:t>
                      </a:r>
                      <a:r>
                        <a:rPr lang="en-US" dirty="0"/>
                        <a:t> </a:t>
                      </a:r>
                      <a:r>
                        <a:rPr lang="en-US" dirty="0" err="1"/>
                        <a:t>dari</a:t>
                      </a:r>
                      <a:r>
                        <a:rPr lang="en-US" dirty="0"/>
                        <a:t> </a:t>
                      </a:r>
                      <a:r>
                        <a:rPr lang="en-US" dirty="0" err="1"/>
                        <a:t>semua</a:t>
                      </a:r>
                      <a:r>
                        <a:rPr lang="en-US" dirty="0"/>
                        <a:t> customer yang di </a:t>
                      </a:r>
                      <a:r>
                        <a:rPr lang="en-US" dirty="0" err="1"/>
                        <a:t>bawah</a:t>
                      </a:r>
                      <a:r>
                        <a:rPr lang="en-US" dirty="0"/>
                        <a:t> </a:t>
                      </a:r>
                      <a:r>
                        <a:rPr lang="en-US" dirty="0" err="1"/>
                        <a:t>supervisinya</a:t>
                      </a:r>
                      <a:r>
                        <a:rPr lang="en-US" dirty="0"/>
                        <a:t>.</a:t>
                      </a:r>
                    </a:p>
                  </a:txBody>
                  <a:tcPr/>
                </a:tc>
                <a:extLst>
                  <a:ext uri="{0D108BD9-81ED-4DB2-BD59-A6C34878D82A}">
                    <a16:rowId xmlns:a16="http://schemas.microsoft.com/office/drawing/2014/main" val="556654304"/>
                  </a:ext>
                </a:extLst>
              </a:tr>
              <a:tr h="370840">
                <a:tc>
                  <a:txBody>
                    <a:bodyPr/>
                    <a:lstStyle/>
                    <a:p>
                      <a:r>
                        <a:rPr lang="en-US" dirty="0"/>
                        <a:t>B3</a:t>
                      </a:r>
                    </a:p>
                  </a:txBody>
                  <a:tcPr/>
                </a:tc>
                <a:tc>
                  <a:txBody>
                    <a:bodyPr/>
                    <a:lstStyle/>
                    <a:p>
                      <a:r>
                        <a:rPr lang="en-US" dirty="0"/>
                        <a:t>Transfer Dana</a:t>
                      </a:r>
                    </a:p>
                  </a:txBody>
                  <a:tcPr/>
                </a:tc>
                <a:tc>
                  <a:txBody>
                    <a:bodyPr/>
                    <a:lstStyle/>
                    <a:p>
                      <a:r>
                        <a:rPr lang="en-US" dirty="0"/>
                        <a:t>Manager</a:t>
                      </a:r>
                    </a:p>
                    <a:p>
                      <a:r>
                        <a:rPr lang="en-US" dirty="0"/>
                        <a:t>Customer</a:t>
                      </a:r>
                    </a:p>
                  </a:txBody>
                  <a:tcPr/>
                </a:tc>
                <a:tc>
                  <a:txBody>
                    <a:bodyPr/>
                    <a:lstStyle/>
                    <a:p>
                      <a:r>
                        <a:rPr lang="en-US" dirty="0"/>
                        <a:t>Customer : </a:t>
                      </a:r>
                      <a:r>
                        <a:rPr lang="en-US" dirty="0" err="1"/>
                        <a:t>seorang</a:t>
                      </a:r>
                      <a:r>
                        <a:rPr lang="en-US" dirty="0"/>
                        <a:t> customer </a:t>
                      </a:r>
                      <a:r>
                        <a:rPr lang="en-US" dirty="0" err="1"/>
                        <a:t>dapat</a:t>
                      </a:r>
                      <a:r>
                        <a:rPr lang="en-US" dirty="0"/>
                        <a:t> </a:t>
                      </a:r>
                      <a:r>
                        <a:rPr lang="en-US" dirty="0" err="1"/>
                        <a:t>mengirim</a:t>
                      </a:r>
                      <a:r>
                        <a:rPr lang="en-US" dirty="0"/>
                        <a:t> dana </a:t>
                      </a:r>
                      <a:r>
                        <a:rPr lang="en-US" dirty="0" err="1"/>
                        <a:t>dari</a:t>
                      </a:r>
                      <a:r>
                        <a:rPr lang="en-US" dirty="0"/>
                        <a:t> </a:t>
                      </a:r>
                      <a:r>
                        <a:rPr lang="en-US" dirty="0" err="1"/>
                        <a:t>rekeningnya</a:t>
                      </a:r>
                      <a:r>
                        <a:rPr lang="en-US" dirty="0"/>
                        <a:t> </a:t>
                      </a:r>
                      <a:r>
                        <a:rPr lang="en-US" dirty="0" err="1"/>
                        <a:t>ke</a:t>
                      </a:r>
                      <a:r>
                        <a:rPr lang="en-US" dirty="0"/>
                        <a:t> </a:t>
                      </a:r>
                      <a:r>
                        <a:rPr lang="en-US" dirty="0" err="1"/>
                        <a:t>rekening</a:t>
                      </a:r>
                      <a:r>
                        <a:rPr lang="en-US" dirty="0"/>
                        <a:t> </a:t>
                      </a:r>
                      <a:r>
                        <a:rPr lang="en-US" dirty="0" err="1"/>
                        <a:t>tujuan</a:t>
                      </a:r>
                      <a:r>
                        <a:rPr lang="en-US" dirty="0"/>
                        <a:t>.</a:t>
                      </a:r>
                    </a:p>
                    <a:p>
                      <a:r>
                        <a:rPr lang="en-US" dirty="0"/>
                        <a:t>Manager : </a:t>
                      </a:r>
                      <a:r>
                        <a:rPr lang="en-US" dirty="0" err="1"/>
                        <a:t>seorang</a:t>
                      </a:r>
                      <a:r>
                        <a:rPr lang="en-US" dirty="0"/>
                        <a:t> manager </a:t>
                      </a:r>
                      <a:r>
                        <a:rPr lang="en-US" dirty="0" err="1"/>
                        <a:t>dapat</a:t>
                      </a:r>
                      <a:r>
                        <a:rPr lang="en-US" dirty="0"/>
                        <a:t> </a:t>
                      </a:r>
                      <a:r>
                        <a:rPr lang="en-US" dirty="0" err="1"/>
                        <a:t>mengirim</a:t>
                      </a:r>
                      <a:r>
                        <a:rPr lang="en-US" dirty="0"/>
                        <a:t> dana </a:t>
                      </a:r>
                      <a:r>
                        <a:rPr lang="en-US" dirty="0" err="1"/>
                        <a:t>dari</a:t>
                      </a:r>
                      <a:r>
                        <a:rPr lang="en-US" dirty="0"/>
                        <a:t> </a:t>
                      </a:r>
                      <a:r>
                        <a:rPr lang="en-US" dirty="0" err="1"/>
                        <a:t>beberapa</a:t>
                      </a:r>
                      <a:r>
                        <a:rPr lang="en-US" dirty="0"/>
                        <a:t> </a:t>
                      </a:r>
                      <a:r>
                        <a:rPr lang="en-US" dirty="0" err="1"/>
                        <a:t>rekening</a:t>
                      </a:r>
                      <a:r>
                        <a:rPr lang="en-US" dirty="0"/>
                        <a:t> …….</a:t>
                      </a:r>
                    </a:p>
                  </a:txBody>
                  <a:tcPr/>
                </a:tc>
                <a:extLst>
                  <a:ext uri="{0D108BD9-81ED-4DB2-BD59-A6C34878D82A}">
                    <a16:rowId xmlns:a16="http://schemas.microsoft.com/office/drawing/2014/main" val="3799055960"/>
                  </a:ext>
                </a:extLst>
              </a:tr>
            </a:tbl>
          </a:graphicData>
        </a:graphic>
      </p:graphicFrame>
    </p:spTree>
    <p:extLst>
      <p:ext uri="{BB962C8B-B14F-4D97-AF65-F5344CB8AC3E}">
        <p14:creationId xmlns:p14="http://schemas.microsoft.com/office/powerpoint/2010/main" val="1422261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BBBE2F-C666-4FD6-981E-C306D862F640}"/>
              </a:ext>
            </a:extLst>
          </p:cNvPr>
          <p:cNvSpPr>
            <a:spLocks noGrp="1"/>
          </p:cNvSpPr>
          <p:nvPr>
            <p:ph idx="1"/>
          </p:nvPr>
        </p:nvSpPr>
        <p:spPr>
          <a:xfrm>
            <a:off x="665922" y="1053548"/>
            <a:ext cx="10620643" cy="5069459"/>
          </a:xfrm>
        </p:spPr>
        <p:txBody>
          <a:bodyPr/>
          <a:lstStyle/>
          <a:p>
            <a:r>
              <a:rPr lang="en-US" b="1" dirty="0"/>
              <a:t>Step 1 : </a:t>
            </a:r>
            <a:r>
              <a:rPr lang="en-US" dirty="0" err="1"/>
              <a:t>Contoh</a:t>
            </a:r>
            <a:r>
              <a:rPr lang="en-US" dirty="0"/>
              <a:t> </a:t>
            </a:r>
            <a:r>
              <a:rPr lang="en-US" dirty="0" err="1"/>
              <a:t>Kasus</a:t>
            </a:r>
            <a:r>
              <a:rPr lang="en-US" dirty="0"/>
              <a:t> Uji </a:t>
            </a:r>
            <a:r>
              <a:rPr lang="en-US" dirty="0" err="1"/>
              <a:t>adalah</a:t>
            </a:r>
            <a:r>
              <a:rPr lang="en-US" dirty="0"/>
              <a:t> “ </a:t>
            </a:r>
            <a:r>
              <a:rPr lang="en-US" dirty="0" err="1"/>
              <a:t>Verifikasi</a:t>
            </a:r>
            <a:r>
              <a:rPr lang="en-US" dirty="0"/>
              <a:t> login, </a:t>
            </a:r>
            <a:r>
              <a:rPr lang="en-US" dirty="0" err="1"/>
              <a:t>ketika</a:t>
            </a:r>
            <a:r>
              <a:rPr lang="en-US" dirty="0"/>
              <a:t> user ID dan Password </a:t>
            </a:r>
            <a:r>
              <a:rPr lang="en-US" dirty="0" err="1"/>
              <a:t>benar</a:t>
            </a:r>
            <a:r>
              <a:rPr lang="en-US" dirty="0"/>
              <a:t> </a:t>
            </a:r>
            <a:r>
              <a:rPr lang="en-US" dirty="0" err="1"/>
              <a:t>dimasukan</a:t>
            </a:r>
            <a:r>
              <a:rPr lang="en-US" dirty="0"/>
              <a:t>, </a:t>
            </a:r>
            <a:r>
              <a:rPr lang="en-US" dirty="0" err="1"/>
              <a:t>ini</a:t>
            </a:r>
            <a:r>
              <a:rPr lang="en-US" dirty="0"/>
              <a:t> </a:t>
            </a:r>
            <a:r>
              <a:rPr lang="en-US" dirty="0" err="1"/>
              <a:t>berhasil</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Step 2 : </a:t>
            </a:r>
            <a:r>
              <a:rPr lang="en-US" dirty="0" err="1"/>
              <a:t>Mengidentifikasi</a:t>
            </a:r>
            <a:r>
              <a:rPr lang="en-US" dirty="0"/>
              <a:t> </a:t>
            </a:r>
            <a:r>
              <a:rPr lang="en-US" dirty="0" err="1"/>
              <a:t>kebutuhan</a:t>
            </a:r>
            <a:r>
              <a:rPr lang="en-US" dirty="0"/>
              <a:t> </a:t>
            </a:r>
            <a:r>
              <a:rPr lang="en-US" dirty="0" err="1"/>
              <a:t>teknikal</a:t>
            </a:r>
            <a:r>
              <a:rPr lang="en-US" dirty="0"/>
              <a:t> </a:t>
            </a:r>
            <a:r>
              <a:rPr lang="en-US" dirty="0" err="1"/>
              <a:t>bahwa</a:t>
            </a:r>
            <a:r>
              <a:rPr lang="en-US" dirty="0"/>
              <a:t> </a:t>
            </a:r>
            <a:r>
              <a:rPr lang="en-US" dirty="0" err="1"/>
              <a:t>kasus</a:t>
            </a:r>
            <a:r>
              <a:rPr lang="en-US" dirty="0"/>
              <a:t> uji </a:t>
            </a:r>
            <a:r>
              <a:rPr lang="en-US" dirty="0" err="1"/>
              <a:t>ini</a:t>
            </a:r>
            <a:r>
              <a:rPr lang="en-US" dirty="0"/>
              <a:t> </a:t>
            </a:r>
            <a:r>
              <a:rPr lang="en-US" dirty="0" err="1"/>
              <a:t>diverifikasi</a:t>
            </a:r>
            <a:r>
              <a:rPr lang="en-US" dirty="0"/>
              <a:t>. </a:t>
            </a:r>
            <a:r>
              <a:rPr lang="en-US" dirty="0" err="1"/>
              <a:t>Untuk</a:t>
            </a:r>
            <a:r>
              <a:rPr lang="en-US" dirty="0"/>
              <a:t> </a:t>
            </a:r>
            <a:r>
              <a:rPr lang="en-US" dirty="0" err="1"/>
              <a:t>kasus</a:t>
            </a:r>
            <a:r>
              <a:rPr lang="en-US" dirty="0"/>
              <a:t> uji, </a:t>
            </a:r>
            <a:r>
              <a:rPr lang="en-US" dirty="0" err="1"/>
              <a:t>kebutuhan</a:t>
            </a:r>
            <a:r>
              <a:rPr lang="en-US" dirty="0"/>
              <a:t> </a:t>
            </a:r>
            <a:r>
              <a:rPr lang="en-US" dirty="0" err="1"/>
              <a:t>teknis</a:t>
            </a:r>
            <a:r>
              <a:rPr lang="en-US" dirty="0"/>
              <a:t> </a:t>
            </a:r>
            <a:r>
              <a:rPr lang="en-US" dirty="0" err="1"/>
              <a:t>adalah</a:t>
            </a:r>
            <a:r>
              <a:rPr lang="en-US" dirty="0"/>
              <a:t> T94 </a:t>
            </a:r>
            <a:r>
              <a:rPr lang="en-US" dirty="0" err="1"/>
              <a:t>sedang</a:t>
            </a:r>
            <a:r>
              <a:rPr lang="en-US" dirty="0"/>
              <a:t> </a:t>
            </a:r>
            <a:r>
              <a:rPr lang="en-US" dirty="0" err="1"/>
              <a:t>diverifikasi</a:t>
            </a:r>
            <a:r>
              <a:rPr lang="en-US" dirty="0"/>
              <a:t> </a:t>
            </a:r>
          </a:p>
        </p:txBody>
      </p:sp>
      <p:graphicFrame>
        <p:nvGraphicFramePr>
          <p:cNvPr id="4" name="Table 4">
            <a:extLst>
              <a:ext uri="{FF2B5EF4-FFF2-40B4-BE49-F238E27FC236}">
                <a16:creationId xmlns:a16="http://schemas.microsoft.com/office/drawing/2014/main" id="{6238E166-882C-4E5D-952E-4457EF6BBA10}"/>
              </a:ext>
            </a:extLst>
          </p:cNvPr>
          <p:cNvGraphicFramePr>
            <a:graphicFrameLocks noGrp="1"/>
          </p:cNvGraphicFramePr>
          <p:nvPr>
            <p:extLst>
              <p:ext uri="{D42A27DB-BD31-4B8C-83A1-F6EECF244321}">
                <p14:modId xmlns:p14="http://schemas.microsoft.com/office/powerpoint/2010/main" val="1930870256"/>
              </p:ext>
            </p:extLst>
          </p:nvPr>
        </p:nvGraphicFramePr>
        <p:xfrm>
          <a:off x="1018207" y="1524735"/>
          <a:ext cx="9364284" cy="1828800"/>
        </p:xfrm>
        <a:graphic>
          <a:graphicData uri="http://schemas.openxmlformats.org/drawingml/2006/table">
            <a:tbl>
              <a:tblPr firstRow="1" bandRow="1">
                <a:tableStyleId>{5C22544A-7EE6-4342-B048-85BDC9FD1C3A}</a:tableStyleId>
              </a:tblPr>
              <a:tblGrid>
                <a:gridCol w="1872857">
                  <a:extLst>
                    <a:ext uri="{9D8B030D-6E8A-4147-A177-3AD203B41FA5}">
                      <a16:colId xmlns:a16="http://schemas.microsoft.com/office/drawing/2014/main" val="3270736988"/>
                    </a:ext>
                  </a:extLst>
                </a:gridCol>
                <a:gridCol w="1872857">
                  <a:extLst>
                    <a:ext uri="{9D8B030D-6E8A-4147-A177-3AD203B41FA5}">
                      <a16:colId xmlns:a16="http://schemas.microsoft.com/office/drawing/2014/main" val="2703568250"/>
                    </a:ext>
                  </a:extLst>
                </a:gridCol>
                <a:gridCol w="2421228">
                  <a:extLst>
                    <a:ext uri="{9D8B030D-6E8A-4147-A177-3AD203B41FA5}">
                      <a16:colId xmlns:a16="http://schemas.microsoft.com/office/drawing/2014/main" val="3956866238"/>
                    </a:ext>
                  </a:extLst>
                </a:gridCol>
                <a:gridCol w="1324485">
                  <a:extLst>
                    <a:ext uri="{9D8B030D-6E8A-4147-A177-3AD203B41FA5}">
                      <a16:colId xmlns:a16="http://schemas.microsoft.com/office/drawing/2014/main" val="3800936598"/>
                    </a:ext>
                  </a:extLst>
                </a:gridCol>
                <a:gridCol w="1872857">
                  <a:extLst>
                    <a:ext uri="{9D8B030D-6E8A-4147-A177-3AD203B41FA5}">
                      <a16:colId xmlns:a16="http://schemas.microsoft.com/office/drawing/2014/main" val="295340331"/>
                    </a:ext>
                  </a:extLst>
                </a:gridCol>
              </a:tblGrid>
              <a:tr h="370840">
                <a:tc>
                  <a:txBody>
                    <a:bodyPr/>
                    <a:lstStyle/>
                    <a:p>
                      <a:r>
                        <a:rPr lang="en-US" dirty="0" err="1"/>
                        <a:t>Kasus</a:t>
                      </a:r>
                      <a:r>
                        <a:rPr lang="en-US" dirty="0"/>
                        <a:t> Uji</a:t>
                      </a:r>
                    </a:p>
                    <a:p>
                      <a:r>
                        <a:rPr lang="en-US" dirty="0"/>
                        <a:t>#</a:t>
                      </a:r>
                    </a:p>
                  </a:txBody>
                  <a:tcPr>
                    <a:solidFill>
                      <a:schemeClr val="accent6">
                        <a:lumMod val="60000"/>
                        <a:lumOff val="40000"/>
                      </a:schemeClr>
                    </a:solidFill>
                  </a:tcPr>
                </a:tc>
                <a:tc>
                  <a:txBody>
                    <a:bodyPr/>
                    <a:lstStyle/>
                    <a:p>
                      <a:r>
                        <a:rPr lang="en-US" dirty="0" err="1"/>
                        <a:t>Kasus</a:t>
                      </a:r>
                      <a:r>
                        <a:rPr lang="en-US" dirty="0"/>
                        <a:t> Uji</a:t>
                      </a:r>
                    </a:p>
                  </a:txBody>
                  <a:tcPr>
                    <a:solidFill>
                      <a:schemeClr val="accent6">
                        <a:lumMod val="60000"/>
                        <a:lumOff val="40000"/>
                      </a:schemeClr>
                    </a:solidFill>
                  </a:tcPr>
                </a:tc>
                <a:tc>
                  <a:txBody>
                    <a:bodyPr/>
                    <a:lstStyle/>
                    <a:p>
                      <a:r>
                        <a:rPr lang="en-US" dirty="0"/>
                        <a:t>Langkah Uji</a:t>
                      </a:r>
                    </a:p>
                  </a:txBody>
                  <a:tcPr>
                    <a:solidFill>
                      <a:schemeClr val="accent6">
                        <a:lumMod val="60000"/>
                        <a:lumOff val="40000"/>
                      </a:schemeClr>
                    </a:solidFill>
                  </a:tcPr>
                </a:tc>
                <a:tc>
                  <a:txBody>
                    <a:bodyPr/>
                    <a:lstStyle/>
                    <a:p>
                      <a:r>
                        <a:rPr lang="en-US" dirty="0"/>
                        <a:t>Data Uji</a:t>
                      </a:r>
                    </a:p>
                  </a:txBody>
                  <a:tcPr>
                    <a:solidFill>
                      <a:schemeClr val="accent6">
                        <a:lumMod val="60000"/>
                        <a:lumOff val="40000"/>
                      </a:schemeClr>
                    </a:solidFill>
                  </a:tcPr>
                </a:tc>
                <a:tc>
                  <a:txBody>
                    <a:bodyPr/>
                    <a:lstStyle/>
                    <a:p>
                      <a:r>
                        <a:rPr lang="en-US" dirty="0"/>
                        <a:t>Hasil yang </a:t>
                      </a:r>
                      <a:r>
                        <a:rPr lang="en-US" dirty="0" err="1"/>
                        <a:t>diharapkan</a:t>
                      </a:r>
                      <a:endParaRPr lang="en-US" dirty="0"/>
                    </a:p>
                  </a:txBody>
                  <a:tcPr>
                    <a:solidFill>
                      <a:schemeClr val="accent6">
                        <a:lumMod val="60000"/>
                        <a:lumOff val="40000"/>
                      </a:schemeClr>
                    </a:solidFill>
                  </a:tcPr>
                </a:tc>
                <a:extLst>
                  <a:ext uri="{0D108BD9-81ED-4DB2-BD59-A6C34878D82A}">
                    <a16:rowId xmlns:a16="http://schemas.microsoft.com/office/drawing/2014/main" val="1171276094"/>
                  </a:ext>
                </a:extLst>
              </a:tr>
              <a:tr h="370840">
                <a:tc>
                  <a:txBody>
                    <a:bodyPr/>
                    <a:lstStyle/>
                    <a:p>
                      <a:r>
                        <a:rPr lang="en-US" dirty="0"/>
                        <a:t>1</a:t>
                      </a:r>
                    </a:p>
                  </a:txBody>
                  <a:tcPr>
                    <a:solidFill>
                      <a:schemeClr val="bg2"/>
                    </a:solidFill>
                  </a:tcPr>
                </a:tc>
                <a:tc>
                  <a:txBody>
                    <a:bodyPr/>
                    <a:lstStyle/>
                    <a:p>
                      <a:r>
                        <a:rPr lang="en-US" dirty="0"/>
                        <a:t>Verify Login</a:t>
                      </a:r>
                    </a:p>
                  </a:txBody>
                  <a:tcPr>
                    <a:solidFill>
                      <a:schemeClr val="bg2"/>
                    </a:solidFill>
                  </a:tcPr>
                </a:tc>
                <a:tc>
                  <a:txBody>
                    <a:bodyPr/>
                    <a:lstStyle/>
                    <a:p>
                      <a:r>
                        <a:rPr lang="en-US" dirty="0"/>
                        <a:t>1) Go to login page</a:t>
                      </a:r>
                    </a:p>
                    <a:p>
                      <a:r>
                        <a:rPr lang="en-US" dirty="0"/>
                        <a:t>2) Enter </a:t>
                      </a:r>
                      <a:r>
                        <a:rPr lang="en-US" dirty="0" err="1"/>
                        <a:t>userID</a:t>
                      </a:r>
                      <a:endParaRPr lang="en-US" dirty="0"/>
                    </a:p>
                    <a:p>
                      <a:r>
                        <a:rPr lang="en-US" dirty="0"/>
                        <a:t>3) Enter Password</a:t>
                      </a:r>
                    </a:p>
                    <a:p>
                      <a:r>
                        <a:rPr lang="en-US" dirty="0"/>
                        <a:t>4) Click Login</a:t>
                      </a:r>
                    </a:p>
                  </a:txBody>
                  <a:tcPr>
                    <a:solidFill>
                      <a:schemeClr val="bg2"/>
                    </a:solidFill>
                  </a:tcPr>
                </a:tc>
                <a:tc>
                  <a:txBody>
                    <a:bodyPr/>
                    <a:lstStyle/>
                    <a:p>
                      <a:r>
                        <a:rPr lang="en-US" dirty="0"/>
                        <a:t>Id=Budi89</a:t>
                      </a:r>
                    </a:p>
                    <a:p>
                      <a:r>
                        <a:rPr lang="en-US" dirty="0"/>
                        <a:t>Pass = 1234</a:t>
                      </a:r>
                    </a:p>
                  </a:txBody>
                  <a:tcPr>
                    <a:solidFill>
                      <a:schemeClr val="bg2"/>
                    </a:solidFill>
                  </a:tcPr>
                </a:tc>
                <a:tc>
                  <a:txBody>
                    <a:bodyPr/>
                    <a:lstStyle/>
                    <a:p>
                      <a:r>
                        <a:rPr lang="en-US" dirty="0"/>
                        <a:t>Login successful</a:t>
                      </a:r>
                    </a:p>
                  </a:txBody>
                  <a:tcPr>
                    <a:solidFill>
                      <a:schemeClr val="bg2"/>
                    </a:solidFill>
                  </a:tcPr>
                </a:tc>
                <a:extLst>
                  <a:ext uri="{0D108BD9-81ED-4DB2-BD59-A6C34878D82A}">
                    <a16:rowId xmlns:a16="http://schemas.microsoft.com/office/drawing/2014/main" val="2590136369"/>
                  </a:ext>
                </a:extLst>
              </a:tr>
            </a:tbl>
          </a:graphicData>
        </a:graphic>
      </p:graphicFrame>
      <p:sp>
        <p:nvSpPr>
          <p:cNvPr id="5" name="Speech Bubble: Rectangle with Corners Rounded 4">
            <a:extLst>
              <a:ext uri="{FF2B5EF4-FFF2-40B4-BE49-F238E27FC236}">
                <a16:creationId xmlns:a16="http://schemas.microsoft.com/office/drawing/2014/main" id="{00E3E4C4-61B4-4EAD-AAA5-F89F3532F94E}"/>
              </a:ext>
            </a:extLst>
          </p:cNvPr>
          <p:cNvSpPr/>
          <p:nvPr/>
        </p:nvSpPr>
        <p:spPr>
          <a:xfrm>
            <a:off x="9377273" y="2601181"/>
            <a:ext cx="2563090" cy="903286"/>
          </a:xfrm>
          <a:prstGeom prst="wedgeRoundRectCallout">
            <a:avLst>
              <a:gd name="adj1" fmla="val -91655"/>
              <a:gd name="adj2" fmla="val -32115"/>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Bila</a:t>
            </a:r>
            <a:r>
              <a:rPr lang="en-US" dirty="0"/>
              <a:t> ID dan </a:t>
            </a:r>
            <a:r>
              <a:rPr lang="en-US" dirty="0" err="1"/>
              <a:t>passwoed</a:t>
            </a:r>
            <a:r>
              <a:rPr lang="en-US" dirty="0"/>
              <a:t> </a:t>
            </a:r>
            <a:r>
              <a:rPr lang="en-US" dirty="0" err="1"/>
              <a:t>benar</a:t>
            </a:r>
            <a:r>
              <a:rPr lang="en-US" dirty="0"/>
              <a:t> </a:t>
            </a:r>
            <a:r>
              <a:rPr lang="en-US" dirty="0" err="1"/>
              <a:t>dimasukkan</a:t>
            </a:r>
            <a:r>
              <a:rPr lang="en-US" dirty="0"/>
              <a:t> </a:t>
            </a:r>
            <a:r>
              <a:rPr lang="en-US" dirty="0" err="1"/>
              <a:t>maka</a:t>
            </a:r>
            <a:r>
              <a:rPr lang="en-US" dirty="0"/>
              <a:t> </a:t>
            </a:r>
            <a:r>
              <a:rPr lang="en-US" dirty="0" err="1"/>
              <a:t>harusnya</a:t>
            </a:r>
            <a:r>
              <a:rPr lang="en-US" dirty="0"/>
              <a:t> login </a:t>
            </a:r>
            <a:r>
              <a:rPr lang="en-US" dirty="0" err="1"/>
              <a:t>sukses</a:t>
            </a:r>
            <a:endParaRPr lang="en-US" dirty="0"/>
          </a:p>
        </p:txBody>
      </p:sp>
      <p:sp>
        <p:nvSpPr>
          <p:cNvPr id="6" name="TextBox 5">
            <a:extLst>
              <a:ext uri="{FF2B5EF4-FFF2-40B4-BE49-F238E27FC236}">
                <a16:creationId xmlns:a16="http://schemas.microsoft.com/office/drawing/2014/main" id="{FBBDCD25-8E54-4B14-B518-CFF40510F51D}"/>
              </a:ext>
            </a:extLst>
          </p:cNvPr>
          <p:cNvSpPr txBox="1"/>
          <p:nvPr/>
        </p:nvSpPr>
        <p:spPr>
          <a:xfrm>
            <a:off x="905435" y="4215051"/>
            <a:ext cx="5279650" cy="523220"/>
          </a:xfrm>
          <a:prstGeom prst="rect">
            <a:avLst/>
          </a:prstGeom>
          <a:noFill/>
        </p:spPr>
        <p:txBody>
          <a:bodyPr wrap="none" rtlCol="0">
            <a:spAutoFit/>
          </a:bodyPr>
          <a:lstStyle/>
          <a:p>
            <a:r>
              <a:rPr lang="en-US" sz="2000" b="1" dirty="0"/>
              <a:t>T94</a:t>
            </a:r>
            <a:r>
              <a:rPr lang="en-US" sz="2800" b="1" dirty="0"/>
              <a:t> </a:t>
            </a:r>
            <a:r>
              <a:rPr lang="en-US" dirty="0"/>
              <a:t>	Jika </a:t>
            </a:r>
            <a:r>
              <a:rPr lang="en-US" dirty="0" err="1"/>
              <a:t>userId</a:t>
            </a:r>
            <a:r>
              <a:rPr lang="en-US" dirty="0"/>
              <a:t> dan password </a:t>
            </a:r>
            <a:r>
              <a:rPr lang="en-US" dirty="0" err="1"/>
              <a:t>adalah</a:t>
            </a:r>
            <a:r>
              <a:rPr lang="en-US" dirty="0"/>
              <a:t> valid. Login </a:t>
            </a:r>
          </a:p>
        </p:txBody>
      </p:sp>
      <p:sp>
        <p:nvSpPr>
          <p:cNvPr id="7" name="Speech Bubble: Rectangle with Corners Rounded 6">
            <a:extLst>
              <a:ext uri="{FF2B5EF4-FFF2-40B4-BE49-F238E27FC236}">
                <a16:creationId xmlns:a16="http://schemas.microsoft.com/office/drawing/2014/main" id="{CD500D5E-E78E-4A42-B9D7-2F80700585ED}"/>
              </a:ext>
            </a:extLst>
          </p:cNvPr>
          <p:cNvSpPr/>
          <p:nvPr/>
        </p:nvSpPr>
        <p:spPr>
          <a:xfrm>
            <a:off x="2318645" y="4738271"/>
            <a:ext cx="2519169" cy="1205329"/>
          </a:xfrm>
          <a:prstGeom prst="wedgeRoundRectCallout">
            <a:avLst>
              <a:gd name="adj1" fmla="val -86965"/>
              <a:gd name="adj2" fmla="val -63653"/>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T94 </a:t>
            </a:r>
            <a:r>
              <a:rPr lang="en-US" dirty="0" err="1"/>
              <a:t>adalah</a:t>
            </a:r>
            <a:r>
              <a:rPr lang="en-US" dirty="0"/>
              <a:t> </a:t>
            </a:r>
            <a:r>
              <a:rPr lang="en-US" dirty="0" err="1"/>
              <a:t>kebutuhan</a:t>
            </a:r>
            <a:r>
              <a:rPr lang="en-US" dirty="0"/>
              <a:t> </a:t>
            </a:r>
            <a:r>
              <a:rPr lang="en-US" dirty="0" err="1"/>
              <a:t>teknis</a:t>
            </a:r>
            <a:r>
              <a:rPr lang="en-US" dirty="0"/>
              <a:t> yang </a:t>
            </a:r>
            <a:r>
              <a:rPr lang="en-US" dirty="0" err="1"/>
              <a:t>memverifikasi</a:t>
            </a:r>
            <a:r>
              <a:rPr lang="en-US" dirty="0"/>
              <a:t> login </a:t>
            </a:r>
            <a:r>
              <a:rPr lang="en-US" dirty="0" err="1"/>
              <a:t>sukses</a:t>
            </a:r>
            <a:endParaRPr lang="en-US" dirty="0"/>
          </a:p>
        </p:txBody>
      </p:sp>
    </p:spTree>
    <p:extLst>
      <p:ext uri="{BB962C8B-B14F-4D97-AF65-F5344CB8AC3E}">
        <p14:creationId xmlns:p14="http://schemas.microsoft.com/office/powerpoint/2010/main" val="790085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825ABF-E06B-411B-A7CA-BDA6F9B86A88}"/>
              </a:ext>
            </a:extLst>
          </p:cNvPr>
          <p:cNvSpPr>
            <a:spLocks noGrp="1"/>
          </p:cNvSpPr>
          <p:nvPr>
            <p:ph idx="1"/>
          </p:nvPr>
        </p:nvSpPr>
        <p:spPr>
          <a:xfrm>
            <a:off x="523356" y="969838"/>
            <a:ext cx="10812118" cy="5002699"/>
          </a:xfrm>
        </p:spPr>
        <p:txBody>
          <a:bodyPr/>
          <a:lstStyle/>
          <a:p>
            <a:r>
              <a:rPr lang="en-US" dirty="0"/>
              <a:t>Step 3 : </a:t>
            </a:r>
            <a:r>
              <a:rPr lang="en-US" dirty="0" err="1"/>
              <a:t>Catat</a:t>
            </a:r>
            <a:r>
              <a:rPr lang="en-US" dirty="0"/>
              <a:t> </a:t>
            </a:r>
            <a:r>
              <a:rPr lang="en-US" dirty="0" err="1"/>
              <a:t>Kebutuhan</a:t>
            </a:r>
            <a:r>
              <a:rPr lang="en-US" dirty="0"/>
              <a:t> </a:t>
            </a:r>
            <a:r>
              <a:rPr lang="en-US" dirty="0" err="1"/>
              <a:t>Teknikal</a:t>
            </a:r>
            <a:r>
              <a:rPr lang="en-US" dirty="0"/>
              <a:t> (T94) pada </a:t>
            </a:r>
            <a:r>
              <a:rPr lang="en-US" dirty="0" err="1"/>
              <a:t>kasus</a:t>
            </a:r>
            <a:r>
              <a:rPr lang="en-US" dirty="0"/>
              <a:t> uji.</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Step 4.  </a:t>
            </a:r>
            <a:r>
              <a:rPr lang="en-US" dirty="0" err="1"/>
              <a:t>Mengidentifikasi</a:t>
            </a:r>
            <a:r>
              <a:rPr lang="en-US" dirty="0"/>
              <a:t> </a:t>
            </a:r>
            <a:r>
              <a:rPr lang="en-US" dirty="0" err="1"/>
              <a:t>Kebutuhan</a:t>
            </a:r>
            <a:r>
              <a:rPr lang="en-US" dirty="0"/>
              <a:t> </a:t>
            </a:r>
            <a:r>
              <a:rPr lang="en-US" dirty="0" err="1"/>
              <a:t>Bisnis</a:t>
            </a:r>
            <a:r>
              <a:rPr lang="en-US" dirty="0"/>
              <a:t> </a:t>
            </a:r>
            <a:r>
              <a:rPr lang="en-US" dirty="0" err="1"/>
              <a:t>untuk</a:t>
            </a:r>
            <a:r>
              <a:rPr lang="en-US" dirty="0"/>
              <a:t> TR (Technical Requirement-T94) yang </a:t>
            </a:r>
            <a:r>
              <a:rPr lang="en-US" dirty="0" err="1"/>
              <a:t>didefinisikan</a:t>
            </a:r>
            <a:r>
              <a:rPr lang="en-US" dirty="0"/>
              <a:t>.</a:t>
            </a:r>
          </a:p>
          <a:p>
            <a:endParaRPr lang="en-US" dirty="0"/>
          </a:p>
          <a:p>
            <a:endParaRPr lang="en-US" dirty="0"/>
          </a:p>
          <a:p>
            <a:endParaRPr lang="en-US" dirty="0"/>
          </a:p>
        </p:txBody>
      </p:sp>
      <p:graphicFrame>
        <p:nvGraphicFramePr>
          <p:cNvPr id="4" name="Table 4">
            <a:extLst>
              <a:ext uri="{FF2B5EF4-FFF2-40B4-BE49-F238E27FC236}">
                <a16:creationId xmlns:a16="http://schemas.microsoft.com/office/drawing/2014/main" id="{737A7AFE-1EF7-48AD-8D76-568C0A817B5A}"/>
              </a:ext>
            </a:extLst>
          </p:cNvPr>
          <p:cNvGraphicFramePr>
            <a:graphicFrameLocks noGrp="1"/>
          </p:cNvGraphicFramePr>
          <p:nvPr>
            <p:extLst>
              <p:ext uri="{D42A27DB-BD31-4B8C-83A1-F6EECF244321}">
                <p14:modId xmlns:p14="http://schemas.microsoft.com/office/powerpoint/2010/main" val="1355492048"/>
              </p:ext>
            </p:extLst>
          </p:nvPr>
        </p:nvGraphicFramePr>
        <p:xfrm>
          <a:off x="856526" y="1460446"/>
          <a:ext cx="10150997" cy="1828800"/>
        </p:xfrm>
        <a:graphic>
          <a:graphicData uri="http://schemas.openxmlformats.org/drawingml/2006/table">
            <a:tbl>
              <a:tblPr firstRow="1" bandRow="1">
                <a:tableStyleId>{5C22544A-7EE6-4342-B048-85BDC9FD1C3A}</a:tableStyleId>
              </a:tblPr>
              <a:tblGrid>
                <a:gridCol w="1192192">
                  <a:extLst>
                    <a:ext uri="{9D8B030D-6E8A-4147-A177-3AD203B41FA5}">
                      <a16:colId xmlns:a16="http://schemas.microsoft.com/office/drawing/2014/main" val="263287982"/>
                    </a:ext>
                  </a:extLst>
                </a:gridCol>
                <a:gridCol w="1412112">
                  <a:extLst>
                    <a:ext uri="{9D8B030D-6E8A-4147-A177-3AD203B41FA5}">
                      <a16:colId xmlns:a16="http://schemas.microsoft.com/office/drawing/2014/main" val="3420520914"/>
                    </a:ext>
                  </a:extLst>
                </a:gridCol>
                <a:gridCol w="1840374">
                  <a:extLst>
                    <a:ext uri="{9D8B030D-6E8A-4147-A177-3AD203B41FA5}">
                      <a16:colId xmlns:a16="http://schemas.microsoft.com/office/drawing/2014/main" val="539273815"/>
                    </a:ext>
                  </a:extLst>
                </a:gridCol>
                <a:gridCol w="2581155">
                  <a:extLst>
                    <a:ext uri="{9D8B030D-6E8A-4147-A177-3AD203B41FA5}">
                      <a16:colId xmlns:a16="http://schemas.microsoft.com/office/drawing/2014/main" val="3156737239"/>
                    </a:ext>
                  </a:extLst>
                </a:gridCol>
                <a:gridCol w="1643605">
                  <a:extLst>
                    <a:ext uri="{9D8B030D-6E8A-4147-A177-3AD203B41FA5}">
                      <a16:colId xmlns:a16="http://schemas.microsoft.com/office/drawing/2014/main" val="235493630"/>
                    </a:ext>
                  </a:extLst>
                </a:gridCol>
                <a:gridCol w="1481559">
                  <a:extLst>
                    <a:ext uri="{9D8B030D-6E8A-4147-A177-3AD203B41FA5}">
                      <a16:colId xmlns:a16="http://schemas.microsoft.com/office/drawing/2014/main" val="3961483076"/>
                    </a:ext>
                  </a:extLst>
                </a:gridCol>
              </a:tblGrid>
              <a:tr h="370840">
                <a:tc>
                  <a:txBody>
                    <a:bodyPr/>
                    <a:lstStyle/>
                    <a:p>
                      <a:pPr algn="ctr"/>
                      <a:r>
                        <a:rPr lang="en-US" dirty="0" err="1"/>
                        <a:t>Kasus</a:t>
                      </a:r>
                      <a:r>
                        <a:rPr lang="en-US" dirty="0"/>
                        <a:t> Uji</a:t>
                      </a:r>
                    </a:p>
                    <a:p>
                      <a:pPr algn="ctr"/>
                      <a:r>
                        <a:rPr lang="en-US" dirty="0"/>
                        <a:t>#</a:t>
                      </a:r>
                    </a:p>
                  </a:txBody>
                  <a:tcPr>
                    <a:solidFill>
                      <a:schemeClr val="accent6"/>
                    </a:solidFill>
                  </a:tcPr>
                </a:tc>
                <a:tc>
                  <a:txBody>
                    <a:bodyPr/>
                    <a:lstStyle/>
                    <a:p>
                      <a:pPr algn="ctr"/>
                      <a:r>
                        <a:rPr lang="en-US" dirty="0"/>
                        <a:t>TR#</a:t>
                      </a:r>
                    </a:p>
                  </a:txBody>
                  <a:tcPr>
                    <a:solidFill>
                      <a:schemeClr val="accent6"/>
                    </a:solidFill>
                  </a:tcPr>
                </a:tc>
                <a:tc>
                  <a:txBody>
                    <a:bodyPr/>
                    <a:lstStyle/>
                    <a:p>
                      <a:pPr algn="ctr"/>
                      <a:r>
                        <a:rPr lang="en-US" dirty="0" err="1"/>
                        <a:t>Kasus</a:t>
                      </a:r>
                      <a:r>
                        <a:rPr lang="en-US" dirty="0"/>
                        <a:t> Uji</a:t>
                      </a:r>
                    </a:p>
                  </a:txBody>
                  <a:tcPr>
                    <a:solidFill>
                      <a:schemeClr val="accent6"/>
                    </a:solidFill>
                  </a:tcPr>
                </a:tc>
                <a:tc>
                  <a:txBody>
                    <a:bodyPr/>
                    <a:lstStyle/>
                    <a:p>
                      <a:pPr algn="ctr"/>
                      <a:r>
                        <a:rPr lang="en-US" dirty="0"/>
                        <a:t>Test Steps</a:t>
                      </a:r>
                    </a:p>
                  </a:txBody>
                  <a:tcPr>
                    <a:solidFill>
                      <a:schemeClr val="accent6"/>
                    </a:solidFill>
                  </a:tcPr>
                </a:tc>
                <a:tc>
                  <a:txBody>
                    <a:bodyPr/>
                    <a:lstStyle/>
                    <a:p>
                      <a:pPr algn="ctr"/>
                      <a:r>
                        <a:rPr lang="en-US" dirty="0"/>
                        <a:t>Test Data</a:t>
                      </a:r>
                    </a:p>
                  </a:txBody>
                  <a:tcPr>
                    <a:solidFill>
                      <a:schemeClr val="accent6"/>
                    </a:solidFill>
                  </a:tcPr>
                </a:tc>
                <a:tc>
                  <a:txBody>
                    <a:bodyPr/>
                    <a:lstStyle/>
                    <a:p>
                      <a:pPr algn="ctr"/>
                      <a:r>
                        <a:rPr lang="en-US" dirty="0"/>
                        <a:t>Expected</a:t>
                      </a:r>
                    </a:p>
                  </a:txBody>
                  <a:tcPr>
                    <a:solidFill>
                      <a:schemeClr val="accent6"/>
                    </a:solidFill>
                  </a:tcPr>
                </a:tc>
                <a:extLst>
                  <a:ext uri="{0D108BD9-81ED-4DB2-BD59-A6C34878D82A}">
                    <a16:rowId xmlns:a16="http://schemas.microsoft.com/office/drawing/2014/main" val="3270185479"/>
                  </a:ext>
                </a:extLst>
              </a:tr>
              <a:tr h="370840">
                <a:tc>
                  <a:txBody>
                    <a:bodyPr/>
                    <a:lstStyle/>
                    <a:p>
                      <a:pPr algn="ctr"/>
                      <a:r>
                        <a:rPr lang="en-US" dirty="0"/>
                        <a:t>1</a:t>
                      </a:r>
                    </a:p>
                  </a:txBody>
                  <a:tcPr>
                    <a:solidFill>
                      <a:schemeClr val="bg2"/>
                    </a:solidFill>
                  </a:tcPr>
                </a:tc>
                <a:tc>
                  <a:txBody>
                    <a:bodyPr/>
                    <a:lstStyle/>
                    <a:p>
                      <a:pPr algn="ctr"/>
                      <a:r>
                        <a:rPr lang="en-US" dirty="0"/>
                        <a:t>T94</a:t>
                      </a:r>
                    </a:p>
                  </a:txBody>
                  <a:tcPr>
                    <a:solidFill>
                      <a:schemeClr val="bg2"/>
                    </a:solidFill>
                  </a:tcPr>
                </a:tc>
                <a:tc>
                  <a:txBody>
                    <a:bodyPr/>
                    <a:lstStyle/>
                    <a:p>
                      <a:r>
                        <a:rPr lang="en-US" dirty="0"/>
                        <a:t>Verify Login</a:t>
                      </a:r>
                    </a:p>
                  </a:txBody>
                  <a:tcPr>
                    <a:solidFill>
                      <a:schemeClr val="bg2"/>
                    </a:solidFill>
                  </a:tcPr>
                </a:tc>
                <a:tc>
                  <a:txBody>
                    <a:bodyPr/>
                    <a:lstStyle/>
                    <a:p>
                      <a:pPr marL="342900" indent="-342900">
                        <a:buAutoNum type="arabicParenR"/>
                      </a:pPr>
                      <a:r>
                        <a:rPr lang="en-US" dirty="0"/>
                        <a:t>Go to login Page</a:t>
                      </a:r>
                    </a:p>
                    <a:p>
                      <a:pPr marL="342900" indent="-342900">
                        <a:buAutoNum type="arabicParenR"/>
                      </a:pPr>
                      <a:r>
                        <a:rPr lang="en-US" dirty="0"/>
                        <a:t>Enter </a:t>
                      </a:r>
                      <a:r>
                        <a:rPr lang="en-US" dirty="0" err="1"/>
                        <a:t>UserId</a:t>
                      </a:r>
                      <a:endParaRPr lang="en-US" dirty="0"/>
                    </a:p>
                    <a:p>
                      <a:pPr marL="342900" indent="-342900">
                        <a:buAutoNum type="arabicParenR"/>
                      </a:pPr>
                      <a:r>
                        <a:rPr lang="en-US" dirty="0"/>
                        <a:t>Enter Password</a:t>
                      </a:r>
                    </a:p>
                    <a:p>
                      <a:pPr marL="342900" indent="-342900">
                        <a:buAutoNum type="arabicParenR"/>
                      </a:pPr>
                      <a:r>
                        <a:rPr lang="en-US" dirty="0"/>
                        <a:t>Click Login</a:t>
                      </a:r>
                    </a:p>
                  </a:txBody>
                  <a:tcPr>
                    <a:solidFill>
                      <a:schemeClr val="bg2"/>
                    </a:solidFill>
                  </a:tcPr>
                </a:tc>
                <a:tc>
                  <a:txBody>
                    <a:bodyPr/>
                    <a:lstStyle/>
                    <a:p>
                      <a:r>
                        <a:rPr lang="en-US" dirty="0"/>
                        <a:t>Id=Budi89</a:t>
                      </a:r>
                    </a:p>
                    <a:p>
                      <a:r>
                        <a:rPr lang="en-US" dirty="0"/>
                        <a:t>Pass=1234</a:t>
                      </a:r>
                    </a:p>
                  </a:txBody>
                  <a:tcPr>
                    <a:solidFill>
                      <a:schemeClr val="bg2"/>
                    </a:solidFill>
                  </a:tcPr>
                </a:tc>
                <a:tc>
                  <a:txBody>
                    <a:bodyPr/>
                    <a:lstStyle/>
                    <a:p>
                      <a:r>
                        <a:rPr lang="en-US" dirty="0"/>
                        <a:t>Login successful</a:t>
                      </a:r>
                    </a:p>
                  </a:txBody>
                  <a:tcPr>
                    <a:solidFill>
                      <a:schemeClr val="bg2"/>
                    </a:solidFill>
                  </a:tcPr>
                </a:tc>
                <a:extLst>
                  <a:ext uri="{0D108BD9-81ED-4DB2-BD59-A6C34878D82A}">
                    <a16:rowId xmlns:a16="http://schemas.microsoft.com/office/drawing/2014/main" val="3022869145"/>
                  </a:ext>
                </a:extLst>
              </a:tr>
            </a:tbl>
          </a:graphicData>
        </a:graphic>
      </p:graphicFrame>
      <p:sp>
        <p:nvSpPr>
          <p:cNvPr id="5" name="Speech Bubble: Rectangle with Corners Rounded 4">
            <a:extLst>
              <a:ext uri="{FF2B5EF4-FFF2-40B4-BE49-F238E27FC236}">
                <a16:creationId xmlns:a16="http://schemas.microsoft.com/office/drawing/2014/main" id="{216A53D0-7431-4511-8523-C4E67ED2B4E3}"/>
              </a:ext>
            </a:extLst>
          </p:cNvPr>
          <p:cNvSpPr/>
          <p:nvPr/>
        </p:nvSpPr>
        <p:spPr>
          <a:xfrm>
            <a:off x="2222206" y="2679247"/>
            <a:ext cx="2330446" cy="749753"/>
          </a:xfrm>
          <a:prstGeom prst="wedgeRoundRectCallout">
            <a:avLst>
              <a:gd name="adj1" fmla="val -35395"/>
              <a:gd name="adj2" fmla="val -7867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Catat</a:t>
            </a:r>
            <a:r>
              <a:rPr lang="en-US" dirty="0"/>
              <a:t> </a:t>
            </a:r>
            <a:r>
              <a:rPr lang="en-US" dirty="0" err="1"/>
              <a:t>Kebutuhan</a:t>
            </a:r>
            <a:r>
              <a:rPr lang="en-US" dirty="0"/>
              <a:t> </a:t>
            </a:r>
            <a:r>
              <a:rPr lang="en-US" dirty="0" err="1"/>
              <a:t>Teknikal</a:t>
            </a:r>
            <a:r>
              <a:rPr lang="en-US" dirty="0"/>
              <a:t> pada </a:t>
            </a:r>
            <a:r>
              <a:rPr lang="en-US" dirty="0" err="1"/>
              <a:t>Kasus</a:t>
            </a:r>
            <a:r>
              <a:rPr lang="en-US" dirty="0"/>
              <a:t> Uji</a:t>
            </a:r>
          </a:p>
        </p:txBody>
      </p:sp>
      <p:graphicFrame>
        <p:nvGraphicFramePr>
          <p:cNvPr id="6" name="Table 6">
            <a:extLst>
              <a:ext uri="{FF2B5EF4-FFF2-40B4-BE49-F238E27FC236}">
                <a16:creationId xmlns:a16="http://schemas.microsoft.com/office/drawing/2014/main" id="{FE295F45-ACDB-40A6-8C37-BA3737669B78}"/>
              </a:ext>
            </a:extLst>
          </p:cNvPr>
          <p:cNvGraphicFramePr>
            <a:graphicFrameLocks noGrp="1"/>
          </p:cNvGraphicFramePr>
          <p:nvPr>
            <p:extLst>
              <p:ext uri="{D42A27DB-BD31-4B8C-83A1-F6EECF244321}">
                <p14:modId xmlns:p14="http://schemas.microsoft.com/office/powerpoint/2010/main" val="500598204"/>
              </p:ext>
            </p:extLst>
          </p:nvPr>
        </p:nvGraphicFramePr>
        <p:xfrm>
          <a:off x="856525" y="4134515"/>
          <a:ext cx="10567688" cy="2108200"/>
        </p:xfrm>
        <a:graphic>
          <a:graphicData uri="http://schemas.openxmlformats.org/drawingml/2006/table">
            <a:tbl>
              <a:tblPr firstRow="1" bandRow="1">
                <a:tableStyleId>{5C22544A-7EE6-4342-B048-85BDC9FD1C3A}</a:tableStyleId>
              </a:tblPr>
              <a:tblGrid>
                <a:gridCol w="857807">
                  <a:extLst>
                    <a:ext uri="{9D8B030D-6E8A-4147-A177-3AD203B41FA5}">
                      <a16:colId xmlns:a16="http://schemas.microsoft.com/office/drawing/2014/main" val="3191784924"/>
                    </a:ext>
                  </a:extLst>
                </a:gridCol>
                <a:gridCol w="2084944">
                  <a:extLst>
                    <a:ext uri="{9D8B030D-6E8A-4147-A177-3AD203B41FA5}">
                      <a16:colId xmlns:a16="http://schemas.microsoft.com/office/drawing/2014/main" val="1831655040"/>
                    </a:ext>
                  </a:extLst>
                </a:gridCol>
                <a:gridCol w="1846665">
                  <a:extLst>
                    <a:ext uri="{9D8B030D-6E8A-4147-A177-3AD203B41FA5}">
                      <a16:colId xmlns:a16="http://schemas.microsoft.com/office/drawing/2014/main" val="3710405384"/>
                    </a:ext>
                  </a:extLst>
                </a:gridCol>
                <a:gridCol w="5778272">
                  <a:extLst>
                    <a:ext uri="{9D8B030D-6E8A-4147-A177-3AD203B41FA5}">
                      <a16:colId xmlns:a16="http://schemas.microsoft.com/office/drawing/2014/main" val="2201573132"/>
                    </a:ext>
                  </a:extLst>
                </a:gridCol>
              </a:tblGrid>
              <a:tr h="370840">
                <a:tc>
                  <a:txBody>
                    <a:bodyPr/>
                    <a:lstStyle/>
                    <a:p>
                      <a:r>
                        <a:rPr lang="en-US" dirty="0"/>
                        <a:t>BR #</a:t>
                      </a:r>
                    </a:p>
                  </a:txBody>
                  <a:tcPr>
                    <a:solidFill>
                      <a:schemeClr val="accent6"/>
                    </a:solidFill>
                  </a:tcPr>
                </a:tc>
                <a:tc>
                  <a:txBody>
                    <a:bodyPr/>
                    <a:lstStyle/>
                    <a:p>
                      <a:r>
                        <a:rPr lang="en-US" dirty="0"/>
                        <a:t>Nama Modul</a:t>
                      </a:r>
                    </a:p>
                  </a:txBody>
                  <a:tcPr>
                    <a:solidFill>
                      <a:schemeClr val="accent6"/>
                    </a:solidFill>
                  </a:tcPr>
                </a:tc>
                <a:tc>
                  <a:txBody>
                    <a:bodyPr/>
                    <a:lstStyle/>
                    <a:p>
                      <a:r>
                        <a:rPr lang="en-US" dirty="0"/>
                        <a:t>Peran </a:t>
                      </a:r>
                      <a:r>
                        <a:rPr lang="en-US" dirty="0" err="1"/>
                        <a:t>Aplikan</a:t>
                      </a:r>
                      <a:endParaRPr lang="en-US" dirty="0"/>
                    </a:p>
                  </a:txBody>
                  <a:tcPr>
                    <a:solidFill>
                      <a:schemeClr val="accent6"/>
                    </a:solidFill>
                  </a:tcPr>
                </a:tc>
                <a:tc>
                  <a:txBody>
                    <a:bodyPr/>
                    <a:lstStyle/>
                    <a:p>
                      <a:r>
                        <a:rPr lang="en-US" dirty="0" err="1"/>
                        <a:t>Deskripsi</a:t>
                      </a:r>
                      <a:endParaRPr lang="en-US" dirty="0"/>
                    </a:p>
                  </a:txBody>
                  <a:tcPr>
                    <a:solidFill>
                      <a:schemeClr val="accent6"/>
                    </a:solidFill>
                  </a:tcPr>
                </a:tc>
                <a:extLst>
                  <a:ext uri="{0D108BD9-81ED-4DB2-BD59-A6C34878D82A}">
                    <a16:rowId xmlns:a16="http://schemas.microsoft.com/office/drawing/2014/main" val="1046098795"/>
                  </a:ext>
                </a:extLst>
              </a:tr>
              <a:tr h="370840">
                <a:tc>
                  <a:txBody>
                    <a:bodyPr/>
                    <a:lstStyle/>
                    <a:p>
                      <a:r>
                        <a:rPr lang="en-US" dirty="0"/>
                        <a:t>B1</a:t>
                      </a:r>
                    </a:p>
                  </a:txBody>
                  <a:tcPr>
                    <a:solidFill>
                      <a:schemeClr val="bg2"/>
                    </a:solidFill>
                  </a:tcPr>
                </a:tc>
                <a:tc>
                  <a:txBody>
                    <a:bodyPr/>
                    <a:lstStyle/>
                    <a:p>
                      <a:r>
                        <a:rPr lang="en-US" dirty="0"/>
                        <a:t>Login dan Logout</a:t>
                      </a:r>
                    </a:p>
                  </a:txBody>
                  <a:tcPr>
                    <a:solidFill>
                      <a:schemeClr val="bg2"/>
                    </a:solidFill>
                  </a:tcPr>
                </a:tc>
                <a:tc>
                  <a:txBody>
                    <a:bodyPr/>
                    <a:lstStyle/>
                    <a:p>
                      <a:r>
                        <a:rPr lang="en-US" dirty="0"/>
                        <a:t>Manager</a:t>
                      </a:r>
                    </a:p>
                    <a:p>
                      <a:r>
                        <a:rPr lang="en-US" dirty="0"/>
                        <a:t>Customer</a:t>
                      </a:r>
                    </a:p>
                  </a:txBody>
                  <a:tcPr>
                    <a:solidFill>
                      <a:schemeClr val="bg2"/>
                    </a:solidFill>
                  </a:tcPr>
                </a:tc>
                <a:tc>
                  <a:txBody>
                    <a:bodyPr/>
                    <a:lstStyle/>
                    <a:p>
                      <a:r>
                        <a:rPr lang="en-US" dirty="0"/>
                        <a:t>Customer : </a:t>
                      </a:r>
                      <a:r>
                        <a:rPr lang="en-US" dirty="0" err="1"/>
                        <a:t>seorang</a:t>
                      </a:r>
                      <a:r>
                        <a:rPr lang="en-US" dirty="0"/>
                        <a:t> customer </a:t>
                      </a:r>
                      <a:r>
                        <a:rPr lang="en-US" dirty="0" err="1"/>
                        <a:t>dapat</a:t>
                      </a:r>
                      <a:r>
                        <a:rPr lang="en-US" dirty="0"/>
                        <a:t> login </a:t>
                      </a:r>
                      <a:r>
                        <a:rPr lang="en-US" dirty="0" err="1"/>
                        <a:t>menggunakan</a:t>
                      </a:r>
                      <a:r>
                        <a:rPr lang="en-US" dirty="0"/>
                        <a:t> </a:t>
                      </a:r>
                      <a:r>
                        <a:rPr lang="en-US" dirty="0" err="1"/>
                        <a:t>halaman</a:t>
                      </a:r>
                      <a:r>
                        <a:rPr lang="en-US" dirty="0"/>
                        <a:t> login</a:t>
                      </a:r>
                    </a:p>
                    <a:p>
                      <a:r>
                        <a:rPr lang="en-US" dirty="0"/>
                        <a:t>Manager : </a:t>
                      </a:r>
                      <a:r>
                        <a:rPr lang="en-US" dirty="0" err="1"/>
                        <a:t>seorang</a:t>
                      </a:r>
                      <a:r>
                        <a:rPr lang="en-US" dirty="0"/>
                        <a:t> manager </a:t>
                      </a:r>
                      <a:r>
                        <a:rPr lang="en-US" dirty="0" err="1"/>
                        <a:t>dapat</a:t>
                      </a:r>
                      <a:r>
                        <a:rPr lang="en-US" dirty="0"/>
                        <a:t> login </a:t>
                      </a:r>
                      <a:r>
                        <a:rPr lang="en-US" dirty="0" err="1"/>
                        <a:t>menggunakan</a:t>
                      </a:r>
                      <a:r>
                        <a:rPr lang="en-US" dirty="0"/>
                        <a:t> </a:t>
                      </a:r>
                      <a:r>
                        <a:rPr lang="en-US" dirty="0" err="1"/>
                        <a:t>halaman</a:t>
                      </a:r>
                      <a:r>
                        <a:rPr lang="en-US" dirty="0"/>
                        <a:t> login customer. Homepage login yang di post </a:t>
                      </a:r>
                      <a:r>
                        <a:rPr lang="en-US" dirty="0" err="1"/>
                        <a:t>akan</a:t>
                      </a:r>
                      <a:r>
                        <a:rPr lang="en-US" dirty="0"/>
                        <a:t> </a:t>
                      </a:r>
                      <a:r>
                        <a:rPr lang="en-US" dirty="0" err="1"/>
                        <a:t>menampilkan</a:t>
                      </a:r>
                      <a:r>
                        <a:rPr lang="en-US" dirty="0"/>
                        <a:t> link yang </a:t>
                      </a:r>
                      <a:r>
                        <a:rPr lang="en-US" dirty="0" err="1"/>
                        <a:t>berbeda</a:t>
                      </a:r>
                      <a:r>
                        <a:rPr lang="en-US" dirty="0"/>
                        <a:t> </a:t>
                      </a:r>
                      <a:r>
                        <a:rPr lang="en-US" dirty="0" err="1"/>
                        <a:t>berdasarkan</a:t>
                      </a:r>
                      <a:r>
                        <a:rPr lang="en-US" dirty="0"/>
                        <a:t> </a:t>
                      </a:r>
                      <a:r>
                        <a:rPr lang="en-US" dirty="0" err="1"/>
                        <a:t>perannya</a:t>
                      </a:r>
                      <a:r>
                        <a:rPr lang="en-US" dirty="0"/>
                        <a:t>.</a:t>
                      </a:r>
                    </a:p>
                    <a:p>
                      <a:endParaRPr lang="en-US" dirty="0"/>
                    </a:p>
                  </a:txBody>
                  <a:tcPr>
                    <a:solidFill>
                      <a:schemeClr val="bg2"/>
                    </a:solidFill>
                  </a:tcPr>
                </a:tc>
                <a:extLst>
                  <a:ext uri="{0D108BD9-81ED-4DB2-BD59-A6C34878D82A}">
                    <a16:rowId xmlns:a16="http://schemas.microsoft.com/office/drawing/2014/main" val="3413756063"/>
                  </a:ext>
                </a:extLst>
              </a:tr>
            </a:tbl>
          </a:graphicData>
        </a:graphic>
      </p:graphicFrame>
      <p:sp>
        <p:nvSpPr>
          <p:cNvPr id="7" name="Speech Bubble: Rectangle with Corners Rounded 6">
            <a:extLst>
              <a:ext uri="{FF2B5EF4-FFF2-40B4-BE49-F238E27FC236}">
                <a16:creationId xmlns:a16="http://schemas.microsoft.com/office/drawing/2014/main" id="{D73B1643-B8A6-49AF-8D10-2EB4415BBC7E}"/>
              </a:ext>
            </a:extLst>
          </p:cNvPr>
          <p:cNvSpPr/>
          <p:nvPr/>
        </p:nvSpPr>
        <p:spPr>
          <a:xfrm>
            <a:off x="1728428" y="5226591"/>
            <a:ext cx="2824223" cy="1100607"/>
          </a:xfrm>
          <a:prstGeom prst="wedgeRoundRectCallout">
            <a:avLst>
              <a:gd name="adj1" fmla="val -35395"/>
              <a:gd name="adj2" fmla="val -7867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Mengidentifikasi</a:t>
            </a:r>
            <a:r>
              <a:rPr lang="en-US" dirty="0"/>
              <a:t> Business Requirement </a:t>
            </a:r>
            <a:r>
              <a:rPr lang="en-US" dirty="0" err="1"/>
              <a:t>dimana</a:t>
            </a:r>
            <a:r>
              <a:rPr lang="en-US" dirty="0"/>
              <a:t> T94 </a:t>
            </a:r>
            <a:r>
              <a:rPr lang="en-US" dirty="0" err="1"/>
              <a:t>didefinisikan</a:t>
            </a:r>
            <a:endParaRPr lang="en-US" dirty="0"/>
          </a:p>
        </p:txBody>
      </p:sp>
    </p:spTree>
    <p:extLst>
      <p:ext uri="{BB962C8B-B14F-4D97-AF65-F5344CB8AC3E}">
        <p14:creationId xmlns:p14="http://schemas.microsoft.com/office/powerpoint/2010/main" val="1225684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028A4C-4E9E-4901-851D-8F65F0F4B6F7}"/>
              </a:ext>
            </a:extLst>
          </p:cNvPr>
          <p:cNvSpPr>
            <a:spLocks noGrp="1"/>
          </p:cNvSpPr>
          <p:nvPr>
            <p:ph idx="1"/>
          </p:nvPr>
        </p:nvSpPr>
        <p:spPr>
          <a:xfrm>
            <a:off x="754850" y="1155033"/>
            <a:ext cx="9744637" cy="5095296"/>
          </a:xfrm>
        </p:spPr>
        <p:txBody>
          <a:bodyPr/>
          <a:lstStyle/>
          <a:p>
            <a:r>
              <a:rPr lang="en-US" dirty="0"/>
              <a:t>Step 5. </a:t>
            </a:r>
            <a:r>
              <a:rPr lang="en-US" dirty="0" err="1"/>
              <a:t>Catar</a:t>
            </a:r>
            <a:r>
              <a:rPr lang="en-US" dirty="0"/>
              <a:t> BR (Business Requirement) pada </a:t>
            </a:r>
            <a:r>
              <a:rPr lang="en-US" dirty="0" err="1"/>
              <a:t>kasus</a:t>
            </a:r>
            <a:r>
              <a:rPr lang="en-US" dirty="0"/>
              <a:t> uji</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Step 6. </a:t>
            </a:r>
            <a:r>
              <a:rPr lang="en-US" dirty="0" err="1"/>
              <a:t>lakukan</a:t>
            </a:r>
            <a:r>
              <a:rPr lang="en-US" dirty="0"/>
              <a:t> </a:t>
            </a:r>
            <a:r>
              <a:rPr lang="en-US" dirty="0" err="1"/>
              <a:t>semua</a:t>
            </a:r>
            <a:r>
              <a:rPr lang="en-US" dirty="0"/>
              <a:t> </a:t>
            </a:r>
            <a:r>
              <a:rPr lang="en-US" dirty="0" err="1"/>
              <a:t>kasus</a:t>
            </a:r>
            <a:r>
              <a:rPr lang="en-US" dirty="0"/>
              <a:t> uji. </a:t>
            </a:r>
            <a:r>
              <a:rPr lang="en-US" dirty="0" err="1"/>
              <a:t>Terakhir</a:t>
            </a:r>
            <a:r>
              <a:rPr lang="en-US" dirty="0"/>
              <a:t> inti </a:t>
            </a:r>
            <a:r>
              <a:rPr lang="en-US" dirty="0" err="1"/>
              <a:t>dari</a:t>
            </a:r>
            <a:r>
              <a:rPr lang="en-US" dirty="0"/>
              <a:t> 3 </a:t>
            </a:r>
            <a:r>
              <a:rPr lang="en-US" dirty="0" err="1"/>
              <a:t>kolom</a:t>
            </a:r>
            <a:r>
              <a:rPr lang="en-US" dirty="0"/>
              <a:t> </a:t>
            </a:r>
            <a:r>
              <a:rPr lang="en-US" dirty="0" err="1"/>
              <a:t>pertama</a:t>
            </a:r>
            <a:r>
              <a:rPr lang="en-US" dirty="0"/>
              <a:t> </a:t>
            </a:r>
            <a:r>
              <a:rPr lang="en-US" dirty="0" err="1"/>
              <a:t>dari</a:t>
            </a:r>
            <a:r>
              <a:rPr lang="en-US" dirty="0"/>
              <a:t> </a:t>
            </a:r>
            <a:r>
              <a:rPr lang="en-US" dirty="0" err="1"/>
              <a:t>rangkaian</a:t>
            </a:r>
            <a:r>
              <a:rPr lang="en-US" dirty="0"/>
              <a:t> </a:t>
            </a:r>
            <a:r>
              <a:rPr lang="en-US" dirty="0" err="1"/>
              <a:t>pengujian</a:t>
            </a:r>
            <a:r>
              <a:rPr lang="en-US" dirty="0"/>
              <a:t>.</a:t>
            </a:r>
          </a:p>
          <a:p>
            <a:endParaRPr lang="en-US" dirty="0"/>
          </a:p>
        </p:txBody>
      </p:sp>
      <p:graphicFrame>
        <p:nvGraphicFramePr>
          <p:cNvPr id="4" name="Table 4">
            <a:extLst>
              <a:ext uri="{FF2B5EF4-FFF2-40B4-BE49-F238E27FC236}">
                <a16:creationId xmlns:a16="http://schemas.microsoft.com/office/drawing/2014/main" id="{4AFBE623-2CE3-473A-A621-7EA6E52D6016}"/>
              </a:ext>
            </a:extLst>
          </p:cNvPr>
          <p:cNvGraphicFramePr>
            <a:graphicFrameLocks noGrp="1"/>
          </p:cNvGraphicFramePr>
          <p:nvPr>
            <p:extLst>
              <p:ext uri="{D42A27DB-BD31-4B8C-83A1-F6EECF244321}">
                <p14:modId xmlns:p14="http://schemas.microsoft.com/office/powerpoint/2010/main" val="604754430"/>
              </p:ext>
            </p:extLst>
          </p:nvPr>
        </p:nvGraphicFramePr>
        <p:xfrm>
          <a:off x="879676" y="1600200"/>
          <a:ext cx="10150998" cy="1828800"/>
        </p:xfrm>
        <a:graphic>
          <a:graphicData uri="http://schemas.openxmlformats.org/drawingml/2006/table">
            <a:tbl>
              <a:tblPr firstRow="1" bandRow="1">
                <a:tableStyleId>{5C22544A-7EE6-4342-B048-85BDC9FD1C3A}</a:tableStyleId>
              </a:tblPr>
              <a:tblGrid>
                <a:gridCol w="1046599">
                  <a:extLst>
                    <a:ext uri="{9D8B030D-6E8A-4147-A177-3AD203B41FA5}">
                      <a16:colId xmlns:a16="http://schemas.microsoft.com/office/drawing/2014/main" val="263287982"/>
                    </a:ext>
                  </a:extLst>
                </a:gridCol>
                <a:gridCol w="1239662">
                  <a:extLst>
                    <a:ext uri="{9D8B030D-6E8A-4147-A177-3AD203B41FA5}">
                      <a16:colId xmlns:a16="http://schemas.microsoft.com/office/drawing/2014/main" val="3420520914"/>
                    </a:ext>
                  </a:extLst>
                </a:gridCol>
                <a:gridCol w="1239662">
                  <a:extLst>
                    <a:ext uri="{9D8B030D-6E8A-4147-A177-3AD203B41FA5}">
                      <a16:colId xmlns:a16="http://schemas.microsoft.com/office/drawing/2014/main" val="1984458571"/>
                    </a:ext>
                  </a:extLst>
                </a:gridCol>
                <a:gridCol w="1615624">
                  <a:extLst>
                    <a:ext uri="{9D8B030D-6E8A-4147-A177-3AD203B41FA5}">
                      <a16:colId xmlns:a16="http://schemas.microsoft.com/office/drawing/2014/main" val="539273815"/>
                    </a:ext>
                  </a:extLst>
                </a:gridCol>
                <a:gridCol w="2265939">
                  <a:extLst>
                    <a:ext uri="{9D8B030D-6E8A-4147-A177-3AD203B41FA5}">
                      <a16:colId xmlns:a16="http://schemas.microsoft.com/office/drawing/2014/main" val="3156737239"/>
                    </a:ext>
                  </a:extLst>
                </a:gridCol>
                <a:gridCol w="1442884">
                  <a:extLst>
                    <a:ext uri="{9D8B030D-6E8A-4147-A177-3AD203B41FA5}">
                      <a16:colId xmlns:a16="http://schemas.microsoft.com/office/drawing/2014/main" val="235493630"/>
                    </a:ext>
                  </a:extLst>
                </a:gridCol>
                <a:gridCol w="1300628">
                  <a:extLst>
                    <a:ext uri="{9D8B030D-6E8A-4147-A177-3AD203B41FA5}">
                      <a16:colId xmlns:a16="http://schemas.microsoft.com/office/drawing/2014/main" val="3961483076"/>
                    </a:ext>
                  </a:extLst>
                </a:gridCol>
              </a:tblGrid>
              <a:tr h="370840">
                <a:tc>
                  <a:txBody>
                    <a:bodyPr/>
                    <a:lstStyle/>
                    <a:p>
                      <a:pPr algn="ctr"/>
                      <a:r>
                        <a:rPr lang="en-US" dirty="0" err="1"/>
                        <a:t>Kasus</a:t>
                      </a:r>
                      <a:r>
                        <a:rPr lang="en-US" dirty="0"/>
                        <a:t> Uji</a:t>
                      </a:r>
                    </a:p>
                    <a:p>
                      <a:pPr algn="ctr"/>
                      <a:r>
                        <a:rPr lang="en-US" dirty="0"/>
                        <a:t>#</a:t>
                      </a:r>
                    </a:p>
                  </a:txBody>
                  <a:tcPr>
                    <a:solidFill>
                      <a:schemeClr val="accent6"/>
                    </a:solidFill>
                  </a:tcPr>
                </a:tc>
                <a:tc>
                  <a:txBody>
                    <a:bodyPr/>
                    <a:lstStyle/>
                    <a:p>
                      <a:pPr algn="ctr"/>
                      <a:r>
                        <a:rPr lang="en-US" dirty="0"/>
                        <a:t>BR </a:t>
                      </a:r>
                    </a:p>
                    <a:p>
                      <a:pPr algn="ctr"/>
                      <a:r>
                        <a:rPr lang="en-US" dirty="0"/>
                        <a:t>#</a:t>
                      </a:r>
                    </a:p>
                  </a:txBody>
                  <a:tcPr>
                    <a:solidFill>
                      <a:schemeClr val="accent6"/>
                    </a:solidFill>
                  </a:tcPr>
                </a:tc>
                <a:tc>
                  <a:txBody>
                    <a:bodyPr/>
                    <a:lstStyle/>
                    <a:p>
                      <a:pPr algn="ctr"/>
                      <a:r>
                        <a:rPr lang="en-US" dirty="0"/>
                        <a:t>TR#</a:t>
                      </a:r>
                    </a:p>
                  </a:txBody>
                  <a:tcPr>
                    <a:solidFill>
                      <a:schemeClr val="accent6"/>
                    </a:solidFill>
                  </a:tcPr>
                </a:tc>
                <a:tc>
                  <a:txBody>
                    <a:bodyPr/>
                    <a:lstStyle/>
                    <a:p>
                      <a:pPr algn="ctr"/>
                      <a:r>
                        <a:rPr lang="en-US" dirty="0" err="1"/>
                        <a:t>Kasus</a:t>
                      </a:r>
                      <a:r>
                        <a:rPr lang="en-US" dirty="0"/>
                        <a:t> Uji</a:t>
                      </a:r>
                    </a:p>
                  </a:txBody>
                  <a:tcPr>
                    <a:solidFill>
                      <a:schemeClr val="accent6"/>
                    </a:solidFill>
                  </a:tcPr>
                </a:tc>
                <a:tc>
                  <a:txBody>
                    <a:bodyPr/>
                    <a:lstStyle/>
                    <a:p>
                      <a:pPr algn="ctr"/>
                      <a:r>
                        <a:rPr lang="en-US" dirty="0"/>
                        <a:t>Test Steps</a:t>
                      </a:r>
                    </a:p>
                  </a:txBody>
                  <a:tcPr>
                    <a:solidFill>
                      <a:schemeClr val="accent6"/>
                    </a:solidFill>
                  </a:tcPr>
                </a:tc>
                <a:tc>
                  <a:txBody>
                    <a:bodyPr/>
                    <a:lstStyle/>
                    <a:p>
                      <a:pPr algn="ctr"/>
                      <a:r>
                        <a:rPr lang="en-US" dirty="0"/>
                        <a:t>Test Data</a:t>
                      </a:r>
                    </a:p>
                  </a:txBody>
                  <a:tcPr>
                    <a:solidFill>
                      <a:schemeClr val="accent6"/>
                    </a:solidFill>
                  </a:tcPr>
                </a:tc>
                <a:tc>
                  <a:txBody>
                    <a:bodyPr/>
                    <a:lstStyle/>
                    <a:p>
                      <a:pPr algn="ctr"/>
                      <a:r>
                        <a:rPr lang="en-US" dirty="0"/>
                        <a:t>Expected</a:t>
                      </a:r>
                    </a:p>
                  </a:txBody>
                  <a:tcPr>
                    <a:solidFill>
                      <a:schemeClr val="accent6"/>
                    </a:solidFill>
                  </a:tcPr>
                </a:tc>
                <a:extLst>
                  <a:ext uri="{0D108BD9-81ED-4DB2-BD59-A6C34878D82A}">
                    <a16:rowId xmlns:a16="http://schemas.microsoft.com/office/drawing/2014/main" val="3270185479"/>
                  </a:ext>
                </a:extLst>
              </a:tr>
              <a:tr h="370840">
                <a:tc>
                  <a:txBody>
                    <a:bodyPr/>
                    <a:lstStyle/>
                    <a:p>
                      <a:pPr algn="ctr"/>
                      <a:r>
                        <a:rPr lang="en-US" dirty="0"/>
                        <a:t>1</a:t>
                      </a:r>
                    </a:p>
                  </a:txBody>
                  <a:tcPr>
                    <a:solidFill>
                      <a:schemeClr val="bg2"/>
                    </a:solidFill>
                  </a:tcPr>
                </a:tc>
                <a:tc>
                  <a:txBody>
                    <a:bodyPr/>
                    <a:lstStyle/>
                    <a:p>
                      <a:pPr algn="ctr"/>
                      <a:r>
                        <a:rPr lang="en-US" b="1" dirty="0">
                          <a:solidFill>
                            <a:srgbClr val="C00000"/>
                          </a:solidFill>
                        </a:rPr>
                        <a:t>B1</a:t>
                      </a:r>
                    </a:p>
                  </a:txBody>
                  <a:tcPr>
                    <a:solidFill>
                      <a:schemeClr val="bg2"/>
                    </a:solidFill>
                  </a:tcPr>
                </a:tc>
                <a:tc>
                  <a:txBody>
                    <a:bodyPr/>
                    <a:lstStyle/>
                    <a:p>
                      <a:pPr algn="ctr"/>
                      <a:r>
                        <a:rPr lang="en-US" dirty="0"/>
                        <a:t>T94</a:t>
                      </a:r>
                    </a:p>
                  </a:txBody>
                  <a:tcPr>
                    <a:solidFill>
                      <a:schemeClr val="bg2"/>
                    </a:solidFill>
                  </a:tcPr>
                </a:tc>
                <a:tc>
                  <a:txBody>
                    <a:bodyPr/>
                    <a:lstStyle/>
                    <a:p>
                      <a:r>
                        <a:rPr lang="en-US" dirty="0"/>
                        <a:t>Verify Login</a:t>
                      </a:r>
                    </a:p>
                  </a:txBody>
                  <a:tcPr>
                    <a:solidFill>
                      <a:schemeClr val="bg2"/>
                    </a:solidFill>
                  </a:tcPr>
                </a:tc>
                <a:tc>
                  <a:txBody>
                    <a:bodyPr/>
                    <a:lstStyle/>
                    <a:p>
                      <a:pPr marL="342900" indent="-342900">
                        <a:buAutoNum type="arabicParenR"/>
                      </a:pPr>
                      <a:r>
                        <a:rPr lang="en-US" dirty="0"/>
                        <a:t>Go to login Page</a:t>
                      </a:r>
                    </a:p>
                    <a:p>
                      <a:pPr marL="342900" indent="-342900">
                        <a:buAutoNum type="arabicParenR"/>
                      </a:pPr>
                      <a:r>
                        <a:rPr lang="en-US" dirty="0"/>
                        <a:t>Enter </a:t>
                      </a:r>
                      <a:r>
                        <a:rPr lang="en-US" dirty="0" err="1"/>
                        <a:t>UserId</a:t>
                      </a:r>
                      <a:endParaRPr lang="en-US" dirty="0"/>
                    </a:p>
                    <a:p>
                      <a:pPr marL="342900" indent="-342900">
                        <a:buAutoNum type="arabicParenR"/>
                      </a:pPr>
                      <a:r>
                        <a:rPr lang="en-US" dirty="0"/>
                        <a:t>Enter Password</a:t>
                      </a:r>
                    </a:p>
                    <a:p>
                      <a:pPr marL="342900" indent="-342900">
                        <a:buAutoNum type="arabicParenR"/>
                      </a:pPr>
                      <a:r>
                        <a:rPr lang="en-US" dirty="0"/>
                        <a:t>Click Login</a:t>
                      </a:r>
                    </a:p>
                  </a:txBody>
                  <a:tcPr>
                    <a:solidFill>
                      <a:schemeClr val="bg2"/>
                    </a:solidFill>
                  </a:tcPr>
                </a:tc>
                <a:tc>
                  <a:txBody>
                    <a:bodyPr/>
                    <a:lstStyle/>
                    <a:p>
                      <a:r>
                        <a:rPr lang="en-US" dirty="0"/>
                        <a:t>Id=Budi89</a:t>
                      </a:r>
                    </a:p>
                    <a:p>
                      <a:r>
                        <a:rPr lang="en-US" dirty="0"/>
                        <a:t>Pass=1234</a:t>
                      </a:r>
                    </a:p>
                  </a:txBody>
                  <a:tcPr>
                    <a:solidFill>
                      <a:schemeClr val="bg2"/>
                    </a:solidFill>
                  </a:tcPr>
                </a:tc>
                <a:tc>
                  <a:txBody>
                    <a:bodyPr/>
                    <a:lstStyle/>
                    <a:p>
                      <a:r>
                        <a:rPr lang="en-US" dirty="0"/>
                        <a:t>Login successful</a:t>
                      </a:r>
                    </a:p>
                  </a:txBody>
                  <a:tcPr>
                    <a:solidFill>
                      <a:schemeClr val="bg2"/>
                    </a:solidFill>
                  </a:tcPr>
                </a:tc>
                <a:extLst>
                  <a:ext uri="{0D108BD9-81ED-4DB2-BD59-A6C34878D82A}">
                    <a16:rowId xmlns:a16="http://schemas.microsoft.com/office/drawing/2014/main" val="3022869145"/>
                  </a:ext>
                </a:extLst>
              </a:tr>
            </a:tbl>
          </a:graphicData>
        </a:graphic>
      </p:graphicFrame>
      <p:graphicFrame>
        <p:nvGraphicFramePr>
          <p:cNvPr id="5" name="Table 5">
            <a:extLst>
              <a:ext uri="{FF2B5EF4-FFF2-40B4-BE49-F238E27FC236}">
                <a16:creationId xmlns:a16="http://schemas.microsoft.com/office/drawing/2014/main" id="{5C6BCC78-AE50-43B3-A259-7B6CBDE7DFD7}"/>
              </a:ext>
            </a:extLst>
          </p:cNvPr>
          <p:cNvGraphicFramePr>
            <a:graphicFrameLocks noGrp="1"/>
          </p:cNvGraphicFramePr>
          <p:nvPr>
            <p:extLst>
              <p:ext uri="{D42A27DB-BD31-4B8C-83A1-F6EECF244321}">
                <p14:modId xmlns:p14="http://schemas.microsoft.com/office/powerpoint/2010/main" val="1355708259"/>
              </p:ext>
            </p:extLst>
          </p:nvPr>
        </p:nvGraphicFramePr>
        <p:xfrm>
          <a:off x="1013428" y="4157347"/>
          <a:ext cx="8127999" cy="2123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02561968"/>
                    </a:ext>
                  </a:extLst>
                </a:gridCol>
                <a:gridCol w="2709333">
                  <a:extLst>
                    <a:ext uri="{9D8B030D-6E8A-4147-A177-3AD203B41FA5}">
                      <a16:colId xmlns:a16="http://schemas.microsoft.com/office/drawing/2014/main" val="93765028"/>
                    </a:ext>
                  </a:extLst>
                </a:gridCol>
                <a:gridCol w="2709333">
                  <a:extLst>
                    <a:ext uri="{9D8B030D-6E8A-4147-A177-3AD203B41FA5}">
                      <a16:colId xmlns:a16="http://schemas.microsoft.com/office/drawing/2014/main" val="4224530577"/>
                    </a:ext>
                  </a:extLst>
                </a:gridCol>
              </a:tblGrid>
              <a:tr h="370840">
                <a:tc>
                  <a:txBody>
                    <a:bodyPr/>
                    <a:lstStyle/>
                    <a:p>
                      <a:pPr algn="ctr"/>
                      <a:r>
                        <a:rPr lang="en-US" dirty="0"/>
                        <a:t>Business Requirement </a:t>
                      </a:r>
                    </a:p>
                    <a:p>
                      <a:pPr algn="ctr"/>
                      <a:r>
                        <a:rPr lang="en-US" dirty="0"/>
                        <a:t>#</a:t>
                      </a:r>
                    </a:p>
                  </a:txBody>
                  <a:tcPr>
                    <a:solidFill>
                      <a:schemeClr val="accent6"/>
                    </a:solidFill>
                  </a:tcPr>
                </a:tc>
                <a:tc>
                  <a:txBody>
                    <a:bodyPr/>
                    <a:lstStyle/>
                    <a:p>
                      <a:pPr algn="ctr"/>
                      <a:r>
                        <a:rPr lang="en-US" dirty="0"/>
                        <a:t>Technical Requirement</a:t>
                      </a:r>
                    </a:p>
                    <a:p>
                      <a:pPr algn="ctr"/>
                      <a:r>
                        <a:rPr lang="en-US" dirty="0"/>
                        <a:t>#</a:t>
                      </a:r>
                    </a:p>
                  </a:txBody>
                  <a:tcPr>
                    <a:solidFill>
                      <a:schemeClr val="accent6"/>
                    </a:solidFill>
                  </a:tcPr>
                </a:tc>
                <a:tc>
                  <a:txBody>
                    <a:bodyPr/>
                    <a:lstStyle/>
                    <a:p>
                      <a:pPr algn="ctr"/>
                      <a:r>
                        <a:rPr lang="en-US" dirty="0"/>
                        <a:t>Test Case </a:t>
                      </a:r>
                    </a:p>
                    <a:p>
                      <a:pPr algn="ctr"/>
                      <a:r>
                        <a:rPr lang="en-US" dirty="0"/>
                        <a:t>ID</a:t>
                      </a:r>
                    </a:p>
                  </a:txBody>
                  <a:tcPr>
                    <a:solidFill>
                      <a:schemeClr val="accent6"/>
                    </a:solidFill>
                  </a:tcPr>
                </a:tc>
                <a:extLst>
                  <a:ext uri="{0D108BD9-81ED-4DB2-BD59-A6C34878D82A}">
                    <a16:rowId xmlns:a16="http://schemas.microsoft.com/office/drawing/2014/main" val="2823463102"/>
                  </a:ext>
                </a:extLst>
              </a:tr>
              <a:tr h="370840">
                <a:tc>
                  <a:txBody>
                    <a:bodyPr/>
                    <a:lstStyle/>
                    <a:p>
                      <a:pPr algn="ctr"/>
                      <a:r>
                        <a:rPr lang="en-US" dirty="0"/>
                        <a:t>B1</a:t>
                      </a:r>
                    </a:p>
                  </a:txBody>
                  <a:tcPr/>
                </a:tc>
                <a:tc>
                  <a:txBody>
                    <a:bodyPr/>
                    <a:lstStyle/>
                    <a:p>
                      <a:pPr algn="ctr"/>
                      <a:r>
                        <a:rPr lang="en-US" dirty="0"/>
                        <a:t>T94</a:t>
                      </a:r>
                    </a:p>
                  </a:txBody>
                  <a:tcPr/>
                </a:tc>
                <a:tc>
                  <a:txBody>
                    <a:bodyPr/>
                    <a:lstStyle/>
                    <a:p>
                      <a:pPr algn="ctr"/>
                      <a:r>
                        <a:rPr lang="en-US" dirty="0"/>
                        <a:t>1</a:t>
                      </a:r>
                    </a:p>
                  </a:txBody>
                  <a:tcPr/>
                </a:tc>
                <a:extLst>
                  <a:ext uri="{0D108BD9-81ED-4DB2-BD59-A6C34878D82A}">
                    <a16:rowId xmlns:a16="http://schemas.microsoft.com/office/drawing/2014/main" val="1407150439"/>
                  </a:ext>
                </a:extLst>
              </a:tr>
              <a:tr h="370840">
                <a:tc>
                  <a:txBody>
                    <a:bodyPr/>
                    <a:lstStyle/>
                    <a:p>
                      <a:pPr algn="ctr"/>
                      <a:r>
                        <a:rPr lang="en-US" dirty="0"/>
                        <a:t>B2</a:t>
                      </a:r>
                    </a:p>
                  </a:txBody>
                  <a:tcPr/>
                </a:tc>
                <a:tc>
                  <a:txBody>
                    <a:bodyPr/>
                    <a:lstStyle/>
                    <a:p>
                      <a:pPr algn="ctr"/>
                      <a:r>
                        <a:rPr lang="en-US" dirty="0"/>
                        <a:t>T95</a:t>
                      </a:r>
                    </a:p>
                  </a:txBody>
                  <a:tcPr/>
                </a:tc>
                <a:tc>
                  <a:txBody>
                    <a:bodyPr/>
                    <a:lstStyle/>
                    <a:p>
                      <a:pPr algn="ctr"/>
                      <a:r>
                        <a:rPr lang="en-US" dirty="0"/>
                        <a:t>2</a:t>
                      </a:r>
                    </a:p>
                  </a:txBody>
                  <a:tcPr/>
                </a:tc>
                <a:extLst>
                  <a:ext uri="{0D108BD9-81ED-4DB2-BD59-A6C34878D82A}">
                    <a16:rowId xmlns:a16="http://schemas.microsoft.com/office/drawing/2014/main" val="2470434881"/>
                  </a:ext>
                </a:extLst>
              </a:tr>
              <a:tr h="370840">
                <a:tc>
                  <a:txBody>
                    <a:bodyPr/>
                    <a:lstStyle/>
                    <a:p>
                      <a:pPr algn="ctr"/>
                      <a:r>
                        <a:rPr lang="en-US" dirty="0"/>
                        <a:t>B3</a:t>
                      </a:r>
                    </a:p>
                  </a:txBody>
                  <a:tcPr/>
                </a:tc>
                <a:tc>
                  <a:txBody>
                    <a:bodyPr/>
                    <a:lstStyle/>
                    <a:p>
                      <a:pPr algn="ctr"/>
                      <a:r>
                        <a:rPr lang="en-US" dirty="0"/>
                        <a:t>T96</a:t>
                      </a:r>
                    </a:p>
                  </a:txBody>
                  <a:tcPr/>
                </a:tc>
                <a:tc>
                  <a:txBody>
                    <a:bodyPr/>
                    <a:lstStyle/>
                    <a:p>
                      <a:pPr algn="ctr"/>
                      <a:r>
                        <a:rPr lang="en-US" dirty="0"/>
                        <a:t>3</a:t>
                      </a:r>
                    </a:p>
                  </a:txBody>
                  <a:tcPr/>
                </a:tc>
                <a:extLst>
                  <a:ext uri="{0D108BD9-81ED-4DB2-BD59-A6C34878D82A}">
                    <a16:rowId xmlns:a16="http://schemas.microsoft.com/office/drawing/2014/main" val="1993957089"/>
                  </a:ext>
                </a:extLst>
              </a:tr>
              <a:tr h="370840">
                <a:tc>
                  <a:txBody>
                    <a:bodyPr/>
                    <a:lstStyle/>
                    <a:p>
                      <a:pPr algn="ctr"/>
                      <a:r>
                        <a:rPr lang="en-US" dirty="0"/>
                        <a:t>B4</a:t>
                      </a:r>
                    </a:p>
                  </a:txBody>
                  <a:tcPr/>
                </a:tc>
                <a:tc>
                  <a:txBody>
                    <a:bodyPr/>
                    <a:lstStyle/>
                    <a:p>
                      <a:pPr algn="ctr"/>
                      <a:r>
                        <a:rPr lang="en-US" dirty="0"/>
                        <a:t>T97</a:t>
                      </a:r>
                    </a:p>
                  </a:txBody>
                  <a:tcPr/>
                </a:tc>
                <a:tc>
                  <a:txBody>
                    <a:bodyPr/>
                    <a:lstStyle/>
                    <a:p>
                      <a:pPr algn="ctr"/>
                      <a:r>
                        <a:rPr lang="en-US" dirty="0"/>
                        <a:t>4</a:t>
                      </a:r>
                    </a:p>
                  </a:txBody>
                  <a:tcPr/>
                </a:tc>
                <a:extLst>
                  <a:ext uri="{0D108BD9-81ED-4DB2-BD59-A6C34878D82A}">
                    <a16:rowId xmlns:a16="http://schemas.microsoft.com/office/drawing/2014/main" val="278247824"/>
                  </a:ext>
                </a:extLst>
              </a:tr>
            </a:tbl>
          </a:graphicData>
        </a:graphic>
      </p:graphicFrame>
      <p:sp>
        <p:nvSpPr>
          <p:cNvPr id="6" name="Speech Bubble: Rectangle with Corners Rounded 5">
            <a:extLst>
              <a:ext uri="{FF2B5EF4-FFF2-40B4-BE49-F238E27FC236}">
                <a16:creationId xmlns:a16="http://schemas.microsoft.com/office/drawing/2014/main" id="{60A7F8C6-6344-4B1C-AA4E-5D20ADBAEBEA}"/>
              </a:ext>
            </a:extLst>
          </p:cNvPr>
          <p:cNvSpPr/>
          <p:nvPr/>
        </p:nvSpPr>
        <p:spPr>
          <a:xfrm>
            <a:off x="10070601" y="3874167"/>
            <a:ext cx="1736202" cy="813122"/>
          </a:xfrm>
          <a:prstGeom prst="wedgeRoundRectCallout">
            <a:avLst>
              <a:gd name="adj1" fmla="val -85086"/>
              <a:gd name="adj2" fmla="val 62240"/>
              <a:gd name="adj3" fmla="val 16667"/>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 Traceability matrix</a:t>
            </a:r>
          </a:p>
        </p:txBody>
      </p:sp>
    </p:spTree>
    <p:extLst>
      <p:ext uri="{BB962C8B-B14F-4D97-AF65-F5344CB8AC3E}">
        <p14:creationId xmlns:p14="http://schemas.microsoft.com/office/powerpoint/2010/main" val="3806882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2227-82E9-449E-A882-3C4F4A44297A}"/>
              </a:ext>
            </a:extLst>
          </p:cNvPr>
          <p:cNvSpPr>
            <a:spLocks noGrp="1"/>
          </p:cNvSpPr>
          <p:nvPr>
            <p:ph type="title"/>
          </p:nvPr>
        </p:nvSpPr>
        <p:spPr/>
        <p:txBody>
          <a:bodyPr/>
          <a:lstStyle/>
          <a:p>
            <a:r>
              <a:rPr lang="en-US" dirty="0" err="1"/>
              <a:t>Keuntungan</a:t>
            </a:r>
            <a:r>
              <a:rPr lang="en-US" dirty="0"/>
              <a:t> </a:t>
            </a:r>
            <a:r>
              <a:rPr lang="en-US" dirty="0" err="1"/>
              <a:t>Matriks</a:t>
            </a:r>
            <a:r>
              <a:rPr lang="en-US" dirty="0"/>
              <a:t> </a:t>
            </a:r>
            <a:r>
              <a:rPr lang="en-US" dirty="0" err="1"/>
              <a:t>Penelusuran</a:t>
            </a:r>
            <a:r>
              <a:rPr lang="en-US" dirty="0"/>
              <a:t> </a:t>
            </a:r>
            <a:r>
              <a:rPr lang="en-US" dirty="0" err="1"/>
              <a:t>Kebutuhan</a:t>
            </a:r>
            <a:r>
              <a:rPr lang="en-US" dirty="0"/>
              <a:t> (RTM)</a:t>
            </a:r>
          </a:p>
        </p:txBody>
      </p:sp>
      <p:sp>
        <p:nvSpPr>
          <p:cNvPr id="3" name="Content Placeholder 2">
            <a:extLst>
              <a:ext uri="{FF2B5EF4-FFF2-40B4-BE49-F238E27FC236}">
                <a16:creationId xmlns:a16="http://schemas.microsoft.com/office/drawing/2014/main" id="{74F7EB46-C4EF-406C-BC36-1377C48EE7C7}"/>
              </a:ext>
            </a:extLst>
          </p:cNvPr>
          <p:cNvSpPr>
            <a:spLocks noGrp="1"/>
          </p:cNvSpPr>
          <p:nvPr>
            <p:ph idx="1"/>
          </p:nvPr>
        </p:nvSpPr>
        <p:spPr>
          <a:xfrm>
            <a:off x="1541928" y="2034709"/>
            <a:ext cx="9744637" cy="3671610"/>
          </a:xfrm>
        </p:spPr>
        <p:txBody>
          <a:bodyPr>
            <a:normAutofit/>
          </a:bodyPr>
          <a:lstStyle/>
          <a:p>
            <a:r>
              <a:rPr lang="en-US" sz="2000" b="0" i="0" dirty="0">
                <a:solidFill>
                  <a:srgbClr val="000000"/>
                </a:solidFill>
                <a:effectLst/>
                <a:latin typeface="Calibri Light" panose="020F0302020204030204" pitchFamily="34" charset="0"/>
                <a:cs typeface="Calibri Light" panose="020F0302020204030204" pitchFamily="34" charset="0"/>
              </a:rPr>
              <a:t>RTM </a:t>
            </a:r>
            <a:r>
              <a:rPr lang="en-US" sz="2000" b="0" i="0" dirty="0" err="1">
                <a:solidFill>
                  <a:srgbClr val="000000"/>
                </a:solidFill>
                <a:effectLst/>
                <a:latin typeface="Calibri Light" panose="020F0302020204030204" pitchFamily="34" charset="0"/>
                <a:cs typeface="Calibri Light" panose="020F0302020204030204" pitchFamily="34" charset="0"/>
              </a:rPr>
              <a:t>mengkonfirmasi</a:t>
            </a:r>
            <a:r>
              <a:rPr lang="en-US" sz="2000" b="0" i="0" dirty="0">
                <a:solidFill>
                  <a:srgbClr val="000000"/>
                </a:solidFill>
                <a:effectLst/>
                <a:latin typeface="Calibri Light" panose="020F0302020204030204" pitchFamily="34" charset="0"/>
                <a:cs typeface="Calibri Light" panose="020F0302020204030204" pitchFamily="34" charset="0"/>
              </a:rPr>
              <a:t> </a:t>
            </a:r>
            <a:r>
              <a:rPr lang="en-US" sz="2000" b="0" i="0" dirty="0" err="1">
                <a:solidFill>
                  <a:srgbClr val="000000"/>
                </a:solidFill>
                <a:effectLst/>
                <a:latin typeface="Calibri Light" panose="020F0302020204030204" pitchFamily="34" charset="0"/>
                <a:cs typeface="Calibri Light" panose="020F0302020204030204" pitchFamily="34" charset="0"/>
              </a:rPr>
              <a:t>cakupan</a:t>
            </a:r>
            <a:r>
              <a:rPr lang="en-US" sz="2000" b="0" i="0" dirty="0">
                <a:solidFill>
                  <a:srgbClr val="000000"/>
                </a:solidFill>
                <a:effectLst/>
                <a:latin typeface="Calibri Light" panose="020F0302020204030204" pitchFamily="34" charset="0"/>
                <a:cs typeface="Calibri Light" panose="020F0302020204030204" pitchFamily="34" charset="0"/>
              </a:rPr>
              <a:t> </a:t>
            </a:r>
            <a:r>
              <a:rPr lang="en-US" sz="2000" b="0" i="0" dirty="0" err="1">
                <a:solidFill>
                  <a:srgbClr val="000000"/>
                </a:solidFill>
                <a:effectLst/>
                <a:latin typeface="Calibri Light" panose="020F0302020204030204" pitchFamily="34" charset="0"/>
                <a:cs typeface="Calibri Light" panose="020F0302020204030204" pitchFamily="34" charset="0"/>
              </a:rPr>
              <a:t>pengujian</a:t>
            </a:r>
            <a:r>
              <a:rPr lang="en-US" sz="2000" b="0" i="0" dirty="0">
                <a:solidFill>
                  <a:srgbClr val="000000"/>
                </a:solidFill>
                <a:effectLst/>
                <a:latin typeface="Calibri Light" panose="020F0302020204030204" pitchFamily="34" charset="0"/>
                <a:cs typeface="Calibri Light" panose="020F0302020204030204" pitchFamily="34" charset="0"/>
              </a:rPr>
              <a:t> 100%</a:t>
            </a:r>
          </a:p>
          <a:p>
            <a:r>
              <a:rPr lang="en-US" sz="2000" dirty="0">
                <a:solidFill>
                  <a:srgbClr val="000000"/>
                </a:solidFill>
                <a:latin typeface="Calibri Light" panose="020F0302020204030204" pitchFamily="34" charset="0"/>
                <a:cs typeface="Calibri Light" panose="020F0302020204030204" pitchFamily="34" charset="0"/>
              </a:rPr>
              <a:t>RTM </a:t>
            </a:r>
            <a:r>
              <a:rPr lang="en-US" sz="2000" dirty="0" err="1">
                <a:solidFill>
                  <a:srgbClr val="000000"/>
                </a:solidFill>
                <a:latin typeface="Calibri Light" panose="020F0302020204030204" pitchFamily="34" charset="0"/>
                <a:cs typeface="Calibri Light" panose="020F0302020204030204" pitchFamily="34" charset="0"/>
              </a:rPr>
              <a:t>menyoroti</a:t>
            </a:r>
            <a:r>
              <a:rPr lang="en-US" sz="2000" dirty="0">
                <a:solidFill>
                  <a:srgbClr val="000000"/>
                </a:solidFill>
                <a:latin typeface="Calibri Light" panose="020F0302020204030204" pitchFamily="34" charset="0"/>
                <a:cs typeface="Calibri Light" panose="020F0302020204030204" pitchFamily="34" charset="0"/>
              </a:rPr>
              <a:t> </a:t>
            </a:r>
            <a:r>
              <a:rPr lang="en-US" sz="2000" dirty="0" err="1">
                <a:solidFill>
                  <a:srgbClr val="000000"/>
                </a:solidFill>
                <a:latin typeface="Calibri Light" panose="020F0302020204030204" pitchFamily="34" charset="0"/>
                <a:cs typeface="Calibri Light" panose="020F0302020204030204" pitchFamily="34" charset="0"/>
              </a:rPr>
              <a:t>kebutuhan</a:t>
            </a:r>
            <a:r>
              <a:rPr lang="en-US" sz="2000" dirty="0">
                <a:solidFill>
                  <a:srgbClr val="000000"/>
                </a:solidFill>
                <a:latin typeface="Calibri Light" panose="020F0302020204030204" pitchFamily="34" charset="0"/>
                <a:cs typeface="Calibri Light" panose="020F0302020204030204" pitchFamily="34" charset="0"/>
              </a:rPr>
              <a:t> yang </a:t>
            </a:r>
            <a:r>
              <a:rPr lang="en-US" sz="2000" dirty="0" err="1">
                <a:solidFill>
                  <a:srgbClr val="000000"/>
                </a:solidFill>
                <a:latin typeface="Calibri Light" panose="020F0302020204030204" pitchFamily="34" charset="0"/>
                <a:cs typeface="Calibri Light" panose="020F0302020204030204" pitchFamily="34" charset="0"/>
              </a:rPr>
              <a:t>hilang</a:t>
            </a:r>
            <a:r>
              <a:rPr lang="en-US" sz="2000" dirty="0">
                <a:solidFill>
                  <a:srgbClr val="000000"/>
                </a:solidFill>
                <a:latin typeface="Calibri Light" panose="020F0302020204030204" pitchFamily="34" charset="0"/>
                <a:cs typeface="Calibri Light" panose="020F0302020204030204" pitchFamily="34" charset="0"/>
              </a:rPr>
              <a:t> </a:t>
            </a:r>
            <a:r>
              <a:rPr lang="en-US" sz="2000" dirty="0" err="1">
                <a:solidFill>
                  <a:srgbClr val="000000"/>
                </a:solidFill>
                <a:latin typeface="Calibri Light" panose="020F0302020204030204" pitchFamily="34" charset="0"/>
                <a:cs typeface="Calibri Light" panose="020F0302020204030204" pitchFamily="34" charset="0"/>
              </a:rPr>
              <a:t>atau</a:t>
            </a:r>
            <a:r>
              <a:rPr lang="en-US" sz="2000" dirty="0">
                <a:solidFill>
                  <a:srgbClr val="000000"/>
                </a:solidFill>
                <a:latin typeface="Calibri Light" panose="020F0302020204030204" pitchFamily="34" charset="0"/>
                <a:cs typeface="Calibri Light" panose="020F0302020204030204" pitchFamily="34" charset="0"/>
              </a:rPr>
              <a:t> </a:t>
            </a:r>
            <a:r>
              <a:rPr lang="en-US" sz="2000" dirty="0" err="1">
                <a:solidFill>
                  <a:srgbClr val="000000"/>
                </a:solidFill>
                <a:latin typeface="Calibri Light" panose="020F0302020204030204" pitchFamily="34" charset="0"/>
                <a:cs typeface="Calibri Light" panose="020F0302020204030204" pitchFamily="34" charset="0"/>
              </a:rPr>
              <a:t>dokumen</a:t>
            </a:r>
            <a:r>
              <a:rPr lang="en-US" sz="2000" dirty="0">
                <a:solidFill>
                  <a:srgbClr val="000000"/>
                </a:solidFill>
                <a:latin typeface="Calibri Light" panose="020F0302020204030204" pitchFamily="34" charset="0"/>
                <a:cs typeface="Calibri Light" panose="020F0302020204030204" pitchFamily="34" charset="0"/>
              </a:rPr>
              <a:t> yang </a:t>
            </a:r>
            <a:r>
              <a:rPr lang="en-US" sz="2000" dirty="0" err="1">
                <a:solidFill>
                  <a:srgbClr val="000000"/>
                </a:solidFill>
                <a:latin typeface="Calibri Light" panose="020F0302020204030204" pitchFamily="34" charset="0"/>
                <a:cs typeface="Calibri Light" panose="020F0302020204030204" pitchFamily="34" charset="0"/>
              </a:rPr>
              <a:t>tidak</a:t>
            </a:r>
            <a:r>
              <a:rPr lang="en-US" sz="2000" dirty="0">
                <a:solidFill>
                  <a:srgbClr val="000000"/>
                </a:solidFill>
                <a:latin typeface="Calibri Light" panose="020F0302020204030204" pitchFamily="34" charset="0"/>
                <a:cs typeface="Calibri Light" panose="020F0302020204030204" pitchFamily="34" charset="0"/>
              </a:rPr>
              <a:t> </a:t>
            </a:r>
            <a:r>
              <a:rPr lang="en-US" sz="2000" dirty="0" err="1">
                <a:solidFill>
                  <a:srgbClr val="000000"/>
                </a:solidFill>
                <a:latin typeface="Calibri Light" panose="020F0302020204030204" pitchFamily="34" charset="0"/>
                <a:cs typeface="Calibri Light" panose="020F0302020204030204" pitchFamily="34" charset="0"/>
              </a:rPr>
              <a:t>konsisten</a:t>
            </a:r>
            <a:r>
              <a:rPr lang="en-US" sz="2000" dirty="0">
                <a:solidFill>
                  <a:srgbClr val="000000"/>
                </a:solidFill>
                <a:latin typeface="Calibri Light" panose="020F0302020204030204" pitchFamily="34" charset="0"/>
                <a:cs typeface="Calibri Light" panose="020F0302020204030204" pitchFamily="34" charset="0"/>
              </a:rPr>
              <a:t> </a:t>
            </a:r>
          </a:p>
          <a:p>
            <a:r>
              <a:rPr lang="en-US" sz="2000" dirty="0">
                <a:solidFill>
                  <a:srgbClr val="000000"/>
                </a:solidFill>
                <a:latin typeface="Calibri Light" panose="020F0302020204030204" pitchFamily="34" charset="0"/>
                <a:cs typeface="Calibri Light" panose="020F0302020204030204" pitchFamily="34" charset="0"/>
              </a:rPr>
              <a:t>RTM </a:t>
            </a:r>
            <a:r>
              <a:rPr lang="en-US" sz="2000" dirty="0" err="1">
                <a:solidFill>
                  <a:srgbClr val="000000"/>
                </a:solidFill>
                <a:latin typeface="Calibri Light" panose="020F0302020204030204" pitchFamily="34" charset="0"/>
                <a:cs typeface="Calibri Light" panose="020F0302020204030204" pitchFamily="34" charset="0"/>
              </a:rPr>
              <a:t>menampilkan</a:t>
            </a:r>
            <a:r>
              <a:rPr lang="en-US" sz="2000" dirty="0">
                <a:solidFill>
                  <a:srgbClr val="000000"/>
                </a:solidFill>
                <a:latin typeface="Calibri Light" panose="020F0302020204030204" pitchFamily="34" charset="0"/>
                <a:cs typeface="Calibri Light" panose="020F0302020204030204" pitchFamily="34" charset="0"/>
              </a:rPr>
              <a:t> </a:t>
            </a:r>
            <a:r>
              <a:rPr lang="en-US" sz="2000" dirty="0" err="1">
                <a:solidFill>
                  <a:srgbClr val="000000"/>
                </a:solidFill>
                <a:latin typeface="Calibri Light" panose="020F0302020204030204" pitchFamily="34" charset="0"/>
                <a:cs typeface="Calibri Light" panose="020F0302020204030204" pitchFamily="34" charset="0"/>
              </a:rPr>
              <a:t>cacat</a:t>
            </a:r>
            <a:r>
              <a:rPr lang="en-US" sz="2000" dirty="0">
                <a:solidFill>
                  <a:srgbClr val="000000"/>
                </a:solidFill>
                <a:latin typeface="Calibri Light" panose="020F0302020204030204" pitchFamily="34" charset="0"/>
                <a:cs typeface="Calibri Light" panose="020F0302020204030204" pitchFamily="34" charset="0"/>
              </a:rPr>
              <a:t> </a:t>
            </a:r>
            <a:r>
              <a:rPr lang="en-US" sz="2000" dirty="0" err="1">
                <a:solidFill>
                  <a:srgbClr val="000000"/>
                </a:solidFill>
                <a:latin typeface="Calibri Light" panose="020F0302020204030204" pitchFamily="34" charset="0"/>
                <a:cs typeface="Calibri Light" panose="020F0302020204030204" pitchFamily="34" charset="0"/>
              </a:rPr>
              <a:t>keseluruhan</a:t>
            </a:r>
            <a:r>
              <a:rPr lang="en-US" sz="2000" dirty="0">
                <a:solidFill>
                  <a:srgbClr val="000000"/>
                </a:solidFill>
                <a:latin typeface="Calibri Light" panose="020F0302020204030204" pitchFamily="34" charset="0"/>
                <a:cs typeface="Calibri Light" panose="020F0302020204030204" pitchFamily="34" charset="0"/>
              </a:rPr>
              <a:t> </a:t>
            </a:r>
            <a:r>
              <a:rPr lang="en-US" sz="2000" dirty="0" err="1">
                <a:solidFill>
                  <a:srgbClr val="000000"/>
                </a:solidFill>
                <a:latin typeface="Calibri Light" panose="020F0302020204030204" pitchFamily="34" charset="0"/>
                <a:cs typeface="Calibri Light" panose="020F0302020204030204" pitchFamily="34" charset="0"/>
              </a:rPr>
              <a:t>atau</a:t>
            </a:r>
            <a:r>
              <a:rPr lang="en-US" sz="2000" dirty="0">
                <a:solidFill>
                  <a:srgbClr val="000000"/>
                </a:solidFill>
                <a:latin typeface="Calibri Light" panose="020F0302020204030204" pitchFamily="34" charset="0"/>
                <a:cs typeface="Calibri Light" panose="020F0302020204030204" pitchFamily="34" charset="0"/>
              </a:rPr>
              <a:t> status </a:t>
            </a:r>
            <a:r>
              <a:rPr lang="en-US" sz="2000" dirty="0" err="1">
                <a:solidFill>
                  <a:srgbClr val="000000"/>
                </a:solidFill>
                <a:latin typeface="Calibri Light" panose="020F0302020204030204" pitchFamily="34" charset="0"/>
                <a:cs typeface="Calibri Light" panose="020F0302020204030204" pitchFamily="34" charset="0"/>
              </a:rPr>
              <a:t>eksekusi</a:t>
            </a:r>
            <a:r>
              <a:rPr lang="en-US" sz="2000" dirty="0">
                <a:solidFill>
                  <a:srgbClr val="000000"/>
                </a:solidFill>
                <a:latin typeface="Calibri Light" panose="020F0302020204030204" pitchFamily="34" charset="0"/>
                <a:cs typeface="Calibri Light" panose="020F0302020204030204" pitchFamily="34" charset="0"/>
              </a:rPr>
              <a:t> </a:t>
            </a:r>
            <a:r>
              <a:rPr lang="en-US" sz="2000" dirty="0" err="1">
                <a:solidFill>
                  <a:srgbClr val="000000"/>
                </a:solidFill>
                <a:latin typeface="Calibri Light" panose="020F0302020204030204" pitchFamily="34" charset="0"/>
                <a:cs typeface="Calibri Light" panose="020F0302020204030204" pitchFamily="34" charset="0"/>
              </a:rPr>
              <a:t>dengan</a:t>
            </a:r>
            <a:r>
              <a:rPr lang="en-US" sz="2000" dirty="0">
                <a:solidFill>
                  <a:srgbClr val="000000"/>
                </a:solidFill>
                <a:latin typeface="Calibri Light" panose="020F0302020204030204" pitchFamily="34" charset="0"/>
                <a:cs typeface="Calibri Light" panose="020F0302020204030204" pitchFamily="34" charset="0"/>
              </a:rPr>
              <a:t> focus pada </a:t>
            </a:r>
            <a:r>
              <a:rPr lang="en-US" sz="2000" dirty="0" err="1">
                <a:solidFill>
                  <a:srgbClr val="000000"/>
                </a:solidFill>
                <a:latin typeface="Calibri Light" panose="020F0302020204030204" pitchFamily="34" charset="0"/>
                <a:cs typeface="Calibri Light" panose="020F0302020204030204" pitchFamily="34" charset="0"/>
              </a:rPr>
              <a:t>kebutuhan</a:t>
            </a:r>
            <a:r>
              <a:rPr lang="en-US" sz="2000" dirty="0">
                <a:solidFill>
                  <a:srgbClr val="000000"/>
                </a:solidFill>
                <a:latin typeface="Calibri Light" panose="020F0302020204030204" pitchFamily="34" charset="0"/>
                <a:cs typeface="Calibri Light" panose="020F0302020204030204" pitchFamily="34" charset="0"/>
              </a:rPr>
              <a:t> </a:t>
            </a:r>
            <a:r>
              <a:rPr lang="en-US" sz="2000" dirty="0" err="1">
                <a:solidFill>
                  <a:srgbClr val="000000"/>
                </a:solidFill>
                <a:latin typeface="Calibri Light" panose="020F0302020204030204" pitchFamily="34" charset="0"/>
                <a:cs typeface="Calibri Light" panose="020F0302020204030204" pitchFamily="34" charset="0"/>
              </a:rPr>
              <a:t>bisnis</a:t>
            </a:r>
            <a:r>
              <a:rPr lang="en-US" sz="2000" dirty="0">
                <a:solidFill>
                  <a:srgbClr val="000000"/>
                </a:solidFill>
                <a:latin typeface="Calibri Light" panose="020F0302020204030204" pitchFamily="34" charset="0"/>
                <a:cs typeface="Calibri Light" panose="020F0302020204030204" pitchFamily="34" charset="0"/>
              </a:rPr>
              <a:t>.</a:t>
            </a:r>
          </a:p>
          <a:p>
            <a:r>
              <a:rPr lang="en-US" sz="2000" dirty="0">
                <a:solidFill>
                  <a:srgbClr val="000000"/>
                </a:solidFill>
                <a:latin typeface="Calibri Light" panose="020F0302020204030204" pitchFamily="34" charset="0"/>
                <a:cs typeface="Calibri Light" panose="020F0302020204030204" pitchFamily="34" charset="0"/>
              </a:rPr>
              <a:t>RTM </a:t>
            </a:r>
            <a:r>
              <a:rPr lang="en-US" sz="2000" dirty="0" err="1">
                <a:solidFill>
                  <a:srgbClr val="000000"/>
                </a:solidFill>
                <a:latin typeface="Calibri Light" panose="020F0302020204030204" pitchFamily="34" charset="0"/>
                <a:cs typeface="Calibri Light" panose="020F0302020204030204" pitchFamily="34" charset="0"/>
              </a:rPr>
              <a:t>membantu</a:t>
            </a:r>
            <a:r>
              <a:rPr lang="en-US" sz="2000" dirty="0">
                <a:solidFill>
                  <a:srgbClr val="000000"/>
                </a:solidFill>
                <a:latin typeface="Calibri Light" panose="020F0302020204030204" pitchFamily="34" charset="0"/>
                <a:cs typeface="Calibri Light" panose="020F0302020204030204" pitchFamily="34" charset="0"/>
              </a:rPr>
              <a:t> </a:t>
            </a:r>
            <a:r>
              <a:rPr lang="en-US" sz="2000" dirty="0" err="1">
                <a:solidFill>
                  <a:srgbClr val="000000"/>
                </a:solidFill>
                <a:latin typeface="Calibri Light" panose="020F0302020204030204" pitchFamily="34" charset="0"/>
                <a:cs typeface="Calibri Light" panose="020F0302020204030204" pitchFamily="34" charset="0"/>
              </a:rPr>
              <a:t>dalam</a:t>
            </a:r>
            <a:r>
              <a:rPr lang="en-US" sz="2000" dirty="0">
                <a:solidFill>
                  <a:srgbClr val="000000"/>
                </a:solidFill>
                <a:latin typeface="Calibri Light" panose="020F0302020204030204" pitchFamily="34" charset="0"/>
                <a:cs typeface="Calibri Light" panose="020F0302020204030204" pitchFamily="34" charset="0"/>
              </a:rPr>
              <a:t> </a:t>
            </a:r>
            <a:r>
              <a:rPr lang="en-US" sz="2000" dirty="0" err="1">
                <a:solidFill>
                  <a:srgbClr val="000000"/>
                </a:solidFill>
                <a:latin typeface="Calibri Light" panose="020F0302020204030204" pitchFamily="34" charset="0"/>
                <a:cs typeface="Calibri Light" panose="020F0302020204030204" pitchFamily="34" charset="0"/>
              </a:rPr>
              <a:t>menganalisis</a:t>
            </a:r>
            <a:r>
              <a:rPr lang="en-US" sz="2000" dirty="0">
                <a:solidFill>
                  <a:srgbClr val="000000"/>
                </a:solidFill>
                <a:latin typeface="Calibri Light" panose="020F0302020204030204" pitchFamily="34" charset="0"/>
                <a:cs typeface="Calibri Light" panose="020F0302020204030204" pitchFamily="34" charset="0"/>
              </a:rPr>
              <a:t> </a:t>
            </a:r>
            <a:r>
              <a:rPr lang="en-US" sz="2000" dirty="0" err="1">
                <a:solidFill>
                  <a:srgbClr val="000000"/>
                </a:solidFill>
                <a:latin typeface="Calibri Light" panose="020F0302020204030204" pitchFamily="34" charset="0"/>
                <a:cs typeface="Calibri Light" panose="020F0302020204030204" pitchFamily="34" charset="0"/>
              </a:rPr>
              <a:t>atau</a:t>
            </a:r>
            <a:r>
              <a:rPr lang="en-US" sz="2000" dirty="0">
                <a:solidFill>
                  <a:srgbClr val="000000"/>
                </a:solidFill>
                <a:latin typeface="Calibri Light" panose="020F0302020204030204" pitchFamily="34" charset="0"/>
                <a:cs typeface="Calibri Light" panose="020F0302020204030204" pitchFamily="34" charset="0"/>
              </a:rPr>
              <a:t> </a:t>
            </a:r>
            <a:r>
              <a:rPr lang="en-US" sz="2000" dirty="0" err="1">
                <a:solidFill>
                  <a:srgbClr val="000000"/>
                </a:solidFill>
                <a:latin typeface="Calibri Light" panose="020F0302020204030204" pitchFamily="34" charset="0"/>
                <a:cs typeface="Calibri Light" panose="020F0302020204030204" pitchFamily="34" charset="0"/>
              </a:rPr>
              <a:t>memperkirakan</a:t>
            </a:r>
            <a:r>
              <a:rPr lang="en-US" sz="2000" dirty="0">
                <a:solidFill>
                  <a:srgbClr val="000000"/>
                </a:solidFill>
                <a:latin typeface="Calibri Light" panose="020F0302020204030204" pitchFamily="34" charset="0"/>
                <a:cs typeface="Calibri Light" panose="020F0302020204030204" pitchFamily="34" charset="0"/>
              </a:rPr>
              <a:t> </a:t>
            </a:r>
            <a:r>
              <a:rPr lang="en-US" sz="2000" dirty="0" err="1">
                <a:solidFill>
                  <a:srgbClr val="000000"/>
                </a:solidFill>
                <a:latin typeface="Calibri Light" panose="020F0302020204030204" pitchFamily="34" charset="0"/>
                <a:cs typeface="Calibri Light" panose="020F0302020204030204" pitchFamily="34" charset="0"/>
              </a:rPr>
              <a:t>dampak</a:t>
            </a:r>
            <a:r>
              <a:rPr lang="en-US" sz="2000" dirty="0">
                <a:solidFill>
                  <a:srgbClr val="000000"/>
                </a:solidFill>
                <a:latin typeface="Calibri Light" panose="020F0302020204030204" pitchFamily="34" charset="0"/>
                <a:cs typeface="Calibri Light" panose="020F0302020204030204" pitchFamily="34" charset="0"/>
              </a:rPr>
              <a:t> pada </a:t>
            </a:r>
            <a:r>
              <a:rPr lang="en-US" sz="2000" dirty="0" err="1">
                <a:solidFill>
                  <a:srgbClr val="000000"/>
                </a:solidFill>
                <a:latin typeface="Calibri Light" panose="020F0302020204030204" pitchFamily="34" charset="0"/>
                <a:cs typeface="Calibri Light" panose="020F0302020204030204" pitchFamily="34" charset="0"/>
              </a:rPr>
              <a:t>tim</a:t>
            </a:r>
            <a:r>
              <a:rPr lang="en-US" sz="2000" dirty="0">
                <a:solidFill>
                  <a:srgbClr val="000000"/>
                </a:solidFill>
                <a:latin typeface="Calibri Light" panose="020F0302020204030204" pitchFamily="34" charset="0"/>
                <a:cs typeface="Calibri Light" panose="020F0302020204030204" pitchFamily="34" charset="0"/>
              </a:rPr>
              <a:t> QA </a:t>
            </a:r>
            <a:r>
              <a:rPr lang="en-US" sz="2000" dirty="0" err="1">
                <a:solidFill>
                  <a:srgbClr val="000000"/>
                </a:solidFill>
                <a:latin typeface="Calibri Light" panose="020F0302020204030204" pitchFamily="34" charset="0"/>
                <a:cs typeface="Calibri Light" panose="020F0302020204030204" pitchFamily="34" charset="0"/>
              </a:rPr>
              <a:t>bekerja</a:t>
            </a:r>
            <a:r>
              <a:rPr lang="en-US" sz="2000" dirty="0">
                <a:solidFill>
                  <a:srgbClr val="000000"/>
                </a:solidFill>
                <a:latin typeface="Calibri Light" panose="020F0302020204030204" pitchFamily="34" charset="0"/>
                <a:cs typeface="Calibri Light" panose="020F0302020204030204" pitchFamily="34" charset="0"/>
              </a:rPr>
              <a:t> </a:t>
            </a:r>
            <a:r>
              <a:rPr lang="en-US" sz="2000" dirty="0" err="1">
                <a:solidFill>
                  <a:srgbClr val="000000"/>
                </a:solidFill>
                <a:latin typeface="Calibri Light" panose="020F0302020204030204" pitchFamily="34" charset="0"/>
                <a:cs typeface="Calibri Light" panose="020F0302020204030204" pitchFamily="34" charset="0"/>
              </a:rPr>
              <a:t>dengan</a:t>
            </a:r>
            <a:r>
              <a:rPr lang="en-US" sz="2000" dirty="0">
                <a:solidFill>
                  <a:srgbClr val="000000"/>
                </a:solidFill>
                <a:latin typeface="Calibri Light" panose="020F0302020204030204" pitchFamily="34" charset="0"/>
                <a:cs typeface="Calibri Light" panose="020F0302020204030204" pitchFamily="34" charset="0"/>
              </a:rPr>
              <a:t> </a:t>
            </a:r>
            <a:r>
              <a:rPr lang="en-US" sz="2000" dirty="0" err="1">
                <a:solidFill>
                  <a:srgbClr val="000000"/>
                </a:solidFill>
                <a:latin typeface="Calibri Light" panose="020F0302020204030204" pitchFamily="34" charset="0"/>
                <a:cs typeface="Calibri Light" panose="020F0302020204030204" pitchFamily="34" charset="0"/>
              </a:rPr>
              <a:t>meninjau</a:t>
            </a:r>
            <a:r>
              <a:rPr lang="en-US" sz="2000" dirty="0">
                <a:solidFill>
                  <a:srgbClr val="000000"/>
                </a:solidFill>
                <a:latin typeface="Calibri Light" panose="020F0302020204030204" pitchFamily="34" charset="0"/>
                <a:cs typeface="Calibri Light" panose="020F0302020204030204" pitchFamily="34" charset="0"/>
              </a:rPr>
              <a:t> Kembali </a:t>
            </a:r>
            <a:r>
              <a:rPr lang="en-US" sz="2000" dirty="0" err="1">
                <a:solidFill>
                  <a:srgbClr val="000000"/>
                </a:solidFill>
                <a:latin typeface="Calibri Light" panose="020F0302020204030204" pitchFamily="34" charset="0"/>
                <a:cs typeface="Calibri Light" panose="020F0302020204030204" pitchFamily="34" charset="0"/>
              </a:rPr>
              <a:t>atau</a:t>
            </a:r>
            <a:r>
              <a:rPr lang="en-US" sz="2000" dirty="0">
                <a:solidFill>
                  <a:srgbClr val="000000"/>
                </a:solidFill>
                <a:latin typeface="Calibri Light" panose="020F0302020204030204" pitchFamily="34" charset="0"/>
                <a:cs typeface="Calibri Light" panose="020F0302020204030204" pitchFamily="34" charset="0"/>
              </a:rPr>
              <a:t> </a:t>
            </a:r>
            <a:r>
              <a:rPr lang="en-US" sz="2000" dirty="0" err="1">
                <a:solidFill>
                  <a:srgbClr val="000000"/>
                </a:solidFill>
                <a:latin typeface="Calibri Light" panose="020F0302020204030204" pitchFamily="34" charset="0"/>
                <a:cs typeface="Calibri Light" panose="020F0302020204030204" pitchFamily="34" charset="0"/>
              </a:rPr>
              <a:t>mengerjakan</a:t>
            </a:r>
            <a:r>
              <a:rPr lang="en-US" sz="2000" dirty="0">
                <a:solidFill>
                  <a:srgbClr val="000000"/>
                </a:solidFill>
                <a:latin typeface="Calibri Light" panose="020F0302020204030204" pitchFamily="34" charset="0"/>
                <a:cs typeface="Calibri Light" panose="020F0302020204030204" pitchFamily="34" charset="0"/>
              </a:rPr>
              <a:t> </a:t>
            </a:r>
            <a:r>
              <a:rPr lang="en-US" sz="2000" dirty="0" err="1">
                <a:solidFill>
                  <a:srgbClr val="000000"/>
                </a:solidFill>
                <a:latin typeface="Calibri Light" panose="020F0302020204030204" pitchFamily="34" charset="0"/>
                <a:cs typeface="Calibri Light" panose="020F0302020204030204" pitchFamily="34" charset="0"/>
              </a:rPr>
              <a:t>ulang</a:t>
            </a:r>
            <a:r>
              <a:rPr lang="en-US" sz="2000" dirty="0">
                <a:solidFill>
                  <a:srgbClr val="000000"/>
                </a:solidFill>
                <a:latin typeface="Calibri Light" panose="020F0302020204030204" pitchFamily="34" charset="0"/>
                <a:cs typeface="Calibri Light" panose="020F0302020204030204" pitchFamily="34" charset="0"/>
              </a:rPr>
              <a:t> </a:t>
            </a:r>
            <a:r>
              <a:rPr lang="en-US" sz="2000" dirty="0" err="1">
                <a:solidFill>
                  <a:srgbClr val="000000"/>
                </a:solidFill>
                <a:latin typeface="Calibri Light" panose="020F0302020204030204" pitchFamily="34" charset="0"/>
                <a:cs typeface="Calibri Light" panose="020F0302020204030204" pitchFamily="34" charset="0"/>
              </a:rPr>
              <a:t>kasus</a:t>
            </a:r>
            <a:r>
              <a:rPr lang="en-US" sz="2000" dirty="0">
                <a:solidFill>
                  <a:srgbClr val="000000"/>
                </a:solidFill>
                <a:latin typeface="Calibri Light" panose="020F0302020204030204" pitchFamily="34" charset="0"/>
                <a:cs typeface="Calibri Light" panose="020F0302020204030204" pitchFamily="34" charset="0"/>
              </a:rPr>
              <a:t> uji.</a:t>
            </a:r>
            <a:endParaRPr lang="en-US"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38086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3473-60EB-46DD-AFA7-1A98D584BD59}"/>
              </a:ext>
            </a:extLst>
          </p:cNvPr>
          <p:cNvSpPr>
            <a:spLocks noGrp="1"/>
          </p:cNvSpPr>
          <p:nvPr>
            <p:ph type="title"/>
          </p:nvPr>
        </p:nvSpPr>
        <p:spPr>
          <a:xfrm>
            <a:off x="1223681" y="2481814"/>
            <a:ext cx="9744637" cy="809251"/>
          </a:xfrm>
        </p:spPr>
        <p:txBody>
          <a:bodyPr>
            <a:noAutofit/>
          </a:bodyPr>
          <a:lstStyle/>
          <a:p>
            <a:r>
              <a:rPr lang="en-US" sz="5400" i="1" dirty="0" err="1">
                <a:solidFill>
                  <a:schemeClr val="accent5">
                    <a:lumMod val="75000"/>
                  </a:schemeClr>
                </a:solidFill>
              </a:rPr>
              <a:t>Lingkungan</a:t>
            </a:r>
            <a:r>
              <a:rPr lang="en-US" sz="5400" i="1" dirty="0">
                <a:solidFill>
                  <a:schemeClr val="accent5">
                    <a:lumMod val="75000"/>
                  </a:schemeClr>
                </a:solidFill>
              </a:rPr>
              <a:t> </a:t>
            </a:r>
            <a:r>
              <a:rPr lang="en-US" sz="5400" i="1" dirty="0" err="1">
                <a:solidFill>
                  <a:schemeClr val="accent5">
                    <a:lumMod val="75000"/>
                  </a:schemeClr>
                </a:solidFill>
              </a:rPr>
              <a:t>Pengujian</a:t>
            </a:r>
            <a:endParaRPr lang="en-US" sz="5400" i="1" dirty="0">
              <a:solidFill>
                <a:schemeClr val="accent5">
                  <a:lumMod val="75000"/>
                </a:schemeClr>
              </a:solidFill>
            </a:endParaRPr>
          </a:p>
        </p:txBody>
      </p:sp>
    </p:spTree>
    <p:extLst>
      <p:ext uri="{BB962C8B-B14F-4D97-AF65-F5344CB8AC3E}">
        <p14:creationId xmlns:p14="http://schemas.microsoft.com/office/powerpoint/2010/main" val="2352898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Menyiapkan</a:t>
            </a:r>
            <a:r>
              <a:rPr lang="en-US" dirty="0"/>
              <a:t> </a:t>
            </a:r>
            <a:r>
              <a:rPr lang="en-US" dirty="0" err="1"/>
              <a:t>Lingkungan</a:t>
            </a:r>
            <a:r>
              <a:rPr lang="en-US" dirty="0"/>
              <a:t> </a:t>
            </a:r>
            <a:r>
              <a:rPr lang="en-US" dirty="0" err="1"/>
              <a:t>untuk</a:t>
            </a:r>
            <a:r>
              <a:rPr lang="en-US" dirty="0"/>
              <a:t> </a:t>
            </a:r>
            <a:r>
              <a:rPr lang="en-US" dirty="0" err="1"/>
              <a:t>Pengujian</a:t>
            </a:r>
            <a:r>
              <a:rPr lang="en-US" dirty="0"/>
              <a:t> </a:t>
            </a:r>
            <a:r>
              <a:rPr lang="en-US" dirty="0" err="1"/>
              <a:t>Perangkat</a:t>
            </a:r>
            <a:r>
              <a:rPr lang="en-US" dirty="0"/>
              <a:t> </a:t>
            </a:r>
            <a:r>
              <a:rPr lang="en-US" dirty="0" err="1"/>
              <a:t>Lunak</a:t>
            </a:r>
            <a:endParaRPr lang="id-ID" dirty="0"/>
          </a:p>
        </p:txBody>
      </p:sp>
      <p:sp>
        <p:nvSpPr>
          <p:cNvPr id="3" name="Content Placeholder 2"/>
          <p:cNvSpPr>
            <a:spLocks noGrp="1"/>
          </p:cNvSpPr>
          <p:nvPr>
            <p:ph idx="1"/>
          </p:nvPr>
        </p:nvSpPr>
        <p:spPr>
          <a:xfrm>
            <a:off x="1541928" y="2034709"/>
            <a:ext cx="9744637" cy="3312795"/>
          </a:xfrm>
        </p:spPr>
        <p:txBody>
          <a:bodyPr>
            <a:normAutofit/>
          </a:bodyPr>
          <a:lstStyle/>
          <a:p>
            <a:pPr algn="just"/>
            <a:r>
              <a:rPr lang="en-US" dirty="0" err="1"/>
              <a:t>Menyiapkan</a:t>
            </a:r>
            <a:r>
              <a:rPr lang="en-US" dirty="0"/>
              <a:t> </a:t>
            </a:r>
            <a:r>
              <a:rPr lang="en-US" dirty="0" err="1"/>
              <a:t>Lingkungan</a:t>
            </a:r>
            <a:r>
              <a:rPr lang="en-US" dirty="0"/>
              <a:t> </a:t>
            </a:r>
            <a:r>
              <a:rPr lang="en-US" dirty="0" err="1"/>
              <a:t>pengujian</a:t>
            </a:r>
            <a:r>
              <a:rPr lang="en-US" dirty="0"/>
              <a:t> </a:t>
            </a:r>
            <a:r>
              <a:rPr lang="en-US" dirty="0" err="1"/>
              <a:t>adalah</a:t>
            </a:r>
            <a:r>
              <a:rPr lang="en-US" dirty="0"/>
              <a:t> </a:t>
            </a:r>
            <a:r>
              <a:rPr lang="en-US" dirty="0" err="1"/>
              <a:t>pengaturan</a:t>
            </a:r>
            <a:r>
              <a:rPr lang="en-US" dirty="0"/>
              <a:t> software dan hardware </a:t>
            </a:r>
            <a:r>
              <a:rPr lang="en-US" dirty="0" err="1"/>
              <a:t>untuk</a:t>
            </a:r>
            <a:r>
              <a:rPr lang="en-US" dirty="0"/>
              <a:t> </a:t>
            </a:r>
            <a:r>
              <a:rPr lang="en-US" dirty="0" err="1"/>
              <a:t>tim</a:t>
            </a:r>
            <a:r>
              <a:rPr lang="en-US" dirty="0"/>
              <a:t> </a:t>
            </a:r>
            <a:r>
              <a:rPr lang="en-US" dirty="0" err="1"/>
              <a:t>penguji</a:t>
            </a:r>
            <a:r>
              <a:rPr lang="en-US" dirty="0"/>
              <a:t> </a:t>
            </a:r>
            <a:r>
              <a:rPr lang="en-US" dirty="0" err="1"/>
              <a:t>dalam</a:t>
            </a:r>
            <a:r>
              <a:rPr lang="en-US" dirty="0"/>
              <a:t> </a:t>
            </a:r>
            <a:r>
              <a:rPr lang="en-US" dirty="0" err="1"/>
              <a:t>melaksanakan</a:t>
            </a:r>
            <a:r>
              <a:rPr lang="en-US" dirty="0"/>
              <a:t> </a:t>
            </a:r>
            <a:r>
              <a:rPr lang="en-US" dirty="0" err="1"/>
              <a:t>kasus</a:t>
            </a:r>
            <a:r>
              <a:rPr lang="en-US" dirty="0"/>
              <a:t> uji. Hal </a:t>
            </a:r>
            <a:r>
              <a:rPr lang="en-US" dirty="0" err="1"/>
              <a:t>ini</a:t>
            </a:r>
            <a:r>
              <a:rPr lang="en-US" dirty="0"/>
              <a:t> </a:t>
            </a:r>
            <a:r>
              <a:rPr lang="en-US" dirty="0" err="1"/>
              <a:t>mendukung</a:t>
            </a:r>
            <a:r>
              <a:rPr lang="en-US" dirty="0"/>
              <a:t> </a:t>
            </a:r>
            <a:r>
              <a:rPr lang="en-US" dirty="0" err="1"/>
              <a:t>eksekusi</a:t>
            </a:r>
            <a:r>
              <a:rPr lang="en-US" dirty="0"/>
              <a:t> </a:t>
            </a:r>
            <a:r>
              <a:rPr lang="en-US" dirty="0" err="1"/>
              <a:t>pengujian</a:t>
            </a:r>
            <a:r>
              <a:rPr lang="en-US" dirty="0"/>
              <a:t> </a:t>
            </a:r>
            <a:r>
              <a:rPr lang="en-US" dirty="0" err="1"/>
              <a:t>dengan</a:t>
            </a:r>
            <a:r>
              <a:rPr lang="en-US" dirty="0"/>
              <a:t> hardware dan software, dan </a:t>
            </a:r>
            <a:r>
              <a:rPr lang="en-US" dirty="0" err="1"/>
              <a:t>jaringan</a:t>
            </a:r>
            <a:r>
              <a:rPr lang="en-US" dirty="0"/>
              <a:t> yang </a:t>
            </a:r>
            <a:r>
              <a:rPr lang="en-US" dirty="0" err="1"/>
              <a:t>dikonfirgurasi</a:t>
            </a:r>
            <a:r>
              <a:rPr lang="en-US" dirty="0"/>
              <a:t>. </a:t>
            </a:r>
          </a:p>
          <a:p>
            <a:pPr algn="just"/>
            <a:r>
              <a:rPr lang="en-US" dirty="0" err="1"/>
              <a:t>Tempat</a:t>
            </a:r>
            <a:r>
              <a:rPr lang="en-US" dirty="0"/>
              <a:t> </a:t>
            </a:r>
            <a:r>
              <a:rPr lang="en-US" dirty="0" err="1"/>
              <a:t>pengujian</a:t>
            </a:r>
            <a:r>
              <a:rPr lang="en-US" dirty="0"/>
              <a:t> dan </a:t>
            </a:r>
            <a:r>
              <a:rPr lang="en-US" dirty="0" err="1"/>
              <a:t>lingkungan</a:t>
            </a:r>
            <a:r>
              <a:rPr lang="en-US" dirty="0"/>
              <a:t> </a:t>
            </a:r>
            <a:r>
              <a:rPr lang="en-US" dirty="0" err="1"/>
              <a:t>pengujian</a:t>
            </a:r>
            <a:r>
              <a:rPr lang="en-US" dirty="0"/>
              <a:t> </a:t>
            </a:r>
            <a:r>
              <a:rPr lang="en-US" dirty="0" err="1"/>
              <a:t>dikonfigurasi</a:t>
            </a:r>
            <a:r>
              <a:rPr lang="en-US" dirty="0"/>
              <a:t> </a:t>
            </a:r>
            <a:r>
              <a:rPr lang="en-US" dirty="0" err="1"/>
              <a:t>sesuai</a:t>
            </a:r>
            <a:r>
              <a:rPr lang="en-US" dirty="0"/>
              <a:t> </a:t>
            </a:r>
            <a:r>
              <a:rPr lang="en-US" dirty="0" err="1"/>
              <a:t>kebutuhan</a:t>
            </a:r>
            <a:r>
              <a:rPr lang="en-US" dirty="0"/>
              <a:t> </a:t>
            </a:r>
            <a:r>
              <a:rPr lang="en-US" dirty="0" err="1"/>
              <a:t>aplikasi</a:t>
            </a:r>
            <a:r>
              <a:rPr lang="en-US" dirty="0"/>
              <a:t> yang </a:t>
            </a:r>
            <a:r>
              <a:rPr lang="en-US" dirty="0" err="1"/>
              <a:t>diuji</a:t>
            </a:r>
            <a:r>
              <a:rPr lang="en-US" dirty="0"/>
              <a:t> (AUT). </a:t>
            </a:r>
          </a:p>
          <a:p>
            <a:pPr algn="just"/>
            <a:r>
              <a:rPr lang="en-US" dirty="0" err="1"/>
              <a:t>Pada</a:t>
            </a:r>
            <a:r>
              <a:rPr lang="en-US" dirty="0"/>
              <a:t> </a:t>
            </a:r>
            <a:r>
              <a:rPr lang="en-US" dirty="0" err="1"/>
              <a:t>beberapa</a:t>
            </a:r>
            <a:r>
              <a:rPr lang="en-US" dirty="0"/>
              <a:t> </a:t>
            </a:r>
            <a:r>
              <a:rPr lang="en-US" dirty="0" err="1"/>
              <a:t>kesempatan</a:t>
            </a:r>
            <a:r>
              <a:rPr lang="en-US" dirty="0"/>
              <a:t>, </a:t>
            </a:r>
            <a:r>
              <a:rPr lang="en-US" dirty="0" err="1"/>
              <a:t>tempat</a:t>
            </a:r>
            <a:r>
              <a:rPr lang="en-US" dirty="0"/>
              <a:t> </a:t>
            </a:r>
            <a:r>
              <a:rPr lang="en-US" dirty="0" err="1"/>
              <a:t>pengujian</a:t>
            </a:r>
            <a:r>
              <a:rPr lang="en-US" dirty="0"/>
              <a:t> </a:t>
            </a:r>
            <a:r>
              <a:rPr lang="en-US" dirty="0" err="1"/>
              <a:t>dapat</a:t>
            </a:r>
            <a:r>
              <a:rPr lang="en-US" dirty="0"/>
              <a:t> </a:t>
            </a:r>
            <a:r>
              <a:rPr lang="en-US" dirty="0" err="1"/>
              <a:t>dipadukan</a:t>
            </a:r>
            <a:r>
              <a:rPr lang="en-US" dirty="0"/>
              <a:t>/ </a:t>
            </a:r>
            <a:r>
              <a:rPr lang="en-US" dirty="0" err="1"/>
              <a:t>dikombinasikan</a:t>
            </a:r>
            <a:r>
              <a:rPr lang="en-US" dirty="0"/>
              <a:t> </a:t>
            </a:r>
            <a:r>
              <a:rPr lang="en-US" dirty="0" err="1"/>
              <a:t>menjadi</a:t>
            </a:r>
            <a:r>
              <a:rPr lang="en-US" dirty="0"/>
              <a:t> </a:t>
            </a:r>
            <a:r>
              <a:rPr lang="en-US" dirty="0" err="1"/>
              <a:t>lingkungan</a:t>
            </a:r>
            <a:r>
              <a:rPr lang="en-US" dirty="0"/>
              <a:t> </a:t>
            </a:r>
            <a:r>
              <a:rPr lang="en-US" dirty="0" err="1"/>
              <a:t>pengujian</a:t>
            </a:r>
            <a:r>
              <a:rPr lang="en-US" dirty="0"/>
              <a:t> dan data </a:t>
            </a:r>
            <a:r>
              <a:rPr lang="en-US" dirty="0" err="1"/>
              <a:t>pengujian</a:t>
            </a:r>
            <a:r>
              <a:rPr lang="en-US" dirty="0"/>
              <a:t> yang </a:t>
            </a:r>
            <a:r>
              <a:rPr lang="en-US" dirty="0" err="1"/>
              <a:t>dioperasikan</a:t>
            </a:r>
            <a:r>
              <a:rPr lang="en-US" dirty="0"/>
              <a:t>. </a:t>
            </a:r>
          </a:p>
          <a:p>
            <a:pPr algn="just"/>
            <a:r>
              <a:rPr lang="en-US" dirty="0" err="1"/>
              <a:t>Menyiapkan</a:t>
            </a:r>
            <a:r>
              <a:rPr lang="en-US" dirty="0"/>
              <a:t> </a:t>
            </a:r>
            <a:r>
              <a:rPr lang="en-US" dirty="0" err="1"/>
              <a:t>lingkungan</a:t>
            </a:r>
            <a:r>
              <a:rPr lang="en-US" dirty="0"/>
              <a:t> </a:t>
            </a:r>
            <a:r>
              <a:rPr lang="en-US" dirty="0" err="1"/>
              <a:t>pengujian</a:t>
            </a:r>
            <a:r>
              <a:rPr lang="en-US" dirty="0"/>
              <a:t> yang </a:t>
            </a:r>
            <a:r>
              <a:rPr lang="en-US" dirty="0" err="1"/>
              <a:t>tepat</a:t>
            </a:r>
            <a:r>
              <a:rPr lang="en-US" dirty="0"/>
              <a:t> </a:t>
            </a:r>
            <a:r>
              <a:rPr lang="en-US" dirty="0" err="1"/>
              <a:t>memastikan</a:t>
            </a:r>
            <a:r>
              <a:rPr lang="en-US" dirty="0"/>
              <a:t> </a:t>
            </a:r>
            <a:r>
              <a:rPr lang="en-US" dirty="0" err="1"/>
              <a:t>keberhasilan</a:t>
            </a:r>
            <a:r>
              <a:rPr lang="en-US" dirty="0"/>
              <a:t> </a:t>
            </a:r>
            <a:r>
              <a:rPr lang="en-US" dirty="0" err="1"/>
              <a:t>pengujian</a:t>
            </a:r>
            <a:r>
              <a:rPr lang="en-US" dirty="0"/>
              <a:t> </a:t>
            </a:r>
            <a:r>
              <a:rPr lang="en-US" dirty="0" err="1"/>
              <a:t>perangkat</a:t>
            </a:r>
            <a:r>
              <a:rPr lang="en-US" dirty="0"/>
              <a:t> </a:t>
            </a:r>
            <a:r>
              <a:rPr lang="en-US" dirty="0" err="1"/>
              <a:t>lunak</a:t>
            </a:r>
            <a:r>
              <a:rPr lang="en-US" dirty="0"/>
              <a:t>. </a:t>
            </a:r>
            <a:r>
              <a:rPr lang="en-US" dirty="0" err="1"/>
              <a:t>Setiap</a:t>
            </a:r>
            <a:r>
              <a:rPr lang="en-US" dirty="0"/>
              <a:t> </a:t>
            </a:r>
            <a:r>
              <a:rPr lang="en-US" dirty="0" err="1"/>
              <a:t>kekurangan</a:t>
            </a:r>
            <a:r>
              <a:rPr lang="en-US" dirty="0"/>
              <a:t> </a:t>
            </a:r>
            <a:r>
              <a:rPr lang="en-US" dirty="0" err="1"/>
              <a:t>dalam</a:t>
            </a:r>
            <a:r>
              <a:rPr lang="en-US" dirty="0"/>
              <a:t> proses </a:t>
            </a:r>
            <a:r>
              <a:rPr lang="en-US" dirty="0" err="1"/>
              <a:t>ini</a:t>
            </a:r>
            <a:r>
              <a:rPr lang="en-US" dirty="0"/>
              <a:t> </a:t>
            </a:r>
            <a:r>
              <a:rPr lang="en-US" dirty="0" err="1"/>
              <a:t>dapat</a:t>
            </a:r>
            <a:r>
              <a:rPr lang="en-US" dirty="0"/>
              <a:t> </a:t>
            </a:r>
            <a:r>
              <a:rPr lang="en-US" dirty="0" err="1"/>
              <a:t>menyebabkan</a:t>
            </a:r>
            <a:r>
              <a:rPr lang="en-US" dirty="0"/>
              <a:t> </a:t>
            </a:r>
            <a:r>
              <a:rPr lang="en-US" dirty="0" err="1"/>
              <a:t>biaya</a:t>
            </a:r>
            <a:r>
              <a:rPr lang="en-US" dirty="0"/>
              <a:t> dan </a:t>
            </a:r>
            <a:r>
              <a:rPr lang="en-US" dirty="0" err="1"/>
              <a:t>tambahan</a:t>
            </a:r>
            <a:r>
              <a:rPr lang="en-US" dirty="0"/>
              <a:t> </a:t>
            </a:r>
            <a:r>
              <a:rPr lang="en-US" dirty="0" err="1"/>
              <a:t>waktu</a:t>
            </a:r>
            <a:r>
              <a:rPr lang="en-US" dirty="0"/>
              <a:t> </a:t>
            </a:r>
            <a:r>
              <a:rPr lang="en-US" dirty="0" err="1"/>
              <a:t>bagi</a:t>
            </a:r>
            <a:r>
              <a:rPr lang="en-US" dirty="0"/>
              <a:t> client. </a:t>
            </a:r>
          </a:p>
          <a:p>
            <a:pPr marL="0" indent="0" algn="just">
              <a:buNone/>
            </a:pPr>
            <a:endParaRPr lang="en-US" dirty="0"/>
          </a:p>
          <a:p>
            <a:pPr marL="0" indent="0" algn="just">
              <a:buNone/>
            </a:pPr>
            <a:endParaRPr lang="id-ID" dirty="0"/>
          </a:p>
        </p:txBody>
      </p:sp>
      <p:sp>
        <p:nvSpPr>
          <p:cNvPr id="4"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id-ID" sz="1200" b="1" dirty="0">
                <a:solidFill>
                  <a:schemeClr val="accent5">
                    <a:lumMod val="75000"/>
                  </a:schemeClr>
                </a:solidFill>
              </a:rPr>
              <a:t>SOFTWARE QUALITY &amp; TESTING</a:t>
            </a:r>
            <a:endParaRPr lang="en-ID" sz="1050" b="1" dirty="0">
              <a:solidFill>
                <a:schemeClr val="accent5">
                  <a:lumMod val="75000"/>
                </a:schemeClr>
              </a:solidFill>
            </a:endParaRP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1735010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5FA6D-6381-4BB3-9963-66D8D35E66AB}"/>
              </a:ext>
            </a:extLst>
          </p:cNvPr>
          <p:cNvSpPr>
            <a:spLocks noGrp="1"/>
          </p:cNvSpPr>
          <p:nvPr>
            <p:ph type="title"/>
          </p:nvPr>
        </p:nvSpPr>
        <p:spPr/>
        <p:txBody>
          <a:bodyPr/>
          <a:lstStyle/>
          <a:p>
            <a:r>
              <a:rPr lang="en-US" dirty="0"/>
              <a:t>Area Utama pada </a:t>
            </a:r>
            <a:r>
              <a:rPr lang="en-US" dirty="0" err="1"/>
              <a:t>Pengujian</a:t>
            </a:r>
            <a:r>
              <a:rPr lang="en-US" dirty="0"/>
              <a:t> Environment</a:t>
            </a:r>
          </a:p>
        </p:txBody>
      </p:sp>
      <p:sp>
        <p:nvSpPr>
          <p:cNvPr id="3" name="Content Placeholder 2">
            <a:extLst>
              <a:ext uri="{FF2B5EF4-FFF2-40B4-BE49-F238E27FC236}">
                <a16:creationId xmlns:a16="http://schemas.microsoft.com/office/drawing/2014/main" id="{9939861B-4BAF-4C5A-B04F-2277F20D8F00}"/>
              </a:ext>
            </a:extLst>
          </p:cNvPr>
          <p:cNvSpPr>
            <a:spLocks noGrp="1"/>
          </p:cNvSpPr>
          <p:nvPr>
            <p:ph idx="1"/>
          </p:nvPr>
        </p:nvSpPr>
        <p:spPr/>
        <p:txBody>
          <a:bodyPr/>
          <a:lstStyle/>
          <a:p>
            <a:r>
              <a:rPr lang="en-US" dirty="0" err="1"/>
              <a:t>Sistem</a:t>
            </a:r>
            <a:r>
              <a:rPr lang="en-US" dirty="0"/>
              <a:t> dan </a:t>
            </a:r>
            <a:r>
              <a:rPr lang="en-US" dirty="0" err="1"/>
              <a:t>aplikasi</a:t>
            </a:r>
            <a:endParaRPr lang="en-US" dirty="0"/>
          </a:p>
          <a:p>
            <a:r>
              <a:rPr lang="en-US" dirty="0"/>
              <a:t>Data uji</a:t>
            </a:r>
          </a:p>
          <a:p>
            <a:r>
              <a:rPr lang="en-US" dirty="0"/>
              <a:t>Server database</a:t>
            </a:r>
          </a:p>
          <a:p>
            <a:r>
              <a:rPr lang="en-US" dirty="0" err="1"/>
              <a:t>Lingkungan</a:t>
            </a:r>
            <a:r>
              <a:rPr lang="en-US" dirty="0"/>
              <a:t> yang </a:t>
            </a:r>
            <a:r>
              <a:rPr lang="en-US" dirty="0" err="1"/>
              <a:t>berjalan</a:t>
            </a:r>
            <a:r>
              <a:rPr lang="en-US" dirty="0"/>
              <a:t> front-end</a:t>
            </a:r>
          </a:p>
          <a:p>
            <a:r>
              <a:rPr lang="en-US" dirty="0" err="1"/>
              <a:t>Sistem</a:t>
            </a:r>
            <a:r>
              <a:rPr lang="en-US" dirty="0"/>
              <a:t> </a:t>
            </a:r>
            <a:r>
              <a:rPr lang="en-US" dirty="0" err="1"/>
              <a:t>operasi</a:t>
            </a:r>
            <a:r>
              <a:rPr lang="en-US" dirty="0"/>
              <a:t> </a:t>
            </a:r>
            <a:r>
              <a:rPr lang="en-US" dirty="0" err="1"/>
              <a:t>klien</a:t>
            </a:r>
            <a:endParaRPr lang="en-US" dirty="0"/>
          </a:p>
          <a:p>
            <a:r>
              <a:rPr lang="en-US" dirty="0"/>
              <a:t>Browser</a:t>
            </a:r>
          </a:p>
          <a:p>
            <a:r>
              <a:rPr lang="en-US" dirty="0" err="1"/>
              <a:t>Perangkat</a:t>
            </a:r>
            <a:r>
              <a:rPr lang="en-US" dirty="0"/>
              <a:t> </a:t>
            </a:r>
            <a:r>
              <a:rPr lang="en-US" dirty="0" err="1"/>
              <a:t>keras</a:t>
            </a:r>
            <a:r>
              <a:rPr lang="en-US" dirty="0"/>
              <a:t> </a:t>
            </a:r>
            <a:r>
              <a:rPr lang="en-US" dirty="0" err="1"/>
              <a:t>termasuk</a:t>
            </a:r>
            <a:r>
              <a:rPr lang="en-US" dirty="0"/>
              <a:t> server </a:t>
            </a:r>
            <a:r>
              <a:rPr lang="en-US" dirty="0" err="1"/>
              <a:t>sistem</a:t>
            </a:r>
            <a:r>
              <a:rPr lang="en-US" dirty="0"/>
              <a:t> </a:t>
            </a:r>
            <a:r>
              <a:rPr lang="en-US" dirty="0" err="1"/>
              <a:t>Operasi</a:t>
            </a:r>
            <a:r>
              <a:rPr lang="en-US" dirty="0"/>
              <a:t> </a:t>
            </a:r>
          </a:p>
          <a:p>
            <a:r>
              <a:rPr lang="en-US" dirty="0" err="1"/>
              <a:t>Jaringan</a:t>
            </a:r>
            <a:endParaRPr lang="en-US" dirty="0"/>
          </a:p>
          <a:p>
            <a:r>
              <a:rPr lang="en-US" dirty="0" err="1"/>
              <a:t>Dokumentasi</a:t>
            </a:r>
            <a:r>
              <a:rPr lang="en-US" dirty="0"/>
              <a:t> yang </a:t>
            </a:r>
            <a:r>
              <a:rPr lang="en-US" dirty="0" err="1"/>
              <a:t>diperlukan</a:t>
            </a:r>
            <a:r>
              <a:rPr lang="en-US" dirty="0"/>
              <a:t> </a:t>
            </a:r>
            <a:r>
              <a:rPr lang="en-US" dirty="0" err="1"/>
              <a:t>seperti</a:t>
            </a:r>
            <a:r>
              <a:rPr lang="en-US" dirty="0"/>
              <a:t> </a:t>
            </a:r>
            <a:r>
              <a:rPr lang="en-US" dirty="0" err="1"/>
              <a:t>dokumen</a:t>
            </a:r>
            <a:r>
              <a:rPr lang="en-US" dirty="0"/>
              <a:t> </a:t>
            </a:r>
            <a:r>
              <a:rPr lang="en-US" dirty="0" err="1"/>
              <a:t>referensi</a:t>
            </a:r>
            <a:r>
              <a:rPr lang="en-US" dirty="0"/>
              <a:t>/ </a:t>
            </a:r>
            <a:r>
              <a:rPr lang="en-US" dirty="0" err="1"/>
              <a:t>petunjuk</a:t>
            </a:r>
            <a:r>
              <a:rPr lang="en-US" dirty="0"/>
              <a:t> </a:t>
            </a:r>
            <a:r>
              <a:rPr lang="en-US" dirty="0" err="1"/>
              <a:t>konfigurasi</a:t>
            </a:r>
            <a:r>
              <a:rPr lang="en-US" dirty="0"/>
              <a:t>/ </a:t>
            </a:r>
            <a:r>
              <a:rPr lang="en-US" dirty="0" err="1"/>
              <a:t>petunjuk</a:t>
            </a:r>
            <a:r>
              <a:rPr lang="en-US" dirty="0"/>
              <a:t> </a:t>
            </a:r>
            <a:r>
              <a:rPr lang="en-US" dirty="0" err="1"/>
              <a:t>instalasi</a:t>
            </a:r>
            <a:r>
              <a:rPr lang="en-US" dirty="0"/>
              <a:t>/ user manual</a:t>
            </a:r>
          </a:p>
          <a:p>
            <a:endParaRPr lang="en-US" dirty="0"/>
          </a:p>
        </p:txBody>
      </p:sp>
    </p:spTree>
    <p:extLst>
      <p:ext uri="{BB962C8B-B14F-4D97-AF65-F5344CB8AC3E}">
        <p14:creationId xmlns:p14="http://schemas.microsoft.com/office/powerpoint/2010/main" val="510936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3AF0-1792-4664-AD16-8EC2FFA6E5C8}"/>
              </a:ext>
            </a:extLst>
          </p:cNvPr>
          <p:cNvSpPr>
            <a:spLocks noGrp="1"/>
          </p:cNvSpPr>
          <p:nvPr>
            <p:ph type="title"/>
          </p:nvPr>
        </p:nvSpPr>
        <p:spPr/>
        <p:txBody>
          <a:bodyPr/>
          <a:lstStyle/>
          <a:p>
            <a:r>
              <a:rPr lang="en-US" dirty="0" err="1"/>
              <a:t>Baundary</a:t>
            </a:r>
            <a:r>
              <a:rPr lang="en-US" dirty="0"/>
              <a:t> Value Analysis (1)</a:t>
            </a:r>
          </a:p>
        </p:txBody>
      </p:sp>
      <p:sp>
        <p:nvSpPr>
          <p:cNvPr id="3" name="Content Placeholder 2">
            <a:extLst>
              <a:ext uri="{FF2B5EF4-FFF2-40B4-BE49-F238E27FC236}">
                <a16:creationId xmlns:a16="http://schemas.microsoft.com/office/drawing/2014/main" id="{D554709C-9830-4D04-BFE1-394B2EA512BC}"/>
              </a:ext>
            </a:extLst>
          </p:cNvPr>
          <p:cNvSpPr>
            <a:spLocks noGrp="1"/>
          </p:cNvSpPr>
          <p:nvPr>
            <p:ph idx="1"/>
          </p:nvPr>
        </p:nvSpPr>
        <p:spPr/>
        <p:txBody>
          <a:bodyPr>
            <a:noAutofit/>
          </a:bodyPr>
          <a:lstStyle/>
          <a:p>
            <a:r>
              <a:rPr lang="en-US" sz="2000" dirty="0" err="1"/>
              <a:t>Analisis</a:t>
            </a:r>
            <a:r>
              <a:rPr lang="en-US" sz="2000" dirty="0"/>
              <a:t> Nilai Batas </a:t>
            </a:r>
            <a:r>
              <a:rPr lang="en-US" sz="2000" dirty="0" err="1"/>
              <a:t>adalah</a:t>
            </a:r>
            <a:r>
              <a:rPr lang="en-US" sz="2000" dirty="0"/>
              <a:t> </a:t>
            </a:r>
            <a:r>
              <a:rPr lang="en-US" sz="2000" dirty="0" err="1"/>
              <a:t>berbasis</a:t>
            </a:r>
            <a:r>
              <a:rPr lang="en-US" sz="2000" dirty="0"/>
              <a:t> </a:t>
            </a:r>
            <a:r>
              <a:rPr lang="en-US" sz="2000" dirty="0" err="1"/>
              <a:t>pengujian</a:t>
            </a:r>
            <a:r>
              <a:rPr lang="en-US" sz="2000" dirty="0"/>
              <a:t> pada </a:t>
            </a:r>
            <a:r>
              <a:rPr lang="en-US" sz="2000" dirty="0" err="1"/>
              <a:t>nilai-nilai</a:t>
            </a:r>
            <a:r>
              <a:rPr lang="en-US" sz="2000" dirty="0"/>
              <a:t> </a:t>
            </a:r>
            <a:r>
              <a:rPr lang="en-US" sz="2000" dirty="0" err="1"/>
              <a:t>batas</a:t>
            </a:r>
            <a:r>
              <a:rPr lang="en-US" sz="2000" dirty="0"/>
              <a:t> </a:t>
            </a:r>
            <a:r>
              <a:rPr lang="en-US" sz="2000" dirty="0" err="1"/>
              <a:t>antara</a:t>
            </a:r>
            <a:r>
              <a:rPr lang="en-US" sz="2000" dirty="0"/>
              <a:t> </a:t>
            </a:r>
            <a:r>
              <a:rPr lang="en-US" sz="2000" dirty="0" err="1"/>
              <a:t>partisi</a:t>
            </a:r>
            <a:r>
              <a:rPr lang="en-US" sz="2000" dirty="0"/>
              <a:t>.</a:t>
            </a:r>
          </a:p>
          <a:p>
            <a:r>
              <a:rPr lang="en-US" sz="2000" dirty="0" err="1"/>
              <a:t>Mencakup</a:t>
            </a:r>
            <a:r>
              <a:rPr lang="en-US" sz="2000" dirty="0"/>
              <a:t> </a:t>
            </a:r>
            <a:r>
              <a:rPr lang="en-US" sz="2000" dirty="0" err="1"/>
              <a:t>maksimum</a:t>
            </a:r>
            <a:r>
              <a:rPr lang="en-US" sz="2000" dirty="0"/>
              <a:t>, minimum, di </a:t>
            </a:r>
            <a:r>
              <a:rPr lang="en-US" sz="2000" dirty="0" err="1"/>
              <a:t>dalam</a:t>
            </a:r>
            <a:r>
              <a:rPr lang="en-US" sz="2000" dirty="0"/>
              <a:t>, </a:t>
            </a:r>
            <a:r>
              <a:rPr lang="en-US" sz="2000" dirty="0" err="1"/>
              <a:t>atau</a:t>
            </a:r>
            <a:r>
              <a:rPr lang="en-US" sz="2000" dirty="0"/>
              <a:t> di </a:t>
            </a:r>
            <a:r>
              <a:rPr lang="en-US" sz="2000" dirty="0" err="1"/>
              <a:t>luar</a:t>
            </a:r>
            <a:r>
              <a:rPr lang="en-US" sz="2000" dirty="0"/>
              <a:t> </a:t>
            </a:r>
            <a:r>
              <a:rPr lang="en-US" sz="2000" dirty="0" err="1"/>
              <a:t>batas</a:t>
            </a:r>
            <a:r>
              <a:rPr lang="en-US" sz="2000" dirty="0"/>
              <a:t>, </a:t>
            </a:r>
            <a:r>
              <a:rPr lang="en-US" sz="2000" dirty="0" err="1"/>
              <a:t>nilai</a:t>
            </a:r>
            <a:r>
              <a:rPr lang="en-US" sz="2000" dirty="0"/>
              <a:t> </a:t>
            </a:r>
            <a:r>
              <a:rPr lang="en-US" sz="2000" dirty="0" err="1"/>
              <a:t>tipikal</a:t>
            </a:r>
            <a:r>
              <a:rPr lang="en-US" sz="2000" dirty="0"/>
              <a:t> dan </a:t>
            </a:r>
            <a:r>
              <a:rPr lang="en-US" sz="2000" dirty="0" err="1"/>
              <a:t>nilai</a:t>
            </a:r>
            <a:r>
              <a:rPr lang="en-US" sz="2000" dirty="0"/>
              <a:t> </a:t>
            </a:r>
            <a:r>
              <a:rPr lang="en-US" sz="2000" dirty="0" err="1"/>
              <a:t>kesalahan</a:t>
            </a:r>
            <a:r>
              <a:rPr lang="en-US" sz="2000" dirty="0"/>
              <a:t>.</a:t>
            </a:r>
          </a:p>
          <a:p>
            <a:r>
              <a:rPr lang="en-US" sz="2000" dirty="0" err="1"/>
              <a:t>Secara</a:t>
            </a:r>
            <a:r>
              <a:rPr lang="en-US" sz="2000" dirty="0"/>
              <a:t> </a:t>
            </a:r>
            <a:r>
              <a:rPr lang="en-US" sz="2000" dirty="0" err="1"/>
              <a:t>umum</a:t>
            </a:r>
            <a:r>
              <a:rPr lang="en-US" sz="2000" dirty="0"/>
              <a:t>, </a:t>
            </a:r>
            <a:r>
              <a:rPr lang="en-US" sz="2000" dirty="0" err="1"/>
              <a:t>bahwa</a:t>
            </a:r>
            <a:r>
              <a:rPr lang="en-US" sz="2000" dirty="0"/>
              <a:t> </a:t>
            </a:r>
            <a:r>
              <a:rPr lang="en-US" sz="2000" dirty="0" err="1"/>
              <a:t>a</a:t>
            </a:r>
            <a:r>
              <a:rPr lang="en-US" sz="2000" b="0" i="0" dirty="0" err="1">
                <a:solidFill>
                  <a:srgbClr val="000000"/>
                </a:solidFill>
                <a:effectLst/>
              </a:rPr>
              <a:t>nalisis</a:t>
            </a:r>
            <a:r>
              <a:rPr lang="en-US" sz="2000" b="0" i="0" dirty="0">
                <a:solidFill>
                  <a:srgbClr val="000000"/>
                </a:solidFill>
                <a:effectLst/>
              </a:rPr>
              <a:t> </a:t>
            </a:r>
            <a:r>
              <a:rPr lang="en-US" sz="2000" b="0" i="0" dirty="0" err="1">
                <a:solidFill>
                  <a:srgbClr val="000000"/>
                </a:solidFill>
                <a:effectLst/>
              </a:rPr>
              <a:t>nilai</a:t>
            </a:r>
            <a:r>
              <a:rPr lang="en-US" sz="2000" b="0" i="0" dirty="0">
                <a:solidFill>
                  <a:srgbClr val="000000"/>
                </a:solidFill>
                <a:effectLst/>
              </a:rPr>
              <a:t> </a:t>
            </a:r>
            <a:r>
              <a:rPr lang="en-US" sz="2000" b="0" i="0" dirty="0" err="1">
                <a:solidFill>
                  <a:srgbClr val="000000"/>
                </a:solidFill>
                <a:effectLst/>
              </a:rPr>
              <a:t>batas</a:t>
            </a:r>
            <a:r>
              <a:rPr lang="en-US" sz="2000" b="0" i="0" dirty="0">
                <a:solidFill>
                  <a:srgbClr val="000000"/>
                </a:solidFill>
                <a:effectLst/>
              </a:rPr>
              <a:t> </a:t>
            </a:r>
            <a:r>
              <a:rPr lang="en-US" sz="2000" b="0" i="0" dirty="0" err="1">
                <a:solidFill>
                  <a:srgbClr val="000000"/>
                </a:solidFill>
                <a:effectLst/>
              </a:rPr>
              <a:t>didasarkan</a:t>
            </a:r>
            <a:r>
              <a:rPr lang="en-US" sz="2000" b="0" i="0" dirty="0">
                <a:solidFill>
                  <a:srgbClr val="000000"/>
                </a:solidFill>
                <a:effectLst/>
              </a:rPr>
              <a:t> pada </a:t>
            </a:r>
            <a:r>
              <a:rPr lang="en-US" sz="2000" b="0" i="0" dirty="0" err="1">
                <a:solidFill>
                  <a:srgbClr val="000000"/>
                </a:solidFill>
                <a:effectLst/>
              </a:rPr>
              <a:t>pengujian</a:t>
            </a:r>
            <a:r>
              <a:rPr lang="en-US" sz="2000" b="0" i="0" dirty="0">
                <a:solidFill>
                  <a:srgbClr val="000000"/>
                </a:solidFill>
                <a:effectLst/>
              </a:rPr>
              <a:t> pada </a:t>
            </a:r>
            <a:r>
              <a:rPr lang="en-US" sz="2000" b="0" i="0" dirty="0" err="1">
                <a:solidFill>
                  <a:srgbClr val="000000"/>
                </a:solidFill>
                <a:effectLst/>
              </a:rPr>
              <a:t>batas-batas</a:t>
            </a:r>
            <a:r>
              <a:rPr lang="en-US" sz="2000" b="0" i="0" dirty="0">
                <a:solidFill>
                  <a:srgbClr val="000000"/>
                </a:solidFill>
                <a:effectLst/>
              </a:rPr>
              <a:t> </a:t>
            </a:r>
            <a:r>
              <a:rPr lang="en-US" sz="2000" b="0" i="0" dirty="0" err="1">
                <a:solidFill>
                  <a:srgbClr val="000000"/>
                </a:solidFill>
                <a:effectLst/>
              </a:rPr>
              <a:t>antara</a:t>
            </a:r>
            <a:r>
              <a:rPr lang="en-US" sz="2000" b="0" i="0" dirty="0">
                <a:solidFill>
                  <a:srgbClr val="000000"/>
                </a:solidFill>
                <a:effectLst/>
              </a:rPr>
              <a:t> </a:t>
            </a:r>
            <a:r>
              <a:rPr lang="en-US" sz="2000" b="0" i="0" dirty="0" err="1">
                <a:solidFill>
                  <a:srgbClr val="000000"/>
                </a:solidFill>
                <a:effectLst/>
              </a:rPr>
              <a:t>partisi</a:t>
            </a:r>
            <a:r>
              <a:rPr lang="en-US" sz="2000" b="0" i="0" dirty="0">
                <a:solidFill>
                  <a:srgbClr val="000000"/>
                </a:solidFill>
                <a:effectLst/>
              </a:rPr>
              <a:t>. </a:t>
            </a:r>
            <a:r>
              <a:rPr lang="en-US" sz="2000" b="0" i="0" dirty="0" err="1">
                <a:solidFill>
                  <a:srgbClr val="000000"/>
                </a:solidFill>
                <a:effectLst/>
              </a:rPr>
              <a:t>Ini</a:t>
            </a:r>
            <a:r>
              <a:rPr lang="en-US" sz="2000" b="0" i="0" dirty="0">
                <a:solidFill>
                  <a:srgbClr val="000000"/>
                </a:solidFill>
                <a:effectLst/>
              </a:rPr>
              <a:t> </a:t>
            </a:r>
            <a:r>
              <a:rPr lang="en-US" sz="2000" b="0" i="0" dirty="0" err="1">
                <a:solidFill>
                  <a:srgbClr val="000000"/>
                </a:solidFill>
                <a:effectLst/>
              </a:rPr>
              <a:t>mencakup</a:t>
            </a:r>
            <a:r>
              <a:rPr lang="en-US" sz="2000" b="0" i="0" dirty="0">
                <a:solidFill>
                  <a:srgbClr val="000000"/>
                </a:solidFill>
                <a:effectLst/>
              </a:rPr>
              <a:t> </a:t>
            </a:r>
            <a:r>
              <a:rPr lang="en-US" sz="2000" b="0" i="0" dirty="0" err="1">
                <a:solidFill>
                  <a:srgbClr val="000000"/>
                </a:solidFill>
                <a:effectLst/>
              </a:rPr>
              <a:t>maksimum</a:t>
            </a:r>
            <a:r>
              <a:rPr lang="en-US" sz="2000" b="0" i="0" dirty="0">
                <a:solidFill>
                  <a:srgbClr val="000000"/>
                </a:solidFill>
                <a:effectLst/>
              </a:rPr>
              <a:t>, minimum, di </a:t>
            </a:r>
            <a:r>
              <a:rPr lang="en-US" sz="2000" b="0" i="0" dirty="0" err="1">
                <a:solidFill>
                  <a:srgbClr val="000000"/>
                </a:solidFill>
                <a:effectLst/>
              </a:rPr>
              <a:t>dalam</a:t>
            </a:r>
            <a:r>
              <a:rPr lang="en-US" sz="2000" b="0" i="0" dirty="0">
                <a:solidFill>
                  <a:srgbClr val="000000"/>
                </a:solidFill>
                <a:effectLst/>
              </a:rPr>
              <a:t> </a:t>
            </a:r>
            <a:r>
              <a:rPr lang="en-US" sz="2000" b="0" i="0" dirty="0" err="1">
                <a:solidFill>
                  <a:srgbClr val="000000"/>
                </a:solidFill>
                <a:effectLst/>
              </a:rPr>
              <a:t>atau</a:t>
            </a:r>
            <a:r>
              <a:rPr lang="en-US" sz="2000" b="0" i="0" dirty="0">
                <a:solidFill>
                  <a:srgbClr val="000000"/>
                </a:solidFill>
                <a:effectLst/>
              </a:rPr>
              <a:t> di </a:t>
            </a:r>
            <a:r>
              <a:rPr lang="en-US" sz="2000" b="0" i="0" dirty="0" err="1">
                <a:solidFill>
                  <a:srgbClr val="000000"/>
                </a:solidFill>
                <a:effectLst/>
              </a:rPr>
              <a:t>luar</a:t>
            </a:r>
            <a:r>
              <a:rPr lang="en-US" sz="2000" b="0" i="0" dirty="0">
                <a:solidFill>
                  <a:srgbClr val="000000"/>
                </a:solidFill>
                <a:effectLst/>
              </a:rPr>
              <a:t> </a:t>
            </a:r>
            <a:r>
              <a:rPr lang="en-US" sz="2000" b="0" i="0" dirty="0" err="1">
                <a:solidFill>
                  <a:srgbClr val="000000"/>
                </a:solidFill>
                <a:effectLst/>
              </a:rPr>
              <a:t>batas</a:t>
            </a:r>
            <a:r>
              <a:rPr lang="en-US" sz="2000" b="0" i="0" dirty="0">
                <a:solidFill>
                  <a:srgbClr val="000000"/>
                </a:solidFill>
                <a:effectLst/>
              </a:rPr>
              <a:t>, </a:t>
            </a:r>
            <a:r>
              <a:rPr lang="en-US" sz="2000" b="0" i="0" dirty="0" err="1">
                <a:solidFill>
                  <a:srgbClr val="000000"/>
                </a:solidFill>
                <a:effectLst/>
              </a:rPr>
              <a:t>nilai</a:t>
            </a:r>
            <a:r>
              <a:rPr lang="en-US" sz="2000" b="0" i="0" dirty="0">
                <a:solidFill>
                  <a:srgbClr val="000000"/>
                </a:solidFill>
                <a:effectLst/>
              </a:rPr>
              <a:t> </a:t>
            </a:r>
            <a:r>
              <a:rPr lang="en-US" sz="2000" b="0" i="0" dirty="0" err="1">
                <a:solidFill>
                  <a:srgbClr val="000000"/>
                </a:solidFill>
                <a:effectLst/>
              </a:rPr>
              <a:t>tipikal</a:t>
            </a:r>
            <a:r>
              <a:rPr lang="en-US" sz="2000" b="0" i="0" dirty="0">
                <a:solidFill>
                  <a:srgbClr val="000000"/>
                </a:solidFill>
                <a:effectLst/>
              </a:rPr>
              <a:t> dan </a:t>
            </a:r>
            <a:r>
              <a:rPr lang="en-US" sz="2000" b="0" i="0" dirty="0" err="1">
                <a:solidFill>
                  <a:srgbClr val="000000"/>
                </a:solidFill>
                <a:effectLst/>
              </a:rPr>
              <a:t>nilai</a:t>
            </a:r>
            <a:r>
              <a:rPr lang="en-US" sz="2000" b="0" i="0" dirty="0">
                <a:solidFill>
                  <a:srgbClr val="000000"/>
                </a:solidFill>
                <a:effectLst/>
              </a:rPr>
              <a:t> </a:t>
            </a:r>
            <a:r>
              <a:rPr lang="en-US" sz="2000" b="0" i="0" dirty="0" err="1">
                <a:solidFill>
                  <a:srgbClr val="000000"/>
                </a:solidFill>
                <a:effectLst/>
              </a:rPr>
              <a:t>kesalahan</a:t>
            </a:r>
            <a:r>
              <a:rPr lang="en-US" sz="2000" b="0" i="0" dirty="0">
                <a:solidFill>
                  <a:srgbClr val="000000"/>
                </a:solidFill>
                <a:effectLst/>
              </a:rPr>
              <a:t>. </a:t>
            </a:r>
            <a:r>
              <a:rPr lang="en-US" sz="2000" b="0" i="0" dirty="0" err="1">
                <a:solidFill>
                  <a:srgbClr val="000000"/>
                </a:solidFill>
                <a:effectLst/>
              </a:rPr>
              <a:t>Secara</a:t>
            </a:r>
            <a:r>
              <a:rPr lang="en-US" sz="2000" b="0" i="0" dirty="0">
                <a:solidFill>
                  <a:srgbClr val="000000"/>
                </a:solidFill>
                <a:effectLst/>
              </a:rPr>
              <a:t> </a:t>
            </a:r>
            <a:r>
              <a:rPr lang="en-US" sz="2000" b="0" i="0" dirty="0" err="1">
                <a:solidFill>
                  <a:srgbClr val="000000"/>
                </a:solidFill>
                <a:effectLst/>
              </a:rPr>
              <a:t>umum</a:t>
            </a:r>
            <a:r>
              <a:rPr lang="en-US" sz="2000" b="0" i="0" dirty="0">
                <a:solidFill>
                  <a:srgbClr val="000000"/>
                </a:solidFill>
                <a:effectLst/>
              </a:rPr>
              <a:t> </a:t>
            </a:r>
            <a:r>
              <a:rPr lang="en-US" sz="2000" b="0" i="0" dirty="0" err="1">
                <a:solidFill>
                  <a:srgbClr val="000000"/>
                </a:solidFill>
                <a:effectLst/>
              </a:rPr>
              <a:t>terlihat</a:t>
            </a:r>
            <a:r>
              <a:rPr lang="en-US" sz="2000" b="0" i="0" dirty="0">
                <a:solidFill>
                  <a:srgbClr val="000000"/>
                </a:solidFill>
                <a:effectLst/>
              </a:rPr>
              <a:t> </a:t>
            </a:r>
            <a:r>
              <a:rPr lang="en-US" sz="2000" b="0" i="0" dirty="0" err="1">
                <a:solidFill>
                  <a:srgbClr val="000000"/>
                </a:solidFill>
                <a:effectLst/>
              </a:rPr>
              <a:t>bahwa</a:t>
            </a:r>
            <a:r>
              <a:rPr lang="en-US" sz="2000" b="0" i="0" dirty="0">
                <a:solidFill>
                  <a:srgbClr val="000000"/>
                </a:solidFill>
                <a:effectLst/>
              </a:rPr>
              <a:t> </a:t>
            </a:r>
            <a:r>
              <a:rPr lang="en-US" sz="2000" b="0" i="0" dirty="0" err="1">
                <a:solidFill>
                  <a:srgbClr val="000000"/>
                </a:solidFill>
                <a:effectLst/>
              </a:rPr>
              <a:t>sejumlah</a:t>
            </a:r>
            <a:r>
              <a:rPr lang="en-US" sz="2000" b="0" i="0" dirty="0">
                <a:solidFill>
                  <a:srgbClr val="000000"/>
                </a:solidFill>
                <a:effectLst/>
              </a:rPr>
              <a:t> </a:t>
            </a:r>
            <a:r>
              <a:rPr lang="en-US" sz="2000" b="0" i="0" dirty="0" err="1">
                <a:solidFill>
                  <a:srgbClr val="000000"/>
                </a:solidFill>
                <a:effectLst/>
              </a:rPr>
              <a:t>besar</a:t>
            </a:r>
            <a:r>
              <a:rPr lang="en-US" sz="2000" b="0" i="0" dirty="0">
                <a:solidFill>
                  <a:srgbClr val="000000"/>
                </a:solidFill>
                <a:effectLst/>
              </a:rPr>
              <a:t> </a:t>
            </a:r>
            <a:r>
              <a:rPr lang="en-US" sz="2000" b="0" i="0" dirty="0" err="1">
                <a:solidFill>
                  <a:srgbClr val="000000"/>
                </a:solidFill>
                <a:effectLst/>
              </a:rPr>
              <a:t>kesalahan</a:t>
            </a:r>
            <a:r>
              <a:rPr lang="en-US" sz="2000" b="0" i="0" dirty="0">
                <a:solidFill>
                  <a:srgbClr val="000000"/>
                </a:solidFill>
                <a:effectLst/>
              </a:rPr>
              <a:t> </a:t>
            </a:r>
            <a:r>
              <a:rPr lang="en-US" sz="2000" b="0" i="0" dirty="0" err="1">
                <a:solidFill>
                  <a:srgbClr val="000000"/>
                </a:solidFill>
                <a:effectLst/>
              </a:rPr>
              <a:t>terjadi</a:t>
            </a:r>
            <a:r>
              <a:rPr lang="en-US" sz="2000" b="0" i="0" dirty="0">
                <a:solidFill>
                  <a:srgbClr val="000000"/>
                </a:solidFill>
                <a:effectLst/>
              </a:rPr>
              <a:t> di batas </a:t>
            </a:r>
            <a:r>
              <a:rPr lang="en-US" sz="2000" b="0" i="0" dirty="0" err="1">
                <a:solidFill>
                  <a:srgbClr val="000000"/>
                </a:solidFill>
                <a:effectLst/>
              </a:rPr>
              <a:t>dari</a:t>
            </a:r>
            <a:r>
              <a:rPr lang="en-US" sz="2000" b="0" i="0" dirty="0">
                <a:solidFill>
                  <a:srgbClr val="000000"/>
                </a:solidFill>
                <a:effectLst/>
              </a:rPr>
              <a:t> </a:t>
            </a:r>
            <a:r>
              <a:rPr lang="en-US" sz="2000" b="0" i="0" dirty="0" err="1">
                <a:solidFill>
                  <a:srgbClr val="000000"/>
                </a:solidFill>
                <a:effectLst/>
              </a:rPr>
              <a:t>nilai</a:t>
            </a:r>
            <a:r>
              <a:rPr lang="en-US" sz="2000" b="0" i="0" dirty="0">
                <a:solidFill>
                  <a:srgbClr val="000000"/>
                </a:solidFill>
                <a:effectLst/>
              </a:rPr>
              <a:t> input yang </a:t>
            </a:r>
            <a:r>
              <a:rPr lang="en-US" sz="2000" b="0" i="0" dirty="0" err="1">
                <a:solidFill>
                  <a:srgbClr val="000000"/>
                </a:solidFill>
                <a:effectLst/>
              </a:rPr>
              <a:t>telah</a:t>
            </a:r>
            <a:r>
              <a:rPr lang="en-US" sz="2000" b="0" i="0" dirty="0">
                <a:solidFill>
                  <a:srgbClr val="000000"/>
                </a:solidFill>
                <a:effectLst/>
              </a:rPr>
              <a:t> </a:t>
            </a:r>
            <a:r>
              <a:rPr lang="en-US" sz="2000" b="0" i="0" dirty="0" err="1">
                <a:solidFill>
                  <a:srgbClr val="000000"/>
                </a:solidFill>
                <a:effectLst/>
              </a:rPr>
              <a:t>ditentukan</a:t>
            </a:r>
            <a:r>
              <a:rPr lang="en-US" sz="2000" b="0" i="0" dirty="0">
                <a:solidFill>
                  <a:srgbClr val="000000"/>
                </a:solidFill>
                <a:effectLst/>
              </a:rPr>
              <a:t>. </a:t>
            </a:r>
          </a:p>
          <a:p>
            <a:r>
              <a:rPr lang="en-US" sz="2000" b="0" i="0" dirty="0">
                <a:solidFill>
                  <a:srgbClr val="000000"/>
                </a:solidFill>
                <a:effectLst/>
              </a:rPr>
              <a:t>Teknik </a:t>
            </a:r>
            <a:r>
              <a:rPr lang="en-US" sz="2000" b="0" i="0" dirty="0" err="1">
                <a:solidFill>
                  <a:srgbClr val="000000"/>
                </a:solidFill>
                <a:effectLst/>
              </a:rPr>
              <a:t>pengujian</a:t>
            </a:r>
            <a:r>
              <a:rPr lang="en-US" sz="2000" b="0" i="0" dirty="0">
                <a:solidFill>
                  <a:srgbClr val="000000"/>
                </a:solidFill>
                <a:effectLst/>
              </a:rPr>
              <a:t> </a:t>
            </a:r>
            <a:r>
              <a:rPr lang="en-US" sz="2000" b="0" i="0" dirty="0" err="1">
                <a:solidFill>
                  <a:srgbClr val="000000"/>
                </a:solidFill>
                <a:effectLst/>
              </a:rPr>
              <a:t>perangkat</a:t>
            </a:r>
            <a:r>
              <a:rPr lang="en-US" sz="2000" b="0" i="0" dirty="0">
                <a:solidFill>
                  <a:srgbClr val="000000"/>
                </a:solidFill>
                <a:effectLst/>
              </a:rPr>
              <a:t> </a:t>
            </a:r>
            <a:r>
              <a:rPr lang="en-US" sz="2000" b="0" i="0" dirty="0" err="1">
                <a:solidFill>
                  <a:srgbClr val="000000"/>
                </a:solidFill>
                <a:effectLst/>
              </a:rPr>
              <a:t>lunak</a:t>
            </a:r>
            <a:r>
              <a:rPr lang="en-US" sz="2000" b="0" i="0" dirty="0">
                <a:solidFill>
                  <a:srgbClr val="000000"/>
                </a:solidFill>
                <a:effectLst/>
              </a:rPr>
              <a:t> </a:t>
            </a:r>
            <a:r>
              <a:rPr lang="en-US" sz="2000" b="0" i="0" dirty="0" err="1">
                <a:solidFill>
                  <a:srgbClr val="000000"/>
                </a:solidFill>
                <a:effectLst/>
              </a:rPr>
              <a:t>ini</a:t>
            </a:r>
            <a:r>
              <a:rPr lang="en-US" sz="2000" b="0" i="0" dirty="0">
                <a:solidFill>
                  <a:srgbClr val="000000"/>
                </a:solidFill>
                <a:effectLst/>
              </a:rPr>
              <a:t> </a:t>
            </a:r>
            <a:r>
              <a:rPr lang="en-US" sz="2000" b="0" i="0" dirty="0" err="1">
                <a:solidFill>
                  <a:srgbClr val="000000"/>
                </a:solidFill>
                <a:effectLst/>
              </a:rPr>
              <a:t>berdasarkan</a:t>
            </a:r>
            <a:r>
              <a:rPr lang="en-US" sz="2000" b="0" i="0" dirty="0">
                <a:solidFill>
                  <a:srgbClr val="000000"/>
                </a:solidFill>
                <a:effectLst/>
              </a:rPr>
              <a:t> </a:t>
            </a:r>
            <a:r>
              <a:rPr lang="en-US" sz="2000" b="0" i="0" dirty="0" err="1">
                <a:solidFill>
                  <a:srgbClr val="000000"/>
                </a:solidFill>
                <a:effectLst/>
              </a:rPr>
              <a:t>prinsip</a:t>
            </a:r>
            <a:r>
              <a:rPr lang="en-US" sz="2000" b="0" i="0" dirty="0">
                <a:solidFill>
                  <a:srgbClr val="000000"/>
                </a:solidFill>
                <a:effectLst/>
              </a:rPr>
              <a:t> </a:t>
            </a:r>
            <a:r>
              <a:rPr lang="en-US" sz="2000" b="0" i="0" dirty="0" err="1">
                <a:solidFill>
                  <a:srgbClr val="000000"/>
                </a:solidFill>
                <a:effectLst/>
              </a:rPr>
              <a:t>bahwa</a:t>
            </a:r>
            <a:r>
              <a:rPr lang="en-US" sz="2000" b="0" i="0" dirty="0">
                <a:solidFill>
                  <a:srgbClr val="000000"/>
                </a:solidFill>
                <a:effectLst/>
              </a:rPr>
              <a:t>, </a:t>
            </a:r>
            <a:r>
              <a:rPr lang="en-US" sz="2000" b="0" i="0" dirty="0" err="1">
                <a:solidFill>
                  <a:srgbClr val="000000"/>
                </a:solidFill>
                <a:effectLst/>
              </a:rPr>
              <a:t>jika</a:t>
            </a:r>
            <a:r>
              <a:rPr lang="en-US" sz="2000" b="0" i="0" dirty="0">
                <a:solidFill>
                  <a:srgbClr val="000000"/>
                </a:solidFill>
                <a:effectLst/>
              </a:rPr>
              <a:t> </a:t>
            </a:r>
            <a:r>
              <a:rPr lang="en-US" sz="2000" b="0" i="0" dirty="0" err="1">
                <a:solidFill>
                  <a:srgbClr val="000000"/>
                </a:solidFill>
                <a:effectLst/>
              </a:rPr>
              <a:t>suatu</a:t>
            </a:r>
            <a:r>
              <a:rPr lang="en-US" sz="2000" b="0" i="0" dirty="0">
                <a:solidFill>
                  <a:srgbClr val="000000"/>
                </a:solidFill>
                <a:effectLst/>
              </a:rPr>
              <a:t> </a:t>
            </a:r>
            <a:r>
              <a:rPr lang="en-US" sz="2000" b="0" i="0" dirty="0" err="1">
                <a:solidFill>
                  <a:srgbClr val="000000"/>
                </a:solidFill>
                <a:effectLst/>
              </a:rPr>
              <a:t>sistem</a:t>
            </a:r>
            <a:r>
              <a:rPr lang="en-US" sz="2000" b="0" i="0" dirty="0">
                <a:solidFill>
                  <a:srgbClr val="000000"/>
                </a:solidFill>
                <a:effectLst/>
              </a:rPr>
              <a:t> </a:t>
            </a:r>
            <a:r>
              <a:rPr lang="en-US" sz="2000" b="0" i="0" dirty="0" err="1">
                <a:solidFill>
                  <a:srgbClr val="000000"/>
                </a:solidFill>
                <a:effectLst/>
              </a:rPr>
              <a:t>bekerja</a:t>
            </a:r>
            <a:r>
              <a:rPr lang="en-US" sz="2000" b="0" i="0" dirty="0">
                <a:solidFill>
                  <a:srgbClr val="000000"/>
                </a:solidFill>
                <a:effectLst/>
              </a:rPr>
              <a:t> </a:t>
            </a:r>
            <a:r>
              <a:rPr lang="en-US" sz="2000" b="0" i="0" dirty="0" err="1">
                <a:solidFill>
                  <a:srgbClr val="000000"/>
                </a:solidFill>
                <a:effectLst/>
              </a:rPr>
              <a:t>dengan</a:t>
            </a:r>
            <a:r>
              <a:rPr lang="en-US" sz="2000" b="0" i="0" dirty="0">
                <a:solidFill>
                  <a:srgbClr val="000000"/>
                </a:solidFill>
                <a:effectLst/>
              </a:rPr>
              <a:t> </a:t>
            </a:r>
            <a:r>
              <a:rPr lang="en-US" sz="2000" b="0" i="0" dirty="0" err="1">
                <a:solidFill>
                  <a:srgbClr val="000000"/>
                </a:solidFill>
                <a:effectLst/>
              </a:rPr>
              <a:t>baik</a:t>
            </a:r>
            <a:r>
              <a:rPr lang="en-US" sz="2000" b="0" i="0" dirty="0">
                <a:solidFill>
                  <a:srgbClr val="000000"/>
                </a:solidFill>
                <a:effectLst/>
              </a:rPr>
              <a:t> </a:t>
            </a:r>
            <a:r>
              <a:rPr lang="en-US" sz="2000" b="0" i="0" dirty="0" err="1">
                <a:solidFill>
                  <a:srgbClr val="000000"/>
                </a:solidFill>
                <a:effectLst/>
              </a:rPr>
              <a:t>untuk</a:t>
            </a:r>
            <a:r>
              <a:rPr lang="en-US" sz="2000" b="0" i="0" dirty="0">
                <a:solidFill>
                  <a:srgbClr val="000000"/>
                </a:solidFill>
                <a:effectLst/>
              </a:rPr>
              <a:t> </a:t>
            </a:r>
            <a:r>
              <a:rPr lang="en-US" sz="2000" b="0" i="0" dirty="0" err="1">
                <a:solidFill>
                  <a:srgbClr val="000000"/>
                </a:solidFill>
                <a:effectLst/>
              </a:rPr>
              <a:t>nilai-nilai</a:t>
            </a:r>
            <a:r>
              <a:rPr lang="en-US" sz="2000" b="0" i="0" dirty="0">
                <a:solidFill>
                  <a:srgbClr val="000000"/>
                </a:solidFill>
                <a:effectLst/>
              </a:rPr>
              <a:t> </a:t>
            </a:r>
            <a:r>
              <a:rPr lang="en-US" sz="2000" b="0" i="0" dirty="0" err="1">
                <a:solidFill>
                  <a:srgbClr val="000000"/>
                </a:solidFill>
                <a:effectLst/>
              </a:rPr>
              <a:t>tertentu</a:t>
            </a:r>
            <a:r>
              <a:rPr lang="en-US" sz="2000" b="0" i="0" dirty="0">
                <a:solidFill>
                  <a:srgbClr val="000000"/>
                </a:solidFill>
                <a:effectLst/>
              </a:rPr>
              <a:t>, </a:t>
            </a:r>
            <a:r>
              <a:rPr lang="en-US" sz="2000" b="0" i="0" dirty="0" err="1">
                <a:solidFill>
                  <a:srgbClr val="000000"/>
                </a:solidFill>
                <a:effectLst/>
              </a:rPr>
              <a:t>maka</a:t>
            </a:r>
            <a:r>
              <a:rPr lang="en-US" sz="2000" b="0" i="0" dirty="0">
                <a:solidFill>
                  <a:srgbClr val="000000"/>
                </a:solidFill>
                <a:effectLst/>
              </a:rPr>
              <a:t> </a:t>
            </a:r>
            <a:r>
              <a:rPr lang="en-US" sz="2000" b="0" i="0" dirty="0" err="1">
                <a:solidFill>
                  <a:srgbClr val="000000"/>
                </a:solidFill>
                <a:effectLst/>
              </a:rPr>
              <a:t>itu</a:t>
            </a:r>
            <a:r>
              <a:rPr lang="en-US" sz="2000" b="0" i="0" dirty="0">
                <a:solidFill>
                  <a:srgbClr val="000000"/>
                </a:solidFill>
                <a:effectLst/>
              </a:rPr>
              <a:t> </a:t>
            </a:r>
            <a:r>
              <a:rPr lang="en-US" sz="2000" b="0" i="0" dirty="0" err="1">
                <a:solidFill>
                  <a:srgbClr val="000000"/>
                </a:solidFill>
                <a:effectLst/>
              </a:rPr>
              <a:t>akan</a:t>
            </a:r>
            <a:r>
              <a:rPr lang="en-US" sz="2000" b="0" i="0" dirty="0">
                <a:solidFill>
                  <a:srgbClr val="000000"/>
                </a:solidFill>
                <a:effectLst/>
              </a:rPr>
              <a:t> </a:t>
            </a:r>
            <a:r>
              <a:rPr lang="en-US" sz="2000" b="0" i="0" dirty="0" err="1">
                <a:solidFill>
                  <a:srgbClr val="000000"/>
                </a:solidFill>
                <a:effectLst/>
              </a:rPr>
              <a:t>berhasil</a:t>
            </a:r>
            <a:r>
              <a:rPr lang="en-US" sz="2000" b="0" i="0" dirty="0">
                <a:solidFill>
                  <a:srgbClr val="000000"/>
                </a:solidFill>
                <a:effectLst/>
              </a:rPr>
              <a:t> sangat </a:t>
            </a:r>
            <a:r>
              <a:rPr lang="en-US" sz="2000" b="0" i="0" dirty="0" err="1">
                <a:solidFill>
                  <a:srgbClr val="000000"/>
                </a:solidFill>
                <a:effectLst/>
              </a:rPr>
              <a:t>baik</a:t>
            </a:r>
            <a:r>
              <a:rPr lang="en-US" sz="2000" b="0" i="0" dirty="0">
                <a:solidFill>
                  <a:srgbClr val="000000"/>
                </a:solidFill>
                <a:effectLst/>
              </a:rPr>
              <a:t> </a:t>
            </a:r>
            <a:r>
              <a:rPr lang="en-US" sz="2000" b="0" i="0" dirty="0" err="1">
                <a:solidFill>
                  <a:srgbClr val="000000"/>
                </a:solidFill>
                <a:effectLst/>
              </a:rPr>
              <a:t>untuk</a:t>
            </a:r>
            <a:r>
              <a:rPr lang="en-US" sz="2000" b="0" i="0" dirty="0">
                <a:solidFill>
                  <a:srgbClr val="000000"/>
                </a:solidFill>
                <a:effectLst/>
              </a:rPr>
              <a:t> </a:t>
            </a:r>
            <a:r>
              <a:rPr lang="en-US" sz="2000" b="0" i="0" dirty="0" err="1">
                <a:solidFill>
                  <a:srgbClr val="000000"/>
                </a:solidFill>
                <a:effectLst/>
              </a:rPr>
              <a:t>semua</a:t>
            </a:r>
            <a:r>
              <a:rPr lang="en-US" sz="2000" b="0" i="0" dirty="0">
                <a:solidFill>
                  <a:srgbClr val="000000"/>
                </a:solidFill>
                <a:effectLst/>
              </a:rPr>
              <a:t> </a:t>
            </a:r>
            <a:r>
              <a:rPr lang="en-US" sz="2000" b="0" i="0" dirty="0" err="1">
                <a:solidFill>
                  <a:srgbClr val="000000"/>
                </a:solidFill>
                <a:effectLst/>
              </a:rPr>
              <a:t>nilai</a:t>
            </a:r>
            <a:r>
              <a:rPr lang="en-US" sz="2000" b="0" i="0" dirty="0">
                <a:solidFill>
                  <a:srgbClr val="000000"/>
                </a:solidFill>
                <a:effectLst/>
              </a:rPr>
              <a:t> yang </a:t>
            </a:r>
            <a:r>
              <a:rPr lang="en-US" sz="2000" b="0" i="0" dirty="0" err="1">
                <a:solidFill>
                  <a:srgbClr val="000000"/>
                </a:solidFill>
                <a:effectLst/>
              </a:rPr>
              <a:t>berada</a:t>
            </a:r>
            <a:r>
              <a:rPr lang="en-US" sz="2000" b="0" i="0" dirty="0">
                <a:solidFill>
                  <a:srgbClr val="000000"/>
                </a:solidFill>
                <a:effectLst/>
              </a:rPr>
              <a:t> di </a:t>
            </a:r>
            <a:r>
              <a:rPr lang="en-US" sz="2000" b="0" i="0" dirty="0" err="1">
                <a:solidFill>
                  <a:srgbClr val="000000"/>
                </a:solidFill>
                <a:effectLst/>
              </a:rPr>
              <a:t>antara</a:t>
            </a:r>
            <a:r>
              <a:rPr lang="en-US" sz="2000" b="0" i="0" dirty="0">
                <a:solidFill>
                  <a:srgbClr val="000000"/>
                </a:solidFill>
                <a:effectLst/>
              </a:rPr>
              <a:t> dua batas </a:t>
            </a:r>
            <a:r>
              <a:rPr lang="en-US" sz="2000" b="0" i="0" dirty="0" err="1">
                <a:solidFill>
                  <a:srgbClr val="000000"/>
                </a:solidFill>
                <a:effectLst/>
              </a:rPr>
              <a:t>tersebut</a:t>
            </a:r>
            <a:endParaRPr lang="en-US" sz="2000" dirty="0"/>
          </a:p>
        </p:txBody>
      </p:sp>
    </p:spTree>
    <p:extLst>
      <p:ext uri="{BB962C8B-B14F-4D97-AF65-F5344CB8AC3E}">
        <p14:creationId xmlns:p14="http://schemas.microsoft.com/office/powerpoint/2010/main" val="4027296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B435-AAB7-43F7-AFDE-397847BC04DD}"/>
              </a:ext>
            </a:extLst>
          </p:cNvPr>
          <p:cNvSpPr>
            <a:spLocks noGrp="1"/>
          </p:cNvSpPr>
          <p:nvPr>
            <p:ph type="title"/>
          </p:nvPr>
        </p:nvSpPr>
        <p:spPr/>
        <p:txBody>
          <a:bodyPr/>
          <a:lstStyle/>
          <a:p>
            <a:r>
              <a:rPr lang="en-US" dirty="0"/>
              <a:t>Proses </a:t>
            </a:r>
            <a:r>
              <a:rPr lang="en-US" dirty="0" err="1"/>
              <a:t>Pengaturan</a:t>
            </a:r>
            <a:r>
              <a:rPr lang="en-US" dirty="0"/>
              <a:t> </a:t>
            </a:r>
            <a:r>
              <a:rPr lang="en-US" dirty="0" err="1"/>
              <a:t>Lingkungan</a:t>
            </a:r>
            <a:r>
              <a:rPr lang="en-US" dirty="0"/>
              <a:t> </a:t>
            </a:r>
            <a:r>
              <a:rPr lang="en-US" dirty="0" err="1"/>
              <a:t>Pengujian</a:t>
            </a:r>
            <a:r>
              <a:rPr lang="en-US" dirty="0"/>
              <a:t> </a:t>
            </a:r>
            <a:r>
              <a:rPr lang="en-US" dirty="0" err="1"/>
              <a:t>Perangkat</a:t>
            </a:r>
            <a:r>
              <a:rPr lang="en-US" dirty="0"/>
              <a:t> </a:t>
            </a:r>
            <a:r>
              <a:rPr lang="en-US" dirty="0" err="1"/>
              <a:t>Lunak</a:t>
            </a:r>
            <a:endParaRPr lang="en-US" dirty="0"/>
          </a:p>
        </p:txBody>
      </p:sp>
      <p:sp>
        <p:nvSpPr>
          <p:cNvPr id="3" name="Content Placeholder 2">
            <a:extLst>
              <a:ext uri="{FF2B5EF4-FFF2-40B4-BE49-F238E27FC236}">
                <a16:creationId xmlns:a16="http://schemas.microsoft.com/office/drawing/2014/main" id="{AAC6594E-8B26-4075-9D8C-1A0DADC58A8C}"/>
              </a:ext>
            </a:extLst>
          </p:cNvPr>
          <p:cNvSpPr>
            <a:spLocks noGrp="1"/>
          </p:cNvSpPr>
          <p:nvPr>
            <p:ph idx="1"/>
          </p:nvPr>
        </p:nvSpPr>
        <p:spPr>
          <a:xfrm>
            <a:off x="1541928" y="1719749"/>
            <a:ext cx="9744637" cy="2976563"/>
          </a:xfrm>
        </p:spPr>
        <p:txBody>
          <a:bodyPr>
            <a:noAutofit/>
          </a:bodyPr>
          <a:lstStyle/>
          <a:p>
            <a:r>
              <a:rPr lang="en-US" sz="2000" dirty="0" err="1"/>
              <a:t>Tes</a:t>
            </a:r>
            <a:r>
              <a:rPr lang="en-US" sz="2000" dirty="0"/>
              <a:t> </a:t>
            </a:r>
            <a:r>
              <a:rPr lang="en-US" sz="2000" dirty="0" err="1"/>
              <a:t>terbatas</a:t>
            </a:r>
            <a:r>
              <a:rPr lang="en-US" sz="2000" dirty="0"/>
              <a:t> pada </a:t>
            </a:r>
            <a:r>
              <a:rPr lang="en-US" sz="2000" dirty="0" err="1"/>
              <a:t>apa</a:t>
            </a:r>
            <a:r>
              <a:rPr lang="en-US" sz="2000" dirty="0"/>
              <a:t> yang </a:t>
            </a:r>
            <a:r>
              <a:rPr lang="en-US" sz="2000" dirty="0" err="1"/>
              <a:t>dapat</a:t>
            </a:r>
            <a:r>
              <a:rPr lang="en-US" sz="2000" dirty="0"/>
              <a:t> </a:t>
            </a:r>
            <a:r>
              <a:rPr lang="en-US" sz="2000" dirty="0" err="1"/>
              <a:t>diuji</a:t>
            </a:r>
            <a:r>
              <a:rPr lang="en-US" sz="2000" dirty="0"/>
              <a:t> dan </a:t>
            </a:r>
            <a:r>
              <a:rPr lang="en-US" sz="2000" dirty="0" err="1"/>
              <a:t>apa</a:t>
            </a:r>
            <a:r>
              <a:rPr lang="en-US" sz="2000" dirty="0"/>
              <a:t> yang </a:t>
            </a:r>
            <a:r>
              <a:rPr lang="en-US" sz="2000" dirty="0" err="1"/>
              <a:t>tidak</a:t>
            </a:r>
            <a:r>
              <a:rPr lang="en-US" sz="2000" dirty="0"/>
              <a:t> </a:t>
            </a:r>
            <a:r>
              <a:rPr lang="en-US" sz="2000" dirty="0" err="1"/>
              <a:t>harus</a:t>
            </a:r>
            <a:r>
              <a:rPr lang="en-US" sz="2000" dirty="0"/>
              <a:t> </a:t>
            </a:r>
            <a:r>
              <a:rPr lang="en-US" sz="2000" dirty="0" err="1"/>
              <a:t>diuji</a:t>
            </a:r>
            <a:r>
              <a:rPr lang="en-US" sz="2000" dirty="0"/>
              <a:t>.</a:t>
            </a:r>
          </a:p>
          <a:p>
            <a:pPr marL="0" indent="0">
              <a:buNone/>
            </a:pPr>
            <a:endParaRPr lang="en-US" sz="2000" dirty="0"/>
          </a:p>
          <a:p>
            <a:r>
              <a:rPr lang="en-US" sz="2000" dirty="0"/>
              <a:t>Orang-orang yang </a:t>
            </a:r>
            <a:r>
              <a:rPr lang="en-US" sz="2000" dirty="0" err="1"/>
              <a:t>terlibat</a:t>
            </a:r>
            <a:r>
              <a:rPr lang="en-US" sz="2000" dirty="0"/>
              <a:t> </a:t>
            </a:r>
            <a:r>
              <a:rPr lang="en-US" sz="2000" dirty="0" err="1"/>
              <a:t>dalam</a:t>
            </a:r>
            <a:r>
              <a:rPr lang="en-US" sz="2000" dirty="0"/>
              <a:t> setup </a:t>
            </a:r>
            <a:r>
              <a:rPr lang="en-US" sz="2000" dirty="0" err="1"/>
              <a:t>lingkungan</a:t>
            </a:r>
            <a:r>
              <a:rPr lang="en-US" sz="2000" dirty="0"/>
              <a:t> </a:t>
            </a:r>
            <a:r>
              <a:rPr lang="en-US" sz="2000" dirty="0" err="1"/>
              <a:t>pengujian</a:t>
            </a:r>
            <a:r>
              <a:rPr lang="en-US" sz="2000" dirty="0"/>
              <a:t>:</a:t>
            </a:r>
          </a:p>
          <a:p>
            <a:pPr lvl="1"/>
            <a:r>
              <a:rPr lang="en-US" sz="2000" dirty="0"/>
              <a:t>Admin </a:t>
            </a:r>
            <a:r>
              <a:rPr lang="en-US" sz="2000" dirty="0" err="1"/>
              <a:t>Sistem</a:t>
            </a:r>
            <a:r>
              <a:rPr lang="en-US" sz="2000" dirty="0"/>
              <a:t>,</a:t>
            </a:r>
          </a:p>
          <a:p>
            <a:pPr lvl="1"/>
            <a:r>
              <a:rPr lang="en-US" sz="2000" dirty="0"/>
              <a:t>Developer</a:t>
            </a:r>
          </a:p>
          <a:p>
            <a:pPr lvl="1"/>
            <a:r>
              <a:rPr lang="en-US" sz="2000" dirty="0"/>
              <a:t>Tester </a:t>
            </a:r>
          </a:p>
          <a:p>
            <a:pPr lvl="1"/>
            <a:r>
              <a:rPr lang="en-US" sz="2000" dirty="0" err="1"/>
              <a:t>Terkadang</a:t>
            </a:r>
            <a:r>
              <a:rPr lang="en-US" sz="2000" dirty="0"/>
              <a:t> </a:t>
            </a:r>
            <a:r>
              <a:rPr lang="en-US" sz="2000" dirty="0" err="1"/>
              <a:t>pengguna</a:t>
            </a:r>
            <a:r>
              <a:rPr lang="en-US" sz="2000" dirty="0"/>
              <a:t> </a:t>
            </a:r>
            <a:r>
              <a:rPr lang="en-US" sz="2000" dirty="0" err="1"/>
              <a:t>atau</a:t>
            </a:r>
            <a:r>
              <a:rPr lang="en-US" sz="2000" dirty="0"/>
              <a:t> </a:t>
            </a:r>
            <a:r>
              <a:rPr lang="en-US" sz="2000" dirty="0" err="1"/>
              <a:t>teknisi</a:t>
            </a:r>
            <a:r>
              <a:rPr lang="en-US" sz="2000" dirty="0"/>
              <a:t> yang </a:t>
            </a:r>
            <a:r>
              <a:rPr lang="en-US" sz="2000" dirty="0" err="1"/>
              <a:t>tergabung</a:t>
            </a:r>
            <a:r>
              <a:rPr lang="en-US" sz="2000" dirty="0"/>
              <a:t> </a:t>
            </a:r>
            <a:r>
              <a:rPr lang="en-US" sz="2000" dirty="0" err="1"/>
              <a:t>dalam</a:t>
            </a:r>
            <a:r>
              <a:rPr lang="en-US" sz="2000" dirty="0"/>
              <a:t> </a:t>
            </a:r>
            <a:r>
              <a:rPr lang="en-US" sz="2000" dirty="0" err="1"/>
              <a:t>pengujian</a:t>
            </a:r>
            <a:r>
              <a:rPr lang="en-US" sz="2000" dirty="0"/>
              <a:t>.</a:t>
            </a:r>
          </a:p>
          <a:p>
            <a:endParaRPr lang="en-US" sz="2000" dirty="0"/>
          </a:p>
          <a:p>
            <a:pPr marL="0" indent="0">
              <a:buNone/>
            </a:pPr>
            <a:endParaRPr lang="en-US" sz="2000" dirty="0"/>
          </a:p>
        </p:txBody>
      </p:sp>
    </p:spTree>
    <p:extLst>
      <p:ext uri="{BB962C8B-B14F-4D97-AF65-F5344CB8AC3E}">
        <p14:creationId xmlns:p14="http://schemas.microsoft.com/office/powerpoint/2010/main" val="1909338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9261-4AFF-4A5E-80F6-319CB1A67ED1}"/>
              </a:ext>
            </a:extLst>
          </p:cNvPr>
          <p:cNvSpPr>
            <a:spLocks noGrp="1"/>
          </p:cNvSpPr>
          <p:nvPr>
            <p:ph type="title"/>
          </p:nvPr>
        </p:nvSpPr>
        <p:spPr>
          <a:xfrm>
            <a:off x="1223681" y="609214"/>
            <a:ext cx="9744637" cy="809251"/>
          </a:xfrm>
        </p:spPr>
        <p:txBody>
          <a:bodyPr/>
          <a:lstStyle/>
          <a:p>
            <a:r>
              <a:rPr lang="en-US" dirty="0" err="1"/>
              <a:t>Pengaturan</a:t>
            </a:r>
            <a:r>
              <a:rPr lang="en-US" dirty="0"/>
              <a:t> </a:t>
            </a:r>
            <a:r>
              <a:rPr lang="en-US" dirty="0" err="1"/>
              <a:t>berbagai</a:t>
            </a:r>
            <a:r>
              <a:rPr lang="en-US" dirty="0"/>
              <a:t> area yang </a:t>
            </a:r>
            <a:r>
              <a:rPr lang="en-US" dirty="0" err="1"/>
              <a:t>berbeda</a:t>
            </a:r>
            <a:r>
              <a:rPr lang="en-US" dirty="0"/>
              <a:t> Uji </a:t>
            </a:r>
            <a:r>
              <a:rPr lang="en-US" dirty="0" err="1"/>
              <a:t>Lingkungan</a:t>
            </a:r>
            <a:r>
              <a:rPr lang="en-US" dirty="0"/>
              <a:t> </a:t>
            </a:r>
          </a:p>
        </p:txBody>
      </p:sp>
      <p:sp>
        <p:nvSpPr>
          <p:cNvPr id="3" name="Content Placeholder 2">
            <a:extLst>
              <a:ext uri="{FF2B5EF4-FFF2-40B4-BE49-F238E27FC236}">
                <a16:creationId xmlns:a16="http://schemas.microsoft.com/office/drawing/2014/main" id="{D3C4A9CD-1FB5-4CFB-AF12-F2425067C887}"/>
              </a:ext>
            </a:extLst>
          </p:cNvPr>
          <p:cNvSpPr>
            <a:spLocks noGrp="1"/>
          </p:cNvSpPr>
          <p:nvPr>
            <p:ph idx="1"/>
          </p:nvPr>
        </p:nvSpPr>
        <p:spPr>
          <a:xfrm>
            <a:off x="1223682" y="1418465"/>
            <a:ext cx="10062884" cy="3592807"/>
          </a:xfrm>
        </p:spPr>
        <p:txBody>
          <a:bodyPr>
            <a:noAutofit/>
          </a:bodyPr>
          <a:lstStyle/>
          <a:p>
            <a:r>
              <a:rPr lang="en-US" sz="2000" dirty="0" err="1"/>
              <a:t>Lingkungan</a:t>
            </a:r>
            <a:r>
              <a:rPr lang="en-US" sz="2000" dirty="0"/>
              <a:t> </a:t>
            </a:r>
            <a:r>
              <a:rPr lang="en-US" sz="2000" dirty="0" err="1"/>
              <a:t>pengujian</a:t>
            </a:r>
            <a:r>
              <a:rPr lang="en-US" sz="2000" dirty="0"/>
              <a:t> </a:t>
            </a:r>
            <a:r>
              <a:rPr lang="en-US" sz="2000" dirty="0" err="1"/>
              <a:t>memerlukan</a:t>
            </a:r>
            <a:r>
              <a:rPr lang="en-US" sz="2000" dirty="0"/>
              <a:t> </a:t>
            </a:r>
            <a:r>
              <a:rPr lang="en-US" sz="2000" dirty="0" err="1"/>
              <a:t>pengaturan</a:t>
            </a:r>
            <a:r>
              <a:rPr lang="en-US" sz="2000" dirty="0"/>
              <a:t> </a:t>
            </a:r>
            <a:r>
              <a:rPr lang="en-US" sz="2000" dirty="0" err="1"/>
              <a:t>dari</a:t>
            </a:r>
            <a:r>
              <a:rPr lang="en-US" sz="2000" dirty="0"/>
              <a:t>  </a:t>
            </a:r>
            <a:r>
              <a:rPr lang="en-US" sz="2000" dirty="0" err="1"/>
              <a:t>berbagai</a:t>
            </a:r>
            <a:r>
              <a:rPr lang="en-US" sz="2000" dirty="0"/>
              <a:t> </a:t>
            </a:r>
            <a:r>
              <a:rPr lang="en-US" sz="2000" dirty="0" err="1"/>
              <a:t>nomor</a:t>
            </a:r>
            <a:r>
              <a:rPr lang="en-US" sz="2000" dirty="0"/>
              <a:t> </a:t>
            </a:r>
            <a:r>
              <a:rPr lang="en-US" sz="2000" dirty="0" err="1"/>
              <a:t>dari</a:t>
            </a:r>
            <a:r>
              <a:rPr lang="en-US" sz="2000" dirty="0"/>
              <a:t> area  yang </a:t>
            </a:r>
            <a:r>
              <a:rPr lang="en-US" sz="2000" dirty="0" err="1"/>
              <a:t>berbeda</a:t>
            </a:r>
            <a:r>
              <a:rPr lang="en-US" sz="2000" dirty="0"/>
              <a:t> </a:t>
            </a:r>
            <a:r>
              <a:rPr lang="en-US" sz="2000" dirty="0" err="1"/>
              <a:t>seperti</a:t>
            </a:r>
            <a:r>
              <a:rPr lang="en-US" sz="2000" dirty="0"/>
              <a:t>,</a:t>
            </a:r>
          </a:p>
          <a:p>
            <a:pPr lvl="1"/>
            <a:r>
              <a:rPr lang="en-US" sz="2000" dirty="0" err="1"/>
              <a:t>Pengaturan</a:t>
            </a:r>
            <a:r>
              <a:rPr lang="en-US" sz="2000" dirty="0"/>
              <a:t> Server Uji : </a:t>
            </a:r>
            <a:r>
              <a:rPr lang="en-US" sz="2000" dirty="0" err="1"/>
              <a:t>Untuk</a:t>
            </a:r>
            <a:r>
              <a:rPr lang="en-US" sz="2000" dirty="0"/>
              <a:t> </a:t>
            </a:r>
            <a:r>
              <a:rPr lang="en-US" sz="2000" dirty="0" err="1"/>
              <a:t>setiap</a:t>
            </a:r>
            <a:r>
              <a:rPr lang="en-US" sz="2000" dirty="0"/>
              <a:t> </a:t>
            </a:r>
            <a:r>
              <a:rPr lang="en-US" sz="2000" dirty="0" err="1"/>
              <a:t>tes</a:t>
            </a:r>
            <a:r>
              <a:rPr lang="en-US" sz="2000" dirty="0"/>
              <a:t> yang </a:t>
            </a:r>
            <a:r>
              <a:rPr lang="en-US" sz="2000" dirty="0" err="1"/>
              <a:t>tidak</a:t>
            </a:r>
            <a:r>
              <a:rPr lang="en-US" sz="2000" dirty="0"/>
              <a:t> </a:t>
            </a:r>
            <a:r>
              <a:rPr lang="en-US" sz="2000" dirty="0" err="1"/>
              <a:t>dapat</a:t>
            </a:r>
            <a:r>
              <a:rPr lang="en-US" sz="2000" dirty="0"/>
              <a:t> </a:t>
            </a:r>
            <a:r>
              <a:rPr lang="en-US" sz="2000" dirty="0" err="1"/>
              <a:t>dijalankan</a:t>
            </a:r>
            <a:r>
              <a:rPr lang="en-US" sz="2000" dirty="0"/>
              <a:t> pada </a:t>
            </a:r>
            <a:r>
              <a:rPr lang="en-US" sz="2000" dirty="0" err="1"/>
              <a:t>mesin</a:t>
            </a:r>
            <a:r>
              <a:rPr lang="en-US" sz="2000" dirty="0"/>
              <a:t> local, </a:t>
            </a:r>
            <a:r>
              <a:rPr lang="en-US" sz="2000" dirty="0" err="1"/>
              <a:t>mungkin</a:t>
            </a:r>
            <a:r>
              <a:rPr lang="en-US" sz="2000" dirty="0"/>
              <a:t> </a:t>
            </a:r>
            <a:r>
              <a:rPr lang="en-US" sz="2000" dirty="0" err="1"/>
              <a:t>perlu</a:t>
            </a:r>
            <a:r>
              <a:rPr lang="en-US" sz="2000" dirty="0"/>
              <a:t> </a:t>
            </a:r>
            <a:r>
              <a:rPr lang="en-US" sz="2000" dirty="0" err="1"/>
              <a:t>membangun</a:t>
            </a:r>
            <a:r>
              <a:rPr lang="en-US" sz="2000" dirty="0"/>
              <a:t> server uji, yang </a:t>
            </a:r>
            <a:r>
              <a:rPr lang="en-US" sz="2000" dirty="0" err="1"/>
              <a:t>dapat</a:t>
            </a:r>
            <a:r>
              <a:rPr lang="en-US" sz="2000" dirty="0"/>
              <a:t> </a:t>
            </a:r>
            <a:r>
              <a:rPr lang="en-US" sz="2000" dirty="0" err="1"/>
              <a:t>mendukung</a:t>
            </a:r>
            <a:r>
              <a:rPr lang="en-US" sz="2000" dirty="0"/>
              <a:t> </a:t>
            </a:r>
            <a:r>
              <a:rPr lang="en-US" sz="2000" dirty="0" err="1"/>
              <a:t>aplikasi</a:t>
            </a:r>
            <a:r>
              <a:rPr lang="en-US" sz="2000" dirty="0"/>
              <a:t>.</a:t>
            </a:r>
          </a:p>
          <a:p>
            <a:r>
              <a:rPr lang="en-US" sz="2000" dirty="0" err="1"/>
              <a:t>Jaringan</a:t>
            </a:r>
            <a:r>
              <a:rPr lang="en-US" sz="2000" dirty="0"/>
              <a:t>: setup internet, </a:t>
            </a:r>
            <a:r>
              <a:rPr lang="en-US" sz="2000" dirty="0" err="1"/>
              <a:t>wifi</a:t>
            </a:r>
            <a:r>
              <a:rPr lang="en-US" sz="2000" dirty="0"/>
              <a:t> LAN, </a:t>
            </a:r>
            <a:r>
              <a:rPr lang="en-US" sz="2000" dirty="0" err="1"/>
              <a:t>jaringan</a:t>
            </a:r>
            <a:r>
              <a:rPr lang="en-US" sz="2000" dirty="0"/>
              <a:t> </a:t>
            </a:r>
            <a:r>
              <a:rPr lang="en-US" sz="2000" dirty="0" err="1"/>
              <a:t>pribadi</a:t>
            </a:r>
            <a:r>
              <a:rPr lang="en-US" sz="2000" dirty="0"/>
              <a:t>, </a:t>
            </a:r>
            <a:r>
              <a:rPr lang="en-US" sz="2000" dirty="0" err="1"/>
              <a:t>hal</a:t>
            </a:r>
            <a:r>
              <a:rPr lang="en-US" sz="2000" dirty="0"/>
              <a:t> </a:t>
            </a:r>
            <a:r>
              <a:rPr lang="en-US" sz="2000" dirty="0" err="1"/>
              <a:t>ini</a:t>
            </a:r>
            <a:r>
              <a:rPr lang="en-US" sz="2000" dirty="0"/>
              <a:t> </a:t>
            </a:r>
            <a:r>
              <a:rPr lang="en-US" sz="2000" dirty="0" err="1"/>
              <a:t>untuk</a:t>
            </a:r>
            <a:r>
              <a:rPr lang="en-US" sz="2000" dirty="0"/>
              <a:t> </a:t>
            </a:r>
            <a:r>
              <a:rPr lang="en-US" sz="2000" dirty="0" err="1"/>
              <a:t>memastikan</a:t>
            </a:r>
            <a:r>
              <a:rPr lang="en-US" sz="2000" dirty="0"/>
              <a:t> </a:t>
            </a:r>
            <a:r>
              <a:rPr lang="en-US" sz="2000" dirty="0" err="1"/>
              <a:t>bahwa</a:t>
            </a:r>
            <a:r>
              <a:rPr lang="en-US" sz="2000" dirty="0"/>
              <a:t> </a:t>
            </a:r>
            <a:r>
              <a:rPr lang="en-US" sz="2000" dirty="0" err="1"/>
              <a:t>kemacetan</a:t>
            </a:r>
            <a:r>
              <a:rPr lang="en-US" sz="2000" dirty="0"/>
              <a:t> yang </a:t>
            </a:r>
            <a:r>
              <a:rPr lang="en-US" sz="2000" dirty="0" err="1"/>
              <a:t>terjadi</a:t>
            </a:r>
            <a:r>
              <a:rPr lang="en-US" sz="2000" dirty="0"/>
              <a:t> </a:t>
            </a:r>
            <a:r>
              <a:rPr lang="en-US" sz="2000" dirty="0" err="1"/>
              <a:t>selama</a:t>
            </a:r>
            <a:r>
              <a:rPr lang="en-US" sz="2000" dirty="0"/>
              <a:t> </a:t>
            </a:r>
            <a:r>
              <a:rPr lang="en-US" sz="2000" dirty="0" err="1"/>
              <a:t>pengujian</a:t>
            </a:r>
            <a:r>
              <a:rPr lang="en-US" sz="2000" dirty="0"/>
              <a:t> </a:t>
            </a:r>
            <a:r>
              <a:rPr lang="en-US" sz="2000" dirty="0" err="1"/>
              <a:t>tidak</a:t>
            </a:r>
            <a:r>
              <a:rPr lang="en-US" sz="2000" dirty="0"/>
              <a:t> </a:t>
            </a:r>
            <a:r>
              <a:rPr lang="en-US" sz="2000" dirty="0" err="1"/>
              <a:t>berdampak</a:t>
            </a:r>
            <a:r>
              <a:rPr lang="en-US" sz="2000" dirty="0"/>
              <a:t> pada </a:t>
            </a:r>
            <a:r>
              <a:rPr lang="en-US" sz="2000" dirty="0" err="1"/>
              <a:t>anggota</a:t>
            </a:r>
            <a:r>
              <a:rPr lang="en-US" sz="2000" dirty="0"/>
              <a:t> </a:t>
            </a:r>
            <a:r>
              <a:rPr lang="en-US" sz="2000" dirty="0" err="1"/>
              <a:t>lainnya</a:t>
            </a:r>
            <a:r>
              <a:rPr lang="en-US" sz="2000" dirty="0"/>
              <a:t> ( developer, </a:t>
            </a:r>
            <a:r>
              <a:rPr lang="en-US" sz="2000" dirty="0" err="1"/>
              <a:t>desainer</a:t>
            </a:r>
            <a:r>
              <a:rPr lang="en-US" sz="2000" dirty="0"/>
              <a:t>, </a:t>
            </a:r>
            <a:r>
              <a:rPr lang="en-US" sz="2000" dirty="0" err="1"/>
              <a:t>penulis</a:t>
            </a:r>
            <a:r>
              <a:rPr lang="en-US" sz="2000" dirty="0"/>
              <a:t> </a:t>
            </a:r>
            <a:r>
              <a:rPr lang="en-US" sz="2000" dirty="0" err="1"/>
              <a:t>konten</a:t>
            </a:r>
            <a:r>
              <a:rPr lang="en-US" sz="2000" dirty="0"/>
              <a:t>, </a:t>
            </a:r>
            <a:r>
              <a:rPr lang="en-US" sz="2000" dirty="0" err="1"/>
              <a:t>dll</a:t>
            </a:r>
            <a:r>
              <a:rPr lang="en-US" sz="2000" dirty="0"/>
              <a:t>)</a:t>
            </a:r>
          </a:p>
          <a:p>
            <a:r>
              <a:rPr lang="en-US" sz="2000" dirty="0" err="1"/>
              <a:t>Pengaturan</a:t>
            </a:r>
            <a:r>
              <a:rPr lang="en-US" sz="2000" dirty="0"/>
              <a:t> </a:t>
            </a:r>
            <a:r>
              <a:rPr lang="en-US" sz="2000" dirty="0" err="1"/>
              <a:t>pengujian</a:t>
            </a:r>
            <a:r>
              <a:rPr lang="en-US" sz="2000" dirty="0"/>
              <a:t> PC: </a:t>
            </a:r>
            <a:r>
              <a:rPr lang="en-US" sz="2000" dirty="0" err="1"/>
              <a:t>untuk</a:t>
            </a:r>
            <a:r>
              <a:rPr lang="en-US" sz="2000" dirty="0"/>
              <a:t> </a:t>
            </a:r>
            <a:r>
              <a:rPr lang="en-US" sz="2000" dirty="0" err="1"/>
              <a:t>pengujian</a:t>
            </a:r>
            <a:r>
              <a:rPr lang="en-US" sz="2000" dirty="0"/>
              <a:t> web </a:t>
            </a:r>
            <a:r>
              <a:rPr lang="en-US" sz="2000" dirty="0" err="1"/>
              <a:t>mungkin</a:t>
            </a:r>
            <a:r>
              <a:rPr lang="en-US" sz="2000" dirty="0"/>
              <a:t> </a:t>
            </a:r>
            <a:r>
              <a:rPr lang="en-US" sz="2000" dirty="0" err="1"/>
              <a:t>perlu</a:t>
            </a:r>
            <a:r>
              <a:rPr lang="en-US" sz="2000" dirty="0"/>
              <a:t> </a:t>
            </a:r>
            <a:r>
              <a:rPr lang="en-US" sz="2000" dirty="0" err="1"/>
              <a:t>menyiapkan</a:t>
            </a:r>
            <a:r>
              <a:rPr lang="en-US" sz="2000" dirty="0"/>
              <a:t> browser yang </a:t>
            </a:r>
            <a:r>
              <a:rPr lang="en-US" sz="2000" dirty="0" err="1"/>
              <a:t>berbeda</a:t>
            </a:r>
            <a:r>
              <a:rPr lang="en-US" sz="2000" dirty="0"/>
              <a:t> </a:t>
            </a:r>
            <a:r>
              <a:rPr lang="en-US" sz="2000" dirty="0" err="1"/>
              <a:t>untuk</a:t>
            </a:r>
            <a:r>
              <a:rPr lang="en-US" sz="2000" dirty="0"/>
              <a:t> </a:t>
            </a:r>
            <a:r>
              <a:rPr lang="en-US" sz="2000" dirty="0" err="1"/>
              <a:t>penguji</a:t>
            </a:r>
            <a:r>
              <a:rPr lang="en-US" sz="2000" dirty="0"/>
              <a:t> yang </a:t>
            </a:r>
            <a:r>
              <a:rPr lang="en-US" sz="2000" dirty="0" err="1"/>
              <a:t>berbeda</a:t>
            </a:r>
            <a:r>
              <a:rPr lang="en-US" sz="2000" dirty="0"/>
              <a:t>. </a:t>
            </a:r>
            <a:r>
              <a:rPr lang="en-US" sz="2000" dirty="0" err="1"/>
              <a:t>Sedangkan</a:t>
            </a:r>
            <a:r>
              <a:rPr lang="en-US" sz="2000" dirty="0"/>
              <a:t> </a:t>
            </a:r>
            <a:r>
              <a:rPr lang="en-US" sz="2000" dirty="0" err="1"/>
              <a:t>untuk</a:t>
            </a:r>
            <a:r>
              <a:rPr lang="en-US" sz="2000" dirty="0"/>
              <a:t> </a:t>
            </a:r>
            <a:r>
              <a:rPr lang="en-US" sz="2000" dirty="0" err="1"/>
              <a:t>desktop,memerlukan</a:t>
            </a:r>
            <a:r>
              <a:rPr lang="en-US" sz="2000" dirty="0"/>
              <a:t> </a:t>
            </a:r>
            <a:r>
              <a:rPr lang="en-US" sz="2000" dirty="0" err="1"/>
              <a:t>jenis</a:t>
            </a:r>
            <a:r>
              <a:rPr lang="en-US" sz="2000" dirty="0"/>
              <a:t> OS </a:t>
            </a:r>
            <a:r>
              <a:rPr lang="en-US" sz="2000" dirty="0" err="1"/>
              <a:t>untuk</a:t>
            </a:r>
            <a:r>
              <a:rPr lang="en-US" sz="2000" dirty="0"/>
              <a:t>  PC yang </a:t>
            </a:r>
            <a:r>
              <a:rPr lang="en-US" sz="2000" dirty="0" err="1"/>
              <a:t>berbeda</a:t>
            </a:r>
            <a:r>
              <a:rPr lang="en-US" sz="2000" dirty="0"/>
              <a:t>.</a:t>
            </a:r>
          </a:p>
          <a:p>
            <a:r>
              <a:rPr lang="en-US" sz="2000" dirty="0" err="1"/>
              <a:t>Pelaporan</a:t>
            </a:r>
            <a:r>
              <a:rPr lang="en-US" sz="2000" dirty="0"/>
              <a:t> Bug ( tool </a:t>
            </a:r>
            <a:r>
              <a:rPr lang="en-US" sz="2000" dirty="0" err="1"/>
              <a:t>pelaporan</a:t>
            </a:r>
            <a:r>
              <a:rPr lang="en-US" sz="2000" dirty="0"/>
              <a:t> Bug </a:t>
            </a:r>
            <a:r>
              <a:rPr lang="en-US" sz="2000" dirty="0" err="1"/>
              <a:t>harus</a:t>
            </a:r>
            <a:r>
              <a:rPr lang="en-US" sz="2000" dirty="0"/>
              <a:t> </a:t>
            </a:r>
            <a:r>
              <a:rPr lang="en-US" sz="2000" dirty="0" err="1"/>
              <a:t>disediakan</a:t>
            </a:r>
            <a:r>
              <a:rPr lang="en-US" sz="2000" dirty="0"/>
              <a:t> </a:t>
            </a:r>
            <a:r>
              <a:rPr lang="en-US" sz="2000" dirty="0" err="1"/>
              <a:t>untuk</a:t>
            </a:r>
            <a:r>
              <a:rPr lang="en-US" sz="2000" dirty="0"/>
              <a:t> </a:t>
            </a:r>
            <a:r>
              <a:rPr lang="en-US" sz="2000" dirty="0" err="1"/>
              <a:t>penguji</a:t>
            </a:r>
            <a:r>
              <a:rPr lang="en-US" sz="2000" dirty="0"/>
              <a:t>)</a:t>
            </a:r>
          </a:p>
        </p:txBody>
      </p:sp>
    </p:spTree>
    <p:extLst>
      <p:ext uri="{BB962C8B-B14F-4D97-AF65-F5344CB8AC3E}">
        <p14:creationId xmlns:p14="http://schemas.microsoft.com/office/powerpoint/2010/main" val="2195960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8E8C0-6CDE-46B9-9C94-5C099075DD56}"/>
              </a:ext>
            </a:extLst>
          </p:cNvPr>
          <p:cNvSpPr>
            <a:spLocks noGrp="1"/>
          </p:cNvSpPr>
          <p:nvPr>
            <p:ph type="title"/>
          </p:nvPr>
        </p:nvSpPr>
        <p:spPr>
          <a:xfrm>
            <a:off x="1247288" y="783478"/>
            <a:ext cx="9744637" cy="809251"/>
          </a:xfrm>
        </p:spPr>
        <p:txBody>
          <a:bodyPr>
            <a:normAutofit/>
          </a:bodyPr>
          <a:lstStyle/>
          <a:p>
            <a:r>
              <a:rPr lang="en-US" dirty="0" err="1"/>
              <a:t>Pembuatan</a:t>
            </a:r>
            <a:r>
              <a:rPr lang="en-US" dirty="0"/>
              <a:t> Data Uji </a:t>
            </a:r>
            <a:r>
              <a:rPr lang="en-US" dirty="0" err="1"/>
              <a:t>untuk</a:t>
            </a:r>
            <a:r>
              <a:rPr lang="en-US" dirty="0"/>
              <a:t> </a:t>
            </a:r>
            <a:r>
              <a:rPr lang="en-US" dirty="0" err="1"/>
              <a:t>Lingkungan</a:t>
            </a:r>
            <a:r>
              <a:rPr lang="en-US" dirty="0"/>
              <a:t> Uji</a:t>
            </a:r>
          </a:p>
        </p:txBody>
      </p:sp>
      <p:sp>
        <p:nvSpPr>
          <p:cNvPr id="3" name="Content Placeholder 2">
            <a:extLst>
              <a:ext uri="{FF2B5EF4-FFF2-40B4-BE49-F238E27FC236}">
                <a16:creationId xmlns:a16="http://schemas.microsoft.com/office/drawing/2014/main" id="{57516B31-A39E-4200-83CB-A84023CDF663}"/>
              </a:ext>
            </a:extLst>
          </p:cNvPr>
          <p:cNvSpPr>
            <a:spLocks noGrp="1"/>
          </p:cNvSpPr>
          <p:nvPr>
            <p:ph idx="1"/>
          </p:nvPr>
        </p:nvSpPr>
        <p:spPr>
          <a:xfrm>
            <a:off x="1247288" y="1592729"/>
            <a:ext cx="9744637" cy="4823291"/>
          </a:xfrm>
        </p:spPr>
        <p:txBody>
          <a:bodyPr>
            <a:normAutofit/>
          </a:bodyPr>
          <a:lstStyle/>
          <a:p>
            <a:r>
              <a:rPr lang="en-US" dirty="0" err="1"/>
              <a:t>Pendekatan</a:t>
            </a:r>
            <a:r>
              <a:rPr lang="en-US" dirty="0"/>
              <a:t> </a:t>
            </a:r>
            <a:r>
              <a:rPr lang="en-US" dirty="0" err="1"/>
              <a:t>umum</a:t>
            </a:r>
            <a:r>
              <a:rPr lang="en-US" dirty="0"/>
              <a:t> yang </a:t>
            </a:r>
            <a:r>
              <a:rPr lang="en-US" dirty="0" err="1"/>
              <a:t>digunakan</a:t>
            </a:r>
            <a:r>
              <a:rPr lang="en-US" dirty="0"/>
              <a:t> </a:t>
            </a:r>
            <a:r>
              <a:rPr lang="en-US" dirty="0" err="1"/>
              <a:t>adalah</a:t>
            </a:r>
            <a:r>
              <a:rPr lang="en-US" dirty="0"/>
              <a:t> </a:t>
            </a:r>
            <a:r>
              <a:rPr lang="en-US" dirty="0" err="1"/>
              <a:t>menyalin</a:t>
            </a:r>
            <a:r>
              <a:rPr lang="en-US" dirty="0"/>
              <a:t> data </a:t>
            </a:r>
            <a:r>
              <a:rPr lang="en-US" dirty="0" err="1"/>
              <a:t>produksi</a:t>
            </a:r>
            <a:r>
              <a:rPr lang="en-US" dirty="0"/>
              <a:t> </a:t>
            </a:r>
            <a:r>
              <a:rPr lang="en-US" dirty="0" err="1"/>
              <a:t>ke</a:t>
            </a:r>
            <a:r>
              <a:rPr lang="en-US" dirty="0"/>
              <a:t> data uji. </a:t>
            </a:r>
            <a:r>
              <a:rPr lang="en-US" dirty="0" err="1"/>
              <a:t>Ini</a:t>
            </a:r>
            <a:r>
              <a:rPr lang="en-US" dirty="0"/>
              <a:t> </a:t>
            </a:r>
            <a:r>
              <a:rPr lang="en-US" dirty="0" err="1"/>
              <a:t>membantu</a:t>
            </a:r>
            <a:r>
              <a:rPr lang="en-US" dirty="0"/>
              <a:t> </a:t>
            </a:r>
            <a:r>
              <a:rPr lang="en-US" dirty="0" err="1"/>
              <a:t>penguji</a:t>
            </a:r>
            <a:r>
              <a:rPr lang="en-US" dirty="0"/>
              <a:t>, </a:t>
            </a:r>
            <a:r>
              <a:rPr lang="en-US" dirty="0" err="1"/>
              <a:t>untuk</a:t>
            </a:r>
            <a:r>
              <a:rPr lang="en-US" dirty="0"/>
              <a:t> </a:t>
            </a:r>
            <a:r>
              <a:rPr lang="en-US" dirty="0" err="1"/>
              <a:t>mendeteksi</a:t>
            </a:r>
            <a:r>
              <a:rPr lang="en-US" dirty="0"/>
              <a:t> </a:t>
            </a:r>
            <a:r>
              <a:rPr lang="en-US" dirty="0" err="1"/>
              <a:t>masalah</a:t>
            </a:r>
            <a:r>
              <a:rPr lang="en-US" dirty="0"/>
              <a:t> yang </a:t>
            </a:r>
            <a:r>
              <a:rPr lang="en-US" dirty="0" err="1"/>
              <a:t>sama</a:t>
            </a:r>
            <a:r>
              <a:rPr lang="en-US" dirty="0"/>
              <a:t> </a:t>
            </a:r>
            <a:r>
              <a:rPr lang="en-US" dirty="0" err="1"/>
              <a:t>seperti</a:t>
            </a:r>
            <a:r>
              <a:rPr lang="en-US" dirty="0"/>
              <a:t> server </a:t>
            </a:r>
            <a:r>
              <a:rPr lang="en-US" dirty="0" err="1"/>
              <a:t>produksi</a:t>
            </a:r>
            <a:r>
              <a:rPr lang="en-US" dirty="0"/>
              <a:t> </a:t>
            </a:r>
            <a:r>
              <a:rPr lang="en-US" dirty="0" err="1"/>
              <a:t>secara</a:t>
            </a:r>
            <a:r>
              <a:rPr lang="en-US" dirty="0"/>
              <a:t> </a:t>
            </a:r>
            <a:r>
              <a:rPr lang="en-US" dirty="0" err="1"/>
              <a:t>langsung</a:t>
            </a:r>
            <a:r>
              <a:rPr lang="en-US" dirty="0"/>
              <a:t> </a:t>
            </a:r>
            <a:r>
              <a:rPr lang="en-US" dirty="0" err="1"/>
              <a:t>tanpa</a:t>
            </a:r>
            <a:r>
              <a:rPr lang="en-US" dirty="0"/>
              <a:t>  </a:t>
            </a:r>
            <a:r>
              <a:rPr lang="en-US" dirty="0" err="1"/>
              <a:t>merusak</a:t>
            </a:r>
            <a:r>
              <a:rPr lang="en-US" dirty="0"/>
              <a:t> data </a:t>
            </a:r>
            <a:r>
              <a:rPr lang="en-US" dirty="0" err="1"/>
              <a:t>produksi</a:t>
            </a:r>
            <a:r>
              <a:rPr lang="en-US" dirty="0"/>
              <a:t>.</a:t>
            </a:r>
          </a:p>
          <a:p>
            <a:r>
              <a:rPr lang="en-US" dirty="0" err="1"/>
              <a:t>Pendekatan</a:t>
            </a:r>
            <a:r>
              <a:rPr lang="en-US" dirty="0"/>
              <a:t> </a:t>
            </a:r>
            <a:r>
              <a:rPr lang="en-US" dirty="0" err="1"/>
              <a:t>untuk</a:t>
            </a:r>
            <a:r>
              <a:rPr lang="en-US" dirty="0"/>
              <a:t> </a:t>
            </a:r>
            <a:r>
              <a:rPr lang="en-US" dirty="0" err="1"/>
              <a:t>menyalin</a:t>
            </a:r>
            <a:r>
              <a:rPr lang="en-US" dirty="0"/>
              <a:t> data </a:t>
            </a:r>
            <a:r>
              <a:rPr lang="en-US" dirty="0" err="1"/>
              <a:t>produksi</a:t>
            </a:r>
            <a:r>
              <a:rPr lang="en-US" dirty="0"/>
              <a:t> </a:t>
            </a:r>
            <a:r>
              <a:rPr lang="en-US" dirty="0" err="1"/>
              <a:t>ke</a:t>
            </a:r>
            <a:r>
              <a:rPr lang="en-US" dirty="0"/>
              <a:t> data uji, </a:t>
            </a:r>
            <a:r>
              <a:rPr lang="en-US" dirty="0" err="1"/>
              <a:t>meliputi</a:t>
            </a:r>
            <a:r>
              <a:rPr lang="en-US" dirty="0"/>
              <a:t> :</a:t>
            </a:r>
          </a:p>
          <a:p>
            <a:pPr lvl="1"/>
            <a:r>
              <a:rPr lang="en-US" dirty="0" err="1"/>
              <a:t>Siapkan</a:t>
            </a:r>
            <a:r>
              <a:rPr lang="en-US" dirty="0"/>
              <a:t> </a:t>
            </a:r>
            <a:r>
              <a:rPr lang="en-US" dirty="0" err="1"/>
              <a:t>pekerjaan</a:t>
            </a:r>
            <a:r>
              <a:rPr lang="en-US" dirty="0"/>
              <a:t> </a:t>
            </a:r>
            <a:r>
              <a:rPr lang="en-US" dirty="0" err="1"/>
              <a:t>produksi</a:t>
            </a:r>
            <a:r>
              <a:rPr lang="en-US" dirty="0"/>
              <a:t> </a:t>
            </a:r>
            <a:r>
              <a:rPr lang="en-US" dirty="0" err="1"/>
              <a:t>untuk</a:t>
            </a:r>
            <a:r>
              <a:rPr lang="en-US" dirty="0"/>
              <a:t> </a:t>
            </a:r>
            <a:r>
              <a:rPr lang="en-US" dirty="0" err="1"/>
              <a:t>menyalin</a:t>
            </a:r>
            <a:r>
              <a:rPr lang="en-US" dirty="0"/>
              <a:t> data </a:t>
            </a:r>
            <a:r>
              <a:rPr lang="en-US" dirty="0" err="1"/>
              <a:t>ke</a:t>
            </a:r>
            <a:r>
              <a:rPr lang="en-US" dirty="0"/>
              <a:t> </a:t>
            </a:r>
            <a:r>
              <a:rPr lang="en-US" dirty="0" err="1"/>
              <a:t>lingkungan</a:t>
            </a:r>
            <a:r>
              <a:rPr lang="en-US" dirty="0"/>
              <a:t> </a:t>
            </a:r>
            <a:r>
              <a:rPr lang="en-US" dirty="0" err="1"/>
              <a:t>pengujian</a:t>
            </a:r>
            <a:r>
              <a:rPr lang="en-US" dirty="0"/>
              <a:t> yang </a:t>
            </a:r>
            <a:r>
              <a:rPr lang="en-US" dirty="0" err="1"/>
              <a:t>umum</a:t>
            </a:r>
            <a:r>
              <a:rPr lang="en-US" dirty="0"/>
              <a:t>.</a:t>
            </a:r>
          </a:p>
          <a:p>
            <a:pPr lvl="1"/>
            <a:r>
              <a:rPr lang="en-US" dirty="0" err="1"/>
              <a:t>Semua</a:t>
            </a:r>
            <a:r>
              <a:rPr lang="en-US" dirty="0"/>
              <a:t> PII (Personal Identifiable Information) </a:t>
            </a:r>
            <a:r>
              <a:rPr lang="en-US" dirty="0" err="1"/>
              <a:t>dimodifikasi</a:t>
            </a:r>
            <a:r>
              <a:rPr lang="en-US" dirty="0"/>
              <a:t> Bersama </a:t>
            </a:r>
            <a:r>
              <a:rPr lang="en-US" dirty="0" err="1"/>
              <a:t>dengan</a:t>
            </a:r>
            <a:r>
              <a:rPr lang="en-US" dirty="0"/>
              <a:t> data sensitive </a:t>
            </a:r>
            <a:r>
              <a:rPr lang="en-US" dirty="0" err="1"/>
              <a:t>lainnya</a:t>
            </a:r>
            <a:r>
              <a:rPr lang="en-US" dirty="0"/>
              <a:t>. PII </a:t>
            </a:r>
            <a:r>
              <a:rPr lang="en-US" dirty="0" err="1"/>
              <a:t>diganti</a:t>
            </a:r>
            <a:r>
              <a:rPr lang="en-US" dirty="0"/>
              <a:t> </a:t>
            </a:r>
            <a:r>
              <a:rPr lang="en-US" dirty="0" err="1"/>
              <a:t>dengan</a:t>
            </a:r>
            <a:r>
              <a:rPr lang="en-US" dirty="0"/>
              <a:t> data yang </a:t>
            </a:r>
            <a:r>
              <a:rPr lang="en-US" dirty="0" err="1"/>
              <a:t>benar</a:t>
            </a:r>
            <a:r>
              <a:rPr lang="en-US" dirty="0"/>
              <a:t> </a:t>
            </a:r>
            <a:r>
              <a:rPr lang="en-US" dirty="0" err="1"/>
              <a:t>secara</a:t>
            </a:r>
            <a:r>
              <a:rPr lang="en-US" dirty="0"/>
              <a:t> </a:t>
            </a:r>
            <a:r>
              <a:rPr lang="en-US" dirty="0" err="1"/>
              <a:t>logis</a:t>
            </a:r>
            <a:r>
              <a:rPr lang="en-US" dirty="0"/>
              <a:t>, </a:t>
            </a:r>
            <a:r>
              <a:rPr lang="en-US" dirty="0" err="1"/>
              <a:t>tetapi</a:t>
            </a:r>
            <a:r>
              <a:rPr lang="en-US" dirty="0"/>
              <a:t> </a:t>
            </a:r>
            <a:r>
              <a:rPr lang="en-US" dirty="0" err="1"/>
              <a:t>bukan</a:t>
            </a:r>
            <a:r>
              <a:rPr lang="en-US" dirty="0"/>
              <a:t> data </a:t>
            </a:r>
            <a:r>
              <a:rPr lang="en-US" dirty="0" err="1"/>
              <a:t>pribadi</a:t>
            </a:r>
            <a:endParaRPr lang="en-US" dirty="0"/>
          </a:p>
          <a:p>
            <a:pPr lvl="1"/>
            <a:r>
              <a:rPr lang="en-US" dirty="0" err="1"/>
              <a:t>Pindahkan</a:t>
            </a:r>
            <a:r>
              <a:rPr lang="en-US" dirty="0"/>
              <a:t>/ </a:t>
            </a:r>
            <a:r>
              <a:rPr lang="en-US" dirty="0" err="1"/>
              <a:t>hapus</a:t>
            </a:r>
            <a:r>
              <a:rPr lang="en-US" dirty="0"/>
              <a:t> data yang </a:t>
            </a:r>
            <a:r>
              <a:rPr lang="en-US" dirty="0" err="1"/>
              <a:t>tidak</a:t>
            </a:r>
            <a:r>
              <a:rPr lang="en-US" dirty="0"/>
              <a:t> </a:t>
            </a:r>
            <a:r>
              <a:rPr lang="en-US" dirty="0" err="1"/>
              <a:t>relevan</a:t>
            </a:r>
            <a:r>
              <a:rPr lang="en-US" dirty="0"/>
              <a:t> </a:t>
            </a:r>
            <a:r>
              <a:rPr lang="en-US" dirty="0" err="1"/>
              <a:t>dengan</a:t>
            </a:r>
            <a:r>
              <a:rPr lang="en-US" dirty="0"/>
              <a:t> </a:t>
            </a:r>
            <a:r>
              <a:rPr lang="en-US" dirty="0" err="1"/>
              <a:t>pengujian</a:t>
            </a:r>
            <a:r>
              <a:rPr lang="en-US" dirty="0"/>
              <a:t> </a:t>
            </a:r>
            <a:r>
              <a:rPr lang="en-US" dirty="0" err="1"/>
              <a:t>kita</a:t>
            </a:r>
            <a:r>
              <a:rPr lang="en-US" dirty="0"/>
              <a:t>.</a:t>
            </a:r>
          </a:p>
          <a:p>
            <a:r>
              <a:rPr lang="en-US" dirty="0" err="1"/>
              <a:t>Penguji</a:t>
            </a:r>
            <a:r>
              <a:rPr lang="en-US" dirty="0"/>
              <a:t> </a:t>
            </a:r>
            <a:r>
              <a:rPr lang="en-US" dirty="0" err="1"/>
              <a:t>atau</a:t>
            </a:r>
            <a:r>
              <a:rPr lang="en-US" dirty="0"/>
              <a:t> </a:t>
            </a:r>
            <a:r>
              <a:rPr lang="en-US" dirty="0" err="1"/>
              <a:t>pengembang</a:t>
            </a:r>
            <a:r>
              <a:rPr lang="en-US" dirty="0"/>
              <a:t> </a:t>
            </a:r>
            <a:r>
              <a:rPr lang="en-US" dirty="0" err="1"/>
              <a:t>dapat</a:t>
            </a:r>
            <a:r>
              <a:rPr lang="en-US" dirty="0"/>
              <a:t> </a:t>
            </a:r>
            <a:r>
              <a:rPr lang="en-US" dirty="0" err="1"/>
              <a:t>menyalin</a:t>
            </a:r>
            <a:r>
              <a:rPr lang="en-US" dirty="0"/>
              <a:t> </a:t>
            </a:r>
            <a:r>
              <a:rPr lang="en-US" dirty="0" err="1"/>
              <a:t>ini</a:t>
            </a:r>
            <a:r>
              <a:rPr lang="en-US" dirty="0"/>
              <a:t> </a:t>
            </a:r>
            <a:r>
              <a:rPr lang="en-US" dirty="0" err="1"/>
              <a:t>ke</a:t>
            </a:r>
            <a:r>
              <a:rPr lang="en-US" dirty="0"/>
              <a:t> </a:t>
            </a:r>
            <a:r>
              <a:rPr lang="en-US" dirty="0" err="1"/>
              <a:t>lingkungan</a:t>
            </a:r>
            <a:r>
              <a:rPr lang="en-US" dirty="0"/>
              <a:t> uji </a:t>
            </a:r>
            <a:r>
              <a:rPr lang="en-US" dirty="0" err="1"/>
              <a:t>indovidu</a:t>
            </a:r>
            <a:r>
              <a:rPr lang="en-US" dirty="0"/>
              <a:t> </a:t>
            </a:r>
            <a:r>
              <a:rPr lang="en-US" dirty="0" err="1"/>
              <a:t>mereka</a:t>
            </a:r>
            <a:r>
              <a:rPr lang="en-US" dirty="0"/>
              <a:t>. </a:t>
            </a:r>
            <a:r>
              <a:rPr lang="en-US" dirty="0" err="1"/>
              <a:t>Mereka</a:t>
            </a:r>
            <a:r>
              <a:rPr lang="en-US" dirty="0"/>
              <a:t> </a:t>
            </a:r>
            <a:r>
              <a:rPr lang="en-US" dirty="0" err="1"/>
              <a:t>dapat</a:t>
            </a:r>
            <a:r>
              <a:rPr lang="en-US" dirty="0"/>
              <a:t> </a:t>
            </a:r>
            <a:r>
              <a:rPr lang="en-US" dirty="0" err="1"/>
              <a:t>memodifikasi</a:t>
            </a:r>
            <a:r>
              <a:rPr lang="en-US" dirty="0"/>
              <a:t> </a:t>
            </a:r>
            <a:r>
              <a:rPr lang="en-US" dirty="0" err="1"/>
              <a:t>sesuai</a:t>
            </a:r>
            <a:r>
              <a:rPr lang="en-US" dirty="0"/>
              <a:t> </a:t>
            </a:r>
            <a:r>
              <a:rPr lang="en-US" dirty="0" err="1"/>
              <a:t>dengan</a:t>
            </a:r>
            <a:r>
              <a:rPr lang="en-US" dirty="0"/>
              <a:t> </a:t>
            </a:r>
            <a:r>
              <a:rPr lang="en-US" dirty="0" err="1"/>
              <a:t>kebutuhannya</a:t>
            </a:r>
            <a:r>
              <a:rPr lang="en-US" dirty="0"/>
              <a:t>.</a:t>
            </a:r>
          </a:p>
          <a:p>
            <a:r>
              <a:rPr lang="en-US" dirty="0" err="1"/>
              <a:t>Privasi</a:t>
            </a:r>
            <a:r>
              <a:rPr lang="en-US" dirty="0"/>
              <a:t> </a:t>
            </a:r>
            <a:r>
              <a:rPr lang="en-US" dirty="0" err="1"/>
              <a:t>adalah</a:t>
            </a:r>
            <a:r>
              <a:rPr lang="en-US" dirty="0"/>
              <a:t> </a:t>
            </a:r>
            <a:r>
              <a:rPr lang="en-US" dirty="0" err="1"/>
              <a:t>masalah</a:t>
            </a:r>
            <a:r>
              <a:rPr lang="en-US" dirty="0"/>
              <a:t> </a:t>
            </a:r>
            <a:r>
              <a:rPr lang="en-US" dirty="0" err="1"/>
              <a:t>utama</a:t>
            </a:r>
            <a:r>
              <a:rPr lang="en-US" dirty="0"/>
              <a:t> </a:t>
            </a:r>
            <a:r>
              <a:rPr lang="en-US" dirty="0" err="1"/>
              <a:t>dalam</a:t>
            </a:r>
            <a:r>
              <a:rPr lang="en-US" dirty="0"/>
              <a:t> </a:t>
            </a:r>
            <a:r>
              <a:rPr lang="en-US" dirty="0" err="1"/>
              <a:t>pengkopian</a:t>
            </a:r>
            <a:r>
              <a:rPr lang="en-US" dirty="0"/>
              <a:t> data </a:t>
            </a:r>
            <a:r>
              <a:rPr lang="en-US" dirty="0" err="1"/>
              <a:t>produksi</a:t>
            </a:r>
            <a:r>
              <a:rPr lang="en-US" dirty="0"/>
              <a:t>. </a:t>
            </a:r>
            <a:r>
              <a:rPr lang="en-US" dirty="0" err="1"/>
              <a:t>Untuk</a:t>
            </a:r>
            <a:r>
              <a:rPr lang="en-US" dirty="0"/>
              <a:t> </a:t>
            </a:r>
            <a:r>
              <a:rPr lang="en-US" dirty="0" err="1"/>
              <a:t>mengatasinya</a:t>
            </a:r>
            <a:r>
              <a:rPr lang="en-US" dirty="0"/>
              <a:t>, </a:t>
            </a:r>
            <a:r>
              <a:rPr lang="en-US" dirty="0" err="1"/>
              <a:t>kita</a:t>
            </a:r>
            <a:r>
              <a:rPr lang="en-US" dirty="0"/>
              <a:t> </a:t>
            </a:r>
            <a:r>
              <a:rPr lang="en-US" dirty="0" err="1"/>
              <a:t>harus</a:t>
            </a:r>
            <a:r>
              <a:rPr lang="en-US" dirty="0"/>
              <a:t> </a:t>
            </a:r>
            <a:r>
              <a:rPr lang="en-US" dirty="0" err="1"/>
              <a:t>melihat</a:t>
            </a:r>
            <a:r>
              <a:rPr lang="en-US" dirty="0"/>
              <a:t> data uji yang </a:t>
            </a:r>
            <a:r>
              <a:rPr lang="en-US" dirty="0" err="1"/>
              <a:t>dikaburkan</a:t>
            </a:r>
            <a:r>
              <a:rPr lang="en-US" dirty="0"/>
              <a:t> dan </a:t>
            </a:r>
            <a:r>
              <a:rPr lang="en-US" dirty="0" err="1"/>
              <a:t>dianonimkan</a:t>
            </a:r>
            <a:r>
              <a:rPr lang="en-US" dirty="0"/>
              <a:t>. </a:t>
            </a:r>
          </a:p>
          <a:p>
            <a:r>
              <a:rPr lang="en-US" dirty="0" err="1"/>
              <a:t>Pendekatan</a:t>
            </a:r>
            <a:r>
              <a:rPr lang="en-US" dirty="0"/>
              <a:t> </a:t>
            </a:r>
            <a:r>
              <a:rPr lang="en-US" dirty="0" err="1"/>
              <a:t>Anonimisasi</a:t>
            </a:r>
            <a:r>
              <a:rPr lang="en-US" dirty="0"/>
              <a:t> data : </a:t>
            </a:r>
          </a:p>
          <a:p>
            <a:pPr lvl="1"/>
            <a:r>
              <a:rPr lang="en-US" dirty="0"/>
              <a:t>Blacklist : </a:t>
            </a:r>
            <a:r>
              <a:rPr lang="en-US" dirty="0" err="1"/>
              <a:t>semua</a:t>
            </a:r>
            <a:r>
              <a:rPr lang="en-US" dirty="0"/>
              <a:t> field data </a:t>
            </a:r>
            <a:r>
              <a:rPr lang="en-US" dirty="0" err="1"/>
              <a:t>dibiarkan</a:t>
            </a:r>
            <a:r>
              <a:rPr lang="en-US" dirty="0"/>
              <a:t> </a:t>
            </a:r>
            <a:r>
              <a:rPr lang="en-US" dirty="0" err="1"/>
              <a:t>tidak</a:t>
            </a:r>
            <a:r>
              <a:rPr lang="en-US" dirty="0"/>
              <a:t> </a:t>
            </a:r>
            <a:r>
              <a:rPr lang="en-US" dirty="0" err="1"/>
              <a:t>berubah</a:t>
            </a:r>
            <a:r>
              <a:rPr lang="en-US" dirty="0"/>
              <a:t>, </a:t>
            </a:r>
            <a:r>
              <a:rPr lang="en-US" dirty="0" err="1"/>
              <a:t>kecuali</a:t>
            </a:r>
            <a:r>
              <a:rPr lang="en-US" dirty="0"/>
              <a:t>  field/ item yang </a:t>
            </a:r>
            <a:r>
              <a:rPr lang="en-US" dirty="0" err="1"/>
              <a:t>ditentukan</a:t>
            </a:r>
            <a:r>
              <a:rPr lang="en-US" dirty="0"/>
              <a:t> oleh </a:t>
            </a:r>
            <a:r>
              <a:rPr lang="en-US" dirty="0" err="1"/>
              <a:t>pengguna</a:t>
            </a:r>
            <a:endParaRPr lang="en-US" dirty="0"/>
          </a:p>
          <a:p>
            <a:pPr lvl="1"/>
            <a:r>
              <a:rPr lang="en-US" dirty="0"/>
              <a:t>Whitelist : </a:t>
            </a:r>
            <a:r>
              <a:rPr lang="en-US" dirty="0" err="1"/>
              <a:t>secara</a:t>
            </a:r>
            <a:r>
              <a:rPr lang="en-US" dirty="0"/>
              <a:t> default, </a:t>
            </a:r>
            <a:r>
              <a:rPr lang="en-US" dirty="0" err="1"/>
              <a:t>pendekatan</a:t>
            </a:r>
            <a:r>
              <a:rPr lang="en-US" dirty="0"/>
              <a:t> </a:t>
            </a:r>
            <a:r>
              <a:rPr lang="en-US" dirty="0" err="1"/>
              <a:t>ini</a:t>
            </a:r>
            <a:r>
              <a:rPr lang="en-US" dirty="0"/>
              <a:t> </a:t>
            </a:r>
            <a:r>
              <a:rPr lang="en-US" dirty="0" err="1"/>
              <a:t>menganonimkan</a:t>
            </a:r>
            <a:r>
              <a:rPr lang="en-US" dirty="0"/>
              <a:t> </a:t>
            </a:r>
            <a:r>
              <a:rPr lang="en-US" dirty="0" err="1"/>
              <a:t>semua</a:t>
            </a:r>
            <a:r>
              <a:rPr lang="en-US" dirty="0"/>
              <a:t> field data, </a:t>
            </a:r>
            <a:r>
              <a:rPr lang="en-US" dirty="0" err="1"/>
              <a:t>kecuali</a:t>
            </a:r>
            <a:r>
              <a:rPr lang="en-US" dirty="0"/>
              <a:t> </a:t>
            </a:r>
            <a:r>
              <a:rPr lang="en-US" dirty="0" err="1"/>
              <a:t>untuk</a:t>
            </a:r>
            <a:r>
              <a:rPr lang="en-US" dirty="0"/>
              <a:t> daftar field yang </a:t>
            </a:r>
            <a:r>
              <a:rPr lang="en-US" dirty="0" err="1"/>
              <a:t>diijinkan</a:t>
            </a:r>
            <a:r>
              <a:rPr lang="en-US" dirty="0"/>
              <a:t> </a:t>
            </a:r>
            <a:r>
              <a:rPr lang="en-US" dirty="0" err="1"/>
              <a:t>untuk</a:t>
            </a:r>
            <a:r>
              <a:rPr lang="en-US" dirty="0"/>
              <a:t> </a:t>
            </a:r>
            <a:r>
              <a:rPr lang="en-US" dirty="0" err="1"/>
              <a:t>disalin</a:t>
            </a:r>
            <a:endParaRPr lang="en-US" dirty="0"/>
          </a:p>
          <a:p>
            <a:pPr marL="457200" lvl="1" indent="0">
              <a:buNone/>
            </a:pPr>
            <a:endParaRPr lang="en-US" dirty="0"/>
          </a:p>
        </p:txBody>
      </p:sp>
    </p:spTree>
    <p:extLst>
      <p:ext uri="{BB962C8B-B14F-4D97-AF65-F5344CB8AC3E}">
        <p14:creationId xmlns:p14="http://schemas.microsoft.com/office/powerpoint/2010/main" val="2705209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C8B43-2B15-484B-A6F6-70C4BBA70ED1}"/>
              </a:ext>
            </a:extLst>
          </p:cNvPr>
          <p:cNvSpPr>
            <a:spLocks noGrp="1"/>
          </p:cNvSpPr>
          <p:nvPr>
            <p:ph type="title"/>
          </p:nvPr>
        </p:nvSpPr>
        <p:spPr>
          <a:xfrm>
            <a:off x="1188720" y="813958"/>
            <a:ext cx="9874325" cy="809251"/>
          </a:xfrm>
        </p:spPr>
        <p:txBody>
          <a:bodyPr/>
          <a:lstStyle/>
          <a:p>
            <a:r>
              <a:rPr lang="en-US" dirty="0" err="1"/>
              <a:t>Pengelolaan</a:t>
            </a:r>
            <a:r>
              <a:rPr lang="en-US" dirty="0"/>
              <a:t> </a:t>
            </a:r>
            <a:r>
              <a:rPr lang="en-US" dirty="0" err="1"/>
              <a:t>Lingkungan</a:t>
            </a:r>
            <a:r>
              <a:rPr lang="en-US" dirty="0"/>
              <a:t> </a:t>
            </a:r>
            <a:r>
              <a:rPr lang="en-US" dirty="0" err="1"/>
              <a:t>Pengujian</a:t>
            </a:r>
            <a:endParaRPr lang="en-US" dirty="0"/>
          </a:p>
        </p:txBody>
      </p:sp>
      <p:sp>
        <p:nvSpPr>
          <p:cNvPr id="3" name="Content Placeholder 2">
            <a:extLst>
              <a:ext uri="{FF2B5EF4-FFF2-40B4-BE49-F238E27FC236}">
                <a16:creationId xmlns:a16="http://schemas.microsoft.com/office/drawing/2014/main" id="{D852FF27-EF90-40DF-9B30-E10CE1BF2254}"/>
              </a:ext>
            </a:extLst>
          </p:cNvPr>
          <p:cNvSpPr>
            <a:spLocks noGrp="1"/>
          </p:cNvSpPr>
          <p:nvPr>
            <p:ph idx="1"/>
          </p:nvPr>
        </p:nvSpPr>
        <p:spPr>
          <a:xfrm>
            <a:off x="1253563" y="1623209"/>
            <a:ext cx="9744637" cy="3486415"/>
          </a:xfrm>
        </p:spPr>
        <p:txBody>
          <a:bodyPr>
            <a:normAutofit/>
          </a:bodyPr>
          <a:lstStyle/>
          <a:p>
            <a:pPr marL="0" indent="0">
              <a:buNone/>
            </a:pPr>
            <a:r>
              <a:rPr lang="en-US" sz="2000" dirty="0" err="1"/>
              <a:t>Manajemen</a:t>
            </a:r>
            <a:r>
              <a:rPr lang="en-US" sz="2000" dirty="0"/>
              <a:t> </a:t>
            </a:r>
            <a:r>
              <a:rPr lang="en-US" sz="2000" dirty="0" err="1"/>
              <a:t>Lingkungan</a:t>
            </a:r>
            <a:r>
              <a:rPr lang="en-US" sz="2000" dirty="0"/>
              <a:t> Uji </a:t>
            </a:r>
            <a:r>
              <a:rPr lang="en-US" sz="2000" dirty="0" err="1"/>
              <a:t>berkaitan</a:t>
            </a:r>
            <a:r>
              <a:rPr lang="en-US" sz="2000" dirty="0"/>
              <a:t> </a:t>
            </a:r>
            <a:r>
              <a:rPr lang="en-US" sz="2000" dirty="0" err="1"/>
              <a:t>dengan</a:t>
            </a:r>
            <a:r>
              <a:rPr lang="en-US" sz="2000" dirty="0"/>
              <a:t> </a:t>
            </a:r>
            <a:r>
              <a:rPr lang="en-US" sz="2000" dirty="0" err="1"/>
              <a:t>pemeliharaan</a:t>
            </a:r>
            <a:r>
              <a:rPr lang="en-US" sz="2000" dirty="0"/>
              <a:t> dan </a:t>
            </a:r>
            <a:r>
              <a:rPr lang="en-US" sz="2000" dirty="0" err="1"/>
              <a:t>merapihkan</a:t>
            </a:r>
            <a:r>
              <a:rPr lang="en-US" sz="2000" dirty="0"/>
              <a:t> </a:t>
            </a:r>
            <a:r>
              <a:rPr lang="en-US" sz="2000" dirty="0" err="1"/>
              <a:t>tempat</a:t>
            </a:r>
            <a:r>
              <a:rPr lang="en-US" sz="2000" dirty="0"/>
              <a:t>  uji.</a:t>
            </a:r>
          </a:p>
          <a:p>
            <a:pPr marL="0" indent="0">
              <a:buNone/>
            </a:pPr>
            <a:r>
              <a:rPr lang="en-US" sz="2000" dirty="0"/>
              <a:t>Daftar </a:t>
            </a:r>
            <a:r>
              <a:rPr lang="en-US" sz="2000" dirty="0" err="1"/>
              <a:t>Aktivitas</a:t>
            </a:r>
            <a:r>
              <a:rPr lang="en-US" sz="2000" dirty="0"/>
              <a:t> oleh </a:t>
            </a:r>
            <a:r>
              <a:rPr lang="en-US" sz="2000" dirty="0" err="1"/>
              <a:t>fungsi</a:t>
            </a:r>
            <a:r>
              <a:rPr lang="en-US" sz="2000" dirty="0"/>
              <a:t> </a:t>
            </a:r>
            <a:r>
              <a:rPr lang="en-US" sz="2000" dirty="0" err="1"/>
              <a:t>manajemen</a:t>
            </a:r>
            <a:r>
              <a:rPr lang="en-US" sz="2000" dirty="0"/>
              <a:t> </a:t>
            </a:r>
            <a:r>
              <a:rPr lang="en-US" sz="2000" dirty="0" err="1"/>
              <a:t>lingkungan</a:t>
            </a:r>
            <a:r>
              <a:rPr lang="en-US" sz="2000" dirty="0"/>
              <a:t> Uji, </a:t>
            </a:r>
            <a:r>
              <a:rPr lang="en-US" sz="2000" dirty="0" err="1"/>
              <a:t>meliputi</a:t>
            </a:r>
            <a:r>
              <a:rPr lang="en-US" sz="2000" dirty="0"/>
              <a:t> :</a:t>
            </a:r>
          </a:p>
          <a:p>
            <a:pPr marL="342900" indent="-342900">
              <a:buFont typeface="+mj-lt"/>
              <a:buAutoNum type="arabicPeriod"/>
            </a:pPr>
            <a:r>
              <a:rPr lang="en-US" sz="2000" dirty="0" err="1"/>
              <a:t>Pemeliharaan</a:t>
            </a:r>
            <a:r>
              <a:rPr lang="en-US" sz="2000" dirty="0"/>
              <a:t> </a:t>
            </a:r>
            <a:r>
              <a:rPr lang="en-US" sz="2000" dirty="0" err="1"/>
              <a:t>repositori</a:t>
            </a:r>
            <a:r>
              <a:rPr lang="en-US" sz="2000" dirty="0"/>
              <a:t> </a:t>
            </a:r>
            <a:r>
              <a:rPr lang="en-US" sz="2000" dirty="0" err="1"/>
              <a:t>pusat</a:t>
            </a:r>
            <a:r>
              <a:rPr lang="en-US" sz="2000" dirty="0"/>
              <a:t> </a:t>
            </a:r>
            <a:r>
              <a:rPr lang="en-US" sz="2000" dirty="0" err="1"/>
              <a:t>dengan</a:t>
            </a:r>
            <a:r>
              <a:rPr lang="en-US" sz="2000" dirty="0"/>
              <a:t> </a:t>
            </a:r>
            <a:r>
              <a:rPr lang="en-US" sz="2000" dirty="0" err="1"/>
              <a:t>memperbaharui</a:t>
            </a:r>
            <a:r>
              <a:rPr lang="en-US" sz="2000" dirty="0"/>
              <a:t> </a:t>
            </a:r>
            <a:r>
              <a:rPr lang="en-US" sz="2000" dirty="0" err="1"/>
              <a:t>semua</a:t>
            </a:r>
            <a:r>
              <a:rPr lang="en-US" sz="2000" dirty="0"/>
              <a:t> </a:t>
            </a:r>
            <a:r>
              <a:rPr lang="en-US" sz="2000" dirty="0" err="1"/>
              <a:t>versi</a:t>
            </a:r>
            <a:r>
              <a:rPr lang="en-US" sz="2000" dirty="0"/>
              <a:t> </a:t>
            </a:r>
            <a:r>
              <a:rPr lang="en-US" sz="2000" dirty="0" err="1"/>
              <a:t>lingkungan</a:t>
            </a:r>
            <a:r>
              <a:rPr lang="en-US" sz="2000" dirty="0"/>
              <a:t> </a:t>
            </a:r>
            <a:r>
              <a:rPr lang="en-US" sz="2000" dirty="0" err="1"/>
              <a:t>pengujian</a:t>
            </a:r>
            <a:endParaRPr lang="en-US" sz="2000" dirty="0"/>
          </a:p>
          <a:p>
            <a:pPr marL="342900" indent="-342900">
              <a:buFont typeface="+mj-lt"/>
              <a:buAutoNum type="arabicPeriod"/>
            </a:pPr>
            <a:r>
              <a:rPr lang="en-US" sz="2000" dirty="0" err="1"/>
              <a:t>Manajemen</a:t>
            </a:r>
            <a:r>
              <a:rPr lang="en-US" sz="2000" dirty="0"/>
              <a:t> </a:t>
            </a:r>
            <a:r>
              <a:rPr lang="en-US" sz="2000" dirty="0" err="1"/>
              <a:t>lingkungan</a:t>
            </a:r>
            <a:r>
              <a:rPr lang="en-US" sz="2000" dirty="0"/>
              <a:t> </a:t>
            </a:r>
            <a:r>
              <a:rPr lang="en-US" sz="2000" dirty="0" err="1"/>
              <a:t>pengujian</a:t>
            </a:r>
            <a:r>
              <a:rPr lang="en-US" sz="2000" dirty="0"/>
              <a:t> </a:t>
            </a:r>
            <a:r>
              <a:rPr lang="en-US" sz="2000" dirty="0" err="1"/>
              <a:t>sesuai</a:t>
            </a:r>
            <a:r>
              <a:rPr lang="en-US" sz="2000" dirty="0"/>
              <a:t> </a:t>
            </a:r>
            <a:r>
              <a:rPr lang="en-US" sz="2000" dirty="0" err="1"/>
              <a:t>permintaan</a:t>
            </a:r>
            <a:r>
              <a:rPr lang="en-US" sz="2000" dirty="0"/>
              <a:t> </a:t>
            </a:r>
            <a:r>
              <a:rPr lang="en-US" sz="2000" dirty="0" err="1"/>
              <a:t>tim</a:t>
            </a:r>
            <a:r>
              <a:rPr lang="en-US" sz="2000" dirty="0"/>
              <a:t> </a:t>
            </a:r>
            <a:r>
              <a:rPr lang="en-US" sz="2000" dirty="0" err="1"/>
              <a:t>pengujian</a:t>
            </a:r>
            <a:r>
              <a:rPr lang="en-US" sz="2000" dirty="0"/>
              <a:t>.</a:t>
            </a:r>
          </a:p>
          <a:p>
            <a:pPr marL="342900" indent="-342900">
              <a:buFont typeface="+mj-lt"/>
              <a:buAutoNum type="arabicPeriod"/>
            </a:pPr>
            <a:r>
              <a:rPr lang="en-US" sz="2000" dirty="0" err="1"/>
              <a:t>Sesuai</a:t>
            </a:r>
            <a:r>
              <a:rPr lang="en-US" sz="2000" dirty="0"/>
              <a:t> </a:t>
            </a:r>
            <a:r>
              <a:rPr lang="en-US" sz="2000" dirty="0" err="1"/>
              <a:t>dengan</a:t>
            </a:r>
            <a:r>
              <a:rPr lang="en-US" sz="2000" dirty="0"/>
              <a:t> </a:t>
            </a:r>
            <a:r>
              <a:rPr lang="en-US" sz="2000" dirty="0" err="1"/>
              <a:t>kebutuhan</a:t>
            </a:r>
            <a:r>
              <a:rPr lang="en-US" sz="2000" dirty="0"/>
              <a:t> </a:t>
            </a:r>
            <a:r>
              <a:rPr lang="en-US" sz="2000" dirty="0" err="1"/>
              <a:t>baru</a:t>
            </a:r>
            <a:r>
              <a:rPr lang="en-US" sz="2000" dirty="0"/>
              <a:t> yang </a:t>
            </a:r>
            <a:r>
              <a:rPr lang="en-US" sz="2000" dirty="0" err="1"/>
              <a:t>menciptakan</a:t>
            </a:r>
            <a:r>
              <a:rPr lang="en-US" sz="2000" dirty="0"/>
              <a:t> </a:t>
            </a:r>
            <a:r>
              <a:rPr lang="en-US" sz="2000" dirty="0" err="1"/>
              <a:t>lingkungan</a:t>
            </a:r>
            <a:r>
              <a:rPr lang="en-US" sz="2000" dirty="0"/>
              <a:t> </a:t>
            </a:r>
            <a:r>
              <a:rPr lang="en-US" sz="2000" dirty="0" err="1"/>
              <a:t>baru</a:t>
            </a:r>
            <a:endParaRPr lang="en-US" sz="2000" dirty="0"/>
          </a:p>
          <a:p>
            <a:pPr marL="342900" indent="-342900">
              <a:buFont typeface="+mj-lt"/>
              <a:buAutoNum type="arabicPeriod"/>
            </a:pPr>
            <a:r>
              <a:rPr lang="en-US" sz="2000" dirty="0" err="1"/>
              <a:t>Pemantauan</a:t>
            </a:r>
            <a:r>
              <a:rPr lang="en-US" sz="2000" dirty="0"/>
              <a:t> </a:t>
            </a:r>
            <a:r>
              <a:rPr lang="en-US" sz="2000" dirty="0" err="1"/>
              <a:t>lingkungan</a:t>
            </a:r>
            <a:endParaRPr lang="en-US" sz="2000" dirty="0"/>
          </a:p>
          <a:p>
            <a:pPr marL="342900" indent="-342900">
              <a:buFont typeface="+mj-lt"/>
              <a:buAutoNum type="arabicPeriod"/>
            </a:pPr>
            <a:r>
              <a:rPr lang="en-US" sz="2000" dirty="0" err="1"/>
              <a:t>Memperbarui</a:t>
            </a:r>
            <a:r>
              <a:rPr lang="en-US" sz="2000" dirty="0"/>
              <a:t>/</a:t>
            </a:r>
            <a:r>
              <a:rPr lang="en-US" sz="2000" dirty="0" err="1"/>
              <a:t>menghapus</a:t>
            </a:r>
            <a:r>
              <a:rPr lang="en-US" sz="2000" dirty="0"/>
              <a:t> </a:t>
            </a:r>
            <a:r>
              <a:rPr lang="en-US" sz="2000" dirty="0" err="1"/>
              <a:t>lingkungan</a:t>
            </a:r>
            <a:r>
              <a:rPr lang="en-US" sz="2000" dirty="0"/>
              <a:t> </a:t>
            </a:r>
            <a:r>
              <a:rPr lang="en-US" sz="2000" dirty="0" err="1"/>
              <a:t>pengujian</a:t>
            </a:r>
            <a:r>
              <a:rPr lang="en-US" sz="2000" dirty="0"/>
              <a:t> yang </a:t>
            </a:r>
            <a:r>
              <a:rPr lang="en-US" sz="2000" dirty="0" err="1"/>
              <a:t>kedaluwarsa</a:t>
            </a:r>
            <a:endParaRPr lang="en-US" sz="2000" dirty="0"/>
          </a:p>
          <a:p>
            <a:pPr marL="342900" indent="-342900">
              <a:buFont typeface="+mj-lt"/>
              <a:buAutoNum type="arabicPeriod"/>
            </a:pPr>
            <a:r>
              <a:rPr lang="en-US" sz="2000" dirty="0" err="1"/>
              <a:t>Investigasi</a:t>
            </a:r>
            <a:r>
              <a:rPr lang="en-US" sz="2000" dirty="0"/>
              <a:t> </a:t>
            </a:r>
            <a:r>
              <a:rPr lang="en-US" sz="2000" dirty="0" err="1"/>
              <a:t>masalah</a:t>
            </a:r>
            <a:r>
              <a:rPr lang="en-US" sz="2000" dirty="0"/>
              <a:t> </a:t>
            </a:r>
            <a:r>
              <a:rPr lang="en-US" sz="2000" dirty="0" err="1"/>
              <a:t>lingkungan</a:t>
            </a:r>
            <a:endParaRPr lang="en-US" sz="2000" dirty="0"/>
          </a:p>
          <a:p>
            <a:pPr marL="342900" indent="-342900">
              <a:buFont typeface="+mj-lt"/>
              <a:buAutoNum type="arabicPeriod"/>
            </a:pPr>
            <a:r>
              <a:rPr lang="en-US" sz="2000" dirty="0" err="1"/>
              <a:t>Koordinasi</a:t>
            </a:r>
            <a:r>
              <a:rPr lang="en-US" sz="2000" dirty="0"/>
              <a:t> </a:t>
            </a:r>
            <a:r>
              <a:rPr lang="en-US" sz="2000" dirty="0" err="1"/>
              <a:t>sampai</a:t>
            </a:r>
            <a:r>
              <a:rPr lang="en-US" sz="2000" dirty="0"/>
              <a:t> </a:t>
            </a:r>
            <a:r>
              <a:rPr lang="en-US" sz="2000" dirty="0" err="1"/>
              <a:t>penyelesaian</a:t>
            </a:r>
            <a:r>
              <a:rPr lang="en-US" sz="2000" dirty="0"/>
              <a:t> </a:t>
            </a:r>
            <a:r>
              <a:rPr lang="en-US" sz="2000" dirty="0" err="1"/>
              <a:t>masalah</a:t>
            </a:r>
            <a:r>
              <a:rPr lang="en-US" sz="2000" dirty="0"/>
              <a:t>. </a:t>
            </a:r>
          </a:p>
        </p:txBody>
      </p:sp>
    </p:spTree>
    <p:extLst>
      <p:ext uri="{BB962C8B-B14F-4D97-AF65-F5344CB8AC3E}">
        <p14:creationId xmlns:p14="http://schemas.microsoft.com/office/powerpoint/2010/main" val="1775395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A5F11-CE9C-4AD9-A84A-B2D25735C456}"/>
              </a:ext>
            </a:extLst>
          </p:cNvPr>
          <p:cNvSpPr>
            <a:spLocks noGrp="1"/>
          </p:cNvSpPr>
          <p:nvPr>
            <p:ph type="title"/>
          </p:nvPr>
        </p:nvSpPr>
        <p:spPr>
          <a:xfrm>
            <a:off x="1239114" y="690238"/>
            <a:ext cx="9744637" cy="809251"/>
          </a:xfrm>
        </p:spPr>
        <p:txBody>
          <a:bodyPr/>
          <a:lstStyle/>
          <a:p>
            <a:r>
              <a:rPr lang="en-US" dirty="0"/>
              <a:t>Checklist </a:t>
            </a:r>
            <a:r>
              <a:rPr lang="en-US" dirty="0" err="1"/>
              <a:t>Lingkungan</a:t>
            </a:r>
            <a:r>
              <a:rPr lang="en-US" dirty="0"/>
              <a:t> </a:t>
            </a:r>
            <a:r>
              <a:rPr lang="en-US" dirty="0" err="1"/>
              <a:t>Pengujian</a:t>
            </a:r>
            <a:r>
              <a:rPr lang="en-US" dirty="0"/>
              <a:t> </a:t>
            </a:r>
          </a:p>
        </p:txBody>
      </p:sp>
      <p:graphicFrame>
        <p:nvGraphicFramePr>
          <p:cNvPr id="5" name="Content Placeholder 4">
            <a:extLst>
              <a:ext uri="{FF2B5EF4-FFF2-40B4-BE49-F238E27FC236}">
                <a16:creationId xmlns:a16="http://schemas.microsoft.com/office/drawing/2014/main" id="{A290CC3E-B8B0-4C92-BFDD-A0D3A611B8C1}"/>
              </a:ext>
            </a:extLst>
          </p:cNvPr>
          <p:cNvGraphicFramePr>
            <a:graphicFrameLocks noGrp="1"/>
          </p:cNvGraphicFramePr>
          <p:nvPr>
            <p:ph idx="1"/>
            <p:extLst>
              <p:ext uri="{D42A27DB-BD31-4B8C-83A1-F6EECF244321}">
                <p14:modId xmlns:p14="http://schemas.microsoft.com/office/powerpoint/2010/main" val="2100662079"/>
              </p:ext>
            </p:extLst>
          </p:nvPr>
        </p:nvGraphicFramePr>
        <p:xfrm>
          <a:off x="1310641" y="1499490"/>
          <a:ext cx="9673108" cy="4762412"/>
        </p:xfrm>
        <a:graphic>
          <a:graphicData uri="http://schemas.openxmlformats.org/drawingml/2006/table">
            <a:tbl>
              <a:tblPr/>
              <a:tblGrid>
                <a:gridCol w="1496559">
                  <a:extLst>
                    <a:ext uri="{9D8B030D-6E8A-4147-A177-3AD203B41FA5}">
                      <a16:colId xmlns:a16="http://schemas.microsoft.com/office/drawing/2014/main" val="4031216366"/>
                    </a:ext>
                  </a:extLst>
                </a:gridCol>
                <a:gridCol w="4010777">
                  <a:extLst>
                    <a:ext uri="{9D8B030D-6E8A-4147-A177-3AD203B41FA5}">
                      <a16:colId xmlns:a16="http://schemas.microsoft.com/office/drawing/2014/main" val="1066181481"/>
                    </a:ext>
                  </a:extLst>
                </a:gridCol>
                <a:gridCol w="4165772">
                  <a:extLst>
                    <a:ext uri="{9D8B030D-6E8A-4147-A177-3AD203B41FA5}">
                      <a16:colId xmlns:a16="http://schemas.microsoft.com/office/drawing/2014/main" val="571006751"/>
                    </a:ext>
                  </a:extLst>
                </a:gridCol>
              </a:tblGrid>
              <a:tr h="180002">
                <a:tc gridSpan="3">
                  <a:txBody>
                    <a:bodyPr/>
                    <a:lstStyle/>
                    <a:p>
                      <a:pPr algn="l" fontAlgn="b"/>
                      <a:r>
                        <a:rPr lang="en-US" sz="700" b="1" i="0" u="none" strike="noStrike">
                          <a:solidFill>
                            <a:srgbClr val="000000"/>
                          </a:solidFill>
                          <a:effectLst/>
                          <a:latin typeface="Calibri" panose="020F0502020204030204" pitchFamily="34" charset="0"/>
                        </a:rPr>
                        <a:t>Hardware</a:t>
                      </a:r>
                    </a:p>
                  </a:txBody>
                  <a:tcPr marL="4732" marR="4732" marT="47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82361648"/>
                  </a:ext>
                </a:extLst>
              </a:tr>
              <a:tr h="360006">
                <a:tc rowSpan="2">
                  <a:txBody>
                    <a:bodyPr/>
                    <a:lstStyle/>
                    <a:p>
                      <a:pPr algn="ctr" fontAlgn="ctr"/>
                      <a:r>
                        <a:rPr lang="en-US" sz="700" b="0" i="0" u="none" strike="noStrike" dirty="0">
                          <a:solidFill>
                            <a:srgbClr val="000000"/>
                          </a:solidFill>
                          <a:effectLst/>
                          <a:latin typeface="Calibri" panose="020F0502020204030204" pitchFamily="34" charset="0"/>
                        </a:rPr>
                        <a:t>1</a:t>
                      </a:r>
                    </a:p>
                  </a:txBody>
                  <a:tcPr marL="4732" marR="4732" marT="473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Apakah peralatan yang dibutuhkan untuk pengujian tersedia ? </a:t>
                      </a:r>
                    </a:p>
                  </a:txBody>
                  <a:tcPr marL="4732" marR="4732" marT="4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jika ini tidak terjadi, analisis pasokan waktu !</a:t>
                      </a:r>
                    </a:p>
                  </a:txBody>
                  <a:tcPr marL="4732" marR="4732" marT="473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2726791"/>
                  </a:ext>
                </a:extLst>
              </a:tr>
              <a:tr h="360006">
                <a:tc vMerge="1">
                  <a:txBody>
                    <a:bodyPr/>
                    <a:lstStyle/>
                    <a:p>
                      <a:endParaRPr lang="en-US"/>
                    </a:p>
                  </a:txBody>
                  <a:tcPr/>
                </a:tc>
                <a:tc>
                  <a:txBody>
                    <a:bodyPr/>
                    <a:lstStyle/>
                    <a:p>
                      <a:r>
                        <a:rPr lang="it-IT" sz="700" b="0" i="0" u="none" strike="noStrike" dirty="0">
                          <a:solidFill>
                            <a:srgbClr val="000000"/>
                          </a:solidFill>
                          <a:effectLst/>
                          <a:latin typeface="Calibri" panose="020F0502020204030204" pitchFamily="34" charset="0"/>
                        </a:rPr>
                        <a:t>Cek apakah peralatan periperal tersedia ?</a:t>
                      </a:r>
                      <a:endParaRPr lang="en-US" dirty="0"/>
                    </a:p>
                  </a:txBody>
                  <a:tcPr marL="4732" marR="4732" marT="4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700" b="0" i="0" u="none" strike="noStrike" dirty="0" err="1">
                          <a:solidFill>
                            <a:srgbClr val="000000"/>
                          </a:solidFill>
                          <a:effectLst/>
                          <a:latin typeface="Calibri" panose="020F0502020204030204" pitchFamily="34" charset="0"/>
                        </a:rPr>
                        <a:t>seperti</a:t>
                      </a:r>
                      <a:r>
                        <a:rPr lang="en-US" sz="700" b="0" i="0" u="none" strike="noStrike" dirty="0">
                          <a:solidFill>
                            <a:srgbClr val="000000"/>
                          </a:solidFill>
                          <a:effectLst/>
                          <a:latin typeface="Calibri" panose="020F0502020204030204" pitchFamily="34" charset="0"/>
                        </a:rPr>
                        <a:t> scanner, printer </a:t>
                      </a:r>
                      <a:r>
                        <a:rPr lang="en-US" sz="700" b="0" i="0" u="none" strike="noStrike" dirty="0" err="1">
                          <a:solidFill>
                            <a:srgbClr val="000000"/>
                          </a:solidFill>
                          <a:effectLst/>
                          <a:latin typeface="Calibri" panose="020F0502020204030204" pitchFamily="34" charset="0"/>
                        </a:rPr>
                        <a:t>khusus</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dll</a:t>
                      </a:r>
                      <a:endParaRPr lang="en-US" dirty="0"/>
                    </a:p>
                  </a:txBody>
                  <a:tcPr marL="4732" marR="4732" marT="473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1411900"/>
                  </a:ext>
                </a:extLst>
              </a:tr>
              <a:tr h="180002">
                <a:tc gridSpan="3">
                  <a:txBody>
                    <a:bodyPr/>
                    <a:lstStyle/>
                    <a:p>
                      <a:pPr algn="l" fontAlgn="b"/>
                      <a:r>
                        <a:rPr lang="en-US" sz="700" b="1" i="0" u="none" strike="noStrike">
                          <a:solidFill>
                            <a:srgbClr val="000000"/>
                          </a:solidFill>
                          <a:effectLst/>
                          <a:latin typeface="Calibri" panose="020F0502020204030204" pitchFamily="34" charset="0"/>
                        </a:rPr>
                        <a:t>Software/ Koneksi</a:t>
                      </a:r>
                    </a:p>
                  </a:txBody>
                  <a:tcPr marL="4732" marR="4732" marT="47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13276738"/>
                  </a:ext>
                </a:extLst>
              </a:tr>
              <a:tr h="360006">
                <a:tc rowSpan="2">
                  <a:txBody>
                    <a:bodyPr/>
                    <a:lstStyle/>
                    <a:p>
                      <a:pPr algn="ctr" fontAlgn="ctr"/>
                      <a:r>
                        <a:rPr lang="en-US" sz="700" b="0" i="0" u="none" strike="noStrike">
                          <a:solidFill>
                            <a:srgbClr val="000000"/>
                          </a:solidFill>
                          <a:effectLst/>
                          <a:latin typeface="Calibri" panose="020F0502020204030204" pitchFamily="34" charset="0"/>
                        </a:rPr>
                        <a:t>2</a:t>
                      </a:r>
                    </a:p>
                  </a:txBody>
                  <a:tcPr marL="4732" marR="4732" marT="473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Apakah diperlukan aplikasi khusus ?</a:t>
                      </a:r>
                    </a:p>
                  </a:txBody>
                  <a:tcPr marL="4732" marR="4732" marT="4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seperti excel, word, drawing, dll</a:t>
                      </a:r>
                    </a:p>
                  </a:txBody>
                  <a:tcPr marL="4732" marR="4732" marT="473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4725715"/>
                  </a:ext>
                </a:extLst>
              </a:tr>
              <a:tr h="540010">
                <a:tc vMerge="1">
                  <a:txBody>
                    <a:bodyPr/>
                    <a:lstStyle/>
                    <a:p>
                      <a:endParaRPr lang="en-US"/>
                    </a:p>
                  </a:txBody>
                  <a:tcPr/>
                </a:tc>
                <a:tc>
                  <a:txBody>
                    <a:bodyPr/>
                    <a:lstStyle/>
                    <a:p>
                      <a:r>
                        <a:rPr lang="en-US" sz="700" b="0" i="0" u="none" strike="noStrike" dirty="0" err="1">
                          <a:solidFill>
                            <a:srgbClr val="000000"/>
                          </a:solidFill>
                          <a:effectLst/>
                          <a:latin typeface="Calibri" panose="020F0502020204030204" pitchFamily="34" charset="0"/>
                        </a:rPr>
                        <a:t>untuk</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perangkat</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lunak</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baru</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apakah</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ada</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lingkungan</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pengujian</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untuk</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organisasi</a:t>
                      </a:r>
                      <a:r>
                        <a:rPr lang="en-US" sz="700" b="0" i="0" u="none" strike="noStrike" dirty="0">
                          <a:solidFill>
                            <a:srgbClr val="000000"/>
                          </a:solidFill>
                          <a:effectLst/>
                          <a:latin typeface="Calibri" panose="020F0502020204030204" pitchFamily="34" charset="0"/>
                        </a:rPr>
                        <a:t> ?</a:t>
                      </a:r>
                      <a:endParaRPr lang="en-US" dirty="0"/>
                    </a:p>
                  </a:txBody>
                  <a:tcPr marL="4732" marR="4732" marT="4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700" b="0" i="0" u="none" strike="noStrike" dirty="0" err="1">
                          <a:solidFill>
                            <a:srgbClr val="000000"/>
                          </a:solidFill>
                          <a:effectLst/>
                          <a:latin typeface="Calibri" panose="020F0502020204030204" pitchFamily="34" charset="0"/>
                        </a:rPr>
                        <a:t>apakah</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organisasi</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memiliki</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pengalaman</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menggunakan</a:t>
                      </a:r>
                      <a:r>
                        <a:rPr lang="en-US" sz="700" b="0" i="0" u="none" strike="noStrike" dirty="0">
                          <a:solidFill>
                            <a:srgbClr val="000000"/>
                          </a:solidFill>
                          <a:effectLst/>
                          <a:latin typeface="Calibri" panose="020F0502020204030204" pitchFamily="34" charset="0"/>
                        </a:rPr>
                        <a:t> dan </a:t>
                      </a:r>
                      <a:r>
                        <a:rPr lang="en-US" sz="700" b="0" i="0" u="none" strike="noStrike" dirty="0" err="1">
                          <a:solidFill>
                            <a:srgbClr val="000000"/>
                          </a:solidFill>
                          <a:effectLst/>
                          <a:latin typeface="Calibri" panose="020F0502020204030204" pitchFamily="34" charset="0"/>
                        </a:rPr>
                        <a:t>memaintain</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perangkat</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lunak</a:t>
                      </a:r>
                      <a:r>
                        <a:rPr lang="en-US" sz="700" b="0" i="0" u="none" strike="noStrike" dirty="0">
                          <a:solidFill>
                            <a:srgbClr val="000000"/>
                          </a:solidFill>
                          <a:effectLst/>
                          <a:latin typeface="Calibri" panose="020F0502020204030204" pitchFamily="34" charset="0"/>
                        </a:rPr>
                        <a:t> ?</a:t>
                      </a:r>
                      <a:endParaRPr lang="en-US" dirty="0"/>
                    </a:p>
                  </a:txBody>
                  <a:tcPr marL="4732" marR="4732" marT="473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030747"/>
                  </a:ext>
                </a:extLst>
              </a:tr>
              <a:tr h="180002">
                <a:tc gridSpan="3">
                  <a:txBody>
                    <a:bodyPr/>
                    <a:lstStyle/>
                    <a:p>
                      <a:pPr algn="l" fontAlgn="b"/>
                      <a:r>
                        <a:rPr lang="en-US" sz="700" b="1" i="0" u="none" strike="noStrike">
                          <a:solidFill>
                            <a:srgbClr val="000000"/>
                          </a:solidFill>
                          <a:effectLst/>
                          <a:latin typeface="Calibri" panose="020F0502020204030204" pitchFamily="34" charset="0"/>
                        </a:rPr>
                        <a:t>Data Lingkungan</a:t>
                      </a:r>
                    </a:p>
                  </a:txBody>
                  <a:tcPr marL="4732" marR="4732" marT="47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06262396"/>
                  </a:ext>
                </a:extLst>
              </a:tr>
              <a:tr h="514736">
                <a:tc rowSpan="2">
                  <a:txBody>
                    <a:bodyPr/>
                    <a:lstStyle/>
                    <a:p>
                      <a:pPr algn="ctr" fontAlgn="ctr"/>
                      <a:r>
                        <a:rPr lang="en-US" sz="700" b="0" i="0" u="none" strike="noStrike">
                          <a:solidFill>
                            <a:srgbClr val="000000"/>
                          </a:solidFill>
                          <a:effectLst/>
                          <a:latin typeface="Calibri" panose="020F0502020204030204" pitchFamily="34" charset="0"/>
                        </a:rPr>
                        <a:t>3</a:t>
                      </a:r>
                    </a:p>
                  </a:txBody>
                  <a:tcPr marL="4732" marR="4732" marT="473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n-NO" sz="700" b="0" i="0" u="none" strike="noStrike">
                          <a:solidFill>
                            <a:srgbClr val="000000"/>
                          </a:solidFill>
                          <a:effectLst/>
                          <a:latin typeface="Calibri" panose="020F0502020204030204" pitchFamily="34" charset="0"/>
                        </a:rPr>
                        <a:t>Cek, apakah data uji standar tersedia ? </a:t>
                      </a:r>
                      <a:endParaRPr lang="en-US" sz="700" b="0" i="0" u="none" strike="noStrike">
                        <a:solidFill>
                          <a:srgbClr val="000000"/>
                        </a:solidFill>
                        <a:effectLst/>
                        <a:latin typeface="Calibri" panose="020F0502020204030204" pitchFamily="34" charset="0"/>
                      </a:endParaRPr>
                    </a:p>
                  </a:txBody>
                  <a:tcPr marL="4732" marR="4732" marT="4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dengan set uji regresi, pertimbangkan administrasi cacat untuk mengumpulkan data uji</a:t>
                      </a:r>
                    </a:p>
                  </a:txBody>
                  <a:tcPr marL="4732" marR="4732" marT="473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3511816"/>
                  </a:ext>
                </a:extLst>
              </a:tr>
              <a:tr h="540010">
                <a:tc vMerge="1">
                  <a:txBody>
                    <a:bodyPr/>
                    <a:lstStyle/>
                    <a:p>
                      <a:endParaRPr lang="en-US"/>
                    </a:p>
                  </a:txBody>
                  <a:tcPr/>
                </a:tc>
                <a:tc>
                  <a:txBody>
                    <a:bodyPr/>
                    <a:lstStyle/>
                    <a:p>
                      <a:r>
                        <a:rPr lang="en-US" sz="700" b="0" i="0" u="none" strike="noStrike" dirty="0" err="1">
                          <a:solidFill>
                            <a:srgbClr val="000000"/>
                          </a:solidFill>
                          <a:effectLst/>
                          <a:latin typeface="Calibri" panose="020F0502020204030204" pitchFamily="34" charset="0"/>
                        </a:rPr>
                        <a:t>apakah</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ada</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kesepakatan</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dengan</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pemilik</a:t>
                      </a:r>
                      <a:r>
                        <a:rPr lang="en-US" sz="700" b="0" i="0" u="none" strike="noStrike" dirty="0">
                          <a:solidFill>
                            <a:srgbClr val="000000"/>
                          </a:solidFill>
                          <a:effectLst/>
                          <a:latin typeface="Calibri" panose="020F0502020204030204" pitchFamily="34" charset="0"/>
                        </a:rPr>
                        <a:t> data uji </a:t>
                      </a:r>
                      <a:r>
                        <a:rPr lang="en-US" sz="700" b="0" i="0" u="none" strike="noStrike" dirty="0" err="1">
                          <a:solidFill>
                            <a:srgbClr val="000000"/>
                          </a:solidFill>
                          <a:effectLst/>
                          <a:latin typeface="Calibri" panose="020F0502020204030204" pitchFamily="34" charset="0"/>
                        </a:rPr>
                        <a:t>tentang</a:t>
                      </a:r>
                      <a:r>
                        <a:rPr lang="en-US" sz="700" b="0" i="0" u="none" strike="noStrike" dirty="0">
                          <a:solidFill>
                            <a:srgbClr val="000000"/>
                          </a:solidFill>
                          <a:effectLst/>
                          <a:latin typeface="Calibri" panose="020F0502020204030204" pitchFamily="34" charset="0"/>
                        </a:rPr>
                        <a:t> data uji yang </a:t>
                      </a:r>
                      <a:r>
                        <a:rPr lang="en-US" sz="700" b="0" i="0" u="none" strike="noStrike" dirty="0" err="1">
                          <a:solidFill>
                            <a:srgbClr val="000000"/>
                          </a:solidFill>
                          <a:effectLst/>
                          <a:latin typeface="Calibri" panose="020F0502020204030204" pitchFamily="34" charset="0"/>
                        </a:rPr>
                        <a:t>tersedia</a:t>
                      </a:r>
                      <a:r>
                        <a:rPr lang="en-US" sz="700" b="0" i="0" u="none" strike="noStrike" dirty="0">
                          <a:solidFill>
                            <a:srgbClr val="000000"/>
                          </a:solidFill>
                          <a:effectLst/>
                          <a:latin typeface="Calibri" panose="020F0502020204030204" pitchFamily="34" charset="0"/>
                        </a:rPr>
                        <a:t> ?</a:t>
                      </a:r>
                      <a:endParaRPr lang="en-US" dirty="0"/>
                    </a:p>
                  </a:txBody>
                  <a:tcPr marL="4732" marR="4732" marT="4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700" b="0" i="0" u="none" strike="noStrike" dirty="0" err="1">
                          <a:solidFill>
                            <a:srgbClr val="000000"/>
                          </a:solidFill>
                          <a:effectLst/>
                          <a:latin typeface="Calibri" panose="020F0502020204030204" pitchFamily="34" charset="0"/>
                        </a:rPr>
                        <a:t>pentimbangkan</a:t>
                      </a:r>
                      <a:r>
                        <a:rPr lang="en-US" sz="700" b="0" i="0" u="none" strike="noStrike" dirty="0">
                          <a:solidFill>
                            <a:srgbClr val="000000"/>
                          </a:solidFill>
                          <a:effectLst/>
                          <a:latin typeface="Calibri" panose="020F0502020204030204" pitchFamily="34" charset="0"/>
                        </a:rPr>
                        <a:t> maintenance </a:t>
                      </a:r>
                      <a:r>
                        <a:rPr lang="en-US" sz="700" b="0" i="0" u="none" strike="noStrike" dirty="0" err="1">
                          <a:solidFill>
                            <a:srgbClr val="000000"/>
                          </a:solidFill>
                          <a:effectLst/>
                          <a:latin typeface="Calibri" panose="020F0502020204030204" pitchFamily="34" charset="0"/>
                        </a:rPr>
                        <a:t>fungsional</a:t>
                      </a:r>
                      <a:endParaRPr lang="en-US" dirty="0"/>
                    </a:p>
                  </a:txBody>
                  <a:tcPr marL="4732" marR="4732" marT="473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6083078"/>
                  </a:ext>
                </a:extLst>
              </a:tr>
              <a:tr h="180002">
                <a:tc gridSpan="3">
                  <a:txBody>
                    <a:bodyPr/>
                    <a:lstStyle/>
                    <a:p>
                      <a:pPr algn="l" fontAlgn="b"/>
                      <a:r>
                        <a:rPr lang="en-US" sz="700" b="1" i="0" u="none" strike="noStrike">
                          <a:solidFill>
                            <a:srgbClr val="000000"/>
                          </a:solidFill>
                          <a:effectLst/>
                          <a:latin typeface="Calibri" panose="020F0502020204030204" pitchFamily="34" charset="0"/>
                        </a:rPr>
                        <a:t>Tool Maintenance/ proses</a:t>
                      </a:r>
                    </a:p>
                  </a:txBody>
                  <a:tcPr marL="4732" marR="4732" marT="47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41390406"/>
                  </a:ext>
                </a:extLst>
              </a:tr>
              <a:tr h="683815">
                <a:tc rowSpan="2">
                  <a:txBody>
                    <a:bodyPr/>
                    <a:lstStyle/>
                    <a:p>
                      <a:pPr algn="ctr" fontAlgn="ctr"/>
                      <a:r>
                        <a:rPr lang="en-US" sz="700" b="0" i="0" u="none" strike="noStrike">
                          <a:solidFill>
                            <a:srgbClr val="000000"/>
                          </a:solidFill>
                          <a:effectLst/>
                          <a:latin typeface="Calibri" panose="020F0502020204030204" pitchFamily="34" charset="0"/>
                        </a:rPr>
                        <a:t>4</a:t>
                      </a:r>
                    </a:p>
                  </a:txBody>
                  <a:tcPr marL="4732" marR="4732" marT="473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Cek apakah tersedia satu kontak untuk pemeliharaan lingkungan uji ?</a:t>
                      </a:r>
                    </a:p>
                  </a:txBody>
                  <a:tcPr marL="4732" marR="4732" marT="4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jika tidak, siapkan daftar dari semua kemungkinan member yang terlibat dalam penjagaan berjalannya lingkungan pengujian</a:t>
                      </a:r>
                    </a:p>
                  </a:txBody>
                  <a:tcPr marL="4732" marR="4732" marT="473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6263753"/>
                  </a:ext>
                </a:extLst>
              </a:tr>
              <a:tr h="683815">
                <a:tc vMerge="1">
                  <a:txBody>
                    <a:bodyPr/>
                    <a:lstStyle/>
                    <a:p>
                      <a:endParaRPr lang="en-US"/>
                    </a:p>
                  </a:txBody>
                  <a:tcPr/>
                </a:tc>
                <a:tc>
                  <a:txBody>
                    <a:bodyPr/>
                    <a:lstStyle/>
                    <a:p>
                      <a:r>
                        <a:rPr lang="en-US" sz="700" b="0" i="0" u="none" strike="noStrike" dirty="0" err="1">
                          <a:solidFill>
                            <a:srgbClr val="000000"/>
                          </a:solidFill>
                          <a:effectLst/>
                          <a:latin typeface="Calibri" panose="020F0502020204030204" pitchFamily="34" charset="0"/>
                        </a:rPr>
                        <a:t>apakah</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kesepakatan</a:t>
                      </a:r>
                      <a:r>
                        <a:rPr lang="en-US" sz="700" b="0" i="0" u="none" strike="noStrike" dirty="0">
                          <a:solidFill>
                            <a:srgbClr val="000000"/>
                          </a:solidFill>
                          <a:effectLst/>
                          <a:latin typeface="Calibri" panose="020F0502020204030204" pitchFamily="34" charset="0"/>
                        </a:rPr>
                        <a:t> yang </a:t>
                      </a:r>
                      <a:r>
                        <a:rPr lang="en-US" sz="700" b="0" i="0" u="none" strike="noStrike" dirty="0" err="1">
                          <a:solidFill>
                            <a:srgbClr val="000000"/>
                          </a:solidFill>
                          <a:effectLst/>
                          <a:latin typeface="Calibri" panose="020F0502020204030204" pitchFamily="34" charset="0"/>
                        </a:rPr>
                        <a:t>dicapai</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tentang</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kesiapan</a:t>
                      </a:r>
                      <a:r>
                        <a:rPr lang="en-US" sz="700" b="0" i="0" u="none" strike="noStrike" dirty="0">
                          <a:solidFill>
                            <a:srgbClr val="000000"/>
                          </a:solidFill>
                          <a:effectLst/>
                          <a:latin typeface="Calibri" panose="020F0502020204030204" pitchFamily="34" charset="0"/>
                        </a:rPr>
                        <a:t> dan </a:t>
                      </a:r>
                      <a:r>
                        <a:rPr lang="en-US" sz="700" b="0" i="0" u="none" strike="noStrike" dirty="0" err="1">
                          <a:solidFill>
                            <a:srgbClr val="000000"/>
                          </a:solidFill>
                          <a:effectLst/>
                          <a:latin typeface="Calibri" panose="020F0502020204030204" pitchFamily="34" charset="0"/>
                        </a:rPr>
                        <a:t>kualitas</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lingkungan</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pengujian</a:t>
                      </a:r>
                      <a:r>
                        <a:rPr lang="en-US" sz="700" b="0" i="0" u="none" strike="noStrike" dirty="0">
                          <a:solidFill>
                            <a:srgbClr val="000000"/>
                          </a:solidFill>
                          <a:effectLst/>
                          <a:latin typeface="Calibri" panose="020F0502020204030204" pitchFamily="34" charset="0"/>
                        </a:rPr>
                        <a:t> ?</a:t>
                      </a:r>
                      <a:endParaRPr lang="en-US" dirty="0"/>
                    </a:p>
                  </a:txBody>
                  <a:tcPr marL="4732" marR="4732" marT="4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700" b="0" i="0" u="none" strike="noStrike" dirty="0" err="1">
                          <a:solidFill>
                            <a:srgbClr val="000000"/>
                          </a:solidFill>
                          <a:effectLst/>
                          <a:latin typeface="Calibri" panose="020F0502020204030204" pitchFamily="34" charset="0"/>
                        </a:rPr>
                        <a:t>misalnya</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kriteria</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penerimaan</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kebutuhan</a:t>
                      </a:r>
                      <a:r>
                        <a:rPr lang="en-US" sz="700" b="0" i="0" u="none" strike="noStrike" dirty="0">
                          <a:solidFill>
                            <a:srgbClr val="000000"/>
                          </a:solidFill>
                          <a:effectLst/>
                          <a:latin typeface="Calibri" panose="020F0502020204030204" pitchFamily="34" charset="0"/>
                        </a:rPr>
                        <a:t> maintenance, </a:t>
                      </a:r>
                      <a:r>
                        <a:rPr lang="en-US" sz="700" b="0" i="0" u="none" strike="noStrike" dirty="0" err="1">
                          <a:solidFill>
                            <a:srgbClr val="000000"/>
                          </a:solidFill>
                          <a:effectLst/>
                          <a:latin typeface="Calibri" panose="020F0502020204030204" pitchFamily="34" charset="0"/>
                        </a:rPr>
                        <a:t>dsb</a:t>
                      </a:r>
                      <a:r>
                        <a:rPr lang="en-US" sz="700" b="0" i="0" u="none" strike="noStrike" dirty="0">
                          <a:solidFill>
                            <a:srgbClr val="000000"/>
                          </a:solidFill>
                          <a:effectLst/>
                          <a:latin typeface="Calibri" panose="020F0502020204030204" pitchFamily="34" charset="0"/>
                        </a:rPr>
                        <a:t>. Juga </a:t>
                      </a:r>
                      <a:r>
                        <a:rPr lang="en-US" sz="700" b="0" i="0" u="none" strike="noStrike" dirty="0" err="1">
                          <a:solidFill>
                            <a:srgbClr val="000000"/>
                          </a:solidFill>
                          <a:effectLst/>
                          <a:latin typeface="Calibri" panose="020F0502020204030204" pitchFamily="34" charset="0"/>
                        </a:rPr>
                        <a:t>cek</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apakah</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atribut</a:t>
                      </a:r>
                      <a:r>
                        <a:rPr lang="en-US" sz="700" b="0" i="0" u="none" strike="noStrike" dirty="0">
                          <a:solidFill>
                            <a:srgbClr val="000000"/>
                          </a:solidFill>
                          <a:effectLst/>
                          <a:latin typeface="Calibri" panose="020F0502020204030204" pitchFamily="34" charset="0"/>
                        </a:rPr>
                        <a:t>  lain </a:t>
                      </a:r>
                      <a:r>
                        <a:rPr lang="en-US" sz="700" b="0" i="0" u="none" strike="noStrike" dirty="0" err="1">
                          <a:solidFill>
                            <a:srgbClr val="000000"/>
                          </a:solidFill>
                          <a:effectLst/>
                          <a:latin typeface="Calibri" panose="020F0502020204030204" pitchFamily="34" charset="0"/>
                        </a:rPr>
                        <a:t>atau</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kualitas</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ekstra</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untuk</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lingkungan</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sudah</a:t>
                      </a:r>
                      <a:r>
                        <a:rPr lang="en-US" sz="700" b="0" i="0" u="none" strike="noStrike" dirty="0">
                          <a:solidFill>
                            <a:srgbClr val="000000"/>
                          </a:solidFill>
                          <a:effectLst/>
                          <a:latin typeface="Calibri" panose="020F0502020204030204" pitchFamily="34" charset="0"/>
                        </a:rPr>
                        <a:t> </a:t>
                      </a:r>
                      <a:r>
                        <a:rPr lang="en-US" sz="700" b="0" i="0" u="none" strike="noStrike" dirty="0" err="1">
                          <a:solidFill>
                            <a:srgbClr val="000000"/>
                          </a:solidFill>
                          <a:effectLst/>
                          <a:latin typeface="Calibri" panose="020F0502020204030204" pitchFamily="34" charset="0"/>
                        </a:rPr>
                        <a:t>sesuai</a:t>
                      </a:r>
                      <a:r>
                        <a:rPr lang="en-US" sz="700" b="0" i="0" u="none" strike="noStrike" dirty="0">
                          <a:solidFill>
                            <a:srgbClr val="000000"/>
                          </a:solidFill>
                          <a:effectLst/>
                          <a:latin typeface="Calibri" panose="020F0502020204030204" pitchFamily="34" charset="0"/>
                        </a:rPr>
                        <a:t> ?</a:t>
                      </a:r>
                      <a:endParaRPr lang="en-US" dirty="0"/>
                    </a:p>
                  </a:txBody>
                  <a:tcPr marL="4732" marR="4732" marT="473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6289955"/>
                  </a:ext>
                </a:extLst>
              </a:tr>
            </a:tbl>
          </a:graphicData>
        </a:graphic>
      </p:graphicFrame>
    </p:spTree>
    <p:extLst>
      <p:ext uri="{BB962C8B-B14F-4D97-AF65-F5344CB8AC3E}">
        <p14:creationId xmlns:p14="http://schemas.microsoft.com/office/powerpoint/2010/main" val="3301978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0935-1B88-42B9-8C5A-B0E7AD996FE2}"/>
              </a:ext>
            </a:extLst>
          </p:cNvPr>
          <p:cNvSpPr>
            <a:spLocks noGrp="1"/>
          </p:cNvSpPr>
          <p:nvPr>
            <p:ph type="title"/>
          </p:nvPr>
        </p:nvSpPr>
        <p:spPr>
          <a:xfrm>
            <a:off x="820568" y="1017158"/>
            <a:ext cx="10142072" cy="809251"/>
          </a:xfrm>
        </p:spPr>
        <p:txBody>
          <a:bodyPr>
            <a:normAutofit fontScale="90000"/>
          </a:bodyPr>
          <a:lstStyle/>
          <a:p>
            <a:r>
              <a:rPr lang="en-US" dirty="0" err="1"/>
              <a:t>Bagaimana</a:t>
            </a:r>
            <a:r>
              <a:rPr lang="en-US" dirty="0"/>
              <a:t> </a:t>
            </a:r>
            <a:r>
              <a:rPr lang="en-US" dirty="0" err="1"/>
              <a:t>menyiapkan</a:t>
            </a:r>
            <a:r>
              <a:rPr lang="en-US" dirty="0"/>
              <a:t> </a:t>
            </a:r>
            <a:r>
              <a:rPr lang="en-US" dirty="0" err="1"/>
              <a:t>Manajemen</a:t>
            </a:r>
            <a:r>
              <a:rPr lang="en-US" dirty="0"/>
              <a:t> </a:t>
            </a:r>
            <a:r>
              <a:rPr lang="en-US" dirty="0" err="1"/>
              <a:t>Lingkungan</a:t>
            </a:r>
            <a:r>
              <a:rPr lang="en-US" dirty="0"/>
              <a:t> </a:t>
            </a:r>
            <a:r>
              <a:rPr lang="en-US" dirty="0" err="1"/>
              <a:t>Pengujian</a:t>
            </a:r>
            <a:r>
              <a:rPr lang="en-US" dirty="0"/>
              <a:t> yang </a:t>
            </a:r>
            <a:r>
              <a:rPr lang="en-US" dirty="0" err="1"/>
              <a:t>baik</a:t>
            </a:r>
            <a:r>
              <a:rPr lang="en-US" dirty="0"/>
              <a:t> ?</a:t>
            </a:r>
          </a:p>
        </p:txBody>
      </p:sp>
      <p:sp>
        <p:nvSpPr>
          <p:cNvPr id="3" name="Content Placeholder 2">
            <a:extLst>
              <a:ext uri="{FF2B5EF4-FFF2-40B4-BE49-F238E27FC236}">
                <a16:creationId xmlns:a16="http://schemas.microsoft.com/office/drawing/2014/main" id="{34E15278-A691-4FF7-B744-51DC053486BF}"/>
              </a:ext>
            </a:extLst>
          </p:cNvPr>
          <p:cNvSpPr>
            <a:spLocks noGrp="1"/>
          </p:cNvSpPr>
          <p:nvPr>
            <p:ph idx="1"/>
          </p:nvPr>
        </p:nvSpPr>
        <p:spPr>
          <a:xfrm>
            <a:off x="912007" y="1826409"/>
            <a:ext cx="9744637" cy="2976563"/>
          </a:xfrm>
        </p:spPr>
        <p:txBody>
          <a:bodyPr>
            <a:normAutofit/>
          </a:bodyPr>
          <a:lstStyle/>
          <a:p>
            <a:pPr marL="342900" indent="-342900">
              <a:buFont typeface="+mj-lt"/>
              <a:buAutoNum type="arabicPeriod"/>
            </a:pPr>
            <a:r>
              <a:rPr lang="en-US" sz="2000" dirty="0" err="1"/>
              <a:t>Pahami</a:t>
            </a:r>
            <a:r>
              <a:rPr lang="en-US" sz="2000" dirty="0"/>
              <a:t> </a:t>
            </a:r>
            <a:r>
              <a:rPr lang="en-US" sz="2000" dirty="0" err="1"/>
              <a:t>kebutuhan</a:t>
            </a:r>
            <a:r>
              <a:rPr lang="en-US" sz="2000" dirty="0"/>
              <a:t> </a:t>
            </a:r>
            <a:r>
              <a:rPr lang="en-US" sz="2000" dirty="0" err="1"/>
              <a:t>pengujian</a:t>
            </a:r>
            <a:r>
              <a:rPr lang="en-US" sz="2000" dirty="0"/>
              <a:t>  </a:t>
            </a:r>
            <a:r>
              <a:rPr lang="en-US" sz="2000" dirty="0" err="1"/>
              <a:t>secara</a:t>
            </a:r>
            <a:r>
              <a:rPr lang="en-US" sz="2000" dirty="0"/>
              <a:t> </a:t>
            </a:r>
            <a:r>
              <a:rPr lang="en-US" sz="2000" dirty="0" err="1"/>
              <a:t>menyeluruh</a:t>
            </a:r>
            <a:r>
              <a:rPr lang="en-US" sz="2000" dirty="0"/>
              <a:t> dan </a:t>
            </a:r>
            <a:r>
              <a:rPr lang="en-US" sz="2000" dirty="0" err="1"/>
              <a:t>pelajari</a:t>
            </a:r>
            <a:r>
              <a:rPr lang="en-US" sz="2000" dirty="0"/>
              <a:t> </a:t>
            </a:r>
            <a:r>
              <a:rPr lang="en-US" sz="2000" dirty="0" err="1"/>
              <a:t>anggota</a:t>
            </a:r>
            <a:r>
              <a:rPr lang="en-US" sz="2000" dirty="0"/>
              <a:t> </a:t>
            </a:r>
            <a:r>
              <a:rPr lang="en-US" sz="2000" dirty="0" err="1"/>
              <a:t>tim</a:t>
            </a:r>
            <a:r>
              <a:rPr lang="en-US" sz="2000" dirty="0"/>
              <a:t> </a:t>
            </a:r>
            <a:r>
              <a:rPr lang="en-US" sz="2000" dirty="0" err="1"/>
              <a:t>pengujian</a:t>
            </a:r>
            <a:r>
              <a:rPr lang="en-US" sz="2000" dirty="0"/>
              <a:t>.</a:t>
            </a:r>
          </a:p>
          <a:p>
            <a:pPr marL="342900" indent="-342900">
              <a:buFont typeface="+mj-lt"/>
              <a:buAutoNum type="arabicPeriod"/>
            </a:pPr>
            <a:r>
              <a:rPr lang="en-US" sz="2000" dirty="0" err="1"/>
              <a:t>Konektivitas</a:t>
            </a:r>
            <a:r>
              <a:rPr lang="en-US" sz="2000" dirty="0"/>
              <a:t> </a:t>
            </a:r>
            <a:r>
              <a:rPr lang="en-US" sz="2000" dirty="0" err="1"/>
              <a:t>harus</a:t>
            </a:r>
            <a:r>
              <a:rPr lang="en-US" sz="2000" dirty="0"/>
              <a:t> </a:t>
            </a:r>
            <a:r>
              <a:rPr lang="en-US" sz="2000" dirty="0" err="1"/>
              <a:t>diperiksa</a:t>
            </a:r>
            <a:r>
              <a:rPr lang="en-US" sz="2000" dirty="0"/>
              <a:t> </a:t>
            </a:r>
            <a:r>
              <a:rPr lang="en-US" sz="2000" dirty="0" err="1"/>
              <a:t>sebelum</a:t>
            </a:r>
            <a:r>
              <a:rPr lang="en-US" sz="2000" dirty="0"/>
              <a:t> </a:t>
            </a:r>
            <a:r>
              <a:rPr lang="en-US" sz="2000" dirty="0" err="1"/>
              <a:t>memulai</a:t>
            </a:r>
            <a:r>
              <a:rPr lang="en-US" sz="2000" dirty="0"/>
              <a:t> </a:t>
            </a:r>
            <a:r>
              <a:rPr lang="en-US" sz="2000" dirty="0" err="1"/>
              <a:t>pengujian</a:t>
            </a:r>
            <a:endParaRPr lang="en-US" sz="2000" dirty="0"/>
          </a:p>
          <a:p>
            <a:pPr marL="342900" indent="-342900">
              <a:buFont typeface="+mj-lt"/>
              <a:buAutoNum type="arabicPeriod"/>
            </a:pPr>
            <a:r>
              <a:rPr lang="en-US" sz="2000" dirty="0" err="1"/>
              <a:t>Periksa</a:t>
            </a:r>
            <a:r>
              <a:rPr lang="en-US" sz="2000" dirty="0"/>
              <a:t> </a:t>
            </a:r>
            <a:r>
              <a:rPr lang="en-US" sz="2000" dirty="0" err="1"/>
              <a:t>perangkat</a:t>
            </a:r>
            <a:r>
              <a:rPr lang="en-US" sz="2000" dirty="0"/>
              <a:t> </a:t>
            </a:r>
            <a:r>
              <a:rPr lang="en-US" sz="2000" dirty="0" err="1"/>
              <a:t>keras</a:t>
            </a:r>
            <a:r>
              <a:rPr lang="en-US" sz="2000" dirty="0"/>
              <a:t> dan </a:t>
            </a:r>
            <a:r>
              <a:rPr lang="en-US" sz="2000" dirty="0" err="1"/>
              <a:t>perangkat</a:t>
            </a:r>
            <a:r>
              <a:rPr lang="en-US" sz="2000" dirty="0"/>
              <a:t> </a:t>
            </a:r>
            <a:r>
              <a:rPr lang="en-US" sz="2000" dirty="0" err="1"/>
              <a:t>lunak</a:t>
            </a:r>
            <a:r>
              <a:rPr lang="en-US" sz="2000" dirty="0"/>
              <a:t> yang </a:t>
            </a:r>
            <a:r>
              <a:rPr lang="en-US" sz="2000" dirty="0" err="1"/>
              <a:t>diperlukan</a:t>
            </a:r>
            <a:r>
              <a:rPr lang="en-US" sz="2000" dirty="0"/>
              <a:t>, </a:t>
            </a:r>
            <a:r>
              <a:rPr lang="en-US" sz="2000" dirty="0" err="1"/>
              <a:t>lisensi</a:t>
            </a:r>
            <a:endParaRPr lang="en-US" sz="2000" dirty="0"/>
          </a:p>
          <a:p>
            <a:pPr marL="342900" indent="-342900">
              <a:buFont typeface="+mj-lt"/>
              <a:buAutoNum type="arabicPeriod"/>
            </a:pPr>
            <a:r>
              <a:rPr lang="en-US" sz="2000" dirty="0"/>
              <a:t>Browser dan </a:t>
            </a:r>
            <a:r>
              <a:rPr lang="en-US" sz="2000" dirty="0" err="1"/>
              <a:t>versi</a:t>
            </a:r>
            <a:r>
              <a:rPr lang="en-US" sz="2000" dirty="0"/>
              <a:t> </a:t>
            </a:r>
          </a:p>
          <a:p>
            <a:pPr marL="342900" indent="-342900">
              <a:buFont typeface="+mj-lt"/>
              <a:buAutoNum type="arabicPeriod"/>
            </a:pPr>
            <a:r>
              <a:rPr lang="en-US" sz="2000" dirty="0" err="1"/>
              <a:t>Perencanaan</a:t>
            </a:r>
            <a:r>
              <a:rPr lang="en-US" sz="2000" dirty="0"/>
              <a:t> </a:t>
            </a:r>
            <a:r>
              <a:rPr lang="en-US" sz="2000" dirty="0" err="1"/>
              <a:t>Jadwal</a:t>
            </a:r>
            <a:r>
              <a:rPr lang="en-US" sz="2000" dirty="0"/>
              <a:t> </a:t>
            </a:r>
            <a:r>
              <a:rPr lang="en-US" sz="2000" dirty="0" err="1"/>
              <a:t>menggunakan</a:t>
            </a:r>
            <a:r>
              <a:rPr lang="en-US" sz="2000" dirty="0"/>
              <a:t> </a:t>
            </a:r>
            <a:r>
              <a:rPr lang="en-US" sz="2000" dirty="0" err="1"/>
              <a:t>lingkungan</a:t>
            </a:r>
            <a:r>
              <a:rPr lang="en-US" sz="2000" dirty="0"/>
              <a:t> </a:t>
            </a:r>
            <a:r>
              <a:rPr lang="en-US" sz="2000" dirty="0" err="1"/>
              <a:t>pengujian</a:t>
            </a:r>
            <a:r>
              <a:rPr lang="en-US" sz="2000" dirty="0"/>
              <a:t>. </a:t>
            </a:r>
          </a:p>
          <a:p>
            <a:pPr marL="342900" indent="-342900">
              <a:buFont typeface="+mj-lt"/>
              <a:buAutoNum type="arabicPeriod"/>
            </a:pPr>
            <a:r>
              <a:rPr lang="en-US" sz="2000" dirty="0" err="1"/>
              <a:t>Peralatan</a:t>
            </a:r>
            <a:r>
              <a:rPr lang="en-US" sz="2000" dirty="0"/>
              <a:t> </a:t>
            </a:r>
            <a:r>
              <a:rPr lang="en-US" sz="2000" dirty="0" err="1"/>
              <a:t>otomatisasi</a:t>
            </a:r>
            <a:r>
              <a:rPr lang="en-US" sz="2000" dirty="0"/>
              <a:t> dan </a:t>
            </a:r>
            <a:r>
              <a:rPr lang="en-US" sz="2000" dirty="0" err="1"/>
              <a:t>konfigurasinya</a:t>
            </a:r>
            <a:r>
              <a:rPr lang="en-US" sz="2000" dirty="0"/>
              <a:t>. </a:t>
            </a:r>
          </a:p>
        </p:txBody>
      </p:sp>
    </p:spTree>
    <p:extLst>
      <p:ext uri="{BB962C8B-B14F-4D97-AF65-F5344CB8AC3E}">
        <p14:creationId xmlns:p14="http://schemas.microsoft.com/office/powerpoint/2010/main" val="1603284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CDAC-FCB9-4BDF-921E-F3EA80DB7BF2}"/>
              </a:ext>
            </a:extLst>
          </p:cNvPr>
          <p:cNvSpPr>
            <a:spLocks noGrp="1"/>
          </p:cNvSpPr>
          <p:nvPr>
            <p:ph type="title"/>
          </p:nvPr>
        </p:nvSpPr>
        <p:spPr>
          <a:xfrm>
            <a:off x="1440328" y="793638"/>
            <a:ext cx="9744637" cy="809251"/>
          </a:xfrm>
        </p:spPr>
        <p:txBody>
          <a:bodyPr/>
          <a:lstStyle/>
          <a:p>
            <a:r>
              <a:rPr lang="en-US" dirty="0"/>
              <a:t>Kesimpulan</a:t>
            </a:r>
          </a:p>
        </p:txBody>
      </p:sp>
      <p:sp>
        <p:nvSpPr>
          <p:cNvPr id="3" name="Content Placeholder 2">
            <a:extLst>
              <a:ext uri="{FF2B5EF4-FFF2-40B4-BE49-F238E27FC236}">
                <a16:creationId xmlns:a16="http://schemas.microsoft.com/office/drawing/2014/main" id="{1BDF439B-6812-42AF-89F6-FF6A3DC84DF8}"/>
              </a:ext>
            </a:extLst>
          </p:cNvPr>
          <p:cNvSpPr>
            <a:spLocks noGrp="1"/>
          </p:cNvSpPr>
          <p:nvPr>
            <p:ph idx="1"/>
          </p:nvPr>
        </p:nvSpPr>
        <p:spPr>
          <a:xfrm>
            <a:off x="1440328" y="1602889"/>
            <a:ext cx="9744637" cy="3937828"/>
          </a:xfrm>
        </p:spPr>
        <p:txBody>
          <a:bodyPr>
            <a:noAutofit/>
          </a:bodyPr>
          <a:lstStyle/>
          <a:p>
            <a:r>
              <a:rPr lang="en-US" sz="2000" dirty="0" err="1"/>
              <a:t>Lingkungan</a:t>
            </a:r>
            <a:r>
              <a:rPr lang="en-US" sz="2000" dirty="0"/>
              <a:t> </a:t>
            </a:r>
            <a:r>
              <a:rPr lang="en-US" sz="2000" dirty="0" err="1"/>
              <a:t>pengujian</a:t>
            </a:r>
            <a:r>
              <a:rPr lang="en-US" sz="2000" dirty="0"/>
              <a:t> </a:t>
            </a:r>
            <a:r>
              <a:rPr lang="en-US" sz="2000" dirty="0" err="1"/>
              <a:t>adalah</a:t>
            </a:r>
            <a:r>
              <a:rPr lang="en-US" sz="2000" dirty="0"/>
              <a:t> </a:t>
            </a:r>
            <a:r>
              <a:rPr lang="en-US" sz="2000" dirty="0" err="1"/>
              <a:t>pengaturan</a:t>
            </a:r>
            <a:r>
              <a:rPr lang="en-US" sz="2000" dirty="0"/>
              <a:t> </a:t>
            </a:r>
            <a:r>
              <a:rPr lang="en-US" sz="2000" dirty="0" err="1"/>
              <a:t>perangkat</a:t>
            </a:r>
            <a:r>
              <a:rPr lang="en-US" sz="2000" dirty="0"/>
              <a:t> </a:t>
            </a:r>
            <a:r>
              <a:rPr lang="en-US" sz="2000" dirty="0" err="1"/>
              <a:t>lunak</a:t>
            </a:r>
            <a:r>
              <a:rPr lang="en-US" sz="2000" dirty="0"/>
              <a:t> dan </a:t>
            </a:r>
            <a:r>
              <a:rPr lang="en-US" sz="2000" dirty="0" err="1"/>
              <a:t>perangkat</a:t>
            </a:r>
            <a:r>
              <a:rPr lang="en-US" sz="2000" dirty="0"/>
              <a:t> </a:t>
            </a:r>
            <a:r>
              <a:rPr lang="en-US" sz="2000" dirty="0" err="1"/>
              <a:t>keras</a:t>
            </a:r>
            <a:r>
              <a:rPr lang="en-US" sz="2000" dirty="0"/>
              <a:t> </a:t>
            </a:r>
            <a:r>
              <a:rPr lang="en-US" sz="2000" dirty="0" err="1"/>
              <a:t>dimana</a:t>
            </a:r>
            <a:r>
              <a:rPr lang="en-US" sz="2000" dirty="0"/>
              <a:t> </a:t>
            </a:r>
            <a:r>
              <a:rPr lang="en-US" sz="2000" dirty="0" err="1"/>
              <a:t>tim</a:t>
            </a:r>
            <a:r>
              <a:rPr lang="en-US" sz="2000" dirty="0"/>
              <a:t> </a:t>
            </a:r>
            <a:r>
              <a:rPr lang="en-US" sz="2000" dirty="0" err="1"/>
              <a:t>penguji</a:t>
            </a:r>
            <a:r>
              <a:rPr lang="en-US" sz="2000" dirty="0"/>
              <a:t> </a:t>
            </a:r>
            <a:r>
              <a:rPr lang="en-US" sz="2000" dirty="0" err="1"/>
              <a:t>akan</a:t>
            </a:r>
            <a:r>
              <a:rPr lang="en-US" sz="2000" dirty="0"/>
              <a:t> </a:t>
            </a:r>
            <a:r>
              <a:rPr lang="en-US" sz="2000" dirty="0" err="1"/>
              <a:t>melakukan</a:t>
            </a:r>
            <a:r>
              <a:rPr lang="en-US" sz="2000" dirty="0"/>
              <a:t> </a:t>
            </a:r>
            <a:r>
              <a:rPr lang="en-US" sz="2000" dirty="0" err="1"/>
              <a:t>pengujian</a:t>
            </a:r>
            <a:endParaRPr lang="en-US" sz="2000" dirty="0"/>
          </a:p>
          <a:p>
            <a:r>
              <a:rPr lang="en-US" sz="2000" dirty="0" err="1"/>
              <a:t>Untuk</a:t>
            </a:r>
            <a:r>
              <a:rPr lang="en-US" sz="2000" dirty="0"/>
              <a:t> </a:t>
            </a:r>
            <a:r>
              <a:rPr lang="en-US" sz="2000" dirty="0" err="1"/>
              <a:t>lingkungan</a:t>
            </a:r>
            <a:r>
              <a:rPr lang="en-US" sz="2000" dirty="0"/>
              <a:t> </a:t>
            </a:r>
            <a:r>
              <a:rPr lang="en-US" sz="2000" dirty="0" err="1"/>
              <a:t>pengujian</a:t>
            </a:r>
            <a:r>
              <a:rPr lang="en-US" sz="2000" dirty="0"/>
              <a:t>, area </a:t>
            </a:r>
            <a:r>
              <a:rPr lang="en-US" sz="2000" dirty="0" err="1"/>
              <a:t>utama</a:t>
            </a:r>
            <a:r>
              <a:rPr lang="en-US" sz="2000" dirty="0"/>
              <a:t> yang </a:t>
            </a:r>
            <a:r>
              <a:rPr lang="en-US" sz="2000" dirty="0" err="1"/>
              <a:t>harus</a:t>
            </a:r>
            <a:r>
              <a:rPr lang="en-US" sz="2000" dirty="0"/>
              <a:t> </a:t>
            </a:r>
            <a:r>
              <a:rPr lang="en-US" sz="2000" dirty="0" err="1"/>
              <a:t>disiapkan</a:t>
            </a:r>
            <a:r>
              <a:rPr lang="en-US" sz="2000" dirty="0"/>
              <a:t> </a:t>
            </a:r>
            <a:r>
              <a:rPr lang="en-US" sz="2000" dirty="0" err="1"/>
              <a:t>meliputi</a:t>
            </a:r>
            <a:r>
              <a:rPr lang="en-US" sz="2000" dirty="0"/>
              <a:t>:</a:t>
            </a:r>
          </a:p>
          <a:p>
            <a:pPr lvl="1"/>
            <a:r>
              <a:rPr lang="en-US" sz="2000" dirty="0" err="1"/>
              <a:t>Sistem</a:t>
            </a:r>
            <a:r>
              <a:rPr lang="en-US" sz="2000" dirty="0"/>
              <a:t> dan </a:t>
            </a:r>
            <a:r>
              <a:rPr lang="en-US" sz="2000" dirty="0" err="1"/>
              <a:t>aplikasi</a:t>
            </a:r>
            <a:endParaRPr lang="en-US" sz="2000" dirty="0"/>
          </a:p>
          <a:p>
            <a:pPr lvl="1"/>
            <a:r>
              <a:rPr lang="en-US" sz="2000" dirty="0"/>
              <a:t>Data </a:t>
            </a:r>
            <a:r>
              <a:rPr lang="en-US" sz="2000" dirty="0" err="1"/>
              <a:t>percobaan</a:t>
            </a:r>
            <a:endParaRPr lang="en-US" sz="2000" dirty="0"/>
          </a:p>
          <a:p>
            <a:pPr lvl="1"/>
            <a:r>
              <a:rPr lang="en-US" sz="2000" dirty="0"/>
              <a:t>Server basis data</a:t>
            </a:r>
          </a:p>
          <a:p>
            <a:pPr lvl="1"/>
            <a:r>
              <a:rPr lang="en-US" sz="2000" dirty="0" err="1"/>
              <a:t>Lingkungan</a:t>
            </a:r>
            <a:r>
              <a:rPr lang="en-US" sz="2000" dirty="0"/>
              <a:t> </a:t>
            </a:r>
            <a:r>
              <a:rPr lang="en-US" sz="2000" dirty="0" err="1"/>
              <a:t>berjalan</a:t>
            </a:r>
            <a:r>
              <a:rPr lang="en-US" sz="2000" dirty="0"/>
              <a:t> front-end, </a:t>
            </a:r>
            <a:r>
              <a:rPr lang="en-US" sz="2000" dirty="0" err="1"/>
              <a:t>dll</a:t>
            </a:r>
            <a:r>
              <a:rPr lang="en-US" sz="2000" dirty="0"/>
              <a:t>.</a:t>
            </a:r>
          </a:p>
          <a:p>
            <a:r>
              <a:rPr lang="en-US" sz="2000" dirty="0" err="1"/>
              <a:t>Beberapa</a:t>
            </a:r>
            <a:r>
              <a:rPr lang="en-US" sz="2000" dirty="0"/>
              <a:t> </a:t>
            </a:r>
            <a:r>
              <a:rPr lang="en-US" sz="2000" dirty="0" err="1"/>
              <a:t>tantangan</a:t>
            </a:r>
            <a:r>
              <a:rPr lang="en-US" sz="2000" dirty="0"/>
              <a:t> </a:t>
            </a:r>
            <a:r>
              <a:rPr lang="en-US" sz="2000" dirty="0" err="1"/>
              <a:t>saat</a:t>
            </a:r>
            <a:r>
              <a:rPr lang="en-US" sz="2000" dirty="0"/>
              <a:t> </a:t>
            </a:r>
            <a:r>
              <a:rPr lang="en-US" sz="2000" dirty="0" err="1"/>
              <a:t>menyiapkan</a:t>
            </a:r>
            <a:r>
              <a:rPr lang="en-US" sz="2000" dirty="0"/>
              <a:t> </a:t>
            </a:r>
            <a:r>
              <a:rPr lang="en-US" sz="2000" dirty="0" err="1"/>
              <a:t>lingkungan</a:t>
            </a:r>
            <a:r>
              <a:rPr lang="en-US" sz="2000" dirty="0"/>
              <a:t> </a:t>
            </a:r>
            <a:r>
              <a:rPr lang="en-US" sz="2000" dirty="0" err="1"/>
              <a:t>pengujian</a:t>
            </a:r>
            <a:r>
              <a:rPr lang="en-US" sz="2000" dirty="0"/>
              <a:t> </a:t>
            </a:r>
            <a:r>
              <a:rPr lang="en-US" sz="2000" dirty="0" err="1"/>
              <a:t>meliputi</a:t>
            </a:r>
            <a:r>
              <a:rPr lang="en-US" sz="2000" dirty="0"/>
              <a:t>,</a:t>
            </a:r>
          </a:p>
          <a:p>
            <a:pPr lvl="1"/>
            <a:r>
              <a:rPr lang="en-US" sz="2000" dirty="0" err="1"/>
              <a:t>Lingkungan</a:t>
            </a:r>
            <a:r>
              <a:rPr lang="en-US" sz="2000" dirty="0"/>
              <a:t> </a:t>
            </a:r>
            <a:r>
              <a:rPr lang="en-US" sz="2000" dirty="0" err="1"/>
              <a:t>tersembunyi</a:t>
            </a:r>
            <a:r>
              <a:rPr lang="en-US" sz="2000" dirty="0"/>
              <a:t>/ </a:t>
            </a:r>
            <a:r>
              <a:rPr lang="en-US" sz="2000" dirty="0" err="1"/>
              <a:t>terpencil</a:t>
            </a:r>
            <a:endParaRPr lang="en-US" sz="2000" dirty="0"/>
          </a:p>
          <a:p>
            <a:pPr lvl="1"/>
            <a:r>
              <a:rPr lang="en-US" sz="2000" dirty="0" err="1"/>
              <a:t>Penggunaan</a:t>
            </a:r>
            <a:r>
              <a:rPr lang="en-US" sz="2000" dirty="0"/>
              <a:t> </a:t>
            </a:r>
            <a:r>
              <a:rPr lang="en-US" sz="2000" dirty="0" err="1"/>
              <a:t>gabungan</a:t>
            </a:r>
            <a:r>
              <a:rPr lang="en-US" sz="2000" dirty="0"/>
              <a:t> </a:t>
            </a:r>
            <a:r>
              <a:rPr lang="en-US" sz="2000" dirty="0" err="1"/>
              <a:t>antar</a:t>
            </a:r>
            <a:r>
              <a:rPr lang="en-US" sz="2000" dirty="0"/>
              <a:t> </a:t>
            </a:r>
            <a:r>
              <a:rPr lang="en-US" sz="2000" dirty="0" err="1"/>
              <a:t>tim</a:t>
            </a:r>
            <a:endParaRPr lang="en-US" sz="2000" dirty="0"/>
          </a:p>
          <a:p>
            <a:pPr lvl="1"/>
            <a:r>
              <a:rPr lang="en-US" sz="2000" dirty="0"/>
              <a:t>Waktu </a:t>
            </a:r>
            <a:r>
              <a:rPr lang="en-US" sz="2000" dirty="0" err="1"/>
              <a:t>penyiapan</a:t>
            </a:r>
            <a:r>
              <a:rPr lang="en-US" sz="2000" dirty="0"/>
              <a:t> yang </a:t>
            </a:r>
            <a:r>
              <a:rPr lang="en-US" sz="2000" dirty="0" err="1"/>
              <a:t>rumit</a:t>
            </a:r>
            <a:endParaRPr lang="en-US" sz="2000" dirty="0"/>
          </a:p>
          <a:p>
            <a:pPr lvl="1"/>
            <a:r>
              <a:rPr lang="en-US" sz="2000" dirty="0" err="1"/>
              <a:t>Perencanaan</a:t>
            </a:r>
            <a:r>
              <a:rPr lang="en-US" sz="2000" dirty="0"/>
              <a:t> yang </a:t>
            </a:r>
            <a:r>
              <a:rPr lang="en-US" sz="2000" dirty="0" err="1"/>
              <a:t>tidak</a:t>
            </a:r>
            <a:r>
              <a:rPr lang="en-US" sz="2000" dirty="0"/>
              <a:t> </a:t>
            </a:r>
            <a:r>
              <a:rPr lang="en-US" sz="2000" dirty="0" err="1"/>
              <a:t>efektif</a:t>
            </a:r>
            <a:r>
              <a:rPr lang="en-US" sz="2000" dirty="0"/>
              <a:t> </a:t>
            </a:r>
            <a:r>
              <a:rPr lang="en-US" sz="2000" dirty="0" err="1"/>
              <a:t>untuk</a:t>
            </a:r>
            <a:r>
              <a:rPr lang="en-US" sz="2000" dirty="0"/>
              <a:t> </a:t>
            </a:r>
            <a:r>
              <a:rPr lang="en-US" sz="2000" dirty="0" err="1"/>
              <a:t>penggunaan</a:t>
            </a:r>
            <a:r>
              <a:rPr lang="en-US" sz="2000" dirty="0"/>
              <a:t> </a:t>
            </a:r>
            <a:r>
              <a:rPr lang="en-US" sz="2000" dirty="0" err="1"/>
              <a:t>sumber</a:t>
            </a:r>
            <a:r>
              <a:rPr lang="en-US" sz="2000" dirty="0"/>
              <a:t> </a:t>
            </a:r>
            <a:r>
              <a:rPr lang="en-US" sz="2000" dirty="0" err="1"/>
              <a:t>daya</a:t>
            </a:r>
            <a:r>
              <a:rPr lang="en-US" sz="2000" dirty="0"/>
              <a:t> </a:t>
            </a:r>
            <a:r>
              <a:rPr lang="en-US" sz="2000" dirty="0" err="1"/>
              <a:t>untuk</a:t>
            </a:r>
            <a:r>
              <a:rPr lang="en-US" sz="2000" dirty="0"/>
              <a:t> </a:t>
            </a:r>
            <a:r>
              <a:rPr lang="en-US" sz="2000" dirty="0" err="1"/>
              <a:t>integrasi</a:t>
            </a:r>
            <a:endParaRPr lang="en-US" sz="2000" dirty="0"/>
          </a:p>
          <a:p>
            <a:pPr lvl="1"/>
            <a:r>
              <a:rPr lang="en-US" sz="2000" dirty="0" err="1"/>
              <a:t>Konfigurasi</a:t>
            </a:r>
            <a:r>
              <a:rPr lang="en-US" sz="2000" dirty="0"/>
              <a:t> </a:t>
            </a:r>
            <a:r>
              <a:rPr lang="en-US" sz="2000" dirty="0" err="1"/>
              <a:t>pengujian</a:t>
            </a:r>
            <a:r>
              <a:rPr lang="en-US" sz="2000" dirty="0"/>
              <a:t> yang </a:t>
            </a:r>
            <a:r>
              <a:rPr lang="en-US" sz="2000" dirty="0" err="1"/>
              <a:t>kompleks</a:t>
            </a:r>
            <a:r>
              <a:rPr lang="en-US" sz="2000" dirty="0"/>
              <a:t> </a:t>
            </a:r>
          </a:p>
        </p:txBody>
      </p:sp>
    </p:spTree>
    <p:extLst>
      <p:ext uri="{BB962C8B-B14F-4D97-AF65-F5344CB8AC3E}">
        <p14:creationId xmlns:p14="http://schemas.microsoft.com/office/powerpoint/2010/main" val="1209230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0" y="864758"/>
            <a:ext cx="10158805" cy="809251"/>
          </a:xfrm>
        </p:spPr>
        <p:txBody>
          <a:bodyPr/>
          <a:lstStyle/>
          <a:p>
            <a:r>
              <a:rPr lang="en-US" dirty="0"/>
              <a:t>Test Data Generation ( </a:t>
            </a:r>
            <a:r>
              <a:rPr lang="en-US" dirty="0" err="1"/>
              <a:t>Apa</a:t>
            </a:r>
            <a:r>
              <a:rPr lang="en-US" dirty="0"/>
              <a:t>, </a:t>
            </a:r>
            <a:r>
              <a:rPr lang="en-US" dirty="0" err="1"/>
              <a:t>bagaimana</a:t>
            </a:r>
            <a:r>
              <a:rPr lang="en-US" dirty="0"/>
              <a:t>, </a:t>
            </a:r>
            <a:r>
              <a:rPr lang="en-US" dirty="0" err="1"/>
              <a:t>contoh</a:t>
            </a:r>
            <a:r>
              <a:rPr lang="en-US" dirty="0"/>
              <a:t>, dan tools)</a:t>
            </a:r>
            <a:endParaRPr lang="id-ID" dirty="0"/>
          </a:p>
        </p:txBody>
      </p:sp>
      <p:sp>
        <p:nvSpPr>
          <p:cNvPr id="3" name="Content Placeholder 2"/>
          <p:cNvSpPr>
            <a:spLocks noGrp="1"/>
          </p:cNvSpPr>
          <p:nvPr>
            <p:ph idx="1"/>
          </p:nvPr>
        </p:nvSpPr>
        <p:spPr>
          <a:xfrm>
            <a:off x="1212923" y="1674009"/>
            <a:ext cx="9744637" cy="2976563"/>
          </a:xfrm>
        </p:spPr>
        <p:txBody>
          <a:bodyPr>
            <a:normAutofit/>
          </a:bodyPr>
          <a:lstStyle/>
          <a:p>
            <a:r>
              <a:rPr lang="en-US" sz="2000" dirty="0" err="1"/>
              <a:t>Pengujian</a:t>
            </a:r>
            <a:r>
              <a:rPr lang="en-US" sz="2000" dirty="0"/>
              <a:t> </a:t>
            </a:r>
            <a:r>
              <a:rPr lang="en-US" sz="2000" dirty="0" err="1"/>
              <a:t>adalah</a:t>
            </a:r>
            <a:r>
              <a:rPr lang="en-US" sz="2000" dirty="0"/>
              <a:t> proses yang </a:t>
            </a:r>
            <a:r>
              <a:rPr lang="en-US" sz="2000" dirty="0" err="1"/>
              <a:t>menghasilkan</a:t>
            </a:r>
            <a:r>
              <a:rPr lang="en-US" sz="2000" dirty="0"/>
              <a:t> dan </a:t>
            </a:r>
            <a:r>
              <a:rPr lang="en-US" sz="2000" dirty="0" err="1"/>
              <a:t>membutuhkan</a:t>
            </a:r>
            <a:r>
              <a:rPr lang="en-US" sz="2000" dirty="0"/>
              <a:t> data </a:t>
            </a:r>
            <a:r>
              <a:rPr lang="en-US" sz="2000" dirty="0" err="1"/>
              <a:t>dalam</a:t>
            </a:r>
            <a:r>
              <a:rPr lang="en-US" sz="2000" dirty="0"/>
              <a:t> </a:t>
            </a:r>
            <a:r>
              <a:rPr lang="en-US" sz="2000" dirty="0" err="1"/>
              <a:t>jumlah</a:t>
            </a:r>
            <a:r>
              <a:rPr lang="en-US" sz="2000" dirty="0"/>
              <a:t> yang </a:t>
            </a:r>
            <a:r>
              <a:rPr lang="en-US" sz="2000" dirty="0" err="1"/>
              <a:t>sangat</a:t>
            </a:r>
            <a:r>
              <a:rPr lang="en-US" sz="2000" dirty="0"/>
              <a:t> </a:t>
            </a:r>
            <a:r>
              <a:rPr lang="en-US" sz="2000" dirty="0" err="1"/>
              <a:t>besar</a:t>
            </a:r>
            <a:r>
              <a:rPr lang="en-US" sz="2000" dirty="0"/>
              <a:t>. Data yang </a:t>
            </a:r>
            <a:r>
              <a:rPr lang="en-US" sz="2000" dirty="0" err="1"/>
              <a:t>digunakan</a:t>
            </a:r>
            <a:r>
              <a:rPr lang="en-US" sz="2000" dirty="0"/>
              <a:t> </a:t>
            </a:r>
            <a:r>
              <a:rPr lang="en-US" sz="2000" dirty="0" err="1"/>
              <a:t>dalam</a:t>
            </a:r>
            <a:r>
              <a:rPr lang="en-US" sz="2000" dirty="0"/>
              <a:t> </a:t>
            </a:r>
            <a:r>
              <a:rPr lang="en-US" sz="2000" dirty="0" err="1"/>
              <a:t>pengujian</a:t>
            </a:r>
            <a:r>
              <a:rPr lang="en-US" sz="2000" dirty="0"/>
              <a:t> </a:t>
            </a:r>
            <a:r>
              <a:rPr lang="en-US" sz="2000" dirty="0" err="1"/>
              <a:t>menggambarkan</a:t>
            </a:r>
            <a:r>
              <a:rPr lang="en-US" sz="2000" dirty="0"/>
              <a:t> </a:t>
            </a:r>
            <a:r>
              <a:rPr lang="en-US" sz="2000" dirty="0" err="1"/>
              <a:t>kondisi</a:t>
            </a:r>
            <a:r>
              <a:rPr lang="en-US" sz="2000" dirty="0"/>
              <a:t> </a:t>
            </a:r>
            <a:r>
              <a:rPr lang="en-US" sz="2000" dirty="0" err="1"/>
              <a:t>awal</a:t>
            </a:r>
            <a:r>
              <a:rPr lang="en-US" sz="2000" dirty="0"/>
              <a:t> </a:t>
            </a:r>
            <a:r>
              <a:rPr lang="en-US" sz="2000" dirty="0" err="1"/>
              <a:t>untuk</a:t>
            </a:r>
            <a:r>
              <a:rPr lang="en-US" sz="2000" dirty="0"/>
              <a:t> </a:t>
            </a:r>
            <a:r>
              <a:rPr lang="en-US" sz="2000" dirty="0" err="1"/>
              <a:t>pengujian</a:t>
            </a:r>
            <a:r>
              <a:rPr lang="en-US" sz="2000" dirty="0"/>
              <a:t> dan </a:t>
            </a:r>
            <a:r>
              <a:rPr lang="en-US" sz="2000" dirty="0" err="1"/>
              <a:t>mewakili</a:t>
            </a:r>
            <a:r>
              <a:rPr lang="en-US" sz="2000" dirty="0"/>
              <a:t> media yang </a:t>
            </a:r>
            <a:r>
              <a:rPr lang="en-US" sz="2000" dirty="0" err="1"/>
              <a:t>digunakan</a:t>
            </a:r>
            <a:r>
              <a:rPr lang="en-US" sz="2000" dirty="0"/>
              <a:t> </a:t>
            </a:r>
            <a:r>
              <a:rPr lang="en-US" sz="2000" dirty="0" err="1"/>
              <a:t>untuk</a:t>
            </a:r>
            <a:r>
              <a:rPr lang="en-US" sz="2000" dirty="0"/>
              <a:t> </a:t>
            </a:r>
            <a:r>
              <a:rPr lang="en-US" sz="2000" dirty="0" err="1"/>
              <a:t>penguji</a:t>
            </a:r>
            <a:r>
              <a:rPr lang="en-US" sz="2000" dirty="0"/>
              <a:t> </a:t>
            </a:r>
            <a:r>
              <a:rPr lang="en-US" sz="2000" dirty="0" err="1"/>
              <a:t>dalam</a:t>
            </a:r>
            <a:r>
              <a:rPr lang="en-US" sz="2000" dirty="0"/>
              <a:t> </a:t>
            </a:r>
            <a:r>
              <a:rPr lang="en-US" sz="2000" dirty="0" err="1"/>
              <a:t>mempengaruhi</a:t>
            </a:r>
            <a:r>
              <a:rPr lang="en-US" sz="2000" dirty="0"/>
              <a:t> </a:t>
            </a:r>
            <a:r>
              <a:rPr lang="en-US" sz="2000" dirty="0" err="1"/>
              <a:t>perangkat</a:t>
            </a:r>
            <a:r>
              <a:rPr lang="en-US" sz="2000" dirty="0"/>
              <a:t> </a:t>
            </a:r>
            <a:r>
              <a:rPr lang="en-US" sz="2000" dirty="0" err="1"/>
              <a:t>lunak</a:t>
            </a:r>
            <a:r>
              <a:rPr lang="en-US" sz="2000" dirty="0"/>
              <a:t>. </a:t>
            </a:r>
          </a:p>
          <a:p>
            <a:endParaRPr lang="en-US" sz="2000" dirty="0"/>
          </a:p>
          <a:p>
            <a:pPr lvl="2"/>
            <a:r>
              <a:rPr lang="en-US" sz="2000" dirty="0" err="1"/>
              <a:t>Apa</a:t>
            </a:r>
            <a:r>
              <a:rPr lang="en-US" sz="2000" dirty="0"/>
              <a:t> </a:t>
            </a:r>
            <a:r>
              <a:rPr lang="en-US" sz="2000" dirty="0" err="1"/>
              <a:t>itu</a:t>
            </a:r>
            <a:r>
              <a:rPr lang="en-US" sz="2000" dirty="0"/>
              <a:t> Data Uji ? </a:t>
            </a:r>
          </a:p>
          <a:p>
            <a:endParaRPr lang="en-US" sz="2000" dirty="0"/>
          </a:p>
          <a:p>
            <a:pPr lvl="2"/>
            <a:r>
              <a:rPr lang="en-US" sz="2000" dirty="0" err="1"/>
              <a:t>Mengapa</a:t>
            </a:r>
            <a:r>
              <a:rPr lang="en-US" sz="2000" dirty="0"/>
              <a:t> </a:t>
            </a:r>
            <a:r>
              <a:rPr lang="en-US" sz="2000" dirty="0" err="1"/>
              <a:t>menggunakan</a:t>
            </a:r>
            <a:r>
              <a:rPr lang="en-US" sz="2000" dirty="0"/>
              <a:t> Data Uji ?</a:t>
            </a:r>
          </a:p>
          <a:p>
            <a:pPr lvl="2"/>
            <a:endParaRPr lang="en-US" sz="2000" dirty="0"/>
          </a:p>
          <a:p>
            <a:endParaRPr lang="en-US" sz="2000" dirty="0"/>
          </a:p>
          <a:p>
            <a:endParaRPr lang="en-US" sz="2000" dirty="0"/>
          </a:p>
          <a:p>
            <a:endParaRPr lang="id-ID" sz="2000" dirty="0"/>
          </a:p>
        </p:txBody>
      </p:sp>
      <p:sp>
        <p:nvSpPr>
          <p:cNvPr id="7"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id-ID" sz="1200" b="1" dirty="0">
                <a:solidFill>
                  <a:schemeClr val="accent5">
                    <a:lumMod val="75000"/>
                  </a:schemeClr>
                </a:solidFill>
              </a:rPr>
              <a:t>SOFTWARE QUALITY &amp; TESTING</a:t>
            </a:r>
            <a:endParaRPr lang="en-ID" sz="1050" b="1" dirty="0">
              <a:solidFill>
                <a:schemeClr val="accent5">
                  <a:lumMod val="75000"/>
                </a:schemeClr>
              </a:solidFill>
            </a:endParaRPr>
          </a:p>
          <a:p>
            <a:pPr algn="r">
              <a:spcBef>
                <a:spcPts val="0"/>
              </a:spcBef>
            </a:pPr>
            <a:endParaRPr lang="en-ID" sz="1050" b="1" dirty="0">
              <a:solidFill>
                <a:schemeClr val="accent5">
                  <a:lumMod val="75000"/>
                </a:schemeClr>
              </a:solidFill>
            </a:endParaRPr>
          </a:p>
        </p:txBody>
      </p:sp>
      <p:sp>
        <p:nvSpPr>
          <p:cNvPr id="8"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2591440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40B-20E7-4210-B48E-31B834581A87}"/>
              </a:ext>
            </a:extLst>
          </p:cNvPr>
          <p:cNvSpPr>
            <a:spLocks noGrp="1"/>
          </p:cNvSpPr>
          <p:nvPr>
            <p:ph type="title"/>
          </p:nvPr>
        </p:nvSpPr>
        <p:spPr>
          <a:xfrm>
            <a:off x="1403032" y="840708"/>
            <a:ext cx="9744637" cy="809251"/>
          </a:xfrm>
        </p:spPr>
        <p:txBody>
          <a:bodyPr/>
          <a:lstStyle/>
          <a:p>
            <a:r>
              <a:rPr lang="en-US" dirty="0"/>
              <a:t>Data Uji ?</a:t>
            </a:r>
          </a:p>
        </p:txBody>
      </p:sp>
      <p:sp>
        <p:nvSpPr>
          <p:cNvPr id="3" name="Content Placeholder 2">
            <a:extLst>
              <a:ext uri="{FF2B5EF4-FFF2-40B4-BE49-F238E27FC236}">
                <a16:creationId xmlns:a16="http://schemas.microsoft.com/office/drawing/2014/main" id="{B7ECE175-F137-4CDA-AE70-8E651406A1D0}"/>
              </a:ext>
            </a:extLst>
          </p:cNvPr>
          <p:cNvSpPr>
            <a:spLocks noGrp="1"/>
          </p:cNvSpPr>
          <p:nvPr>
            <p:ph idx="1"/>
          </p:nvPr>
        </p:nvSpPr>
        <p:spPr>
          <a:xfrm>
            <a:off x="1541928" y="1539433"/>
            <a:ext cx="9744637" cy="4477859"/>
          </a:xfrm>
        </p:spPr>
        <p:txBody>
          <a:bodyPr>
            <a:noAutofit/>
          </a:bodyPr>
          <a:lstStyle/>
          <a:p>
            <a:r>
              <a:rPr lang="en-US" sz="2400" dirty="0">
                <a:latin typeface="+mj-lt"/>
              </a:rPr>
              <a:t>Data uji </a:t>
            </a:r>
            <a:r>
              <a:rPr lang="en-US" sz="2400" dirty="0" err="1">
                <a:latin typeface="+mj-lt"/>
              </a:rPr>
              <a:t>adalah</a:t>
            </a:r>
            <a:r>
              <a:rPr lang="en-US" sz="2400" dirty="0">
                <a:latin typeface="+mj-lt"/>
              </a:rPr>
              <a:t> input yang </a:t>
            </a:r>
            <a:r>
              <a:rPr lang="en-US" sz="2400" dirty="0" err="1">
                <a:latin typeface="+mj-lt"/>
              </a:rPr>
              <a:t>diberikan</a:t>
            </a:r>
            <a:r>
              <a:rPr lang="en-US" sz="2400" dirty="0">
                <a:latin typeface="+mj-lt"/>
              </a:rPr>
              <a:t> </a:t>
            </a:r>
            <a:r>
              <a:rPr lang="en-US" sz="2400" dirty="0" err="1">
                <a:latin typeface="+mj-lt"/>
              </a:rPr>
              <a:t>ke</a:t>
            </a:r>
            <a:r>
              <a:rPr lang="en-US" sz="2400" dirty="0">
                <a:latin typeface="+mj-lt"/>
              </a:rPr>
              <a:t> program </a:t>
            </a:r>
            <a:r>
              <a:rPr lang="en-US" sz="2400" dirty="0" err="1">
                <a:latin typeface="+mj-lt"/>
              </a:rPr>
              <a:t>perangkat</a:t>
            </a:r>
            <a:r>
              <a:rPr lang="en-US" sz="2400" dirty="0">
                <a:latin typeface="+mj-lt"/>
              </a:rPr>
              <a:t> </a:t>
            </a:r>
            <a:r>
              <a:rPr lang="en-US" sz="2400" dirty="0" err="1">
                <a:latin typeface="+mj-lt"/>
              </a:rPr>
              <a:t>lunak</a:t>
            </a:r>
            <a:r>
              <a:rPr lang="en-US" sz="2400" dirty="0">
                <a:latin typeface="+mj-lt"/>
              </a:rPr>
              <a:t>.  Data uji </a:t>
            </a:r>
            <a:r>
              <a:rPr lang="en-US" sz="2400" dirty="0" err="1">
                <a:latin typeface="+mj-lt"/>
              </a:rPr>
              <a:t>mewakili</a:t>
            </a:r>
            <a:r>
              <a:rPr lang="en-US" sz="2400" dirty="0">
                <a:latin typeface="+mj-lt"/>
              </a:rPr>
              <a:t>  data yang </a:t>
            </a:r>
            <a:r>
              <a:rPr lang="en-US" sz="2400" dirty="0" err="1">
                <a:latin typeface="+mj-lt"/>
              </a:rPr>
              <a:t>mempengaruhi</a:t>
            </a:r>
            <a:r>
              <a:rPr lang="en-US" sz="2400" dirty="0">
                <a:latin typeface="+mj-lt"/>
              </a:rPr>
              <a:t> </a:t>
            </a:r>
            <a:r>
              <a:rPr lang="en-US" sz="2400" dirty="0" err="1">
                <a:latin typeface="+mj-lt"/>
              </a:rPr>
              <a:t>atau</a:t>
            </a:r>
            <a:r>
              <a:rPr lang="en-US" sz="2400" dirty="0">
                <a:latin typeface="+mj-lt"/>
              </a:rPr>
              <a:t> </a:t>
            </a:r>
            <a:r>
              <a:rPr lang="en-US" sz="2400" dirty="0" err="1">
                <a:latin typeface="+mj-lt"/>
              </a:rPr>
              <a:t>dipengaruhi</a:t>
            </a:r>
            <a:r>
              <a:rPr lang="en-US" sz="2400" dirty="0">
                <a:latin typeface="+mj-lt"/>
              </a:rPr>
              <a:t> oleh </a:t>
            </a:r>
            <a:r>
              <a:rPr lang="en-US" sz="2400" dirty="0" err="1">
                <a:latin typeface="+mj-lt"/>
              </a:rPr>
              <a:t>eksekusi</a:t>
            </a:r>
            <a:r>
              <a:rPr lang="en-US" sz="2400" dirty="0">
                <a:latin typeface="+mj-lt"/>
              </a:rPr>
              <a:t> </a:t>
            </a:r>
            <a:r>
              <a:rPr lang="en-US" sz="2400" dirty="0" err="1">
                <a:latin typeface="+mj-lt"/>
              </a:rPr>
              <a:t>modul</a:t>
            </a:r>
            <a:r>
              <a:rPr lang="en-US" sz="2400" dirty="0">
                <a:latin typeface="+mj-lt"/>
              </a:rPr>
              <a:t> </a:t>
            </a:r>
            <a:r>
              <a:rPr lang="en-US" sz="2400" dirty="0" err="1">
                <a:latin typeface="+mj-lt"/>
              </a:rPr>
              <a:t>tertentu</a:t>
            </a:r>
            <a:r>
              <a:rPr lang="en-US" sz="2400" dirty="0">
                <a:latin typeface="+mj-lt"/>
              </a:rPr>
              <a:t>.</a:t>
            </a:r>
          </a:p>
          <a:p>
            <a:r>
              <a:rPr lang="en-US" sz="2400" dirty="0" err="1">
                <a:latin typeface="+mj-lt"/>
              </a:rPr>
              <a:t>Beberapa</a:t>
            </a:r>
            <a:r>
              <a:rPr lang="en-US" sz="2400" dirty="0">
                <a:latin typeface="+mj-lt"/>
              </a:rPr>
              <a:t> data </a:t>
            </a:r>
            <a:r>
              <a:rPr lang="en-US" sz="2400" dirty="0" err="1">
                <a:latin typeface="+mj-lt"/>
              </a:rPr>
              <a:t>dapat</a:t>
            </a:r>
            <a:r>
              <a:rPr lang="en-US" sz="2400" dirty="0">
                <a:latin typeface="+mj-lt"/>
              </a:rPr>
              <a:t> </a:t>
            </a:r>
            <a:r>
              <a:rPr lang="en-US" sz="2400" dirty="0" err="1">
                <a:latin typeface="+mj-lt"/>
              </a:rPr>
              <a:t>digunakan</a:t>
            </a:r>
            <a:r>
              <a:rPr lang="en-US" sz="2400" dirty="0">
                <a:latin typeface="+mj-lt"/>
              </a:rPr>
              <a:t> </a:t>
            </a:r>
            <a:r>
              <a:rPr lang="en-US" sz="2400" dirty="0" err="1">
                <a:latin typeface="+mj-lt"/>
              </a:rPr>
              <a:t>untuk</a:t>
            </a:r>
            <a:r>
              <a:rPr lang="en-US" sz="2400" dirty="0">
                <a:latin typeface="+mj-lt"/>
              </a:rPr>
              <a:t> </a:t>
            </a:r>
            <a:r>
              <a:rPr lang="en-US" sz="2400" dirty="0" err="1">
                <a:latin typeface="+mj-lt"/>
              </a:rPr>
              <a:t>pengujian</a:t>
            </a:r>
            <a:r>
              <a:rPr lang="en-US" sz="2400" dirty="0">
                <a:latin typeface="+mj-lt"/>
              </a:rPr>
              <a:t> </a:t>
            </a:r>
            <a:r>
              <a:rPr lang="en-US" sz="2400" dirty="0" err="1">
                <a:latin typeface="+mj-lt"/>
              </a:rPr>
              <a:t>positif</a:t>
            </a:r>
            <a:r>
              <a:rPr lang="en-US" sz="2400" dirty="0">
                <a:latin typeface="+mj-lt"/>
              </a:rPr>
              <a:t>, </a:t>
            </a:r>
            <a:r>
              <a:rPr lang="en-US" sz="2400" dirty="0" err="1">
                <a:latin typeface="+mj-lt"/>
              </a:rPr>
              <a:t>biasanya</a:t>
            </a:r>
            <a:r>
              <a:rPr lang="en-US" sz="2400" dirty="0">
                <a:latin typeface="+mj-lt"/>
              </a:rPr>
              <a:t> </a:t>
            </a:r>
            <a:r>
              <a:rPr lang="en-US" sz="2400" dirty="0" err="1">
                <a:latin typeface="+mj-lt"/>
              </a:rPr>
              <a:t>untuk</a:t>
            </a:r>
            <a:r>
              <a:rPr lang="en-US" sz="2400" dirty="0">
                <a:latin typeface="+mj-lt"/>
              </a:rPr>
              <a:t> </a:t>
            </a:r>
            <a:r>
              <a:rPr lang="en-US" sz="2400" dirty="0" err="1">
                <a:latin typeface="+mj-lt"/>
              </a:rPr>
              <a:t>memverifikasi</a:t>
            </a:r>
            <a:r>
              <a:rPr lang="en-US" sz="2400" dirty="0">
                <a:latin typeface="+mj-lt"/>
              </a:rPr>
              <a:t> </a:t>
            </a:r>
            <a:r>
              <a:rPr lang="en-US" sz="2400" dirty="0" err="1">
                <a:latin typeface="+mj-lt"/>
              </a:rPr>
              <a:t>apakah</a:t>
            </a:r>
            <a:r>
              <a:rPr lang="en-US" sz="2400" dirty="0">
                <a:latin typeface="+mj-lt"/>
              </a:rPr>
              <a:t> </a:t>
            </a:r>
            <a:r>
              <a:rPr lang="en-US" sz="2400" dirty="0" err="1">
                <a:latin typeface="+mj-lt"/>
              </a:rPr>
              <a:t>sekumpulan</a:t>
            </a:r>
            <a:r>
              <a:rPr lang="en-US" sz="2400" dirty="0">
                <a:latin typeface="+mj-lt"/>
              </a:rPr>
              <a:t> input yang </a:t>
            </a:r>
            <a:r>
              <a:rPr lang="en-US" sz="2400" dirty="0" err="1">
                <a:latin typeface="+mj-lt"/>
              </a:rPr>
              <a:t>diberikan</a:t>
            </a:r>
            <a:r>
              <a:rPr lang="en-US" sz="2400" dirty="0">
                <a:latin typeface="+mj-lt"/>
              </a:rPr>
              <a:t> </a:t>
            </a:r>
            <a:r>
              <a:rPr lang="en-US" sz="2400" dirty="0" err="1">
                <a:latin typeface="+mj-lt"/>
              </a:rPr>
              <a:t>ke</a:t>
            </a:r>
            <a:r>
              <a:rPr lang="en-US" sz="2400" dirty="0">
                <a:latin typeface="+mj-lt"/>
              </a:rPr>
              <a:t> </a:t>
            </a:r>
            <a:r>
              <a:rPr lang="en-US" sz="2400" dirty="0" err="1">
                <a:latin typeface="+mj-lt"/>
              </a:rPr>
              <a:t>fungsi</a:t>
            </a:r>
            <a:r>
              <a:rPr lang="en-US" sz="2400" dirty="0">
                <a:latin typeface="+mj-lt"/>
              </a:rPr>
              <a:t> yang </a:t>
            </a:r>
            <a:r>
              <a:rPr lang="en-US" sz="2400" dirty="0" err="1">
                <a:latin typeface="+mj-lt"/>
              </a:rPr>
              <a:t>diberikan</a:t>
            </a:r>
            <a:r>
              <a:rPr lang="en-US" sz="2400" dirty="0">
                <a:latin typeface="+mj-lt"/>
              </a:rPr>
              <a:t> </a:t>
            </a:r>
            <a:r>
              <a:rPr lang="en-US" sz="2400" dirty="0" err="1">
                <a:latin typeface="+mj-lt"/>
              </a:rPr>
              <a:t>menghasilkan</a:t>
            </a:r>
            <a:r>
              <a:rPr lang="en-US" sz="2400" dirty="0">
                <a:latin typeface="+mj-lt"/>
              </a:rPr>
              <a:t> Hasil yang </a:t>
            </a:r>
            <a:r>
              <a:rPr lang="en-US" sz="2400" dirty="0" err="1">
                <a:latin typeface="+mj-lt"/>
              </a:rPr>
              <a:t>diharapkan</a:t>
            </a:r>
            <a:r>
              <a:rPr lang="en-US" sz="2400" dirty="0">
                <a:latin typeface="+mj-lt"/>
              </a:rPr>
              <a:t>.</a:t>
            </a:r>
          </a:p>
          <a:p>
            <a:r>
              <a:rPr lang="en-US" sz="2400" dirty="0">
                <a:latin typeface="+mj-lt"/>
              </a:rPr>
              <a:t>Data lain </a:t>
            </a:r>
            <a:r>
              <a:rPr lang="en-US" sz="2400" dirty="0" err="1">
                <a:latin typeface="+mj-lt"/>
              </a:rPr>
              <a:t>dapat</a:t>
            </a:r>
            <a:r>
              <a:rPr lang="en-US" sz="2400" dirty="0">
                <a:latin typeface="+mj-lt"/>
              </a:rPr>
              <a:t> </a:t>
            </a:r>
            <a:r>
              <a:rPr lang="en-US" sz="2400" dirty="0" err="1">
                <a:latin typeface="+mj-lt"/>
              </a:rPr>
              <a:t>digunakan</a:t>
            </a:r>
            <a:r>
              <a:rPr lang="en-US" sz="2400" dirty="0">
                <a:latin typeface="+mj-lt"/>
              </a:rPr>
              <a:t> </a:t>
            </a:r>
            <a:r>
              <a:rPr lang="en-US" sz="2400" dirty="0" err="1">
                <a:latin typeface="+mj-lt"/>
              </a:rPr>
              <a:t>untuk</a:t>
            </a:r>
            <a:r>
              <a:rPr lang="en-US" sz="2400" dirty="0">
                <a:latin typeface="+mj-lt"/>
              </a:rPr>
              <a:t> </a:t>
            </a:r>
            <a:r>
              <a:rPr lang="en-US" sz="2400" dirty="0" err="1">
                <a:latin typeface="+mj-lt"/>
              </a:rPr>
              <a:t>pengujian</a:t>
            </a:r>
            <a:r>
              <a:rPr lang="en-US" sz="2400" dirty="0">
                <a:latin typeface="+mj-lt"/>
              </a:rPr>
              <a:t> </a:t>
            </a:r>
            <a:r>
              <a:rPr lang="en-US" sz="2400" dirty="0" err="1">
                <a:latin typeface="+mj-lt"/>
              </a:rPr>
              <a:t>negatif</a:t>
            </a:r>
            <a:r>
              <a:rPr lang="en-US" sz="2400" dirty="0">
                <a:latin typeface="+mj-lt"/>
              </a:rPr>
              <a:t> </a:t>
            </a:r>
            <a:r>
              <a:rPr lang="en-US" sz="2400" dirty="0" err="1">
                <a:latin typeface="+mj-lt"/>
              </a:rPr>
              <a:t>untuk</a:t>
            </a:r>
            <a:r>
              <a:rPr lang="en-US" sz="2400" dirty="0">
                <a:latin typeface="+mj-lt"/>
              </a:rPr>
              <a:t> </a:t>
            </a:r>
            <a:r>
              <a:rPr lang="en-US" sz="2400" dirty="0" err="1">
                <a:latin typeface="+mj-lt"/>
              </a:rPr>
              <a:t>menguji</a:t>
            </a:r>
            <a:r>
              <a:rPr lang="en-US" sz="2400" dirty="0">
                <a:latin typeface="+mj-lt"/>
              </a:rPr>
              <a:t> </a:t>
            </a:r>
            <a:r>
              <a:rPr lang="en-US" sz="2400" dirty="0" err="1">
                <a:latin typeface="+mj-lt"/>
              </a:rPr>
              <a:t>kemampuan</a:t>
            </a:r>
            <a:r>
              <a:rPr lang="en-US" sz="2400" dirty="0">
                <a:latin typeface="+mj-lt"/>
              </a:rPr>
              <a:t> program </a:t>
            </a:r>
            <a:r>
              <a:rPr lang="en-US" sz="2400" dirty="0" err="1">
                <a:latin typeface="+mj-lt"/>
              </a:rPr>
              <a:t>untuk</a:t>
            </a:r>
            <a:r>
              <a:rPr lang="en-US" sz="2400" dirty="0">
                <a:latin typeface="+mj-lt"/>
              </a:rPr>
              <a:t> </a:t>
            </a:r>
            <a:r>
              <a:rPr lang="en-US" sz="2400" dirty="0" err="1">
                <a:latin typeface="+mj-lt"/>
              </a:rPr>
              <a:t>menangani</a:t>
            </a:r>
            <a:r>
              <a:rPr lang="en-US" sz="2400" dirty="0">
                <a:latin typeface="+mj-lt"/>
              </a:rPr>
              <a:t> yang </a:t>
            </a:r>
            <a:r>
              <a:rPr lang="en-US" sz="2400" dirty="0" err="1">
                <a:latin typeface="+mj-lt"/>
              </a:rPr>
              <a:t>tidak</a:t>
            </a:r>
            <a:r>
              <a:rPr lang="en-US" sz="2400" dirty="0">
                <a:latin typeface="+mj-lt"/>
              </a:rPr>
              <a:t> </a:t>
            </a:r>
            <a:r>
              <a:rPr lang="en-US" sz="2400" dirty="0" err="1">
                <a:latin typeface="+mj-lt"/>
              </a:rPr>
              <a:t>biasa</a:t>
            </a:r>
            <a:r>
              <a:rPr lang="en-US" sz="2400" dirty="0">
                <a:latin typeface="+mj-lt"/>
              </a:rPr>
              <a:t>, </a:t>
            </a:r>
            <a:r>
              <a:rPr lang="en-US" sz="2400" dirty="0" err="1">
                <a:latin typeface="+mj-lt"/>
              </a:rPr>
              <a:t>ekstrim</a:t>
            </a:r>
            <a:r>
              <a:rPr lang="en-US" sz="2400" dirty="0">
                <a:latin typeface="+mj-lt"/>
              </a:rPr>
              <a:t>, </a:t>
            </a:r>
            <a:r>
              <a:rPr lang="en-US" sz="2400" dirty="0" err="1">
                <a:latin typeface="+mj-lt"/>
              </a:rPr>
              <a:t>luar</a:t>
            </a:r>
            <a:r>
              <a:rPr lang="en-US" sz="2400" dirty="0">
                <a:latin typeface="+mj-lt"/>
              </a:rPr>
              <a:t> </a:t>
            </a:r>
            <a:r>
              <a:rPr lang="en-US" sz="2400" dirty="0" err="1">
                <a:latin typeface="+mj-lt"/>
              </a:rPr>
              <a:t>biasa</a:t>
            </a:r>
            <a:r>
              <a:rPr lang="en-US" sz="2400" dirty="0">
                <a:latin typeface="+mj-lt"/>
              </a:rPr>
              <a:t>, </a:t>
            </a:r>
            <a:r>
              <a:rPr lang="en-US" sz="2400" dirty="0" err="1">
                <a:latin typeface="+mj-lt"/>
              </a:rPr>
              <a:t>atau</a:t>
            </a:r>
            <a:r>
              <a:rPr lang="en-US" sz="2400" dirty="0">
                <a:latin typeface="+mj-lt"/>
              </a:rPr>
              <a:t> </a:t>
            </a:r>
            <a:r>
              <a:rPr lang="en-US" sz="2400" dirty="0" err="1">
                <a:latin typeface="+mj-lt"/>
              </a:rPr>
              <a:t>masukan</a:t>
            </a:r>
            <a:r>
              <a:rPr lang="en-US" sz="2400" dirty="0">
                <a:latin typeface="+mj-lt"/>
              </a:rPr>
              <a:t> yang </a:t>
            </a:r>
            <a:r>
              <a:rPr lang="en-US" sz="2400" dirty="0" err="1">
                <a:latin typeface="+mj-lt"/>
              </a:rPr>
              <a:t>tidak</a:t>
            </a:r>
            <a:r>
              <a:rPr lang="en-US" sz="2400" dirty="0">
                <a:latin typeface="+mj-lt"/>
              </a:rPr>
              <a:t> </a:t>
            </a:r>
            <a:r>
              <a:rPr lang="en-US" sz="2400" dirty="0" err="1">
                <a:latin typeface="+mj-lt"/>
              </a:rPr>
              <a:t>terduga</a:t>
            </a:r>
            <a:r>
              <a:rPr lang="en-US" sz="2400" dirty="0">
                <a:latin typeface="+mj-lt"/>
              </a:rPr>
              <a:t>.</a:t>
            </a:r>
          </a:p>
          <a:p>
            <a:r>
              <a:rPr lang="en-US" sz="2400" dirty="0">
                <a:latin typeface="+mj-lt"/>
              </a:rPr>
              <a:t>Data </a:t>
            </a:r>
            <a:r>
              <a:rPr lang="en-US" sz="2400" dirty="0" err="1">
                <a:latin typeface="+mj-lt"/>
              </a:rPr>
              <a:t>pengujian</a:t>
            </a:r>
            <a:r>
              <a:rPr lang="en-US" sz="2400" dirty="0">
                <a:latin typeface="+mj-lt"/>
              </a:rPr>
              <a:t> yang </a:t>
            </a:r>
            <a:r>
              <a:rPr lang="en-US" sz="2400" dirty="0" err="1">
                <a:latin typeface="+mj-lt"/>
              </a:rPr>
              <a:t>dirancang</a:t>
            </a:r>
            <a:r>
              <a:rPr lang="en-US" sz="2400" dirty="0">
                <a:latin typeface="+mj-lt"/>
              </a:rPr>
              <a:t> </a:t>
            </a:r>
            <a:r>
              <a:rPr lang="en-US" sz="2400" dirty="0" err="1">
                <a:latin typeface="+mj-lt"/>
              </a:rPr>
              <a:t>dengan</a:t>
            </a:r>
            <a:r>
              <a:rPr lang="en-US" sz="2400" dirty="0">
                <a:latin typeface="+mj-lt"/>
              </a:rPr>
              <a:t> </a:t>
            </a:r>
            <a:r>
              <a:rPr lang="en-US" sz="2400" dirty="0" err="1">
                <a:latin typeface="+mj-lt"/>
              </a:rPr>
              <a:t>buruk</a:t>
            </a:r>
            <a:r>
              <a:rPr lang="en-US" sz="2400" dirty="0">
                <a:latin typeface="+mj-lt"/>
              </a:rPr>
              <a:t> </a:t>
            </a:r>
            <a:r>
              <a:rPr lang="en-US" sz="2400" dirty="0" err="1">
                <a:latin typeface="+mj-lt"/>
              </a:rPr>
              <a:t>mungkin</a:t>
            </a:r>
            <a:r>
              <a:rPr lang="en-US" sz="2400" dirty="0">
                <a:latin typeface="+mj-lt"/>
              </a:rPr>
              <a:t> </a:t>
            </a:r>
            <a:r>
              <a:rPr lang="en-US" sz="2400" dirty="0" err="1">
                <a:latin typeface="+mj-lt"/>
              </a:rPr>
              <a:t>tidak</a:t>
            </a:r>
            <a:r>
              <a:rPr lang="en-US" sz="2400" dirty="0">
                <a:latin typeface="+mj-lt"/>
              </a:rPr>
              <a:t> </a:t>
            </a:r>
            <a:r>
              <a:rPr lang="en-US" sz="2400" dirty="0" err="1">
                <a:latin typeface="+mj-lt"/>
              </a:rPr>
              <a:t>menguji</a:t>
            </a:r>
            <a:r>
              <a:rPr lang="en-US" sz="2400" dirty="0">
                <a:latin typeface="+mj-lt"/>
              </a:rPr>
              <a:t> </a:t>
            </a:r>
            <a:r>
              <a:rPr lang="en-US" sz="2400" dirty="0" err="1">
                <a:latin typeface="+mj-lt"/>
              </a:rPr>
              <a:t>semua</a:t>
            </a:r>
            <a:r>
              <a:rPr lang="en-US" sz="2400" dirty="0">
                <a:latin typeface="+mj-lt"/>
              </a:rPr>
              <a:t> </a:t>
            </a:r>
            <a:r>
              <a:rPr lang="en-US" sz="2400" dirty="0" err="1">
                <a:latin typeface="+mj-lt"/>
              </a:rPr>
              <a:t>kemungkinan</a:t>
            </a:r>
            <a:r>
              <a:rPr lang="en-US" sz="2400" dirty="0">
                <a:latin typeface="+mj-lt"/>
              </a:rPr>
              <a:t> </a:t>
            </a:r>
            <a:r>
              <a:rPr lang="en-US" sz="2400" dirty="0" err="1">
                <a:latin typeface="+mj-lt"/>
              </a:rPr>
              <a:t>skenario</a:t>
            </a:r>
            <a:r>
              <a:rPr lang="en-US" sz="2400" dirty="0">
                <a:latin typeface="+mj-lt"/>
              </a:rPr>
              <a:t> </a:t>
            </a:r>
            <a:r>
              <a:rPr lang="en-US" sz="2400" dirty="0" err="1">
                <a:latin typeface="+mj-lt"/>
              </a:rPr>
              <a:t>pengujian</a:t>
            </a:r>
            <a:r>
              <a:rPr lang="en-US" sz="2400" dirty="0">
                <a:latin typeface="+mj-lt"/>
              </a:rPr>
              <a:t> yang </a:t>
            </a:r>
            <a:r>
              <a:rPr lang="en-US" sz="2400" dirty="0" err="1">
                <a:latin typeface="+mj-lt"/>
              </a:rPr>
              <a:t>akan</a:t>
            </a:r>
            <a:r>
              <a:rPr lang="en-US" sz="2400" dirty="0">
                <a:latin typeface="+mj-lt"/>
              </a:rPr>
              <a:t> </a:t>
            </a:r>
            <a:r>
              <a:rPr lang="en-US" sz="2400" dirty="0" err="1">
                <a:latin typeface="+mj-lt"/>
              </a:rPr>
              <a:t>menghambat</a:t>
            </a:r>
            <a:r>
              <a:rPr lang="en-US" sz="2400" dirty="0">
                <a:latin typeface="+mj-lt"/>
              </a:rPr>
              <a:t> </a:t>
            </a:r>
            <a:r>
              <a:rPr lang="en-US" sz="2400" dirty="0" err="1">
                <a:latin typeface="+mj-lt"/>
              </a:rPr>
              <a:t>kualitas</a:t>
            </a:r>
            <a:r>
              <a:rPr lang="en-US" sz="2400" dirty="0">
                <a:latin typeface="+mj-lt"/>
              </a:rPr>
              <a:t> </a:t>
            </a:r>
            <a:r>
              <a:rPr lang="en-US" sz="2400" dirty="0" err="1">
                <a:latin typeface="+mj-lt"/>
              </a:rPr>
              <a:t>perangkat</a:t>
            </a:r>
            <a:r>
              <a:rPr lang="en-US" sz="2400" dirty="0">
                <a:latin typeface="+mj-lt"/>
              </a:rPr>
              <a:t> </a:t>
            </a:r>
            <a:r>
              <a:rPr lang="en-US" sz="2400" dirty="0" err="1">
                <a:latin typeface="+mj-lt"/>
              </a:rPr>
              <a:t>lunak</a:t>
            </a:r>
            <a:r>
              <a:rPr lang="en-US" sz="2400" dirty="0">
                <a:latin typeface="+mj-lt"/>
              </a:rPr>
              <a:t>. </a:t>
            </a:r>
          </a:p>
        </p:txBody>
      </p:sp>
    </p:spTree>
    <p:extLst>
      <p:ext uri="{BB962C8B-B14F-4D97-AF65-F5344CB8AC3E}">
        <p14:creationId xmlns:p14="http://schemas.microsoft.com/office/powerpoint/2010/main" val="4754121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357DD0D3-F869-46D0-944C-6EC60E19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098" name="Picture 2" descr="Test Data Generation: What is, How to, Example, Tools">
            <a:extLst>
              <a:ext uri="{FF2B5EF4-FFF2-40B4-BE49-F238E27FC236}">
                <a16:creationId xmlns:a16="http://schemas.microsoft.com/office/drawing/2014/main" id="{28F24706-3B35-4CB1-A1F2-B501AD2C44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85" r="8376" b="-2"/>
          <a:stretch/>
        </p:blipFill>
        <p:spPr bwMode="auto">
          <a:xfrm>
            <a:off x="1" y="2"/>
            <a:ext cx="6651862" cy="5654936"/>
          </a:xfrm>
          <a:custGeom>
            <a:avLst/>
            <a:gdLst/>
            <a:ahLst/>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0C61FFE-417C-4A46-B4AB-B14F3716488B}"/>
              </a:ext>
            </a:extLst>
          </p:cNvPr>
          <p:cNvSpPr>
            <a:spLocks noGrp="1"/>
          </p:cNvSpPr>
          <p:nvPr>
            <p:ph idx="1"/>
          </p:nvPr>
        </p:nvSpPr>
        <p:spPr>
          <a:xfrm>
            <a:off x="6504973" y="1203062"/>
            <a:ext cx="5823015" cy="1864719"/>
          </a:xfrm>
        </p:spPr>
        <p:txBody>
          <a:bodyPr anchor="t">
            <a:normAutofit/>
          </a:bodyPr>
          <a:lstStyle/>
          <a:p>
            <a:r>
              <a:rPr lang="en-US" sz="2800" dirty="0" err="1">
                <a:solidFill>
                  <a:schemeClr val="bg1"/>
                </a:solidFill>
              </a:rPr>
              <a:t>Apakah</a:t>
            </a:r>
            <a:r>
              <a:rPr lang="en-US" sz="2800" dirty="0">
                <a:solidFill>
                  <a:schemeClr val="bg1"/>
                </a:solidFill>
              </a:rPr>
              <a:t> </a:t>
            </a:r>
            <a:r>
              <a:rPr lang="en-US" sz="2800" dirty="0" err="1">
                <a:solidFill>
                  <a:schemeClr val="bg1"/>
                </a:solidFill>
              </a:rPr>
              <a:t>Pembangkitan</a:t>
            </a:r>
            <a:r>
              <a:rPr lang="en-US" sz="2800" dirty="0">
                <a:solidFill>
                  <a:schemeClr val="bg1"/>
                </a:solidFill>
              </a:rPr>
              <a:t> Data Uji ?</a:t>
            </a:r>
          </a:p>
          <a:p>
            <a:endParaRPr lang="en-US" sz="2800" dirty="0">
              <a:solidFill>
                <a:schemeClr val="bg1"/>
              </a:solidFill>
            </a:endParaRPr>
          </a:p>
          <a:p>
            <a:r>
              <a:rPr lang="en-US" sz="2800" dirty="0" err="1">
                <a:solidFill>
                  <a:schemeClr val="bg1"/>
                </a:solidFill>
              </a:rPr>
              <a:t>Mengapa</a:t>
            </a:r>
            <a:r>
              <a:rPr lang="en-US" sz="2800" dirty="0">
                <a:solidFill>
                  <a:schemeClr val="bg1"/>
                </a:solidFill>
              </a:rPr>
              <a:t> data uji </a:t>
            </a:r>
            <a:r>
              <a:rPr lang="en-US" sz="2800" dirty="0" err="1">
                <a:solidFill>
                  <a:schemeClr val="bg1"/>
                </a:solidFill>
              </a:rPr>
              <a:t>harus</a:t>
            </a:r>
            <a:r>
              <a:rPr lang="en-US" sz="2800" dirty="0">
                <a:solidFill>
                  <a:schemeClr val="bg1"/>
                </a:solidFill>
              </a:rPr>
              <a:t> </a:t>
            </a:r>
            <a:r>
              <a:rPr lang="en-US" sz="2800" dirty="0" err="1">
                <a:solidFill>
                  <a:schemeClr val="bg1"/>
                </a:solidFill>
              </a:rPr>
              <a:t>dibuat</a:t>
            </a:r>
            <a:r>
              <a:rPr lang="en-US" sz="2800" dirty="0">
                <a:solidFill>
                  <a:schemeClr val="bg1"/>
                </a:solidFill>
              </a:rPr>
              <a:t> </a:t>
            </a:r>
            <a:r>
              <a:rPr lang="en-US" sz="2800" dirty="0" err="1">
                <a:solidFill>
                  <a:schemeClr val="bg1"/>
                </a:solidFill>
              </a:rPr>
              <a:t>sebelum</a:t>
            </a:r>
            <a:r>
              <a:rPr lang="en-US" sz="2800" dirty="0">
                <a:solidFill>
                  <a:schemeClr val="bg1"/>
                </a:solidFill>
              </a:rPr>
              <a:t> </a:t>
            </a:r>
            <a:r>
              <a:rPr lang="en-US" sz="2800" dirty="0" err="1">
                <a:solidFill>
                  <a:schemeClr val="bg1"/>
                </a:solidFill>
              </a:rPr>
              <a:t>mengeksekusi</a:t>
            </a:r>
            <a:r>
              <a:rPr lang="en-US" sz="2800" dirty="0">
                <a:solidFill>
                  <a:schemeClr val="bg1"/>
                </a:solidFill>
              </a:rPr>
              <a:t> </a:t>
            </a:r>
            <a:r>
              <a:rPr lang="en-US" sz="2800" dirty="0" err="1">
                <a:solidFill>
                  <a:schemeClr val="bg1"/>
                </a:solidFill>
              </a:rPr>
              <a:t>pengujian</a:t>
            </a:r>
            <a:r>
              <a:rPr lang="en-US" sz="2800" dirty="0">
                <a:solidFill>
                  <a:schemeClr val="bg1"/>
                </a:solidFill>
              </a:rPr>
              <a:t> ?</a:t>
            </a:r>
          </a:p>
        </p:txBody>
      </p:sp>
    </p:spTree>
    <p:extLst>
      <p:ext uri="{BB962C8B-B14F-4D97-AF65-F5344CB8AC3E}">
        <p14:creationId xmlns:p14="http://schemas.microsoft.com/office/powerpoint/2010/main" val="99826804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4B63-3E2E-4B68-A5BE-E9785009CD65}"/>
              </a:ext>
            </a:extLst>
          </p:cNvPr>
          <p:cNvSpPr>
            <a:spLocks noGrp="1"/>
          </p:cNvSpPr>
          <p:nvPr>
            <p:ph type="title"/>
          </p:nvPr>
        </p:nvSpPr>
        <p:spPr/>
        <p:txBody>
          <a:bodyPr/>
          <a:lstStyle/>
          <a:p>
            <a:r>
              <a:rPr lang="en-US" dirty="0"/>
              <a:t>Equivalence Class Partitioning (2)</a:t>
            </a:r>
          </a:p>
        </p:txBody>
      </p:sp>
      <p:sp>
        <p:nvSpPr>
          <p:cNvPr id="3" name="Content Placeholder 2">
            <a:extLst>
              <a:ext uri="{FF2B5EF4-FFF2-40B4-BE49-F238E27FC236}">
                <a16:creationId xmlns:a16="http://schemas.microsoft.com/office/drawing/2014/main" id="{98369EED-D78D-4C4A-949E-0F169582DC39}"/>
              </a:ext>
            </a:extLst>
          </p:cNvPr>
          <p:cNvSpPr>
            <a:spLocks noGrp="1"/>
          </p:cNvSpPr>
          <p:nvPr>
            <p:ph idx="1"/>
          </p:nvPr>
        </p:nvSpPr>
        <p:spPr/>
        <p:txBody>
          <a:bodyPr/>
          <a:lstStyle/>
          <a:p>
            <a:r>
              <a:rPr lang="id-ID" sz="2000" b="0" i="0" dirty="0">
                <a:solidFill>
                  <a:srgbClr val="000000"/>
                </a:solidFill>
                <a:effectLst/>
              </a:rPr>
              <a:t>Partisi Kelas Setara memungkinkan Anda untuk membagi serangkaian kondisi pengujian menjadi partisi yang harus dianggap sama. Perangkat lunak ini metode pengujian membagi domain input dari suatu program ke dalam kelas-kelas data dari mana kasus uji harus dirancang. </a:t>
            </a:r>
            <a:endParaRPr lang="en-US" sz="2000" b="0" i="0" dirty="0">
              <a:solidFill>
                <a:srgbClr val="000000"/>
              </a:solidFill>
              <a:effectLst/>
            </a:endParaRPr>
          </a:p>
          <a:p>
            <a:r>
              <a:rPr lang="id-ID" sz="2000" b="0" i="0" dirty="0">
                <a:solidFill>
                  <a:srgbClr val="000000"/>
                </a:solidFill>
                <a:effectLst/>
              </a:rPr>
              <a:t>Konsep di balik teknik ini adalah test case dari seorang perwakilan nilai setiap kelas sama dengan tes dari nilai lain yang sama kelas. Ini memungkinkan Anda untuk Mengidentifikasi kesetaraan yang valid dan tidak valid kelas.</a:t>
            </a:r>
            <a:r>
              <a:rPr lang="id-ID" b="0" i="0" dirty="0">
                <a:solidFill>
                  <a:srgbClr val="000000"/>
                </a:solidFill>
                <a:effectLst/>
                <a:latin typeface="Roboto" panose="02000000000000000000" pitchFamily="2" charset="0"/>
              </a:rPr>
              <a:t> </a:t>
            </a:r>
            <a:endParaRPr lang="en-US" dirty="0"/>
          </a:p>
        </p:txBody>
      </p:sp>
    </p:spTree>
    <p:extLst>
      <p:ext uri="{BB962C8B-B14F-4D97-AF65-F5344CB8AC3E}">
        <p14:creationId xmlns:p14="http://schemas.microsoft.com/office/powerpoint/2010/main" val="11860928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248" y="834278"/>
            <a:ext cx="9744637" cy="809251"/>
          </a:xfrm>
        </p:spPr>
        <p:txBody>
          <a:bodyPr/>
          <a:lstStyle/>
          <a:p>
            <a:r>
              <a:rPr lang="en-US" dirty="0"/>
              <a:t>DATA UJI</a:t>
            </a:r>
          </a:p>
        </p:txBody>
      </p:sp>
      <p:sp>
        <p:nvSpPr>
          <p:cNvPr id="3" name="Content Placeholder 2">
            <a:extLst>
              <a:ext uri="{FF2B5EF4-FFF2-40B4-BE49-F238E27FC236}">
                <a16:creationId xmlns:a16="http://schemas.microsoft.com/office/drawing/2014/main" id="{FB84BBEA-6217-413C-98FC-32EE0D4ECE79}"/>
              </a:ext>
            </a:extLst>
          </p:cNvPr>
          <p:cNvSpPr>
            <a:spLocks noGrp="1"/>
          </p:cNvSpPr>
          <p:nvPr>
            <p:ph idx="1"/>
          </p:nvPr>
        </p:nvSpPr>
        <p:spPr>
          <a:xfrm>
            <a:off x="1054248" y="1643529"/>
            <a:ext cx="9744637" cy="2976563"/>
          </a:xfrm>
        </p:spPr>
        <p:txBody>
          <a:bodyPr>
            <a:noAutofit/>
          </a:bodyPr>
          <a:lstStyle/>
          <a:p>
            <a:pPr marL="0" indent="0">
              <a:buNone/>
            </a:pPr>
            <a:r>
              <a:rPr lang="en-US" sz="2000" dirty="0" err="1"/>
              <a:t>Mengapa</a:t>
            </a:r>
            <a:r>
              <a:rPr lang="en-US" sz="2000" dirty="0"/>
              <a:t> Data Uji </a:t>
            </a:r>
            <a:r>
              <a:rPr lang="en-US" sz="2000" dirty="0" err="1"/>
              <a:t>harus</a:t>
            </a:r>
            <a:r>
              <a:rPr lang="en-US" sz="2000" dirty="0"/>
              <a:t> </a:t>
            </a:r>
            <a:r>
              <a:rPr lang="en-US" sz="2000" dirty="0" err="1"/>
              <a:t>dibuat</a:t>
            </a:r>
            <a:r>
              <a:rPr lang="en-US" sz="2000" dirty="0"/>
              <a:t> </a:t>
            </a:r>
            <a:r>
              <a:rPr lang="en-US" sz="2000" dirty="0" err="1"/>
              <a:t>sebelum</a:t>
            </a:r>
            <a:r>
              <a:rPr lang="en-US" sz="2000" dirty="0"/>
              <a:t> </a:t>
            </a:r>
            <a:r>
              <a:rPr lang="en-US" sz="2000" dirty="0" err="1"/>
              <a:t>pengujian</a:t>
            </a:r>
            <a:r>
              <a:rPr lang="en-US" sz="2000" dirty="0"/>
              <a:t> </a:t>
            </a:r>
            <a:r>
              <a:rPr lang="en-US" sz="2000" dirty="0" err="1"/>
              <a:t>dilakukan</a:t>
            </a:r>
            <a:r>
              <a:rPr lang="en-US" sz="2000" dirty="0"/>
              <a:t> ?</a:t>
            </a:r>
          </a:p>
          <a:p>
            <a:pPr marL="0" indent="0">
              <a:buNone/>
            </a:pPr>
            <a:r>
              <a:rPr lang="en-US" sz="2000" dirty="0"/>
              <a:t>Hal </a:t>
            </a:r>
            <a:r>
              <a:rPr lang="en-US" sz="2000" dirty="0" err="1"/>
              <a:t>ini</a:t>
            </a:r>
            <a:r>
              <a:rPr lang="en-US" sz="2000" dirty="0"/>
              <a:t> </a:t>
            </a:r>
            <a:r>
              <a:rPr lang="en-US" sz="2000" dirty="0" err="1"/>
              <a:t>tergantung</a:t>
            </a:r>
            <a:r>
              <a:rPr lang="en-US" sz="2000" dirty="0"/>
              <a:t> </a:t>
            </a:r>
            <a:r>
              <a:rPr lang="en-US" sz="2000" dirty="0" err="1"/>
              <a:t>dari</a:t>
            </a:r>
            <a:r>
              <a:rPr lang="en-US" sz="2000" dirty="0"/>
              <a:t> </a:t>
            </a:r>
            <a:r>
              <a:rPr lang="en-US" sz="2000" dirty="0" err="1"/>
              <a:t>lingkungan</a:t>
            </a:r>
            <a:r>
              <a:rPr lang="en-US" sz="2000" dirty="0"/>
              <a:t> </a:t>
            </a:r>
            <a:r>
              <a:rPr lang="en-US" sz="2000" dirty="0" err="1"/>
              <a:t>pengujiannya</a:t>
            </a:r>
            <a:r>
              <a:rPr lang="en-US" sz="2000" dirty="0"/>
              <a:t>, </a:t>
            </a:r>
            <a:r>
              <a:rPr lang="en-US" sz="2000" dirty="0" err="1"/>
              <a:t>bila</a:t>
            </a:r>
            <a:r>
              <a:rPr lang="en-US" sz="2000" dirty="0"/>
              <a:t> </a:t>
            </a:r>
            <a:r>
              <a:rPr lang="en-US" sz="2000" dirty="0" err="1"/>
              <a:t>perlu</a:t>
            </a:r>
            <a:r>
              <a:rPr lang="en-US" sz="2000" dirty="0"/>
              <a:t> </a:t>
            </a:r>
            <a:r>
              <a:rPr lang="en-US" sz="2000" dirty="0" err="1"/>
              <a:t>menciptakan</a:t>
            </a:r>
            <a:r>
              <a:rPr lang="en-US" sz="2000" dirty="0"/>
              <a:t> data uji (</a:t>
            </a:r>
            <a:r>
              <a:rPr lang="en-US" sz="2000" dirty="0" err="1"/>
              <a:t>sebagian</a:t>
            </a:r>
            <a:r>
              <a:rPr lang="en-US" sz="2000" dirty="0"/>
              <a:t> </a:t>
            </a:r>
            <a:r>
              <a:rPr lang="en-US" sz="2000" dirty="0" err="1"/>
              <a:t>besar</a:t>
            </a:r>
            <a:r>
              <a:rPr lang="en-US" sz="2000" dirty="0"/>
              <a:t> </a:t>
            </a:r>
            <a:r>
              <a:rPr lang="en-US" sz="2000" dirty="0" err="1"/>
              <a:t>waktu</a:t>
            </a:r>
            <a:r>
              <a:rPr lang="en-US" sz="2000" dirty="0"/>
              <a:t>) </a:t>
            </a:r>
            <a:r>
              <a:rPr lang="en-US" sz="2000" dirty="0" err="1"/>
              <a:t>atau</a:t>
            </a:r>
            <a:r>
              <a:rPr lang="en-US" sz="2000" dirty="0"/>
              <a:t> paling </a:t>
            </a:r>
            <a:r>
              <a:rPr lang="en-US" sz="2000" dirty="0" err="1"/>
              <a:t>tidak</a:t>
            </a:r>
            <a:r>
              <a:rPr lang="en-US" sz="2000" dirty="0"/>
              <a:t> </a:t>
            </a:r>
            <a:r>
              <a:rPr lang="en-US" sz="2000" dirty="0" err="1"/>
              <a:t>mengidentifikasi</a:t>
            </a:r>
            <a:r>
              <a:rPr lang="en-US" sz="2000" dirty="0"/>
              <a:t> data uji yang </a:t>
            </a:r>
            <a:r>
              <a:rPr lang="en-US" sz="2000" dirty="0" err="1"/>
              <a:t>sesuai</a:t>
            </a:r>
            <a:r>
              <a:rPr lang="en-US" sz="2000" dirty="0"/>
              <a:t> </a:t>
            </a:r>
            <a:r>
              <a:rPr lang="en-US" sz="2000" dirty="0" err="1"/>
              <a:t>dengan</a:t>
            </a:r>
            <a:r>
              <a:rPr lang="en-US" sz="2000" dirty="0"/>
              <a:t> </a:t>
            </a:r>
            <a:r>
              <a:rPr lang="en-US" sz="2000" dirty="0" err="1"/>
              <a:t>kasus</a:t>
            </a:r>
            <a:r>
              <a:rPr lang="en-US" sz="2000" dirty="0"/>
              <a:t> uji yang </a:t>
            </a:r>
            <a:r>
              <a:rPr lang="en-US" sz="2000" dirty="0" err="1"/>
              <a:t>sudah</a:t>
            </a:r>
            <a:r>
              <a:rPr lang="en-US" sz="2000" dirty="0"/>
              <a:t> </a:t>
            </a:r>
            <a:r>
              <a:rPr lang="en-US" sz="2000" dirty="0" err="1"/>
              <a:t>dibuat</a:t>
            </a:r>
            <a:r>
              <a:rPr lang="en-US" sz="2000" dirty="0"/>
              <a:t>.</a:t>
            </a:r>
          </a:p>
          <a:p>
            <a:pPr marL="0" indent="0">
              <a:buNone/>
            </a:pPr>
            <a:endParaRPr lang="en-US" sz="2000" dirty="0"/>
          </a:p>
          <a:p>
            <a:r>
              <a:rPr lang="en-US" sz="2000" dirty="0"/>
              <a:t>Data uji (</a:t>
            </a:r>
            <a:r>
              <a:rPr lang="en-US" sz="2000" dirty="0" err="1"/>
              <a:t>biasanya</a:t>
            </a:r>
            <a:r>
              <a:rPr lang="en-US" sz="2000" dirty="0"/>
              <a:t>) </a:t>
            </a:r>
            <a:r>
              <a:rPr lang="en-US" sz="2000" dirty="0" err="1"/>
              <a:t>dibuat</a:t>
            </a:r>
            <a:r>
              <a:rPr lang="en-US" sz="2000" dirty="0"/>
              <a:t> </a:t>
            </a:r>
            <a:r>
              <a:rPr lang="en-US" sz="2000" dirty="0" err="1"/>
              <a:t>sinkron</a:t>
            </a:r>
            <a:r>
              <a:rPr lang="en-US" sz="2000" dirty="0"/>
              <a:t> </a:t>
            </a:r>
            <a:r>
              <a:rPr lang="en-US" sz="2000" dirty="0" err="1"/>
              <a:t>dengan</a:t>
            </a:r>
            <a:r>
              <a:rPr lang="en-US" sz="2000" dirty="0"/>
              <a:t> </a:t>
            </a:r>
            <a:r>
              <a:rPr lang="en-US" sz="2000" dirty="0" err="1"/>
              <a:t>kasus</a:t>
            </a:r>
            <a:r>
              <a:rPr lang="en-US" sz="2000" dirty="0"/>
              <a:t> uji yang </a:t>
            </a:r>
            <a:r>
              <a:rPr lang="en-US" sz="2000" dirty="0" err="1"/>
              <a:t>akan</a:t>
            </a:r>
            <a:r>
              <a:rPr lang="en-US" sz="2000" dirty="0"/>
              <a:t> </a:t>
            </a:r>
            <a:r>
              <a:rPr lang="en-US" sz="2000" dirty="0" err="1"/>
              <a:t>digunakan</a:t>
            </a:r>
            <a:r>
              <a:rPr lang="en-US" sz="2000" dirty="0"/>
              <a:t>. Data uji </a:t>
            </a:r>
            <a:r>
              <a:rPr lang="en-US" sz="2000" dirty="0" err="1"/>
              <a:t>dapat</a:t>
            </a:r>
            <a:r>
              <a:rPr lang="en-US" sz="2000" dirty="0"/>
              <a:t> </a:t>
            </a:r>
            <a:r>
              <a:rPr lang="en-US" sz="2000" dirty="0" err="1"/>
              <a:t>dihasilkan</a:t>
            </a:r>
            <a:r>
              <a:rPr lang="en-US" sz="2000" dirty="0"/>
              <a:t> </a:t>
            </a:r>
            <a:r>
              <a:rPr lang="en-US" sz="2000" dirty="0" err="1"/>
              <a:t>melalui</a:t>
            </a:r>
            <a:r>
              <a:rPr lang="en-US" sz="2000" dirty="0"/>
              <a:t> </a:t>
            </a:r>
            <a:r>
              <a:rPr lang="en-US" sz="2000" dirty="0" err="1"/>
              <a:t>beberapa</a:t>
            </a:r>
            <a:r>
              <a:rPr lang="en-US" sz="2000" dirty="0"/>
              <a:t> </a:t>
            </a:r>
            <a:r>
              <a:rPr lang="en-US" sz="2000" dirty="0" err="1"/>
              <a:t>cara</a:t>
            </a:r>
            <a:r>
              <a:rPr lang="en-US" sz="2000" dirty="0"/>
              <a:t>, </a:t>
            </a:r>
            <a:r>
              <a:rPr lang="en-US" sz="2000" dirty="0" err="1"/>
              <a:t>yaitu</a:t>
            </a:r>
            <a:r>
              <a:rPr lang="en-US" sz="2000" dirty="0"/>
              <a:t> :</a:t>
            </a:r>
          </a:p>
          <a:p>
            <a:pPr marL="800100" lvl="1" indent="-342900">
              <a:buFont typeface="+mj-lt"/>
              <a:buAutoNum type="arabicPeriod"/>
            </a:pPr>
            <a:r>
              <a:rPr lang="en-US" sz="2000" dirty="0" err="1"/>
              <a:t>Secara</a:t>
            </a:r>
            <a:r>
              <a:rPr lang="en-US" sz="2000" dirty="0"/>
              <a:t> Manual</a:t>
            </a:r>
          </a:p>
          <a:p>
            <a:pPr marL="800100" lvl="1" indent="-342900">
              <a:buFont typeface="+mj-lt"/>
              <a:buAutoNum type="arabicPeriod"/>
            </a:pPr>
            <a:r>
              <a:rPr lang="en-US" sz="2000" dirty="0"/>
              <a:t>Copy Data </a:t>
            </a:r>
            <a:r>
              <a:rPr lang="en-US" sz="2000" dirty="0" err="1"/>
              <a:t>dari</a:t>
            </a:r>
            <a:r>
              <a:rPr lang="en-US" sz="2000" dirty="0"/>
              <a:t> </a:t>
            </a:r>
            <a:r>
              <a:rPr lang="en-US" sz="2000" dirty="0" err="1"/>
              <a:t>hasil</a:t>
            </a:r>
            <a:r>
              <a:rPr lang="en-US" sz="2000" dirty="0"/>
              <a:t> </a:t>
            </a:r>
            <a:r>
              <a:rPr lang="en-US" sz="2000" dirty="0" err="1"/>
              <a:t>lingkungan</a:t>
            </a:r>
            <a:r>
              <a:rPr lang="en-US" sz="2000" dirty="0"/>
              <a:t> </a:t>
            </a:r>
            <a:r>
              <a:rPr lang="en-US" sz="2000" dirty="0" err="1"/>
              <a:t>pengujian</a:t>
            </a:r>
            <a:endParaRPr lang="en-US" sz="2000" dirty="0"/>
          </a:p>
          <a:p>
            <a:pPr marL="800100" lvl="1" indent="-342900">
              <a:buFont typeface="+mj-lt"/>
              <a:buAutoNum type="arabicPeriod"/>
            </a:pPr>
            <a:r>
              <a:rPr lang="en-US" sz="2000" dirty="0"/>
              <a:t>Copy Data Uji </a:t>
            </a:r>
            <a:r>
              <a:rPr lang="en-US" sz="2000" dirty="0" err="1"/>
              <a:t>dari</a:t>
            </a:r>
            <a:r>
              <a:rPr lang="en-US" sz="2000" dirty="0"/>
              <a:t> system </a:t>
            </a:r>
            <a:r>
              <a:rPr lang="en-US" sz="2000" dirty="0" err="1"/>
              <a:t>klien</a:t>
            </a:r>
            <a:endParaRPr lang="en-US" sz="2000" dirty="0"/>
          </a:p>
          <a:p>
            <a:pPr marL="800100" lvl="1" indent="-342900">
              <a:buFont typeface="+mj-lt"/>
              <a:buAutoNum type="arabicPeriod"/>
            </a:pPr>
            <a:r>
              <a:rPr lang="en-US" sz="2000" dirty="0"/>
              <a:t>Alat  </a:t>
            </a:r>
            <a:r>
              <a:rPr lang="en-US" sz="2000" dirty="0" err="1"/>
              <a:t>pembuatan</a:t>
            </a:r>
            <a:r>
              <a:rPr lang="en-US" sz="2000" dirty="0"/>
              <a:t> data Uji </a:t>
            </a:r>
            <a:r>
              <a:rPr lang="en-US" sz="2000" dirty="0" err="1"/>
              <a:t>otomatis</a:t>
            </a:r>
            <a:endParaRPr lang="en-US" sz="2000" dirty="0"/>
          </a:p>
          <a:p>
            <a:pPr marL="0" indent="0">
              <a:buNone/>
            </a:pPr>
            <a:endParaRPr lang="en-US" sz="2000" dirty="0"/>
          </a:p>
          <a:p>
            <a:r>
              <a:rPr lang="en-US" sz="2000" dirty="0" err="1"/>
              <a:t>Biasanya</a:t>
            </a:r>
            <a:r>
              <a:rPr lang="en-US" sz="2000" dirty="0"/>
              <a:t> data </a:t>
            </a:r>
            <a:r>
              <a:rPr lang="en-US" sz="2000" dirty="0" err="1"/>
              <a:t>sampel</a:t>
            </a:r>
            <a:r>
              <a:rPr lang="en-US" sz="2000" dirty="0"/>
              <a:t> </a:t>
            </a:r>
            <a:r>
              <a:rPr lang="en-US" sz="2000" dirty="0" err="1"/>
              <a:t>harus</a:t>
            </a:r>
            <a:r>
              <a:rPr lang="en-US" sz="2000" dirty="0"/>
              <a:t> </a:t>
            </a:r>
            <a:r>
              <a:rPr lang="en-US" sz="2000" dirty="0" err="1"/>
              <a:t>dibuat</a:t>
            </a:r>
            <a:r>
              <a:rPr lang="en-US" sz="2000" dirty="0"/>
              <a:t> </a:t>
            </a:r>
            <a:r>
              <a:rPr lang="en-US" sz="2000" dirty="0" err="1"/>
              <a:t>sebelum</a:t>
            </a:r>
            <a:r>
              <a:rPr lang="en-US" sz="2000" dirty="0"/>
              <a:t>  </a:t>
            </a:r>
            <a:r>
              <a:rPr lang="en-US" sz="2000" dirty="0" err="1"/>
              <a:t>memulai</a:t>
            </a:r>
            <a:r>
              <a:rPr lang="en-US" sz="2000" dirty="0"/>
              <a:t> </a:t>
            </a:r>
            <a:r>
              <a:rPr lang="en-US" sz="2000" dirty="0" err="1"/>
              <a:t>mengeksekusi</a:t>
            </a:r>
            <a:r>
              <a:rPr lang="en-US" sz="2000" dirty="0"/>
              <a:t> </a:t>
            </a:r>
            <a:r>
              <a:rPr lang="en-US" sz="2000" dirty="0" err="1"/>
              <a:t>pengujian</a:t>
            </a:r>
            <a:r>
              <a:rPr lang="en-US" sz="2000" dirty="0"/>
              <a:t> </a:t>
            </a:r>
            <a:r>
              <a:rPr lang="en-US" sz="2000" dirty="0" err="1"/>
              <a:t>karena</a:t>
            </a:r>
            <a:r>
              <a:rPr lang="en-US" sz="2000" dirty="0"/>
              <a:t> </a:t>
            </a:r>
            <a:r>
              <a:rPr lang="en-US" sz="2000" dirty="0" err="1"/>
              <a:t>sulit</a:t>
            </a:r>
            <a:r>
              <a:rPr lang="en-US" sz="2000" dirty="0"/>
              <a:t> </a:t>
            </a:r>
            <a:r>
              <a:rPr lang="en-US" sz="2000" dirty="0" err="1"/>
              <a:t>untuk</a:t>
            </a:r>
            <a:r>
              <a:rPr lang="en-US" sz="2000" dirty="0"/>
              <a:t> </a:t>
            </a:r>
            <a:r>
              <a:rPr lang="en-US" sz="2000" dirty="0" err="1"/>
              <a:t>menangani</a:t>
            </a:r>
            <a:r>
              <a:rPr lang="en-US" sz="2000" dirty="0"/>
              <a:t> </a:t>
            </a:r>
            <a:r>
              <a:rPr lang="en-US" sz="2000" dirty="0" err="1"/>
              <a:t>manajemen</a:t>
            </a:r>
            <a:r>
              <a:rPr lang="en-US" sz="2000" dirty="0"/>
              <a:t> data </a:t>
            </a:r>
            <a:r>
              <a:rPr lang="en-US" sz="2000" dirty="0" err="1"/>
              <a:t>pengujian</a:t>
            </a:r>
            <a:r>
              <a:rPr lang="en-US" sz="2000" dirty="0"/>
              <a:t>.</a:t>
            </a:r>
          </a:p>
        </p:txBody>
      </p:sp>
    </p:spTree>
    <p:extLst>
      <p:ext uri="{BB962C8B-B14F-4D97-AF65-F5344CB8AC3E}">
        <p14:creationId xmlns:p14="http://schemas.microsoft.com/office/powerpoint/2010/main" val="3811396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AD19-969F-4F0B-A33A-2CF1981072E3}"/>
              </a:ext>
            </a:extLst>
          </p:cNvPr>
          <p:cNvSpPr>
            <a:spLocks noGrp="1"/>
          </p:cNvSpPr>
          <p:nvPr>
            <p:ph type="title"/>
          </p:nvPr>
        </p:nvSpPr>
        <p:spPr/>
        <p:txBody>
          <a:bodyPr/>
          <a:lstStyle/>
          <a:p>
            <a:r>
              <a:rPr lang="en-US" dirty="0" err="1"/>
              <a:t>Beberapa</a:t>
            </a:r>
            <a:r>
              <a:rPr lang="en-US" dirty="0"/>
              <a:t> </a:t>
            </a:r>
            <a:r>
              <a:rPr lang="en-US" dirty="0" err="1"/>
              <a:t>Kebutuhan</a:t>
            </a:r>
            <a:r>
              <a:rPr lang="en-US" dirty="0"/>
              <a:t> Data Uji </a:t>
            </a:r>
            <a:r>
              <a:rPr lang="en-US" dirty="0" err="1"/>
              <a:t>untuk</a:t>
            </a:r>
            <a:r>
              <a:rPr lang="en-US" dirty="0"/>
              <a:t>  </a:t>
            </a:r>
            <a:r>
              <a:rPr lang="en-US" dirty="0" err="1"/>
              <a:t>Jenis</a:t>
            </a:r>
            <a:r>
              <a:rPr lang="en-US" dirty="0"/>
              <a:t> </a:t>
            </a:r>
            <a:r>
              <a:rPr lang="en-US" dirty="0" err="1"/>
              <a:t>Pengujian</a:t>
            </a:r>
            <a:r>
              <a:rPr lang="en-US" dirty="0"/>
              <a:t> </a:t>
            </a:r>
          </a:p>
        </p:txBody>
      </p:sp>
      <p:sp>
        <p:nvSpPr>
          <p:cNvPr id="3" name="Content Placeholder 2">
            <a:extLst>
              <a:ext uri="{FF2B5EF4-FFF2-40B4-BE49-F238E27FC236}">
                <a16:creationId xmlns:a16="http://schemas.microsoft.com/office/drawing/2014/main" id="{31AB5395-5DBF-4E19-A6A8-6086176E9BB2}"/>
              </a:ext>
            </a:extLst>
          </p:cNvPr>
          <p:cNvSpPr>
            <a:spLocks noGrp="1"/>
          </p:cNvSpPr>
          <p:nvPr>
            <p:ph idx="1"/>
          </p:nvPr>
        </p:nvSpPr>
        <p:spPr/>
        <p:txBody>
          <a:bodyPr/>
          <a:lstStyle/>
          <a:p>
            <a:r>
              <a:rPr lang="en-US" sz="3600" dirty="0">
                <a:latin typeface="+mj-lt"/>
              </a:rPr>
              <a:t>Data Uji </a:t>
            </a:r>
            <a:r>
              <a:rPr lang="en-US" sz="3600" dirty="0" err="1">
                <a:latin typeface="+mj-lt"/>
              </a:rPr>
              <a:t>untuk</a:t>
            </a:r>
            <a:r>
              <a:rPr lang="en-US" sz="3600" dirty="0">
                <a:latin typeface="+mj-lt"/>
              </a:rPr>
              <a:t> </a:t>
            </a:r>
            <a:r>
              <a:rPr lang="en-US" sz="3600" dirty="0" err="1">
                <a:latin typeface="+mj-lt"/>
              </a:rPr>
              <a:t>Pengujian</a:t>
            </a:r>
            <a:r>
              <a:rPr lang="en-US" sz="3600" dirty="0">
                <a:latin typeface="+mj-lt"/>
              </a:rPr>
              <a:t> White Box</a:t>
            </a:r>
          </a:p>
          <a:p>
            <a:r>
              <a:rPr lang="en-US" sz="3600" dirty="0">
                <a:latin typeface="+mj-lt"/>
              </a:rPr>
              <a:t>Data Uji </a:t>
            </a:r>
            <a:r>
              <a:rPr lang="en-US" sz="3600" dirty="0" err="1">
                <a:latin typeface="+mj-lt"/>
              </a:rPr>
              <a:t>untuk</a:t>
            </a:r>
            <a:r>
              <a:rPr lang="en-US" sz="3600" dirty="0">
                <a:latin typeface="+mj-lt"/>
              </a:rPr>
              <a:t> </a:t>
            </a:r>
            <a:r>
              <a:rPr lang="en-US" sz="3600" dirty="0" err="1">
                <a:latin typeface="+mj-lt"/>
              </a:rPr>
              <a:t>Pengujian</a:t>
            </a:r>
            <a:r>
              <a:rPr lang="en-US" sz="3600" dirty="0">
                <a:latin typeface="+mj-lt"/>
              </a:rPr>
              <a:t> Kinerja </a:t>
            </a:r>
            <a:r>
              <a:rPr lang="en-US" sz="3600" dirty="0" err="1">
                <a:latin typeface="+mj-lt"/>
              </a:rPr>
              <a:t>Sistem</a:t>
            </a:r>
            <a:endParaRPr lang="en-US" sz="3600" dirty="0">
              <a:latin typeface="+mj-lt"/>
            </a:endParaRPr>
          </a:p>
          <a:p>
            <a:r>
              <a:rPr lang="en-US" sz="3600" dirty="0">
                <a:latin typeface="+mj-lt"/>
              </a:rPr>
              <a:t>Data Uji </a:t>
            </a:r>
            <a:r>
              <a:rPr lang="en-US" sz="3600" dirty="0" err="1">
                <a:latin typeface="+mj-lt"/>
              </a:rPr>
              <a:t>untuk</a:t>
            </a:r>
            <a:r>
              <a:rPr lang="en-US" sz="3600" dirty="0">
                <a:latin typeface="+mj-lt"/>
              </a:rPr>
              <a:t> </a:t>
            </a:r>
            <a:r>
              <a:rPr lang="en-US" sz="3600" dirty="0" err="1">
                <a:latin typeface="+mj-lt"/>
              </a:rPr>
              <a:t>Pengujian</a:t>
            </a:r>
            <a:r>
              <a:rPr lang="en-US" sz="3600" dirty="0">
                <a:latin typeface="+mj-lt"/>
              </a:rPr>
              <a:t> </a:t>
            </a:r>
            <a:r>
              <a:rPr lang="en-US" sz="3600" dirty="0" err="1">
                <a:latin typeface="+mj-lt"/>
              </a:rPr>
              <a:t>Keamanan</a:t>
            </a:r>
            <a:endParaRPr lang="en-US" sz="3600" dirty="0">
              <a:latin typeface="+mj-lt"/>
            </a:endParaRPr>
          </a:p>
          <a:p>
            <a:r>
              <a:rPr lang="en-US" sz="3600" dirty="0">
                <a:latin typeface="+mj-lt"/>
              </a:rPr>
              <a:t>Data Uji </a:t>
            </a:r>
            <a:r>
              <a:rPr lang="en-US" sz="3600" dirty="0" err="1">
                <a:latin typeface="+mj-lt"/>
              </a:rPr>
              <a:t>untuk</a:t>
            </a:r>
            <a:r>
              <a:rPr lang="en-US" sz="3600" dirty="0">
                <a:latin typeface="+mj-lt"/>
              </a:rPr>
              <a:t> </a:t>
            </a:r>
            <a:r>
              <a:rPr lang="en-US" sz="3600" dirty="0" err="1">
                <a:latin typeface="+mj-lt"/>
              </a:rPr>
              <a:t>Pengujian</a:t>
            </a:r>
            <a:r>
              <a:rPr lang="en-US" sz="3600" dirty="0">
                <a:latin typeface="+mj-lt"/>
              </a:rPr>
              <a:t> Black Box</a:t>
            </a:r>
          </a:p>
          <a:p>
            <a:endParaRPr lang="en-US" dirty="0"/>
          </a:p>
        </p:txBody>
      </p:sp>
    </p:spTree>
    <p:extLst>
      <p:ext uri="{BB962C8B-B14F-4D97-AF65-F5344CB8AC3E}">
        <p14:creationId xmlns:p14="http://schemas.microsoft.com/office/powerpoint/2010/main" val="1782939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94753-B34F-457D-9494-9C5830479E83}"/>
              </a:ext>
            </a:extLst>
          </p:cNvPr>
          <p:cNvSpPr>
            <a:spLocks noGrp="1"/>
          </p:cNvSpPr>
          <p:nvPr>
            <p:ph type="title"/>
          </p:nvPr>
        </p:nvSpPr>
        <p:spPr/>
        <p:txBody>
          <a:bodyPr/>
          <a:lstStyle/>
          <a:p>
            <a:r>
              <a:rPr lang="en-US" dirty="0"/>
              <a:t>Data Uji </a:t>
            </a:r>
            <a:r>
              <a:rPr lang="en-US" dirty="0" err="1"/>
              <a:t>untuk</a:t>
            </a:r>
            <a:r>
              <a:rPr lang="en-US" dirty="0"/>
              <a:t> </a:t>
            </a:r>
            <a:r>
              <a:rPr lang="en-US" dirty="0" err="1"/>
              <a:t>Pengujian</a:t>
            </a:r>
            <a:r>
              <a:rPr lang="en-US" dirty="0"/>
              <a:t> White Box</a:t>
            </a:r>
          </a:p>
        </p:txBody>
      </p:sp>
      <p:sp>
        <p:nvSpPr>
          <p:cNvPr id="3" name="Content Placeholder 2">
            <a:extLst>
              <a:ext uri="{FF2B5EF4-FFF2-40B4-BE49-F238E27FC236}">
                <a16:creationId xmlns:a16="http://schemas.microsoft.com/office/drawing/2014/main" id="{FC7406EF-C001-4AFF-8663-10913C2E5ABD}"/>
              </a:ext>
            </a:extLst>
          </p:cNvPr>
          <p:cNvSpPr>
            <a:spLocks noGrp="1"/>
          </p:cNvSpPr>
          <p:nvPr>
            <p:ph idx="1"/>
          </p:nvPr>
        </p:nvSpPr>
        <p:spPr>
          <a:xfrm>
            <a:off x="1541928" y="1846729"/>
            <a:ext cx="9744637" cy="3972552"/>
          </a:xfrm>
        </p:spPr>
        <p:txBody>
          <a:bodyPr>
            <a:noAutofit/>
          </a:bodyPr>
          <a:lstStyle/>
          <a:p>
            <a:pPr marL="0" indent="0">
              <a:buNone/>
            </a:pPr>
            <a:r>
              <a:rPr lang="en-US" sz="2000" dirty="0" err="1"/>
              <a:t>Dalam</a:t>
            </a:r>
            <a:r>
              <a:rPr lang="en-US" sz="2000" dirty="0"/>
              <a:t> </a:t>
            </a:r>
            <a:r>
              <a:rPr lang="en-US" sz="2000" dirty="0" err="1"/>
              <a:t>Pengujian</a:t>
            </a:r>
            <a:r>
              <a:rPr lang="en-US" sz="2000" dirty="0"/>
              <a:t> White Box, </a:t>
            </a:r>
            <a:r>
              <a:rPr lang="en-US" sz="2000" dirty="0" err="1"/>
              <a:t>Manajemen</a:t>
            </a:r>
            <a:r>
              <a:rPr lang="en-US" sz="2000" dirty="0"/>
              <a:t> data uji </a:t>
            </a:r>
            <a:r>
              <a:rPr lang="en-US" sz="2000" dirty="0" err="1"/>
              <a:t>diturunkan</a:t>
            </a:r>
            <a:r>
              <a:rPr lang="en-US" sz="2000" dirty="0"/>
              <a:t> </a:t>
            </a:r>
            <a:r>
              <a:rPr lang="en-US" sz="2000" dirty="0" err="1"/>
              <a:t>dari</a:t>
            </a:r>
            <a:r>
              <a:rPr lang="en-US" sz="2000" dirty="0"/>
              <a:t> </a:t>
            </a:r>
            <a:r>
              <a:rPr lang="en-US" sz="2000" dirty="0" err="1"/>
              <a:t>pemeriksanaan</a:t>
            </a:r>
            <a:r>
              <a:rPr lang="en-US" sz="2000" dirty="0"/>
              <a:t> code yang </a:t>
            </a:r>
            <a:r>
              <a:rPr lang="en-US" sz="2000" dirty="0" err="1"/>
              <a:t>akan</a:t>
            </a:r>
            <a:r>
              <a:rPr lang="en-US" sz="2000" dirty="0"/>
              <a:t> </a:t>
            </a:r>
            <a:r>
              <a:rPr lang="en-US" sz="2000" dirty="0" err="1"/>
              <a:t>diuji</a:t>
            </a:r>
            <a:r>
              <a:rPr lang="en-US" sz="2000" dirty="0"/>
              <a:t> </a:t>
            </a:r>
            <a:r>
              <a:rPr lang="en-US" sz="2000" dirty="0" err="1"/>
              <a:t>secara</a:t>
            </a:r>
            <a:r>
              <a:rPr lang="en-US" sz="2000" dirty="0"/>
              <a:t> </a:t>
            </a:r>
            <a:r>
              <a:rPr lang="en-US" sz="2000" dirty="0" err="1"/>
              <a:t>langsung</a:t>
            </a:r>
            <a:r>
              <a:rPr lang="en-US" sz="2000" dirty="0"/>
              <a:t>.</a:t>
            </a:r>
          </a:p>
          <a:p>
            <a:pPr marL="0" indent="0">
              <a:buNone/>
            </a:pPr>
            <a:r>
              <a:rPr lang="en-US" sz="2000" dirty="0"/>
              <a:t>Data Uji </a:t>
            </a:r>
            <a:r>
              <a:rPr lang="en-US" sz="2000" dirty="0" err="1"/>
              <a:t>dapat</a:t>
            </a:r>
            <a:r>
              <a:rPr lang="en-US" sz="2000" dirty="0"/>
              <a:t> </a:t>
            </a:r>
            <a:r>
              <a:rPr lang="en-US" sz="2000" dirty="0" err="1"/>
              <a:t>dipilih</a:t>
            </a:r>
            <a:r>
              <a:rPr lang="en-US" sz="2000" dirty="0"/>
              <a:t> </a:t>
            </a:r>
            <a:r>
              <a:rPr lang="en-US" sz="2000" dirty="0" err="1"/>
              <a:t>dengan</a:t>
            </a:r>
            <a:r>
              <a:rPr lang="en-US" sz="2000" dirty="0"/>
              <a:t> </a:t>
            </a:r>
            <a:r>
              <a:rPr lang="en-US" sz="2000" dirty="0" err="1"/>
              <a:t>memperhatikan</a:t>
            </a:r>
            <a:r>
              <a:rPr lang="en-US" sz="2000" dirty="0"/>
              <a:t> </a:t>
            </a:r>
            <a:r>
              <a:rPr lang="en-US" sz="2000" dirty="0" err="1"/>
              <a:t>hal-hal</a:t>
            </a:r>
            <a:r>
              <a:rPr lang="en-US" sz="2000" dirty="0"/>
              <a:t> </a:t>
            </a:r>
            <a:r>
              <a:rPr lang="en-US" sz="2000" dirty="0" err="1"/>
              <a:t>berikut</a:t>
            </a:r>
            <a:r>
              <a:rPr lang="en-US" sz="2000" dirty="0"/>
              <a:t> di </a:t>
            </a:r>
            <a:r>
              <a:rPr lang="en-US" sz="2000" dirty="0" err="1"/>
              <a:t>bawah</a:t>
            </a:r>
            <a:r>
              <a:rPr lang="en-US" sz="2000" dirty="0"/>
              <a:t> </a:t>
            </a:r>
            <a:r>
              <a:rPr lang="en-US" sz="2000" dirty="0" err="1"/>
              <a:t>ini</a:t>
            </a:r>
            <a:r>
              <a:rPr lang="en-US" sz="2000" dirty="0"/>
              <a:t> :</a:t>
            </a:r>
          </a:p>
          <a:p>
            <a:pPr lvl="1"/>
            <a:r>
              <a:rPr lang="en-US" sz="2000" dirty="0" err="1"/>
              <a:t>Diharapkan</a:t>
            </a:r>
            <a:r>
              <a:rPr lang="en-US" sz="2000" dirty="0"/>
              <a:t> </a:t>
            </a:r>
            <a:r>
              <a:rPr lang="en-US" sz="2000" dirty="0" err="1"/>
              <a:t>untuk</a:t>
            </a:r>
            <a:r>
              <a:rPr lang="en-US" sz="2000" dirty="0"/>
              <a:t> </a:t>
            </a:r>
            <a:r>
              <a:rPr lang="en-US" sz="2000" dirty="0" err="1"/>
              <a:t>menutupi</a:t>
            </a:r>
            <a:r>
              <a:rPr lang="en-US" sz="2000" dirty="0"/>
              <a:t> </a:t>
            </a:r>
            <a:r>
              <a:rPr lang="en-US" sz="2000" dirty="0" err="1"/>
              <a:t>sebanyak</a:t>
            </a:r>
            <a:r>
              <a:rPr lang="en-US" sz="2000" dirty="0"/>
              <a:t> </a:t>
            </a:r>
            <a:r>
              <a:rPr lang="en-US" sz="2000" dirty="0" err="1"/>
              <a:t>mungkin</a:t>
            </a:r>
            <a:r>
              <a:rPr lang="en-US" sz="2000" dirty="0"/>
              <a:t> </a:t>
            </a:r>
            <a:r>
              <a:rPr lang="en-US" sz="2000" dirty="0" err="1"/>
              <a:t>cabang</a:t>
            </a:r>
            <a:r>
              <a:rPr lang="en-US" sz="2000" dirty="0"/>
              <a:t>; data </a:t>
            </a:r>
            <a:r>
              <a:rPr lang="en-US" sz="2000" dirty="0" err="1"/>
              <a:t>pengujian</a:t>
            </a:r>
            <a:r>
              <a:rPr lang="en-US" sz="2000" dirty="0"/>
              <a:t> </a:t>
            </a:r>
            <a:r>
              <a:rPr lang="en-US" sz="2000" dirty="0" err="1"/>
              <a:t>dapat</a:t>
            </a:r>
            <a:r>
              <a:rPr lang="en-US" sz="2000" dirty="0"/>
              <a:t> </a:t>
            </a:r>
            <a:r>
              <a:rPr lang="en-US" sz="2000" dirty="0" err="1"/>
              <a:t>dihasilkan</a:t>
            </a:r>
            <a:r>
              <a:rPr lang="en-US" sz="2000" dirty="0"/>
              <a:t> </a:t>
            </a:r>
            <a:r>
              <a:rPr lang="en-US" sz="2000" dirty="0" err="1"/>
              <a:t>sedemikian</a:t>
            </a:r>
            <a:r>
              <a:rPr lang="en-US" sz="2000" dirty="0"/>
              <a:t> </a:t>
            </a:r>
            <a:r>
              <a:rPr lang="en-US" sz="2000" dirty="0" err="1"/>
              <a:t>rupa</a:t>
            </a:r>
            <a:r>
              <a:rPr lang="en-US" sz="2000" dirty="0"/>
              <a:t> </a:t>
            </a:r>
            <a:r>
              <a:rPr lang="en-US" sz="2000" dirty="0" err="1"/>
              <a:t>sehingga</a:t>
            </a:r>
            <a:r>
              <a:rPr lang="en-US" sz="2000" dirty="0"/>
              <a:t> </a:t>
            </a:r>
            <a:r>
              <a:rPr lang="en-US" sz="2000" dirty="0" err="1"/>
              <a:t>semua</a:t>
            </a:r>
            <a:r>
              <a:rPr lang="en-US" sz="2000" dirty="0"/>
              <a:t> </a:t>
            </a:r>
            <a:r>
              <a:rPr lang="en-US" sz="2000" dirty="0" err="1"/>
              <a:t>cabang</a:t>
            </a:r>
            <a:r>
              <a:rPr lang="en-US" sz="2000" dirty="0"/>
              <a:t> di </a:t>
            </a:r>
            <a:r>
              <a:rPr lang="en-US" sz="2000" dirty="0" err="1"/>
              <a:t>sumber</a:t>
            </a:r>
            <a:r>
              <a:rPr lang="en-US" sz="2000" dirty="0"/>
              <a:t> program </a:t>
            </a:r>
            <a:r>
              <a:rPr lang="en-US" sz="2000" dirty="0" err="1"/>
              <a:t>kode</a:t>
            </a:r>
            <a:r>
              <a:rPr lang="en-US" sz="2000" dirty="0"/>
              <a:t> </a:t>
            </a:r>
            <a:r>
              <a:rPr lang="en-US" sz="2000" dirty="0" err="1"/>
              <a:t>diuji</a:t>
            </a:r>
            <a:r>
              <a:rPr lang="en-US" sz="2000" dirty="0"/>
              <a:t> </a:t>
            </a:r>
            <a:r>
              <a:rPr lang="en-US" sz="2000" dirty="0" err="1"/>
              <a:t>setidaknya</a:t>
            </a:r>
            <a:r>
              <a:rPr lang="en-US" sz="2000" dirty="0"/>
              <a:t> </a:t>
            </a:r>
            <a:r>
              <a:rPr lang="en-US" sz="2000" dirty="0" err="1"/>
              <a:t>sekali</a:t>
            </a:r>
            <a:endParaRPr lang="en-US" sz="2000" dirty="0"/>
          </a:p>
          <a:p>
            <a:pPr lvl="1"/>
            <a:r>
              <a:rPr lang="en-US" sz="2000" dirty="0" err="1"/>
              <a:t>Pengujian</a:t>
            </a:r>
            <a:r>
              <a:rPr lang="en-US" sz="2000" dirty="0"/>
              <a:t> </a:t>
            </a:r>
            <a:r>
              <a:rPr lang="en-US" sz="2000" dirty="0" err="1"/>
              <a:t>jalur</a:t>
            </a:r>
            <a:r>
              <a:rPr lang="en-US" sz="2000" dirty="0"/>
              <a:t>: </a:t>
            </a:r>
            <a:r>
              <a:rPr lang="en-US" sz="2000" dirty="0" err="1"/>
              <a:t>semua</a:t>
            </a:r>
            <a:r>
              <a:rPr lang="en-US" sz="2000" dirty="0"/>
              <a:t> </a:t>
            </a:r>
            <a:r>
              <a:rPr lang="en-US" sz="2000" dirty="0" err="1"/>
              <a:t>jalur</a:t>
            </a:r>
            <a:r>
              <a:rPr lang="en-US" sz="2000" dirty="0"/>
              <a:t> </a:t>
            </a:r>
            <a:r>
              <a:rPr lang="en-US" sz="2000" dirty="0" err="1"/>
              <a:t>dalam</a:t>
            </a:r>
            <a:r>
              <a:rPr lang="en-US" sz="2000" dirty="0"/>
              <a:t> </a:t>
            </a:r>
            <a:r>
              <a:rPr lang="en-US" sz="2000" dirty="0" err="1"/>
              <a:t>kode</a:t>
            </a:r>
            <a:r>
              <a:rPr lang="en-US" sz="2000" dirty="0"/>
              <a:t> </a:t>
            </a:r>
            <a:r>
              <a:rPr lang="en-US" sz="2000" dirty="0" err="1"/>
              <a:t>sumber</a:t>
            </a:r>
            <a:r>
              <a:rPr lang="en-US" sz="2000" dirty="0"/>
              <a:t> program </a:t>
            </a:r>
            <a:r>
              <a:rPr lang="en-US" sz="2000" dirty="0" err="1"/>
              <a:t>diuji</a:t>
            </a:r>
            <a:r>
              <a:rPr lang="en-US" sz="2000" dirty="0"/>
              <a:t> </a:t>
            </a:r>
            <a:r>
              <a:rPr lang="en-US" sz="2000" dirty="0" err="1"/>
              <a:t>setidaknya</a:t>
            </a:r>
            <a:r>
              <a:rPr lang="en-US" sz="2000" dirty="0"/>
              <a:t> </a:t>
            </a:r>
            <a:r>
              <a:rPr lang="en-US" sz="2000" dirty="0" err="1"/>
              <a:t>sekali</a:t>
            </a:r>
            <a:r>
              <a:rPr lang="en-US" sz="2000" dirty="0"/>
              <a:t> - </a:t>
            </a:r>
            <a:r>
              <a:rPr lang="en-US" sz="2000" dirty="0" err="1"/>
              <a:t>persiapan</a:t>
            </a:r>
            <a:r>
              <a:rPr lang="en-US" sz="2000" dirty="0"/>
              <a:t> data uji </a:t>
            </a:r>
            <a:r>
              <a:rPr lang="en-US" sz="2000" dirty="0" err="1"/>
              <a:t>dapat</a:t>
            </a:r>
            <a:r>
              <a:rPr lang="en-US" sz="2000" dirty="0"/>
              <a:t> </a:t>
            </a:r>
            <a:r>
              <a:rPr lang="en-US" sz="2000" dirty="0" err="1"/>
              <a:t>dilakukan</a:t>
            </a:r>
            <a:r>
              <a:rPr lang="en-US" sz="2000" dirty="0"/>
              <a:t> </a:t>
            </a:r>
            <a:r>
              <a:rPr lang="en-US" sz="2000" dirty="0" err="1"/>
              <a:t>untuk</a:t>
            </a:r>
            <a:r>
              <a:rPr lang="en-US" sz="2000" dirty="0"/>
              <a:t> </a:t>
            </a:r>
            <a:r>
              <a:rPr lang="en-US" sz="2000" dirty="0" err="1"/>
              <a:t>mencakup</a:t>
            </a:r>
            <a:r>
              <a:rPr lang="en-US" sz="2000" dirty="0"/>
              <a:t> </a:t>
            </a:r>
            <a:r>
              <a:rPr lang="en-US" sz="2000" dirty="0" err="1"/>
              <a:t>banyak</a:t>
            </a:r>
            <a:r>
              <a:rPr lang="en-US" sz="2000" dirty="0"/>
              <a:t> </a:t>
            </a:r>
            <a:r>
              <a:rPr lang="en-US" sz="2000" dirty="0" err="1"/>
              <a:t>kasus</a:t>
            </a:r>
            <a:r>
              <a:rPr lang="en-US" sz="2000" dirty="0"/>
              <a:t> </a:t>
            </a:r>
          </a:p>
        </p:txBody>
      </p:sp>
    </p:spTree>
    <p:extLst>
      <p:ext uri="{BB962C8B-B14F-4D97-AF65-F5344CB8AC3E}">
        <p14:creationId xmlns:p14="http://schemas.microsoft.com/office/powerpoint/2010/main" val="3679317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9546-2A82-4441-B978-366F40B6A1FB}"/>
              </a:ext>
            </a:extLst>
          </p:cNvPr>
          <p:cNvSpPr>
            <a:spLocks noGrp="1"/>
          </p:cNvSpPr>
          <p:nvPr>
            <p:ph type="title"/>
          </p:nvPr>
        </p:nvSpPr>
        <p:spPr>
          <a:xfrm>
            <a:off x="1046480" y="772160"/>
            <a:ext cx="10240085" cy="1074569"/>
          </a:xfrm>
        </p:spPr>
        <p:txBody>
          <a:bodyPr>
            <a:normAutofit/>
          </a:bodyPr>
          <a:lstStyle/>
          <a:p>
            <a:r>
              <a:rPr lang="en-US" dirty="0"/>
              <a:t>Data Uji </a:t>
            </a:r>
            <a:r>
              <a:rPr lang="en-US" dirty="0" err="1"/>
              <a:t>untuk</a:t>
            </a:r>
            <a:r>
              <a:rPr lang="en-US" dirty="0"/>
              <a:t> </a:t>
            </a:r>
            <a:r>
              <a:rPr lang="en-US" dirty="0" err="1"/>
              <a:t>Pengujian</a:t>
            </a:r>
            <a:r>
              <a:rPr lang="en-US" dirty="0"/>
              <a:t> Kinerja </a:t>
            </a:r>
            <a:r>
              <a:rPr lang="en-US" dirty="0" err="1"/>
              <a:t>Sistem</a:t>
            </a:r>
            <a:br>
              <a:rPr lang="en-US" dirty="0"/>
            </a:br>
            <a:endParaRPr lang="en-US" dirty="0"/>
          </a:p>
        </p:txBody>
      </p:sp>
      <p:sp>
        <p:nvSpPr>
          <p:cNvPr id="3" name="Content Placeholder 2">
            <a:extLst>
              <a:ext uri="{FF2B5EF4-FFF2-40B4-BE49-F238E27FC236}">
                <a16:creationId xmlns:a16="http://schemas.microsoft.com/office/drawing/2014/main" id="{D03A1A33-4D02-46A0-A7CD-859453E8F59B}"/>
              </a:ext>
            </a:extLst>
          </p:cNvPr>
          <p:cNvSpPr>
            <a:spLocks noGrp="1"/>
          </p:cNvSpPr>
          <p:nvPr>
            <p:ph idx="1"/>
          </p:nvPr>
        </p:nvSpPr>
        <p:spPr>
          <a:xfrm>
            <a:off x="1046480" y="1391920"/>
            <a:ext cx="9744637" cy="4711411"/>
          </a:xfrm>
        </p:spPr>
        <p:txBody>
          <a:bodyPr>
            <a:noAutofit/>
          </a:bodyPr>
          <a:lstStyle/>
          <a:p>
            <a:r>
              <a:rPr lang="en-US" sz="2000" dirty="0" err="1"/>
              <a:t>Pengujian</a:t>
            </a:r>
            <a:r>
              <a:rPr lang="en-US" sz="2000" dirty="0"/>
              <a:t> Kinerja </a:t>
            </a:r>
            <a:r>
              <a:rPr lang="en-US" sz="2000" dirty="0" err="1"/>
              <a:t>adalah</a:t>
            </a:r>
            <a:r>
              <a:rPr lang="en-US" sz="2000" dirty="0"/>
              <a:t> </a:t>
            </a:r>
            <a:r>
              <a:rPr lang="en-US" sz="2000" dirty="0" err="1"/>
              <a:t>jenis</a:t>
            </a:r>
            <a:r>
              <a:rPr lang="en-US" sz="2000" dirty="0"/>
              <a:t> </a:t>
            </a:r>
            <a:r>
              <a:rPr lang="en-US" sz="2000" dirty="0" err="1"/>
              <a:t>pengujian</a:t>
            </a:r>
            <a:r>
              <a:rPr lang="en-US" sz="2000" dirty="0"/>
              <a:t> yang </a:t>
            </a:r>
            <a:r>
              <a:rPr lang="en-US" sz="2000" dirty="0" err="1"/>
              <a:t>dilakukan</a:t>
            </a:r>
            <a:r>
              <a:rPr lang="en-US" sz="2000" dirty="0"/>
              <a:t> </a:t>
            </a:r>
            <a:r>
              <a:rPr lang="en-US" sz="2000" dirty="0" err="1"/>
              <a:t>untuk</a:t>
            </a:r>
            <a:r>
              <a:rPr lang="en-US" sz="2000" dirty="0"/>
              <a:t> </a:t>
            </a:r>
            <a:r>
              <a:rPr lang="en-US" sz="2000" dirty="0" err="1"/>
              <a:t>menentukan</a:t>
            </a:r>
            <a:r>
              <a:rPr lang="en-US" sz="2000" dirty="0"/>
              <a:t> </a:t>
            </a:r>
            <a:r>
              <a:rPr lang="en-US" sz="2000" dirty="0" err="1"/>
              <a:t>seberapa</a:t>
            </a:r>
            <a:r>
              <a:rPr lang="en-US" sz="2000" dirty="0"/>
              <a:t> </a:t>
            </a:r>
            <a:r>
              <a:rPr lang="en-US" sz="2000" dirty="0" err="1"/>
              <a:t>cepat</a:t>
            </a:r>
            <a:r>
              <a:rPr lang="en-US" sz="2000" dirty="0"/>
              <a:t> </a:t>
            </a:r>
            <a:r>
              <a:rPr lang="en-US" sz="2000" dirty="0" err="1"/>
              <a:t>sistem</a:t>
            </a:r>
            <a:r>
              <a:rPr lang="en-US" sz="2000" dirty="0"/>
              <a:t> </a:t>
            </a:r>
            <a:r>
              <a:rPr lang="en-US" sz="2000" dirty="0" err="1"/>
              <a:t>merespons</a:t>
            </a:r>
            <a:r>
              <a:rPr lang="en-US" sz="2000" dirty="0"/>
              <a:t> di </a:t>
            </a:r>
            <a:r>
              <a:rPr lang="en-US" sz="2000" dirty="0" err="1"/>
              <a:t>bawah</a:t>
            </a:r>
            <a:r>
              <a:rPr lang="en-US" sz="2000" dirty="0"/>
              <a:t> </a:t>
            </a:r>
            <a:r>
              <a:rPr lang="en-US" sz="2000" dirty="0" err="1"/>
              <a:t>beban</a:t>
            </a:r>
            <a:r>
              <a:rPr lang="en-US" sz="2000" dirty="0"/>
              <a:t> </a:t>
            </a:r>
            <a:r>
              <a:rPr lang="en-US" sz="2000" dirty="0" err="1"/>
              <a:t>kerja</a:t>
            </a:r>
            <a:r>
              <a:rPr lang="en-US" sz="2000" dirty="0"/>
              <a:t> </a:t>
            </a:r>
            <a:r>
              <a:rPr lang="en-US" sz="2000" dirty="0" err="1"/>
              <a:t>tertentu</a:t>
            </a:r>
            <a:r>
              <a:rPr lang="en-US" sz="2000" dirty="0"/>
              <a:t>.</a:t>
            </a:r>
          </a:p>
          <a:p>
            <a:r>
              <a:rPr lang="en-US" sz="2000" dirty="0" err="1"/>
              <a:t>Tujuan</a:t>
            </a:r>
            <a:r>
              <a:rPr lang="en-US" sz="2000" dirty="0"/>
              <a:t> </a:t>
            </a:r>
            <a:r>
              <a:rPr lang="en-US" sz="2000" dirty="0" err="1"/>
              <a:t>dari</a:t>
            </a:r>
            <a:r>
              <a:rPr lang="en-US" sz="2000" dirty="0"/>
              <a:t> </a:t>
            </a:r>
            <a:r>
              <a:rPr lang="en-US" sz="2000" dirty="0" err="1"/>
              <a:t>jenis</a:t>
            </a:r>
            <a:r>
              <a:rPr lang="en-US" sz="2000" dirty="0"/>
              <a:t> </a:t>
            </a:r>
            <a:r>
              <a:rPr lang="en-US" sz="2000" dirty="0" err="1"/>
              <a:t>pengujian</a:t>
            </a:r>
            <a:r>
              <a:rPr lang="en-US" sz="2000" dirty="0"/>
              <a:t> </a:t>
            </a:r>
            <a:r>
              <a:rPr lang="en-US" sz="2000" dirty="0" err="1"/>
              <a:t>ini</a:t>
            </a:r>
            <a:r>
              <a:rPr lang="en-US" sz="2000" dirty="0"/>
              <a:t> </a:t>
            </a:r>
            <a:r>
              <a:rPr lang="en-US" sz="2000" dirty="0" err="1"/>
              <a:t>bukan</a:t>
            </a:r>
            <a:r>
              <a:rPr lang="en-US" sz="2000" dirty="0"/>
              <a:t> </a:t>
            </a:r>
            <a:r>
              <a:rPr lang="en-US" sz="2000" dirty="0" err="1"/>
              <a:t>untuk</a:t>
            </a:r>
            <a:r>
              <a:rPr lang="en-US" sz="2000" dirty="0"/>
              <a:t> </a:t>
            </a:r>
            <a:r>
              <a:rPr lang="en-US" sz="2000" dirty="0" err="1"/>
              <a:t>menemukan</a:t>
            </a:r>
            <a:r>
              <a:rPr lang="en-US" sz="2000" dirty="0"/>
              <a:t> bug, </a:t>
            </a:r>
            <a:r>
              <a:rPr lang="en-US" sz="2000" dirty="0" err="1"/>
              <a:t>tetapi</a:t>
            </a:r>
            <a:r>
              <a:rPr lang="en-US" sz="2000" dirty="0"/>
              <a:t> </a:t>
            </a:r>
            <a:r>
              <a:rPr lang="en-US" sz="2000" dirty="0" err="1"/>
              <a:t>untuk</a:t>
            </a:r>
            <a:r>
              <a:rPr lang="en-US" sz="2000" dirty="0"/>
              <a:t> </a:t>
            </a:r>
            <a:r>
              <a:rPr lang="en-US" sz="2000" dirty="0" err="1"/>
              <a:t>menghilangkan</a:t>
            </a:r>
            <a:r>
              <a:rPr lang="en-US" sz="2000" dirty="0"/>
              <a:t> </a:t>
            </a:r>
            <a:r>
              <a:rPr lang="en-US" sz="2000" dirty="0" err="1"/>
              <a:t>kemacetan</a:t>
            </a:r>
            <a:r>
              <a:rPr lang="en-US" sz="2000" dirty="0"/>
              <a:t>. </a:t>
            </a:r>
          </a:p>
          <a:p>
            <a:r>
              <a:rPr lang="en-US" sz="2000" dirty="0" err="1"/>
              <a:t>Sebuah</a:t>
            </a:r>
            <a:r>
              <a:rPr lang="en-US" sz="2000" dirty="0"/>
              <a:t> </a:t>
            </a:r>
            <a:r>
              <a:rPr lang="en-US" sz="2000" dirty="0" err="1"/>
              <a:t>aspek</a:t>
            </a:r>
            <a:r>
              <a:rPr lang="en-US" sz="2000" dirty="0"/>
              <a:t> </a:t>
            </a:r>
            <a:r>
              <a:rPr lang="en-US" sz="2000" dirty="0" err="1"/>
              <a:t>penting</a:t>
            </a:r>
            <a:r>
              <a:rPr lang="en-US" sz="2000" dirty="0"/>
              <a:t> </a:t>
            </a:r>
            <a:r>
              <a:rPr lang="en-US" sz="2000" dirty="0" err="1"/>
              <a:t>dari</a:t>
            </a:r>
            <a:r>
              <a:rPr lang="en-US" sz="2000" dirty="0"/>
              <a:t> </a:t>
            </a:r>
            <a:r>
              <a:rPr lang="en-US" sz="2000" dirty="0" err="1"/>
              <a:t>Pengujian</a:t>
            </a:r>
            <a:r>
              <a:rPr lang="en-US" sz="2000" dirty="0"/>
              <a:t> Kinerja </a:t>
            </a:r>
            <a:r>
              <a:rPr lang="en-US" sz="2000" dirty="0" err="1"/>
              <a:t>adalah</a:t>
            </a:r>
            <a:r>
              <a:rPr lang="en-US" sz="2000" dirty="0"/>
              <a:t> </a:t>
            </a:r>
            <a:r>
              <a:rPr lang="en-US" sz="2000" dirty="0" err="1"/>
              <a:t>bahwa</a:t>
            </a:r>
            <a:r>
              <a:rPr lang="en-US" sz="2000" dirty="0"/>
              <a:t> </a:t>
            </a:r>
            <a:r>
              <a:rPr lang="en-US" sz="2000" dirty="0" err="1"/>
              <a:t>kumpulan</a:t>
            </a:r>
            <a:r>
              <a:rPr lang="en-US" sz="2000" dirty="0"/>
              <a:t> data </a:t>
            </a:r>
            <a:r>
              <a:rPr lang="en-US" sz="2000" dirty="0" err="1"/>
              <a:t>sampel</a:t>
            </a:r>
            <a:r>
              <a:rPr lang="en-US" sz="2000" dirty="0"/>
              <a:t> yang </a:t>
            </a:r>
            <a:r>
              <a:rPr lang="en-US" sz="2000" dirty="0" err="1"/>
              <a:t>digunakan</a:t>
            </a:r>
            <a:r>
              <a:rPr lang="en-US" sz="2000" dirty="0"/>
              <a:t> </a:t>
            </a:r>
            <a:r>
              <a:rPr lang="en-US" sz="2000" dirty="0" err="1"/>
              <a:t>harus</a:t>
            </a:r>
            <a:r>
              <a:rPr lang="en-US" sz="2000" dirty="0"/>
              <a:t> </a:t>
            </a:r>
            <a:r>
              <a:rPr lang="en-US" sz="2000" dirty="0" err="1"/>
              <a:t>sangat</a:t>
            </a:r>
            <a:r>
              <a:rPr lang="en-US" sz="2000" dirty="0"/>
              <a:t> </a:t>
            </a:r>
            <a:r>
              <a:rPr lang="en-US" sz="2000" dirty="0" err="1"/>
              <a:t>dekat</a:t>
            </a:r>
            <a:r>
              <a:rPr lang="en-US" sz="2000" dirty="0"/>
              <a:t> </a:t>
            </a:r>
            <a:r>
              <a:rPr lang="en-US" sz="2000" dirty="0" err="1"/>
              <a:t>dengan</a:t>
            </a:r>
            <a:r>
              <a:rPr lang="en-US" sz="2000" dirty="0"/>
              <a:t> data '</a:t>
            </a:r>
            <a:r>
              <a:rPr lang="en-US" sz="2000" dirty="0" err="1"/>
              <a:t>nyata</a:t>
            </a:r>
            <a:r>
              <a:rPr lang="en-US" sz="2000" dirty="0"/>
              <a:t>' </a:t>
            </a:r>
            <a:r>
              <a:rPr lang="en-US" sz="2000" dirty="0" err="1"/>
              <a:t>atau</a:t>
            </a:r>
            <a:r>
              <a:rPr lang="en-US" sz="2000" dirty="0"/>
              <a:t> '</a:t>
            </a:r>
            <a:r>
              <a:rPr lang="en-US" sz="2000" dirty="0" err="1"/>
              <a:t>langsung</a:t>
            </a:r>
            <a:r>
              <a:rPr lang="en-US" sz="2000" dirty="0"/>
              <a:t>’ yang </a:t>
            </a:r>
            <a:r>
              <a:rPr lang="en-US" sz="2000" dirty="0" err="1"/>
              <a:t>digunakan</a:t>
            </a:r>
            <a:r>
              <a:rPr lang="en-US" sz="2000" dirty="0"/>
              <a:t> pada </a:t>
            </a:r>
            <a:r>
              <a:rPr lang="en-US" sz="2000" dirty="0" err="1"/>
              <a:t>produksi</a:t>
            </a:r>
            <a:r>
              <a:rPr lang="en-US" sz="2000" dirty="0"/>
              <a:t>.</a:t>
            </a:r>
          </a:p>
          <a:p>
            <a:r>
              <a:rPr lang="en-US" sz="2000" dirty="0" err="1"/>
              <a:t>Pelanggan</a:t>
            </a:r>
            <a:r>
              <a:rPr lang="en-US" sz="2000" dirty="0"/>
              <a:t> </a:t>
            </a:r>
            <a:r>
              <a:rPr lang="en-US" sz="2000" dirty="0" err="1"/>
              <a:t>dapat</a:t>
            </a:r>
            <a:r>
              <a:rPr lang="en-US" sz="2000" dirty="0"/>
              <a:t> </a:t>
            </a:r>
            <a:r>
              <a:rPr lang="en-US" sz="2000" dirty="0" err="1"/>
              <a:t>memberikan</a:t>
            </a:r>
            <a:r>
              <a:rPr lang="en-US" sz="2000" dirty="0"/>
              <a:t> </a:t>
            </a:r>
            <a:r>
              <a:rPr lang="en-US" sz="2000" dirty="0" err="1"/>
              <a:t>beberapa</a:t>
            </a:r>
            <a:r>
              <a:rPr lang="en-US" sz="2000" dirty="0"/>
              <a:t> data yang </a:t>
            </a:r>
            <a:r>
              <a:rPr lang="en-US" sz="2000" dirty="0" err="1"/>
              <a:t>sudah</a:t>
            </a:r>
            <a:r>
              <a:rPr lang="en-US" sz="2000" dirty="0"/>
              <a:t> </a:t>
            </a:r>
            <a:r>
              <a:rPr lang="en-US" sz="2000" dirty="0" err="1"/>
              <a:t>mereka</a:t>
            </a:r>
            <a:r>
              <a:rPr lang="en-US" sz="2000" dirty="0"/>
              <a:t> </a:t>
            </a:r>
            <a:r>
              <a:rPr lang="en-US" sz="2000" dirty="0" err="1"/>
              <a:t>miliki</a:t>
            </a:r>
            <a:r>
              <a:rPr lang="en-US" sz="2000" dirty="0"/>
              <a:t> </a:t>
            </a:r>
            <a:r>
              <a:rPr lang="en-US" sz="2000" dirty="0" err="1"/>
              <a:t>atau</a:t>
            </a:r>
            <a:r>
              <a:rPr lang="en-US" sz="2000" dirty="0"/>
              <a:t>, </a:t>
            </a:r>
            <a:r>
              <a:rPr lang="en-US" sz="2000" dirty="0" err="1"/>
              <a:t>jika</a:t>
            </a:r>
            <a:r>
              <a:rPr lang="en-US" sz="2000" dirty="0"/>
              <a:t> </a:t>
            </a:r>
            <a:r>
              <a:rPr lang="en-US" sz="2000" dirty="0" err="1"/>
              <a:t>mereka</a:t>
            </a:r>
            <a:r>
              <a:rPr lang="en-US" sz="2000" dirty="0"/>
              <a:t> </a:t>
            </a:r>
            <a:r>
              <a:rPr lang="en-US" sz="2000" dirty="0" err="1"/>
              <a:t>tidak</a:t>
            </a:r>
            <a:r>
              <a:rPr lang="en-US" sz="2000" dirty="0"/>
              <a:t> </a:t>
            </a:r>
            <a:r>
              <a:rPr lang="en-US" sz="2000" dirty="0" err="1"/>
              <a:t>memiliki</a:t>
            </a:r>
            <a:r>
              <a:rPr lang="en-US" sz="2000" dirty="0"/>
              <a:t> </a:t>
            </a:r>
            <a:r>
              <a:rPr lang="en-US" sz="2000" dirty="0" err="1"/>
              <a:t>kumpulan</a:t>
            </a:r>
            <a:r>
              <a:rPr lang="en-US" sz="2000" dirty="0"/>
              <a:t> data yang </a:t>
            </a:r>
            <a:r>
              <a:rPr lang="en-US" sz="2000" dirty="0" err="1"/>
              <a:t>ada</a:t>
            </a:r>
            <a:r>
              <a:rPr lang="en-US" sz="2000" dirty="0"/>
              <a:t>, </a:t>
            </a:r>
            <a:r>
              <a:rPr lang="en-US" sz="2000" dirty="0" err="1"/>
              <a:t>mereka</a:t>
            </a:r>
            <a:r>
              <a:rPr lang="en-US" sz="2000" dirty="0"/>
              <a:t> </a:t>
            </a:r>
            <a:r>
              <a:rPr lang="en-US" sz="2000" dirty="0" err="1"/>
              <a:t>dapat</a:t>
            </a:r>
            <a:r>
              <a:rPr lang="en-US" sz="2000" dirty="0"/>
              <a:t> </a:t>
            </a:r>
            <a:r>
              <a:rPr lang="en-US" sz="2000" dirty="0" err="1"/>
              <a:t>membantu</a:t>
            </a:r>
            <a:r>
              <a:rPr lang="en-US" sz="2000" dirty="0"/>
              <a:t> </a:t>
            </a:r>
            <a:r>
              <a:rPr lang="en-US" sz="2000" dirty="0" err="1"/>
              <a:t>dengan</a:t>
            </a:r>
            <a:r>
              <a:rPr lang="en-US" sz="2000" dirty="0"/>
              <a:t> </a:t>
            </a:r>
            <a:r>
              <a:rPr lang="en-US" sz="2000" dirty="0" err="1"/>
              <a:t>memberikan</a:t>
            </a:r>
            <a:r>
              <a:rPr lang="en-US" sz="2000" dirty="0"/>
              <a:t> </a:t>
            </a:r>
            <a:r>
              <a:rPr lang="en-US" sz="2000" dirty="0" err="1"/>
              <a:t>umpan</a:t>
            </a:r>
            <a:r>
              <a:rPr lang="en-US" sz="2000" dirty="0"/>
              <a:t> </a:t>
            </a:r>
            <a:r>
              <a:rPr lang="en-US" sz="2000" dirty="0" err="1"/>
              <a:t>balik</a:t>
            </a:r>
            <a:r>
              <a:rPr lang="en-US" sz="2000" dirty="0"/>
              <a:t> </a:t>
            </a:r>
            <a:r>
              <a:rPr lang="en-US" sz="2000" dirty="0" err="1"/>
              <a:t>tentang</a:t>
            </a:r>
            <a:r>
              <a:rPr lang="en-US" sz="2000" dirty="0"/>
              <a:t> </a:t>
            </a:r>
            <a:r>
              <a:rPr lang="en-US" sz="2000" dirty="0" err="1"/>
              <a:t>bagaimana</a:t>
            </a:r>
            <a:r>
              <a:rPr lang="en-US" sz="2000" dirty="0"/>
              <a:t> data dunia </a:t>
            </a:r>
            <a:r>
              <a:rPr lang="en-US" sz="2000" dirty="0" err="1"/>
              <a:t>nyata</a:t>
            </a:r>
            <a:r>
              <a:rPr lang="en-US" sz="2000" dirty="0"/>
              <a:t> </a:t>
            </a:r>
            <a:r>
              <a:rPr lang="en-US" sz="2000" dirty="0" err="1"/>
              <a:t>mungkin</a:t>
            </a:r>
            <a:r>
              <a:rPr lang="en-US" sz="2000" dirty="0"/>
              <a:t> </a:t>
            </a:r>
            <a:r>
              <a:rPr lang="en-US" sz="2000" dirty="0" err="1"/>
              <a:t>terlihat</a:t>
            </a:r>
            <a:r>
              <a:rPr lang="en-US" sz="2000" dirty="0"/>
              <a:t>.</a:t>
            </a:r>
          </a:p>
          <a:p>
            <a:r>
              <a:rPr lang="en-US" sz="2000" dirty="0" err="1"/>
              <a:t>Jika</a:t>
            </a:r>
            <a:r>
              <a:rPr lang="en-US" sz="2000" dirty="0"/>
              <a:t> </a:t>
            </a:r>
            <a:r>
              <a:rPr lang="en-US" sz="2000" dirty="0" err="1"/>
              <a:t>kita</a:t>
            </a:r>
            <a:r>
              <a:rPr lang="en-US" sz="2000" dirty="0"/>
              <a:t>  </a:t>
            </a:r>
            <a:r>
              <a:rPr lang="en-US" sz="2000" dirty="0" err="1"/>
              <a:t>berada</a:t>
            </a:r>
            <a:r>
              <a:rPr lang="en-US" sz="2000" dirty="0"/>
              <a:t> </a:t>
            </a:r>
            <a:r>
              <a:rPr lang="en-US" sz="2000" dirty="0" err="1"/>
              <a:t>dalam</a:t>
            </a:r>
            <a:r>
              <a:rPr lang="en-US" sz="2000" dirty="0"/>
              <a:t> </a:t>
            </a:r>
            <a:r>
              <a:rPr lang="en-US" sz="2000" dirty="0" err="1"/>
              <a:t>proyek</a:t>
            </a:r>
            <a:r>
              <a:rPr lang="en-US" sz="2000" dirty="0"/>
              <a:t> </a:t>
            </a:r>
            <a:r>
              <a:rPr lang="en-US" sz="2000" dirty="0" err="1"/>
              <a:t>pengujian</a:t>
            </a:r>
            <a:r>
              <a:rPr lang="en-US" sz="2000" dirty="0"/>
              <a:t> </a:t>
            </a:r>
            <a:r>
              <a:rPr lang="en-US" sz="2000" dirty="0" err="1"/>
              <a:t>pemeliharaan</a:t>
            </a:r>
            <a:r>
              <a:rPr lang="en-US" sz="2000" dirty="0"/>
              <a:t>, </a:t>
            </a:r>
            <a:r>
              <a:rPr lang="en-US" sz="2000" dirty="0" err="1"/>
              <a:t>kita</a:t>
            </a:r>
            <a:r>
              <a:rPr lang="en-US" sz="2000" dirty="0"/>
              <a:t> </a:t>
            </a:r>
            <a:r>
              <a:rPr lang="en-US" sz="2000" dirty="0" err="1"/>
              <a:t>dapat</a:t>
            </a:r>
            <a:r>
              <a:rPr lang="en-US" sz="2000" dirty="0"/>
              <a:t> </a:t>
            </a:r>
            <a:r>
              <a:rPr lang="en-US" sz="2000" dirty="0" err="1"/>
              <a:t>menyalin</a:t>
            </a:r>
            <a:r>
              <a:rPr lang="en-US" sz="2000" dirty="0"/>
              <a:t> data </a:t>
            </a:r>
            <a:r>
              <a:rPr lang="en-US" sz="2000" dirty="0" err="1"/>
              <a:t>dari</a:t>
            </a:r>
            <a:r>
              <a:rPr lang="en-US" sz="2000" dirty="0"/>
              <a:t> </a:t>
            </a:r>
            <a:r>
              <a:rPr lang="en-US" sz="2000" dirty="0" err="1"/>
              <a:t>lingkungan</a:t>
            </a:r>
            <a:r>
              <a:rPr lang="en-US" sz="2000" dirty="0"/>
              <a:t> </a:t>
            </a:r>
            <a:r>
              <a:rPr lang="en-US" sz="2000" dirty="0" err="1"/>
              <a:t>produksi</a:t>
            </a:r>
            <a:r>
              <a:rPr lang="en-US" sz="2000" dirty="0"/>
              <a:t> </a:t>
            </a:r>
            <a:r>
              <a:rPr lang="en-US" sz="2000" dirty="0" err="1"/>
              <a:t>ke</a:t>
            </a:r>
            <a:r>
              <a:rPr lang="en-US" sz="2000" dirty="0"/>
              <a:t> </a:t>
            </a:r>
            <a:r>
              <a:rPr lang="en-US" sz="2000" dirty="0" err="1"/>
              <a:t>lingkungan</a:t>
            </a:r>
            <a:r>
              <a:rPr lang="en-US" sz="2000" dirty="0"/>
              <a:t> </a:t>
            </a:r>
            <a:r>
              <a:rPr lang="en-US" sz="2000" dirty="0" err="1"/>
              <a:t>pengujian</a:t>
            </a:r>
            <a:r>
              <a:rPr lang="en-US" sz="2000" dirty="0"/>
              <a:t>. Hal </a:t>
            </a:r>
            <a:r>
              <a:rPr lang="en-US" sz="2000" dirty="0" err="1"/>
              <a:t>Ini</a:t>
            </a:r>
            <a:r>
              <a:rPr lang="en-US" sz="2000" dirty="0"/>
              <a:t> </a:t>
            </a:r>
            <a:r>
              <a:rPr lang="en-US" sz="2000" dirty="0" err="1"/>
              <a:t>bagus</a:t>
            </a:r>
            <a:r>
              <a:rPr lang="en-US" sz="2000" dirty="0"/>
              <a:t>  </a:t>
            </a:r>
            <a:r>
              <a:rPr lang="en-US" sz="2000" dirty="0" err="1"/>
              <a:t>untuk</a:t>
            </a:r>
            <a:r>
              <a:rPr lang="en-US" sz="2000" dirty="0"/>
              <a:t> </a:t>
            </a:r>
            <a:r>
              <a:rPr lang="en-US" sz="2000" dirty="0" err="1"/>
              <a:t>menganonimkan</a:t>
            </a:r>
            <a:r>
              <a:rPr lang="en-US" sz="2000" dirty="0"/>
              <a:t> (</a:t>
            </a:r>
            <a:r>
              <a:rPr lang="en-US" sz="2000" dirty="0" err="1"/>
              <a:t>mengacak</a:t>
            </a:r>
            <a:r>
              <a:rPr lang="en-US" sz="2000" dirty="0"/>
              <a:t>) data </a:t>
            </a:r>
            <a:r>
              <a:rPr lang="en-US" sz="2000" dirty="0" err="1"/>
              <a:t>pelanggan</a:t>
            </a:r>
            <a:r>
              <a:rPr lang="en-US" sz="2000" dirty="0"/>
              <a:t> yang </a:t>
            </a:r>
            <a:r>
              <a:rPr lang="en-US" sz="2000" dirty="0" err="1"/>
              <a:t>sensitif</a:t>
            </a:r>
            <a:r>
              <a:rPr lang="en-US" sz="2000" dirty="0"/>
              <a:t> </a:t>
            </a:r>
            <a:r>
              <a:rPr lang="en-US" sz="2000" dirty="0" err="1"/>
              <a:t>seperti</a:t>
            </a:r>
            <a:r>
              <a:rPr lang="en-US" sz="2000" dirty="0"/>
              <a:t> </a:t>
            </a:r>
            <a:r>
              <a:rPr lang="en-US" sz="2000" dirty="0" err="1"/>
              <a:t>Sosial</a:t>
            </a:r>
            <a:r>
              <a:rPr lang="en-US" sz="2000" dirty="0"/>
              <a:t> </a:t>
            </a:r>
            <a:r>
              <a:rPr lang="en-US" sz="2000" dirty="0" err="1"/>
              <a:t>Nomor</a:t>
            </a:r>
            <a:r>
              <a:rPr lang="en-US" sz="2000" dirty="0"/>
              <a:t> </a:t>
            </a:r>
            <a:r>
              <a:rPr lang="en-US" sz="2000" dirty="0" err="1"/>
              <a:t>Keamanan</a:t>
            </a:r>
            <a:r>
              <a:rPr lang="en-US" sz="2000" dirty="0"/>
              <a:t>, </a:t>
            </a:r>
            <a:r>
              <a:rPr lang="en-US" sz="2000" dirty="0" err="1"/>
              <a:t>Nomor</a:t>
            </a:r>
            <a:r>
              <a:rPr lang="en-US" sz="2000" dirty="0"/>
              <a:t> </a:t>
            </a:r>
            <a:r>
              <a:rPr lang="en-US" sz="2000" dirty="0" err="1"/>
              <a:t>Kartu</a:t>
            </a:r>
            <a:r>
              <a:rPr lang="en-US" sz="2000" dirty="0"/>
              <a:t> </a:t>
            </a:r>
            <a:r>
              <a:rPr lang="en-US" sz="2000" dirty="0" err="1"/>
              <a:t>Kredit</a:t>
            </a:r>
            <a:r>
              <a:rPr lang="en-US" sz="2000" dirty="0"/>
              <a:t>, </a:t>
            </a:r>
            <a:r>
              <a:rPr lang="en-US" sz="2000" dirty="0" err="1"/>
              <a:t>Rincian</a:t>
            </a:r>
            <a:r>
              <a:rPr lang="en-US" sz="2000" dirty="0"/>
              <a:t> Bank, </a:t>
            </a:r>
            <a:r>
              <a:rPr lang="en-US" sz="2000" dirty="0" err="1"/>
              <a:t>dll</a:t>
            </a:r>
            <a:endParaRPr lang="en-US" sz="2000" dirty="0"/>
          </a:p>
        </p:txBody>
      </p:sp>
    </p:spTree>
    <p:extLst>
      <p:ext uri="{BB962C8B-B14F-4D97-AF65-F5344CB8AC3E}">
        <p14:creationId xmlns:p14="http://schemas.microsoft.com/office/powerpoint/2010/main" val="15249937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9546-2A82-4441-B978-366F40B6A1FB}"/>
              </a:ext>
            </a:extLst>
          </p:cNvPr>
          <p:cNvSpPr>
            <a:spLocks noGrp="1"/>
          </p:cNvSpPr>
          <p:nvPr>
            <p:ph type="title"/>
          </p:nvPr>
        </p:nvSpPr>
        <p:spPr>
          <a:xfrm>
            <a:off x="1223681" y="840708"/>
            <a:ext cx="9744637" cy="809251"/>
          </a:xfrm>
        </p:spPr>
        <p:txBody>
          <a:bodyPr>
            <a:normAutofit/>
          </a:bodyPr>
          <a:lstStyle/>
          <a:p>
            <a:r>
              <a:rPr lang="en-US" dirty="0"/>
              <a:t>Data Uji </a:t>
            </a:r>
            <a:r>
              <a:rPr lang="en-US" dirty="0" err="1"/>
              <a:t>untuk</a:t>
            </a:r>
            <a:r>
              <a:rPr lang="en-US" dirty="0"/>
              <a:t> </a:t>
            </a:r>
            <a:r>
              <a:rPr lang="en-US" dirty="0" err="1"/>
              <a:t>Pengujian</a:t>
            </a:r>
            <a:r>
              <a:rPr lang="en-US" dirty="0"/>
              <a:t> </a:t>
            </a:r>
            <a:r>
              <a:rPr lang="en-US" dirty="0" err="1"/>
              <a:t>Keamanan</a:t>
            </a:r>
            <a:r>
              <a:rPr lang="en-US" dirty="0"/>
              <a:t> </a:t>
            </a:r>
          </a:p>
        </p:txBody>
      </p:sp>
      <p:sp>
        <p:nvSpPr>
          <p:cNvPr id="3" name="Content Placeholder 2">
            <a:extLst>
              <a:ext uri="{FF2B5EF4-FFF2-40B4-BE49-F238E27FC236}">
                <a16:creationId xmlns:a16="http://schemas.microsoft.com/office/drawing/2014/main" id="{D03A1A33-4D02-46A0-A7CD-859453E8F59B}"/>
              </a:ext>
            </a:extLst>
          </p:cNvPr>
          <p:cNvSpPr>
            <a:spLocks noGrp="1"/>
          </p:cNvSpPr>
          <p:nvPr>
            <p:ph idx="1"/>
          </p:nvPr>
        </p:nvSpPr>
        <p:spPr>
          <a:xfrm>
            <a:off x="1541928" y="1516285"/>
            <a:ext cx="9744637" cy="4501008"/>
          </a:xfrm>
        </p:spPr>
        <p:txBody>
          <a:bodyPr>
            <a:noAutofit/>
          </a:bodyPr>
          <a:lstStyle/>
          <a:p>
            <a:r>
              <a:rPr lang="en-US" dirty="0" err="1"/>
              <a:t>Pengujian</a:t>
            </a:r>
            <a:r>
              <a:rPr lang="en-US" dirty="0"/>
              <a:t> </a:t>
            </a:r>
            <a:r>
              <a:rPr lang="en-US" dirty="0" err="1"/>
              <a:t>Keamanan</a:t>
            </a:r>
            <a:r>
              <a:rPr lang="en-US" dirty="0"/>
              <a:t> </a:t>
            </a:r>
            <a:r>
              <a:rPr lang="en-US" dirty="0" err="1"/>
              <a:t>adalah</a:t>
            </a:r>
            <a:r>
              <a:rPr lang="en-US" dirty="0"/>
              <a:t> proses yang </a:t>
            </a:r>
            <a:r>
              <a:rPr lang="en-US" dirty="0" err="1"/>
              <a:t>menentukan</a:t>
            </a:r>
            <a:r>
              <a:rPr lang="en-US" dirty="0"/>
              <a:t> </a:t>
            </a:r>
            <a:r>
              <a:rPr lang="en-US" dirty="0" err="1"/>
              <a:t>apakah</a:t>
            </a:r>
            <a:r>
              <a:rPr lang="en-US" dirty="0"/>
              <a:t> </a:t>
            </a:r>
            <a:r>
              <a:rPr lang="en-US" dirty="0" err="1"/>
              <a:t>suatu</a:t>
            </a:r>
            <a:r>
              <a:rPr lang="en-US" dirty="0"/>
              <a:t> informasi </a:t>
            </a:r>
            <a:r>
              <a:rPr lang="en-US" dirty="0" err="1"/>
              <a:t>sistem</a:t>
            </a:r>
            <a:r>
              <a:rPr lang="en-US" dirty="0"/>
              <a:t> </a:t>
            </a:r>
            <a:r>
              <a:rPr lang="en-US" dirty="0" err="1"/>
              <a:t>melindungi</a:t>
            </a:r>
            <a:r>
              <a:rPr lang="en-US" dirty="0"/>
              <a:t> data </a:t>
            </a:r>
            <a:r>
              <a:rPr lang="en-US" dirty="0" err="1"/>
              <a:t>dari</a:t>
            </a:r>
            <a:r>
              <a:rPr lang="en-US" dirty="0"/>
              <a:t> </a:t>
            </a:r>
            <a:r>
              <a:rPr lang="en-US" dirty="0" err="1"/>
              <a:t>niat</a:t>
            </a:r>
            <a:r>
              <a:rPr lang="en-US" dirty="0"/>
              <a:t> </a:t>
            </a:r>
            <a:r>
              <a:rPr lang="en-US" dirty="0" err="1"/>
              <a:t>jahat</a:t>
            </a:r>
            <a:r>
              <a:rPr lang="en-US" dirty="0"/>
              <a:t>. </a:t>
            </a:r>
          </a:p>
          <a:p>
            <a:r>
              <a:rPr lang="en-US" dirty="0"/>
              <a:t>Kumpulan data yang </a:t>
            </a:r>
            <a:r>
              <a:rPr lang="en-US" dirty="0" err="1"/>
              <a:t>dibutuhkan</a:t>
            </a:r>
            <a:r>
              <a:rPr lang="en-US" dirty="0"/>
              <a:t> </a:t>
            </a:r>
            <a:r>
              <a:rPr lang="en-US" dirty="0" err="1"/>
              <a:t>dirancang</a:t>
            </a:r>
            <a:r>
              <a:rPr lang="en-US" dirty="0"/>
              <a:t> </a:t>
            </a:r>
            <a:r>
              <a:rPr lang="en-US" dirty="0" err="1"/>
              <a:t>untuk</a:t>
            </a:r>
            <a:r>
              <a:rPr lang="en-US" dirty="0"/>
              <a:t> </a:t>
            </a:r>
            <a:r>
              <a:rPr lang="en-US" dirty="0" err="1"/>
              <a:t>sepenuhnya</a:t>
            </a:r>
            <a:r>
              <a:rPr lang="en-US" dirty="0"/>
              <a:t> </a:t>
            </a:r>
            <a:r>
              <a:rPr lang="en-US" dirty="0" err="1"/>
              <a:t>menguji</a:t>
            </a:r>
            <a:r>
              <a:rPr lang="en-US" dirty="0"/>
              <a:t> </a:t>
            </a:r>
            <a:r>
              <a:rPr lang="en-US" dirty="0" err="1"/>
              <a:t>keamanan</a:t>
            </a:r>
            <a:r>
              <a:rPr lang="en-US" dirty="0"/>
              <a:t> </a:t>
            </a:r>
            <a:r>
              <a:rPr lang="en-US" dirty="0" err="1"/>
              <a:t>perangkat</a:t>
            </a:r>
            <a:r>
              <a:rPr lang="en-US" dirty="0"/>
              <a:t> </a:t>
            </a:r>
            <a:r>
              <a:rPr lang="en-US" dirty="0" err="1"/>
              <a:t>lunak</a:t>
            </a:r>
            <a:r>
              <a:rPr lang="en-US" dirty="0"/>
              <a:t> </a:t>
            </a:r>
            <a:r>
              <a:rPr lang="en-US" dirty="0" err="1"/>
              <a:t>harus</a:t>
            </a:r>
            <a:r>
              <a:rPr lang="en-US" dirty="0"/>
              <a:t> </a:t>
            </a:r>
            <a:r>
              <a:rPr lang="en-US" dirty="0" err="1"/>
              <a:t>mencakup</a:t>
            </a:r>
            <a:r>
              <a:rPr lang="en-US" dirty="0"/>
              <a:t> </a:t>
            </a:r>
            <a:r>
              <a:rPr lang="en-US" dirty="0" err="1"/>
              <a:t>hal</a:t>
            </a:r>
            <a:r>
              <a:rPr lang="en-US" dirty="0"/>
              <a:t> </a:t>
            </a:r>
            <a:r>
              <a:rPr lang="en-US" dirty="0" err="1"/>
              <a:t>berikut</a:t>
            </a:r>
            <a:r>
              <a:rPr lang="en-US" dirty="0"/>
              <a:t> </a:t>
            </a:r>
            <a:r>
              <a:rPr lang="en-US" dirty="0" err="1"/>
              <a:t>ini</a:t>
            </a:r>
            <a:r>
              <a:rPr lang="en-US" dirty="0"/>
              <a:t> :</a:t>
            </a:r>
          </a:p>
          <a:p>
            <a:pPr lvl="1"/>
            <a:r>
              <a:rPr lang="en-US" sz="1800" b="1" dirty="0" err="1"/>
              <a:t>Kerahasiaan</a:t>
            </a:r>
            <a:r>
              <a:rPr lang="en-US" sz="1800" dirty="0"/>
              <a:t>: </a:t>
            </a:r>
            <a:r>
              <a:rPr lang="en-US" sz="1800" dirty="0" err="1"/>
              <a:t>Semua</a:t>
            </a:r>
            <a:r>
              <a:rPr lang="en-US" sz="1800" dirty="0"/>
              <a:t> informasi yang </a:t>
            </a:r>
            <a:r>
              <a:rPr lang="en-US" sz="1800" dirty="0" err="1"/>
              <a:t>diberikan</a:t>
            </a:r>
            <a:r>
              <a:rPr lang="en-US" sz="1800" dirty="0"/>
              <a:t> oleh </a:t>
            </a:r>
            <a:r>
              <a:rPr lang="en-US" sz="1800" dirty="0" err="1"/>
              <a:t>klien</a:t>
            </a:r>
            <a:r>
              <a:rPr lang="en-US" sz="1800" dirty="0"/>
              <a:t> </a:t>
            </a:r>
            <a:r>
              <a:rPr lang="en-US" sz="1800" dirty="0" err="1"/>
              <a:t>disimpan</a:t>
            </a:r>
            <a:r>
              <a:rPr lang="en-US" sz="1800" dirty="0"/>
              <a:t> </a:t>
            </a:r>
            <a:r>
              <a:rPr lang="en-US" sz="1800" dirty="0" err="1"/>
              <a:t>dalam</a:t>
            </a:r>
            <a:r>
              <a:rPr lang="en-US" sz="1800" dirty="0"/>
              <a:t> </a:t>
            </a:r>
            <a:r>
              <a:rPr lang="en-US" sz="1800" dirty="0" err="1"/>
              <a:t>kerahasiaan</a:t>
            </a:r>
            <a:r>
              <a:rPr lang="en-US" sz="1800" dirty="0"/>
              <a:t> yang </a:t>
            </a:r>
            <a:r>
              <a:rPr lang="en-US" sz="1800" dirty="0" err="1"/>
              <a:t>ketat</a:t>
            </a:r>
            <a:r>
              <a:rPr lang="en-US" sz="1800" dirty="0"/>
              <a:t> dan </a:t>
            </a:r>
            <a:r>
              <a:rPr lang="en-US" sz="1800" dirty="0" err="1"/>
              <a:t>tidak</a:t>
            </a:r>
            <a:r>
              <a:rPr lang="en-US" sz="1800" dirty="0"/>
              <a:t> </a:t>
            </a:r>
            <a:r>
              <a:rPr lang="en-US" sz="1800" dirty="0" err="1"/>
              <a:t>dibagikan</a:t>
            </a:r>
            <a:r>
              <a:rPr lang="en-US" sz="1800" dirty="0"/>
              <a:t> </a:t>
            </a:r>
            <a:r>
              <a:rPr lang="en-US" sz="1800" dirty="0" err="1"/>
              <a:t>dengan</a:t>
            </a:r>
            <a:r>
              <a:rPr lang="en-US" sz="1800" dirty="0"/>
              <a:t> </a:t>
            </a:r>
            <a:r>
              <a:rPr lang="en-US" sz="1800" dirty="0" err="1"/>
              <a:t>pihak</a:t>
            </a:r>
            <a:r>
              <a:rPr lang="en-US" sz="1800" dirty="0"/>
              <a:t> </a:t>
            </a:r>
            <a:r>
              <a:rPr lang="en-US" sz="1800" dirty="0" err="1"/>
              <a:t>luar</a:t>
            </a:r>
            <a:r>
              <a:rPr lang="en-US" sz="1800" dirty="0"/>
              <a:t> mana pun </a:t>
            </a:r>
            <a:r>
              <a:rPr lang="en-US" sz="1800" dirty="0" err="1"/>
              <a:t>semua</a:t>
            </a:r>
            <a:r>
              <a:rPr lang="en-US" sz="1800" dirty="0"/>
              <a:t> </a:t>
            </a:r>
            <a:r>
              <a:rPr lang="en-US" sz="1800" dirty="0" err="1"/>
              <a:t>Pihak</a:t>
            </a:r>
            <a:r>
              <a:rPr lang="en-US" sz="1800" dirty="0"/>
              <a:t>.  </a:t>
            </a:r>
            <a:r>
              <a:rPr lang="en-US" sz="1800" dirty="0" err="1"/>
              <a:t>Sebagai</a:t>
            </a:r>
            <a:r>
              <a:rPr lang="en-US" sz="1800" dirty="0"/>
              <a:t> </a:t>
            </a:r>
            <a:r>
              <a:rPr lang="en-US" sz="1800" dirty="0" err="1"/>
              <a:t>contoh</a:t>
            </a:r>
            <a:r>
              <a:rPr lang="en-US" sz="1800" dirty="0"/>
              <a:t> , </a:t>
            </a:r>
            <a:r>
              <a:rPr lang="en-US" sz="1800" dirty="0" err="1"/>
              <a:t>jika</a:t>
            </a:r>
            <a:r>
              <a:rPr lang="en-US" sz="1800" dirty="0"/>
              <a:t> </a:t>
            </a:r>
            <a:r>
              <a:rPr lang="en-US" sz="1800" dirty="0" err="1"/>
              <a:t>aplikasi</a:t>
            </a:r>
            <a:r>
              <a:rPr lang="en-US" sz="1800" dirty="0"/>
              <a:t> </a:t>
            </a:r>
            <a:r>
              <a:rPr lang="en-US" sz="1800" dirty="0" err="1"/>
              <a:t>menggunakan</a:t>
            </a:r>
            <a:r>
              <a:rPr lang="en-US" sz="1800" dirty="0"/>
              <a:t> SSL, </a:t>
            </a:r>
            <a:r>
              <a:rPr lang="en-US" sz="1800" dirty="0" err="1"/>
              <a:t>dapat</a:t>
            </a:r>
            <a:r>
              <a:rPr lang="en-US" sz="1800" dirty="0"/>
              <a:t> </a:t>
            </a:r>
            <a:r>
              <a:rPr lang="en-US" sz="1800" dirty="0" err="1"/>
              <a:t>merancang</a:t>
            </a:r>
            <a:r>
              <a:rPr lang="en-US" sz="1800" dirty="0"/>
              <a:t> </a:t>
            </a:r>
            <a:r>
              <a:rPr lang="en-US" sz="1800" dirty="0" err="1"/>
              <a:t>satu</a:t>
            </a:r>
            <a:r>
              <a:rPr lang="en-US" sz="1800" dirty="0"/>
              <a:t> set data uji yang   </a:t>
            </a:r>
            <a:r>
              <a:rPr lang="en-US" sz="1800" dirty="0" err="1"/>
              <a:t>memverifikasi</a:t>
            </a:r>
            <a:r>
              <a:rPr lang="en-US" sz="1800" dirty="0"/>
              <a:t> </a:t>
            </a:r>
            <a:r>
              <a:rPr lang="en-US" sz="1800" dirty="0" err="1"/>
              <a:t>bahwa</a:t>
            </a:r>
            <a:r>
              <a:rPr lang="en-US" sz="1800" dirty="0"/>
              <a:t> </a:t>
            </a:r>
            <a:r>
              <a:rPr lang="en-US" sz="1800" dirty="0" err="1"/>
              <a:t>enkripsi</a:t>
            </a:r>
            <a:r>
              <a:rPr lang="en-US" sz="1800" dirty="0"/>
              <a:t> </a:t>
            </a:r>
            <a:r>
              <a:rPr lang="en-US" sz="1800" dirty="0" err="1"/>
              <a:t>dilakukan</a:t>
            </a:r>
            <a:r>
              <a:rPr lang="en-US" sz="1800" dirty="0"/>
              <a:t> </a:t>
            </a:r>
            <a:r>
              <a:rPr lang="en-US" sz="1800" dirty="0" err="1"/>
              <a:t>benar</a:t>
            </a:r>
            <a:r>
              <a:rPr lang="en-US" sz="1800" dirty="0"/>
              <a:t>.</a:t>
            </a:r>
          </a:p>
          <a:p>
            <a:pPr lvl="1"/>
            <a:r>
              <a:rPr lang="en-US" sz="1800" b="1" dirty="0" err="1"/>
              <a:t>Integritas</a:t>
            </a:r>
            <a:r>
              <a:rPr lang="en-US" sz="1800" dirty="0"/>
              <a:t>: </a:t>
            </a:r>
            <a:r>
              <a:rPr lang="en-US" sz="1800" dirty="0" err="1"/>
              <a:t>Menentukan</a:t>
            </a:r>
            <a:r>
              <a:rPr lang="en-US" sz="1800" dirty="0"/>
              <a:t> </a:t>
            </a:r>
            <a:r>
              <a:rPr lang="en-US" sz="1800" dirty="0" err="1"/>
              <a:t>bahwa</a:t>
            </a:r>
            <a:r>
              <a:rPr lang="en-US" sz="1800" dirty="0"/>
              <a:t> informasi yang </a:t>
            </a:r>
            <a:r>
              <a:rPr lang="en-US" sz="1800" dirty="0" err="1"/>
              <a:t>diberikan</a:t>
            </a:r>
            <a:r>
              <a:rPr lang="en-US" sz="1800" dirty="0"/>
              <a:t> oleh </a:t>
            </a:r>
            <a:r>
              <a:rPr lang="en-US" sz="1800" dirty="0" err="1"/>
              <a:t>sistem</a:t>
            </a:r>
            <a:r>
              <a:rPr lang="en-US" sz="1800" dirty="0"/>
              <a:t> </a:t>
            </a:r>
            <a:r>
              <a:rPr lang="en-US" sz="1800" dirty="0" err="1"/>
              <a:t>sudah</a:t>
            </a:r>
            <a:r>
              <a:rPr lang="en-US" sz="1800" dirty="0"/>
              <a:t> </a:t>
            </a:r>
            <a:r>
              <a:rPr lang="en-US" sz="1800" dirty="0" err="1"/>
              <a:t>benar</a:t>
            </a:r>
            <a:r>
              <a:rPr lang="en-US" sz="1800" dirty="0"/>
              <a:t>. </a:t>
            </a:r>
            <a:r>
              <a:rPr lang="en-US" sz="1800" dirty="0" err="1"/>
              <a:t>Untuk</a:t>
            </a:r>
            <a:r>
              <a:rPr lang="en-US" sz="1800" dirty="0"/>
              <a:t> </a:t>
            </a:r>
            <a:r>
              <a:rPr lang="en-US" sz="1800" dirty="0" err="1"/>
              <a:t>merancang</a:t>
            </a:r>
            <a:r>
              <a:rPr lang="en-US" sz="1800" dirty="0"/>
              <a:t> data uji yang </a:t>
            </a:r>
            <a:r>
              <a:rPr lang="en-US" sz="1800" dirty="0" err="1"/>
              <a:t>sesuai</a:t>
            </a:r>
            <a:r>
              <a:rPr lang="en-US" sz="1800" dirty="0"/>
              <a:t>, </a:t>
            </a:r>
            <a:r>
              <a:rPr lang="en-US" sz="1800" dirty="0" err="1"/>
              <a:t>kita</a:t>
            </a:r>
            <a:r>
              <a:rPr lang="en-US" sz="1800" dirty="0"/>
              <a:t> </a:t>
            </a:r>
            <a:r>
              <a:rPr lang="en-US" sz="1800" dirty="0" err="1"/>
              <a:t>dapat</a:t>
            </a:r>
            <a:r>
              <a:rPr lang="en-US" sz="1800" dirty="0"/>
              <a:t> </a:t>
            </a:r>
            <a:r>
              <a:rPr lang="en-US" sz="1800" dirty="0" err="1"/>
              <a:t>memulai</a:t>
            </a:r>
            <a:r>
              <a:rPr lang="en-US" sz="1800" dirty="0"/>
              <a:t> </a:t>
            </a:r>
            <a:r>
              <a:rPr lang="en-US" sz="1800" dirty="0" err="1"/>
              <a:t>dengan</a:t>
            </a:r>
            <a:r>
              <a:rPr lang="en-US" sz="1800" dirty="0"/>
              <a:t> </a:t>
            </a:r>
            <a:r>
              <a:rPr lang="en-US" sz="1800" dirty="0" err="1"/>
              <a:t>melihat</a:t>
            </a:r>
            <a:r>
              <a:rPr lang="en-US" sz="1800" dirty="0"/>
              <a:t> </a:t>
            </a:r>
            <a:r>
              <a:rPr lang="en-US" sz="1800" dirty="0" err="1"/>
              <a:t>secara</a:t>
            </a:r>
            <a:r>
              <a:rPr lang="en-US" sz="1800" dirty="0"/>
              <a:t> </a:t>
            </a:r>
            <a:r>
              <a:rPr lang="en-US" sz="1800" dirty="0" err="1"/>
              <a:t>mendalam</a:t>
            </a:r>
            <a:r>
              <a:rPr lang="en-US" sz="1800" dirty="0"/>
              <a:t> pada </a:t>
            </a:r>
            <a:r>
              <a:rPr lang="en-US" sz="1800" dirty="0" err="1"/>
              <a:t>desain</a:t>
            </a:r>
            <a:r>
              <a:rPr lang="en-US" sz="1800" dirty="0"/>
              <a:t>, </a:t>
            </a:r>
            <a:r>
              <a:rPr lang="en-US" sz="1800" dirty="0" err="1"/>
              <a:t>kode</a:t>
            </a:r>
            <a:r>
              <a:rPr lang="en-US" sz="1800" dirty="0"/>
              <a:t>, database, dan file </a:t>
            </a:r>
            <a:r>
              <a:rPr lang="en-US" sz="1800" dirty="0" err="1"/>
              <a:t>struktur</a:t>
            </a:r>
            <a:r>
              <a:rPr lang="en-US" sz="1800" dirty="0"/>
              <a:t>.</a:t>
            </a:r>
          </a:p>
          <a:p>
            <a:pPr lvl="1"/>
            <a:r>
              <a:rPr lang="en-US" sz="1800" b="1" dirty="0" err="1"/>
              <a:t>Otentikasi</a:t>
            </a:r>
            <a:r>
              <a:rPr lang="en-US" sz="1800" dirty="0"/>
              <a:t>: </a:t>
            </a:r>
            <a:r>
              <a:rPr lang="en-US" sz="1800" dirty="0" err="1"/>
              <a:t>Merupakan</a:t>
            </a:r>
            <a:r>
              <a:rPr lang="en-US" sz="1800" dirty="0"/>
              <a:t> proses </a:t>
            </a:r>
            <a:r>
              <a:rPr lang="en-US" sz="1800" dirty="0" err="1"/>
              <a:t>membangun</a:t>
            </a:r>
            <a:r>
              <a:rPr lang="en-US" sz="1800" dirty="0"/>
              <a:t> </a:t>
            </a:r>
            <a:r>
              <a:rPr lang="en-US" sz="1800" dirty="0" err="1"/>
              <a:t>identitas</a:t>
            </a:r>
            <a:r>
              <a:rPr lang="en-US" sz="1800" dirty="0"/>
              <a:t> </a:t>
            </a:r>
            <a:r>
              <a:rPr lang="en-US" sz="1800" dirty="0" err="1"/>
              <a:t>seorang</a:t>
            </a:r>
            <a:r>
              <a:rPr lang="en-US" sz="1800" dirty="0"/>
              <a:t> </a:t>
            </a:r>
            <a:r>
              <a:rPr lang="en-US" sz="1800" dirty="0" err="1"/>
              <a:t>pengguna</a:t>
            </a:r>
            <a:r>
              <a:rPr lang="en-US" sz="1800" dirty="0"/>
              <a:t>. Data </a:t>
            </a:r>
            <a:r>
              <a:rPr lang="en-US" sz="1800" dirty="0" err="1"/>
              <a:t>pengujian</a:t>
            </a:r>
            <a:r>
              <a:rPr lang="en-US" sz="1800" dirty="0"/>
              <a:t> </a:t>
            </a:r>
            <a:r>
              <a:rPr lang="en-US" sz="1800" dirty="0" err="1"/>
              <a:t>dapat</a:t>
            </a:r>
            <a:r>
              <a:rPr lang="en-US" sz="1800" dirty="0"/>
              <a:t> </a:t>
            </a:r>
            <a:r>
              <a:rPr lang="en-US" sz="1800" dirty="0" err="1"/>
              <a:t>dirancang</a:t>
            </a:r>
            <a:r>
              <a:rPr lang="en-US" sz="1800" dirty="0"/>
              <a:t> </a:t>
            </a:r>
            <a:r>
              <a:rPr lang="en-US" sz="1800" dirty="0" err="1"/>
              <a:t>sebagai</a:t>
            </a:r>
            <a:r>
              <a:rPr lang="en-US" sz="1800" dirty="0"/>
              <a:t> yang </a:t>
            </a:r>
            <a:r>
              <a:rPr lang="en-US" sz="1800" dirty="0" err="1"/>
              <a:t>berbeda</a:t>
            </a:r>
            <a:r>
              <a:rPr lang="en-US" sz="1800" dirty="0"/>
              <a:t> </a:t>
            </a:r>
            <a:r>
              <a:rPr lang="en-US" sz="1800" dirty="0" err="1"/>
              <a:t>kombinasi</a:t>
            </a:r>
            <a:r>
              <a:rPr lang="en-US" sz="1800" dirty="0"/>
              <a:t> </a:t>
            </a:r>
            <a:r>
              <a:rPr lang="en-US" sz="1800" dirty="0" err="1"/>
              <a:t>nama</a:t>
            </a:r>
            <a:r>
              <a:rPr lang="en-US" sz="1800" dirty="0"/>
              <a:t> </a:t>
            </a:r>
            <a:r>
              <a:rPr lang="en-US" sz="1800" dirty="0" err="1"/>
              <a:t>pengguna</a:t>
            </a:r>
            <a:r>
              <a:rPr lang="en-US" sz="1800" dirty="0"/>
              <a:t> dan kata </a:t>
            </a:r>
            <a:r>
              <a:rPr lang="en-US" sz="1800" dirty="0" err="1"/>
              <a:t>sandi</a:t>
            </a:r>
            <a:r>
              <a:rPr lang="en-US" sz="1800" dirty="0"/>
              <a:t> dan </a:t>
            </a:r>
            <a:r>
              <a:rPr lang="en-US" sz="1800" dirty="0" err="1"/>
              <a:t>tujuannya</a:t>
            </a:r>
            <a:r>
              <a:rPr lang="en-US" sz="1800" dirty="0"/>
              <a:t> </a:t>
            </a:r>
            <a:r>
              <a:rPr lang="en-US" sz="1800" dirty="0" err="1"/>
              <a:t>adalah</a:t>
            </a:r>
            <a:r>
              <a:rPr lang="en-US" sz="1800" dirty="0"/>
              <a:t> </a:t>
            </a:r>
            <a:r>
              <a:rPr lang="en-US" sz="1800" dirty="0" err="1"/>
              <a:t>untuk</a:t>
            </a:r>
            <a:r>
              <a:rPr lang="en-US" sz="1800" dirty="0"/>
              <a:t> </a:t>
            </a:r>
            <a:r>
              <a:rPr lang="en-US" sz="1800" dirty="0" err="1"/>
              <a:t>memeriksa</a:t>
            </a:r>
            <a:r>
              <a:rPr lang="en-US" sz="1800" dirty="0"/>
              <a:t> </a:t>
            </a:r>
            <a:r>
              <a:rPr lang="en-US" sz="1800" dirty="0" err="1"/>
              <a:t>apakah</a:t>
            </a:r>
            <a:r>
              <a:rPr lang="en-US" sz="1800" dirty="0"/>
              <a:t> </a:t>
            </a:r>
            <a:r>
              <a:rPr lang="en-US" sz="1800" dirty="0" err="1"/>
              <a:t>hanya</a:t>
            </a:r>
            <a:r>
              <a:rPr lang="en-US" sz="1800" dirty="0"/>
              <a:t> orang yang </a:t>
            </a:r>
            <a:r>
              <a:rPr lang="en-US" sz="1800" dirty="0" err="1"/>
              <a:t>berwenang</a:t>
            </a:r>
            <a:r>
              <a:rPr lang="en-US" sz="1800" dirty="0"/>
              <a:t> yang </a:t>
            </a:r>
            <a:r>
              <a:rPr lang="en-US" sz="1800" dirty="0" err="1"/>
              <a:t>dapat</a:t>
            </a:r>
            <a:r>
              <a:rPr lang="en-US" sz="1800" dirty="0"/>
              <a:t> </a:t>
            </a:r>
            <a:r>
              <a:rPr lang="en-US" sz="1800" dirty="0" err="1"/>
              <a:t>mengakses</a:t>
            </a:r>
            <a:r>
              <a:rPr lang="en-US" sz="1800" dirty="0"/>
              <a:t> </a:t>
            </a:r>
            <a:r>
              <a:rPr lang="en-US" sz="1800" dirty="0" err="1"/>
              <a:t>sistem</a:t>
            </a:r>
            <a:r>
              <a:rPr lang="en-US" sz="1800" dirty="0"/>
              <a:t> </a:t>
            </a:r>
            <a:r>
              <a:rPr lang="en-US" sz="1800" dirty="0" err="1"/>
              <a:t>perangkat</a:t>
            </a:r>
            <a:r>
              <a:rPr lang="en-US" sz="1800" dirty="0"/>
              <a:t> </a:t>
            </a:r>
            <a:r>
              <a:rPr lang="en-US" sz="1800" dirty="0" err="1"/>
              <a:t>lunak</a:t>
            </a:r>
            <a:r>
              <a:rPr lang="en-US" sz="1800" dirty="0"/>
              <a:t>.</a:t>
            </a:r>
          </a:p>
          <a:p>
            <a:pPr lvl="1"/>
            <a:r>
              <a:rPr lang="en-US" sz="1800" b="1" dirty="0" err="1"/>
              <a:t>Otorisasi</a:t>
            </a:r>
            <a:r>
              <a:rPr lang="en-US" sz="1800" b="1" dirty="0"/>
              <a:t>:</a:t>
            </a:r>
            <a:r>
              <a:rPr lang="en-US" sz="1800" dirty="0"/>
              <a:t> </a:t>
            </a:r>
            <a:r>
              <a:rPr lang="en-US" sz="1800" dirty="0" err="1"/>
              <a:t>Memberi</a:t>
            </a:r>
            <a:r>
              <a:rPr lang="en-US" sz="1800" dirty="0"/>
              <a:t> </a:t>
            </a:r>
            <a:r>
              <a:rPr lang="en-US" sz="1800" dirty="0" err="1"/>
              <a:t>tahu</a:t>
            </a:r>
            <a:r>
              <a:rPr lang="en-US" sz="1800" dirty="0"/>
              <a:t> </a:t>
            </a:r>
            <a:r>
              <a:rPr lang="en-US" sz="1800" dirty="0" err="1"/>
              <a:t>apa</a:t>
            </a:r>
            <a:r>
              <a:rPr lang="en-US" sz="1800" dirty="0"/>
              <a:t> </a:t>
            </a:r>
            <a:r>
              <a:rPr lang="en-US" sz="1800" dirty="0" err="1"/>
              <a:t>hak</a:t>
            </a:r>
            <a:r>
              <a:rPr lang="en-US" sz="1800" dirty="0"/>
              <a:t> </a:t>
            </a:r>
            <a:r>
              <a:rPr lang="en-US" sz="1800" dirty="0" err="1"/>
              <a:t>pengguna</a:t>
            </a:r>
            <a:r>
              <a:rPr lang="en-US" sz="1800" dirty="0"/>
              <a:t> </a:t>
            </a:r>
            <a:r>
              <a:rPr lang="en-US" sz="1800" dirty="0" err="1"/>
              <a:t>tertentu</a:t>
            </a:r>
            <a:r>
              <a:rPr lang="en-US" sz="1800" dirty="0"/>
              <a:t>. Data </a:t>
            </a:r>
            <a:r>
              <a:rPr lang="en-US" sz="1800" dirty="0" err="1"/>
              <a:t>pengujian</a:t>
            </a:r>
            <a:r>
              <a:rPr lang="en-US" sz="1800" dirty="0"/>
              <a:t> </a:t>
            </a:r>
            <a:r>
              <a:rPr lang="en-US" sz="1800" dirty="0" err="1"/>
              <a:t>mungkin</a:t>
            </a:r>
            <a:r>
              <a:rPr lang="en-US" sz="1800" dirty="0"/>
              <a:t> </a:t>
            </a:r>
            <a:r>
              <a:rPr lang="en-US" sz="1800" dirty="0" err="1"/>
              <a:t>berisi</a:t>
            </a:r>
            <a:r>
              <a:rPr lang="en-US" sz="1800" dirty="0"/>
              <a:t> </a:t>
            </a:r>
            <a:r>
              <a:rPr lang="en-US" sz="1800" dirty="0" err="1"/>
              <a:t>kombinasi</a:t>
            </a:r>
            <a:r>
              <a:rPr lang="en-US" sz="1800" dirty="0"/>
              <a:t> yang </a:t>
            </a:r>
            <a:r>
              <a:rPr lang="en-US" sz="1800" dirty="0" err="1"/>
              <a:t>berbeda</a:t>
            </a:r>
            <a:r>
              <a:rPr lang="en-US" sz="1800" dirty="0"/>
              <a:t> </a:t>
            </a:r>
            <a:r>
              <a:rPr lang="en-US" sz="1800" dirty="0" err="1"/>
              <a:t>dari</a:t>
            </a:r>
            <a:r>
              <a:rPr lang="en-US" sz="1800" dirty="0"/>
              <a:t> </a:t>
            </a:r>
            <a:r>
              <a:rPr lang="en-US" sz="1800" dirty="0" err="1"/>
              <a:t>pengguna</a:t>
            </a:r>
            <a:r>
              <a:rPr lang="en-US" sz="1800" dirty="0"/>
              <a:t>, </a:t>
            </a:r>
            <a:r>
              <a:rPr lang="en-US" sz="1800" dirty="0" err="1"/>
              <a:t>peran</a:t>
            </a:r>
            <a:r>
              <a:rPr lang="en-US" sz="1800" dirty="0"/>
              <a:t> dan </a:t>
            </a:r>
            <a:r>
              <a:rPr lang="en-US" sz="1800" dirty="0" err="1"/>
              <a:t>operasi</a:t>
            </a:r>
            <a:r>
              <a:rPr lang="en-US" sz="1800" dirty="0"/>
              <a:t> </a:t>
            </a:r>
            <a:r>
              <a:rPr lang="en-US" sz="1800" dirty="0" err="1"/>
              <a:t>untuk</a:t>
            </a:r>
            <a:r>
              <a:rPr lang="en-US" sz="1800" dirty="0"/>
              <a:t> </a:t>
            </a:r>
            <a:r>
              <a:rPr lang="en-US" sz="1800" dirty="0" err="1"/>
              <a:t>memeriksa</a:t>
            </a:r>
            <a:r>
              <a:rPr lang="en-US" sz="1800" dirty="0"/>
              <a:t> </a:t>
            </a:r>
            <a:r>
              <a:rPr lang="en-US" sz="1800" dirty="0" err="1"/>
              <a:t>hanya</a:t>
            </a:r>
            <a:r>
              <a:rPr lang="en-US" sz="1800" dirty="0"/>
              <a:t> </a:t>
            </a:r>
            <a:r>
              <a:rPr lang="en-US" sz="1800" dirty="0" err="1"/>
              <a:t>pengguna</a:t>
            </a:r>
            <a:r>
              <a:rPr lang="en-US" sz="1800" dirty="0"/>
              <a:t> </a:t>
            </a:r>
            <a:r>
              <a:rPr lang="en-US" sz="1800" dirty="0" err="1"/>
              <a:t>dengan</a:t>
            </a:r>
            <a:r>
              <a:rPr lang="en-US" sz="1800" dirty="0"/>
              <a:t> </a:t>
            </a:r>
            <a:r>
              <a:rPr lang="en-US" sz="1800" dirty="0" err="1"/>
              <a:t>cukup</a:t>
            </a:r>
            <a:r>
              <a:rPr lang="en-US" sz="1800" dirty="0"/>
              <a:t> </a:t>
            </a:r>
            <a:r>
              <a:rPr lang="en-US" sz="1800" dirty="0" err="1"/>
              <a:t>hak</a:t>
            </a:r>
            <a:r>
              <a:rPr lang="en-US" sz="1800" dirty="0"/>
              <a:t> </a:t>
            </a:r>
            <a:r>
              <a:rPr lang="en-US" sz="1800" dirty="0" err="1"/>
              <a:t>istimewa</a:t>
            </a:r>
            <a:r>
              <a:rPr lang="en-US" sz="1800" dirty="0"/>
              <a:t> </a:t>
            </a:r>
            <a:r>
              <a:rPr lang="en-US" sz="1800" dirty="0" err="1"/>
              <a:t>dapat</a:t>
            </a:r>
            <a:r>
              <a:rPr lang="en-US" sz="1800" dirty="0"/>
              <a:t> </a:t>
            </a:r>
            <a:r>
              <a:rPr lang="en-US" sz="1800" dirty="0" err="1"/>
              <a:t>melakukan</a:t>
            </a:r>
            <a:r>
              <a:rPr lang="en-US" sz="1800" dirty="0"/>
              <a:t> </a:t>
            </a:r>
            <a:r>
              <a:rPr lang="en-US" sz="1800" dirty="0" err="1"/>
              <a:t>operasi</a:t>
            </a:r>
            <a:r>
              <a:rPr lang="en-US" sz="1800" dirty="0"/>
              <a:t> </a:t>
            </a:r>
            <a:r>
              <a:rPr lang="en-US" sz="1800" dirty="0" err="1"/>
              <a:t>tertentu</a:t>
            </a:r>
            <a:r>
              <a:rPr lang="en-US" sz="1800" dirty="0"/>
              <a:t>. </a:t>
            </a:r>
          </a:p>
        </p:txBody>
      </p:sp>
    </p:spTree>
    <p:extLst>
      <p:ext uri="{BB962C8B-B14F-4D97-AF65-F5344CB8AC3E}">
        <p14:creationId xmlns:p14="http://schemas.microsoft.com/office/powerpoint/2010/main" val="4657489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9546-2A82-4441-B978-366F40B6A1FB}"/>
              </a:ext>
            </a:extLst>
          </p:cNvPr>
          <p:cNvSpPr>
            <a:spLocks noGrp="1"/>
          </p:cNvSpPr>
          <p:nvPr>
            <p:ph type="title"/>
          </p:nvPr>
        </p:nvSpPr>
        <p:spPr>
          <a:xfrm>
            <a:off x="1541928" y="875433"/>
            <a:ext cx="9744637" cy="809251"/>
          </a:xfrm>
        </p:spPr>
        <p:txBody>
          <a:bodyPr>
            <a:normAutofit/>
          </a:bodyPr>
          <a:lstStyle/>
          <a:p>
            <a:r>
              <a:rPr lang="en-US" dirty="0"/>
              <a:t>Data Uji </a:t>
            </a:r>
            <a:r>
              <a:rPr lang="en-US" dirty="0" err="1"/>
              <a:t>untuk</a:t>
            </a:r>
            <a:r>
              <a:rPr lang="en-US" dirty="0"/>
              <a:t> </a:t>
            </a:r>
            <a:r>
              <a:rPr lang="en-US" dirty="0" err="1"/>
              <a:t>Pengujian</a:t>
            </a:r>
            <a:r>
              <a:rPr lang="en-US" dirty="0"/>
              <a:t> Black Box</a:t>
            </a:r>
          </a:p>
        </p:txBody>
      </p:sp>
      <p:sp>
        <p:nvSpPr>
          <p:cNvPr id="3" name="Content Placeholder 2">
            <a:extLst>
              <a:ext uri="{FF2B5EF4-FFF2-40B4-BE49-F238E27FC236}">
                <a16:creationId xmlns:a16="http://schemas.microsoft.com/office/drawing/2014/main" id="{D03A1A33-4D02-46A0-A7CD-859453E8F59B}"/>
              </a:ext>
            </a:extLst>
          </p:cNvPr>
          <p:cNvSpPr>
            <a:spLocks noGrp="1"/>
          </p:cNvSpPr>
          <p:nvPr>
            <p:ph idx="1"/>
          </p:nvPr>
        </p:nvSpPr>
        <p:spPr>
          <a:xfrm>
            <a:off x="1541928" y="1562583"/>
            <a:ext cx="9744637" cy="4780344"/>
          </a:xfrm>
        </p:spPr>
        <p:txBody>
          <a:bodyPr>
            <a:normAutofit/>
          </a:bodyPr>
          <a:lstStyle/>
          <a:p>
            <a:r>
              <a:rPr lang="en-US" sz="2000" dirty="0" err="1"/>
              <a:t>Dalam</a:t>
            </a:r>
            <a:r>
              <a:rPr lang="en-US" sz="2000" dirty="0"/>
              <a:t> </a:t>
            </a:r>
            <a:r>
              <a:rPr lang="en-US" sz="2000" dirty="0" err="1"/>
              <a:t>Pengujian</a:t>
            </a:r>
            <a:r>
              <a:rPr lang="en-US" sz="2000" dirty="0"/>
              <a:t> Black Box, </a:t>
            </a:r>
            <a:r>
              <a:rPr lang="en-US" sz="2000" dirty="0" err="1"/>
              <a:t>kode</a:t>
            </a:r>
            <a:r>
              <a:rPr lang="en-US" sz="2000" dirty="0"/>
              <a:t> </a:t>
            </a:r>
            <a:r>
              <a:rPr lang="en-US" sz="2000" dirty="0" err="1"/>
              <a:t>tidak</a:t>
            </a:r>
            <a:r>
              <a:rPr lang="en-US" sz="2000" dirty="0"/>
              <a:t> </a:t>
            </a:r>
            <a:r>
              <a:rPr lang="en-US" sz="2000" dirty="0" err="1"/>
              <a:t>terlihat</a:t>
            </a:r>
            <a:r>
              <a:rPr lang="en-US" sz="2000" dirty="0"/>
              <a:t> oleh </a:t>
            </a:r>
            <a:r>
              <a:rPr lang="en-US" sz="2000" dirty="0" err="1"/>
              <a:t>penguji</a:t>
            </a:r>
            <a:r>
              <a:rPr lang="en-US" sz="2000" dirty="0"/>
              <a:t>. </a:t>
            </a:r>
            <a:r>
              <a:rPr lang="en-US" sz="2000" dirty="0" err="1"/>
              <a:t>Kasus</a:t>
            </a:r>
            <a:r>
              <a:rPr lang="en-US" sz="2000" dirty="0"/>
              <a:t> uji </a:t>
            </a:r>
            <a:r>
              <a:rPr lang="en-US" sz="2000" dirty="0" err="1"/>
              <a:t>fungsional</a:t>
            </a:r>
            <a:r>
              <a:rPr lang="en-US" sz="2000" dirty="0"/>
              <a:t> </a:t>
            </a:r>
            <a:r>
              <a:rPr lang="en-US" sz="2000" dirty="0" err="1"/>
              <a:t>dapat</a:t>
            </a:r>
            <a:r>
              <a:rPr lang="en-US" sz="2000" dirty="0"/>
              <a:t> </a:t>
            </a:r>
            <a:r>
              <a:rPr lang="en-US" sz="2000" dirty="0" err="1"/>
              <a:t>memiliki</a:t>
            </a:r>
            <a:r>
              <a:rPr lang="en-US" sz="2000" dirty="0"/>
              <a:t> data uji yang </a:t>
            </a:r>
            <a:r>
              <a:rPr lang="en-US" sz="2000" dirty="0" err="1"/>
              <a:t>memenuhi</a:t>
            </a:r>
            <a:r>
              <a:rPr lang="en-US" sz="2000" dirty="0"/>
              <a:t> </a:t>
            </a:r>
            <a:r>
              <a:rPr lang="en-US" sz="2000" dirty="0" err="1"/>
              <a:t>kriteria</a:t>
            </a:r>
            <a:r>
              <a:rPr lang="en-US" sz="2000" dirty="0"/>
              <a:t> </a:t>
            </a:r>
            <a:r>
              <a:rPr lang="en-US" sz="2000" dirty="0" err="1"/>
              <a:t>berikut</a:t>
            </a:r>
            <a:r>
              <a:rPr lang="en-US" sz="2000" dirty="0"/>
              <a:t> :</a:t>
            </a:r>
          </a:p>
          <a:p>
            <a:pPr lvl="1"/>
            <a:r>
              <a:rPr lang="en-US" sz="2000" b="1" dirty="0" err="1"/>
              <a:t>Tidak</a:t>
            </a:r>
            <a:r>
              <a:rPr lang="en-US" sz="2000" b="1" dirty="0"/>
              <a:t> </a:t>
            </a:r>
            <a:r>
              <a:rPr lang="en-US" sz="2000" b="1" dirty="0" err="1"/>
              <a:t>ada</a:t>
            </a:r>
            <a:r>
              <a:rPr lang="en-US" sz="2000" b="1" dirty="0"/>
              <a:t> data</a:t>
            </a:r>
            <a:r>
              <a:rPr lang="en-US" sz="2000" dirty="0"/>
              <a:t>: </a:t>
            </a:r>
            <a:r>
              <a:rPr lang="en-US" sz="2000" dirty="0" err="1"/>
              <a:t>Periksa</a:t>
            </a:r>
            <a:r>
              <a:rPr lang="en-US" sz="2000" dirty="0"/>
              <a:t> </a:t>
            </a:r>
            <a:r>
              <a:rPr lang="en-US" sz="2000" dirty="0" err="1"/>
              <a:t>respons</a:t>
            </a:r>
            <a:r>
              <a:rPr lang="en-US" sz="2000" dirty="0"/>
              <a:t> </a:t>
            </a:r>
            <a:r>
              <a:rPr lang="en-US" sz="2000" dirty="0" err="1"/>
              <a:t>sistem</a:t>
            </a:r>
            <a:r>
              <a:rPr lang="en-US" sz="2000" dirty="0"/>
              <a:t> </a:t>
            </a:r>
            <a:r>
              <a:rPr lang="en-US" sz="2000" dirty="0" err="1"/>
              <a:t>saat</a:t>
            </a:r>
            <a:r>
              <a:rPr lang="en-US" sz="2000" dirty="0"/>
              <a:t> </a:t>
            </a:r>
            <a:r>
              <a:rPr lang="en-US" sz="2000" dirty="0" err="1"/>
              <a:t>tidak</a:t>
            </a:r>
            <a:r>
              <a:rPr lang="en-US" sz="2000" dirty="0"/>
              <a:t> </a:t>
            </a:r>
            <a:r>
              <a:rPr lang="en-US" sz="2000" dirty="0" err="1"/>
              <a:t>ada</a:t>
            </a:r>
            <a:r>
              <a:rPr lang="en-US" sz="2000" dirty="0"/>
              <a:t> data yang </a:t>
            </a:r>
            <a:r>
              <a:rPr lang="en-US" sz="2000" dirty="0" err="1"/>
              <a:t>dikirimkan</a:t>
            </a:r>
            <a:endParaRPr lang="en-US" sz="2000" dirty="0"/>
          </a:p>
          <a:p>
            <a:pPr lvl="1"/>
            <a:r>
              <a:rPr lang="en-US" sz="2000" b="1" dirty="0"/>
              <a:t>Data valid</a:t>
            </a:r>
            <a:r>
              <a:rPr lang="en-US" sz="2000" dirty="0"/>
              <a:t>: </a:t>
            </a:r>
            <a:r>
              <a:rPr lang="en-US" sz="2000" dirty="0" err="1"/>
              <a:t>Periksa</a:t>
            </a:r>
            <a:r>
              <a:rPr lang="en-US" sz="2000" dirty="0"/>
              <a:t> </a:t>
            </a:r>
            <a:r>
              <a:rPr lang="en-US" sz="2000" dirty="0" err="1"/>
              <a:t>respons</a:t>
            </a:r>
            <a:r>
              <a:rPr lang="en-US" sz="2000" dirty="0"/>
              <a:t> </a:t>
            </a:r>
            <a:r>
              <a:rPr lang="en-US" sz="2000" dirty="0" err="1"/>
              <a:t>sistem</a:t>
            </a:r>
            <a:r>
              <a:rPr lang="en-US" sz="2000" dirty="0"/>
              <a:t> </a:t>
            </a:r>
            <a:r>
              <a:rPr lang="en-US" sz="2000" dirty="0" err="1"/>
              <a:t>ketika</a:t>
            </a:r>
            <a:r>
              <a:rPr lang="en-US" sz="2000" dirty="0"/>
              <a:t> data uji yang valid </a:t>
            </a:r>
            <a:r>
              <a:rPr lang="en-US" sz="2000" dirty="0" err="1"/>
              <a:t>adalah</a:t>
            </a:r>
            <a:r>
              <a:rPr lang="en-US" sz="2000" dirty="0"/>
              <a:t> </a:t>
            </a:r>
            <a:r>
              <a:rPr lang="en-US" sz="2000" dirty="0" err="1"/>
              <a:t>diserahkan</a:t>
            </a:r>
            <a:endParaRPr lang="en-US" sz="2000" dirty="0"/>
          </a:p>
          <a:p>
            <a:pPr lvl="1"/>
            <a:r>
              <a:rPr lang="en-US" sz="2000" b="1" dirty="0"/>
              <a:t>Data </a:t>
            </a:r>
            <a:r>
              <a:rPr lang="en-US" sz="2000" b="1" dirty="0" err="1"/>
              <a:t>tidak</a:t>
            </a:r>
            <a:r>
              <a:rPr lang="en-US" sz="2000" b="1" dirty="0"/>
              <a:t> valid</a:t>
            </a:r>
            <a:r>
              <a:rPr lang="en-US" sz="2000" dirty="0"/>
              <a:t>: </a:t>
            </a:r>
            <a:r>
              <a:rPr lang="en-US" sz="2000" dirty="0" err="1"/>
              <a:t>Periksa</a:t>
            </a:r>
            <a:r>
              <a:rPr lang="en-US" sz="2000" dirty="0"/>
              <a:t> </a:t>
            </a:r>
            <a:r>
              <a:rPr lang="en-US" sz="2000" dirty="0" err="1"/>
              <a:t>respons</a:t>
            </a:r>
            <a:r>
              <a:rPr lang="en-US" sz="2000" dirty="0"/>
              <a:t> </a:t>
            </a:r>
            <a:r>
              <a:rPr lang="en-US" sz="2000" dirty="0" err="1"/>
              <a:t>sistem</a:t>
            </a:r>
            <a:r>
              <a:rPr lang="en-US" sz="2000" dirty="0"/>
              <a:t> </a:t>
            </a:r>
            <a:r>
              <a:rPr lang="en-US" sz="2000" dirty="0" err="1"/>
              <a:t>saat</a:t>
            </a:r>
            <a:r>
              <a:rPr lang="en-US" sz="2000" dirty="0"/>
              <a:t> data </a:t>
            </a:r>
            <a:r>
              <a:rPr lang="en-US" sz="2000" dirty="0" err="1"/>
              <a:t>pengujian</a:t>
            </a:r>
            <a:r>
              <a:rPr lang="en-US" sz="2000" dirty="0"/>
              <a:t> </a:t>
            </a:r>
            <a:r>
              <a:rPr lang="en-US" sz="2000" dirty="0" err="1"/>
              <a:t>Tidak</a:t>
            </a:r>
            <a:r>
              <a:rPr lang="en-US" sz="2000" dirty="0"/>
              <a:t> Valid </a:t>
            </a:r>
            <a:r>
              <a:rPr lang="en-US" sz="2000" dirty="0" err="1"/>
              <a:t>diserahkan</a:t>
            </a:r>
            <a:endParaRPr lang="en-US" sz="2000" dirty="0"/>
          </a:p>
          <a:p>
            <a:pPr lvl="1"/>
            <a:r>
              <a:rPr lang="en-US" sz="2000" b="1" dirty="0"/>
              <a:t>Format data </a:t>
            </a:r>
            <a:r>
              <a:rPr lang="en-US" sz="2000" b="1" dirty="0" err="1"/>
              <a:t>ilegal</a:t>
            </a:r>
            <a:r>
              <a:rPr lang="en-US" sz="2000" dirty="0"/>
              <a:t>: </a:t>
            </a:r>
            <a:r>
              <a:rPr lang="en-US" sz="2000" dirty="0" err="1"/>
              <a:t>Periksa</a:t>
            </a:r>
            <a:r>
              <a:rPr lang="en-US" sz="2000" dirty="0"/>
              <a:t> </a:t>
            </a:r>
            <a:r>
              <a:rPr lang="en-US" sz="2000" dirty="0" err="1"/>
              <a:t>respons</a:t>
            </a:r>
            <a:r>
              <a:rPr lang="en-US" sz="2000" dirty="0"/>
              <a:t> </a:t>
            </a:r>
            <a:r>
              <a:rPr lang="en-US" sz="2000" dirty="0" err="1"/>
              <a:t>sistem</a:t>
            </a:r>
            <a:r>
              <a:rPr lang="en-US" sz="2000" dirty="0"/>
              <a:t> </a:t>
            </a:r>
            <a:r>
              <a:rPr lang="en-US" sz="2000" dirty="0" err="1"/>
              <a:t>saat</a:t>
            </a:r>
            <a:r>
              <a:rPr lang="en-US" sz="2000" dirty="0"/>
              <a:t> data uji </a:t>
            </a:r>
            <a:r>
              <a:rPr lang="en-US" sz="2000" dirty="0" err="1"/>
              <a:t>masuk</a:t>
            </a:r>
            <a:r>
              <a:rPr lang="en-US" sz="2000" dirty="0"/>
              <a:t> format yang </a:t>
            </a:r>
            <a:r>
              <a:rPr lang="en-US" sz="2000" dirty="0" err="1"/>
              <a:t>tidak</a:t>
            </a:r>
            <a:r>
              <a:rPr lang="en-US" sz="2000" dirty="0"/>
              <a:t> valid</a:t>
            </a:r>
          </a:p>
          <a:p>
            <a:pPr lvl="1"/>
            <a:r>
              <a:rPr lang="en-US" sz="2000" b="1" dirty="0"/>
              <a:t>Dataset </a:t>
            </a:r>
            <a:r>
              <a:rPr lang="en-US" sz="2000" b="1" dirty="0" err="1"/>
              <a:t>Kondisi</a:t>
            </a:r>
            <a:r>
              <a:rPr lang="en-US" sz="2000" b="1" dirty="0"/>
              <a:t> Batas</a:t>
            </a:r>
            <a:r>
              <a:rPr lang="en-US" sz="2000" dirty="0"/>
              <a:t>: Data uji </a:t>
            </a:r>
            <a:r>
              <a:rPr lang="en-US" sz="2000" dirty="0" err="1"/>
              <a:t>memenuhi</a:t>
            </a:r>
            <a:r>
              <a:rPr lang="en-US" sz="2000" dirty="0"/>
              <a:t>  </a:t>
            </a:r>
            <a:r>
              <a:rPr lang="en-US" sz="2000" dirty="0" err="1"/>
              <a:t>kondisi</a:t>
            </a:r>
            <a:r>
              <a:rPr lang="en-US" sz="2000" dirty="0"/>
              <a:t> </a:t>
            </a:r>
            <a:r>
              <a:rPr lang="en-US" sz="2000" dirty="0" err="1"/>
              <a:t>nilai</a:t>
            </a:r>
            <a:r>
              <a:rPr lang="en-US" sz="2000" dirty="0"/>
              <a:t> </a:t>
            </a:r>
            <a:r>
              <a:rPr lang="en-US" sz="2000" dirty="0" err="1"/>
              <a:t>batas</a:t>
            </a:r>
            <a:endParaRPr lang="en-US" sz="2000" dirty="0"/>
          </a:p>
          <a:p>
            <a:pPr lvl="1"/>
            <a:r>
              <a:rPr lang="en-US" sz="2000" b="1" dirty="0"/>
              <a:t>Data set </a:t>
            </a:r>
            <a:r>
              <a:rPr lang="en-US" sz="2000" b="1" dirty="0" err="1"/>
              <a:t>Partisi</a:t>
            </a:r>
            <a:r>
              <a:rPr lang="en-US" sz="2000" b="1" dirty="0"/>
              <a:t> </a:t>
            </a:r>
            <a:r>
              <a:rPr lang="en-US" sz="2000" b="1" dirty="0" err="1"/>
              <a:t>Ekuivalensi</a:t>
            </a:r>
            <a:r>
              <a:rPr lang="en-US" sz="2000" dirty="0"/>
              <a:t>: Data uji yang </a:t>
            </a:r>
            <a:r>
              <a:rPr lang="en-US" sz="2000" dirty="0" err="1"/>
              <a:t>memenuhi</a:t>
            </a:r>
            <a:r>
              <a:rPr lang="en-US" sz="2000" dirty="0"/>
              <a:t> </a:t>
            </a:r>
            <a:r>
              <a:rPr lang="en-US" sz="2000" dirty="0" err="1"/>
              <a:t>syarat</a:t>
            </a:r>
            <a:r>
              <a:rPr lang="en-US" sz="2000" dirty="0"/>
              <a:t> </a:t>
            </a:r>
            <a:r>
              <a:rPr lang="en-US" sz="2000" dirty="0" err="1"/>
              <a:t>partisi</a:t>
            </a:r>
            <a:r>
              <a:rPr lang="en-US" sz="2000" dirty="0"/>
              <a:t> </a:t>
            </a:r>
            <a:r>
              <a:rPr lang="en-US" sz="2000" dirty="0" err="1"/>
              <a:t>kesetaraan</a:t>
            </a:r>
            <a:r>
              <a:rPr lang="en-US" sz="2000" dirty="0"/>
              <a:t>.</a:t>
            </a:r>
          </a:p>
          <a:p>
            <a:pPr lvl="1"/>
            <a:r>
              <a:rPr lang="en-US" sz="2000" b="1" dirty="0"/>
              <a:t>Data set </a:t>
            </a:r>
            <a:r>
              <a:rPr lang="en-US" sz="2000" b="1" dirty="0" err="1"/>
              <a:t>Tabel</a:t>
            </a:r>
            <a:r>
              <a:rPr lang="en-US" sz="2000" b="1" dirty="0"/>
              <a:t> Keputusan</a:t>
            </a:r>
            <a:r>
              <a:rPr lang="en-US" sz="2000" dirty="0"/>
              <a:t>: Data uji yang </a:t>
            </a:r>
            <a:r>
              <a:rPr lang="en-US" sz="2000" dirty="0" err="1"/>
              <a:t>memenuhi</a:t>
            </a:r>
            <a:r>
              <a:rPr lang="en-US" sz="2000" dirty="0"/>
              <a:t> </a:t>
            </a:r>
            <a:r>
              <a:rPr lang="en-US" sz="2000" dirty="0" err="1"/>
              <a:t>syarat</a:t>
            </a:r>
            <a:r>
              <a:rPr lang="en-US" sz="2000" dirty="0"/>
              <a:t> strategi </a:t>
            </a:r>
            <a:r>
              <a:rPr lang="en-US" sz="2000" dirty="0" err="1"/>
              <a:t>pengujian</a:t>
            </a:r>
            <a:r>
              <a:rPr lang="en-US" sz="2000" dirty="0"/>
              <a:t> table </a:t>
            </a:r>
            <a:r>
              <a:rPr lang="en-US" sz="2000" dirty="0" err="1"/>
              <a:t>keputusan</a:t>
            </a:r>
            <a:endParaRPr lang="en-US" sz="2000" dirty="0"/>
          </a:p>
          <a:p>
            <a:pPr lvl="1"/>
            <a:r>
              <a:rPr lang="en-US" sz="2000" b="1" dirty="0"/>
              <a:t>Data set Uji </a:t>
            </a:r>
            <a:r>
              <a:rPr lang="en-US" sz="2000" b="1" dirty="0" err="1"/>
              <a:t>Transisi</a:t>
            </a:r>
            <a:r>
              <a:rPr lang="en-US" sz="2000" b="1" dirty="0"/>
              <a:t> Status</a:t>
            </a:r>
            <a:r>
              <a:rPr lang="en-US" sz="2000" dirty="0"/>
              <a:t>: Data uji </a:t>
            </a:r>
            <a:r>
              <a:rPr lang="en-US" sz="2000" dirty="0" err="1"/>
              <a:t>memenuhi</a:t>
            </a:r>
            <a:r>
              <a:rPr lang="en-US" sz="2000" dirty="0"/>
              <a:t> strategi </a:t>
            </a:r>
            <a:r>
              <a:rPr lang="en-US" sz="2000" dirty="0" err="1"/>
              <a:t>pengujian</a:t>
            </a:r>
            <a:r>
              <a:rPr lang="en-US" sz="2000" dirty="0"/>
              <a:t> state  </a:t>
            </a:r>
            <a:r>
              <a:rPr lang="en-US" sz="2000" dirty="0" err="1"/>
              <a:t>transisi</a:t>
            </a:r>
            <a:endParaRPr lang="en-US" sz="2000" dirty="0"/>
          </a:p>
          <a:p>
            <a:pPr lvl="1"/>
            <a:r>
              <a:rPr lang="en-US" sz="2000" b="1" dirty="0"/>
              <a:t>Data Uji Use Case </a:t>
            </a:r>
            <a:r>
              <a:rPr lang="en-US" sz="2000" dirty="0"/>
              <a:t>: Data Uji </a:t>
            </a:r>
            <a:r>
              <a:rPr lang="en-US" sz="2000" dirty="0" err="1"/>
              <a:t>sinkron</a:t>
            </a:r>
            <a:r>
              <a:rPr lang="en-US" sz="2000" dirty="0"/>
              <a:t> </a:t>
            </a:r>
            <a:r>
              <a:rPr lang="en-US" sz="2000" dirty="0" err="1"/>
              <a:t>dengan</a:t>
            </a:r>
            <a:r>
              <a:rPr lang="en-US" sz="2000" dirty="0"/>
              <a:t> use case.</a:t>
            </a:r>
          </a:p>
          <a:p>
            <a:pPr marL="0" indent="0">
              <a:buNone/>
            </a:pPr>
            <a:endParaRPr lang="en-US" dirty="0"/>
          </a:p>
        </p:txBody>
      </p:sp>
    </p:spTree>
    <p:extLst>
      <p:ext uri="{BB962C8B-B14F-4D97-AF65-F5344CB8AC3E}">
        <p14:creationId xmlns:p14="http://schemas.microsoft.com/office/powerpoint/2010/main" val="8823689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3473-60EB-46DD-AFA7-1A98D584BD59}"/>
              </a:ext>
            </a:extLst>
          </p:cNvPr>
          <p:cNvSpPr>
            <a:spLocks noGrp="1"/>
          </p:cNvSpPr>
          <p:nvPr>
            <p:ph type="title"/>
          </p:nvPr>
        </p:nvSpPr>
        <p:spPr>
          <a:xfrm>
            <a:off x="1223681" y="2481814"/>
            <a:ext cx="9744637" cy="809251"/>
          </a:xfrm>
        </p:spPr>
        <p:txBody>
          <a:bodyPr>
            <a:noAutofit/>
          </a:bodyPr>
          <a:lstStyle/>
          <a:p>
            <a:r>
              <a:rPr lang="en-US" sz="5400" i="1" dirty="0" err="1">
                <a:solidFill>
                  <a:schemeClr val="accent5">
                    <a:lumMod val="75000"/>
                  </a:schemeClr>
                </a:solidFill>
              </a:rPr>
              <a:t>Pengujian</a:t>
            </a:r>
            <a:r>
              <a:rPr lang="en-US" sz="5400" i="1" dirty="0">
                <a:solidFill>
                  <a:schemeClr val="accent5">
                    <a:lumMod val="75000"/>
                  </a:schemeClr>
                </a:solidFill>
              </a:rPr>
              <a:t> </a:t>
            </a:r>
            <a:r>
              <a:rPr lang="en-US" sz="5400" i="1" dirty="0" err="1">
                <a:solidFill>
                  <a:schemeClr val="accent5">
                    <a:lumMod val="75000"/>
                  </a:schemeClr>
                </a:solidFill>
              </a:rPr>
              <a:t>Statik</a:t>
            </a:r>
            <a:endParaRPr lang="en-US" sz="5400" i="1" dirty="0">
              <a:solidFill>
                <a:schemeClr val="accent5">
                  <a:lumMod val="75000"/>
                </a:schemeClr>
              </a:solidFill>
            </a:endParaRPr>
          </a:p>
        </p:txBody>
      </p:sp>
    </p:spTree>
    <p:extLst>
      <p:ext uri="{BB962C8B-B14F-4D97-AF65-F5344CB8AC3E}">
        <p14:creationId xmlns:p14="http://schemas.microsoft.com/office/powerpoint/2010/main" val="30459671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Pengujian</a:t>
            </a:r>
            <a:r>
              <a:rPr lang="en-US" dirty="0"/>
              <a:t> </a:t>
            </a:r>
            <a:r>
              <a:rPr lang="en-US" dirty="0" err="1"/>
              <a:t>Statik</a:t>
            </a:r>
            <a:r>
              <a:rPr lang="en-US" dirty="0"/>
              <a:t> ?</a:t>
            </a:r>
            <a:endParaRPr lang="id-ID" dirty="0"/>
          </a:p>
        </p:txBody>
      </p:sp>
      <p:sp>
        <p:nvSpPr>
          <p:cNvPr id="3" name="Content Placeholder 2"/>
          <p:cNvSpPr>
            <a:spLocks noGrp="1"/>
          </p:cNvSpPr>
          <p:nvPr>
            <p:ph idx="1"/>
          </p:nvPr>
        </p:nvSpPr>
        <p:spPr>
          <a:xfrm>
            <a:off x="1541928" y="2034709"/>
            <a:ext cx="9744637" cy="3588851"/>
          </a:xfrm>
        </p:spPr>
        <p:txBody>
          <a:bodyPr>
            <a:noAutofit/>
          </a:bodyPr>
          <a:lstStyle/>
          <a:p>
            <a:r>
              <a:rPr lang="en-US" sz="2000" dirty="0" err="1"/>
              <a:t>Pengujian</a:t>
            </a:r>
            <a:r>
              <a:rPr lang="en-US" sz="2000" dirty="0"/>
              <a:t> </a:t>
            </a:r>
            <a:r>
              <a:rPr lang="en-US" sz="2000" dirty="0" err="1"/>
              <a:t>statik</a:t>
            </a:r>
            <a:r>
              <a:rPr lang="en-US" sz="2000" dirty="0"/>
              <a:t> </a:t>
            </a:r>
            <a:r>
              <a:rPr lang="en-US" sz="2000" dirty="0" err="1"/>
              <a:t>didefinisikan</a:t>
            </a:r>
            <a:r>
              <a:rPr lang="en-US" sz="2000" dirty="0"/>
              <a:t> </a:t>
            </a:r>
            <a:r>
              <a:rPr lang="en-US" sz="2000" dirty="0" err="1"/>
              <a:t>sebagai</a:t>
            </a:r>
            <a:r>
              <a:rPr lang="en-US" sz="2000" dirty="0"/>
              <a:t> </a:t>
            </a:r>
            <a:r>
              <a:rPr lang="en-US" sz="2000" dirty="0" err="1"/>
              <a:t>pengujian</a:t>
            </a:r>
            <a:r>
              <a:rPr lang="en-US" sz="2000" dirty="0"/>
              <a:t> </a:t>
            </a:r>
            <a:r>
              <a:rPr lang="en-US" sz="2000" dirty="0" err="1"/>
              <a:t>perangkat</a:t>
            </a:r>
            <a:r>
              <a:rPr lang="en-US" sz="2000" dirty="0"/>
              <a:t> </a:t>
            </a:r>
            <a:r>
              <a:rPr lang="en-US" sz="2000" dirty="0" err="1"/>
              <a:t>lunak</a:t>
            </a:r>
            <a:r>
              <a:rPr lang="en-US" sz="2000" dirty="0"/>
              <a:t> yang </a:t>
            </a:r>
            <a:r>
              <a:rPr lang="en-US" sz="2000" dirty="0" err="1"/>
              <a:t>digunakan</a:t>
            </a:r>
            <a:r>
              <a:rPr lang="en-US" sz="2000" dirty="0"/>
              <a:t> </a:t>
            </a:r>
            <a:r>
              <a:rPr lang="en-US" sz="2000" dirty="0" err="1"/>
              <a:t>untuk</a:t>
            </a:r>
            <a:r>
              <a:rPr lang="en-US" sz="2000" dirty="0"/>
              <a:t> </a:t>
            </a:r>
            <a:r>
              <a:rPr lang="en-US" sz="2000" dirty="0" err="1"/>
              <a:t>memeriksa</a:t>
            </a:r>
            <a:r>
              <a:rPr lang="en-US" sz="2000" dirty="0"/>
              <a:t> </a:t>
            </a:r>
            <a:r>
              <a:rPr lang="en-US" sz="2000" dirty="0" err="1"/>
              <a:t>cacat</a:t>
            </a:r>
            <a:r>
              <a:rPr lang="en-US" sz="2000" dirty="0"/>
              <a:t> pada </a:t>
            </a:r>
            <a:r>
              <a:rPr lang="en-US" sz="2000" dirty="0" err="1"/>
              <a:t>perangkat</a:t>
            </a:r>
            <a:r>
              <a:rPr lang="en-US" sz="2000" dirty="0"/>
              <a:t> </a:t>
            </a:r>
            <a:r>
              <a:rPr lang="en-US" sz="2000" dirty="0" err="1"/>
              <a:t>lunak</a:t>
            </a:r>
            <a:r>
              <a:rPr lang="en-US" sz="2000" dirty="0"/>
              <a:t> </a:t>
            </a:r>
            <a:r>
              <a:rPr lang="en-US" sz="2000" dirty="0" err="1"/>
              <a:t>tanpa</a:t>
            </a:r>
            <a:r>
              <a:rPr lang="en-US" sz="2000" dirty="0"/>
              <a:t> </a:t>
            </a:r>
            <a:r>
              <a:rPr lang="en-US" sz="2000" dirty="0" err="1"/>
              <a:t>benar-benar</a:t>
            </a:r>
            <a:r>
              <a:rPr lang="en-US" sz="2000" dirty="0"/>
              <a:t> </a:t>
            </a:r>
            <a:r>
              <a:rPr lang="en-US" sz="2000" dirty="0" err="1"/>
              <a:t>menjalankannya</a:t>
            </a:r>
            <a:r>
              <a:rPr lang="en-US" sz="2000" dirty="0"/>
              <a:t>. </a:t>
            </a:r>
          </a:p>
          <a:p>
            <a:r>
              <a:rPr lang="en-US" sz="2000" dirty="0" err="1"/>
              <a:t>Bagian</a:t>
            </a:r>
            <a:r>
              <a:rPr lang="en-US" sz="2000" dirty="0"/>
              <a:t> </a:t>
            </a:r>
            <a:r>
              <a:rPr lang="en-US" sz="2000" dirty="0" err="1"/>
              <a:t>penghitungnya</a:t>
            </a:r>
            <a:r>
              <a:rPr lang="en-US" sz="2000" dirty="0"/>
              <a:t> </a:t>
            </a:r>
            <a:r>
              <a:rPr lang="en-US" sz="2000" dirty="0" err="1"/>
              <a:t>adalah</a:t>
            </a:r>
            <a:r>
              <a:rPr lang="en-US" sz="2000" dirty="0"/>
              <a:t> </a:t>
            </a:r>
            <a:r>
              <a:rPr lang="en-US" sz="2000" dirty="0" err="1"/>
              <a:t>pengujian</a:t>
            </a:r>
            <a:r>
              <a:rPr lang="en-US" sz="2000" dirty="0"/>
              <a:t> </a:t>
            </a:r>
            <a:r>
              <a:rPr lang="en-US" sz="2000" dirty="0" err="1"/>
              <a:t>dinamis</a:t>
            </a:r>
            <a:r>
              <a:rPr lang="en-US" sz="2000" dirty="0"/>
              <a:t> yang </a:t>
            </a:r>
            <a:r>
              <a:rPr lang="en-US" sz="2000" dirty="0" err="1"/>
              <a:t>memeriksa</a:t>
            </a:r>
            <a:r>
              <a:rPr lang="en-US" sz="2000" dirty="0"/>
              <a:t> </a:t>
            </a:r>
            <a:r>
              <a:rPr lang="en-US" sz="2000" dirty="0" err="1"/>
              <a:t>aplikasi</a:t>
            </a:r>
            <a:r>
              <a:rPr lang="en-US" sz="2000" dirty="0"/>
              <a:t> Ketika program </a:t>
            </a:r>
            <a:r>
              <a:rPr lang="en-US" sz="2000" dirty="0" err="1"/>
              <a:t>dijalankan</a:t>
            </a:r>
            <a:r>
              <a:rPr lang="en-US" sz="2000" dirty="0"/>
              <a:t>. </a:t>
            </a:r>
          </a:p>
          <a:p>
            <a:r>
              <a:rPr lang="en-US" sz="2000" dirty="0" err="1"/>
              <a:t>Pengujian</a:t>
            </a:r>
            <a:r>
              <a:rPr lang="en-US" sz="2000" dirty="0"/>
              <a:t> statis </a:t>
            </a:r>
            <a:r>
              <a:rPr lang="en-US" sz="2000" dirty="0" err="1"/>
              <a:t>dilakukan</a:t>
            </a:r>
            <a:r>
              <a:rPr lang="en-US" sz="2000" dirty="0"/>
              <a:t> </a:t>
            </a:r>
            <a:r>
              <a:rPr lang="en-US" sz="2000" dirty="0" err="1"/>
              <a:t>untuk</a:t>
            </a:r>
            <a:r>
              <a:rPr lang="en-US" sz="2000" dirty="0"/>
              <a:t> </a:t>
            </a:r>
            <a:r>
              <a:rPr lang="en-US" sz="2000" dirty="0" err="1"/>
              <a:t>menghindari</a:t>
            </a:r>
            <a:r>
              <a:rPr lang="en-US" sz="2000" dirty="0"/>
              <a:t> </a:t>
            </a:r>
            <a:r>
              <a:rPr lang="en-US" sz="2000" dirty="0" err="1"/>
              <a:t>kesalahan</a:t>
            </a:r>
            <a:r>
              <a:rPr lang="en-US" sz="2000" dirty="0"/>
              <a:t> pada </a:t>
            </a:r>
            <a:r>
              <a:rPr lang="en-US" sz="2000" dirty="0" err="1"/>
              <a:t>tahap</a:t>
            </a:r>
            <a:r>
              <a:rPr lang="en-US" sz="2000" dirty="0"/>
              <a:t> </a:t>
            </a:r>
            <a:r>
              <a:rPr lang="en-US" sz="2000" dirty="0" err="1"/>
              <a:t>awal</a:t>
            </a:r>
            <a:r>
              <a:rPr lang="en-US" sz="2000" dirty="0"/>
              <a:t> </a:t>
            </a:r>
            <a:r>
              <a:rPr lang="en-US" sz="2000" dirty="0" err="1"/>
              <a:t>pengembangan</a:t>
            </a:r>
            <a:r>
              <a:rPr lang="en-US" sz="2000" dirty="0"/>
              <a:t> </a:t>
            </a:r>
            <a:r>
              <a:rPr lang="en-US" sz="2000" dirty="0" err="1"/>
              <a:t>karena</a:t>
            </a:r>
            <a:r>
              <a:rPr lang="en-US" sz="2000" dirty="0"/>
              <a:t> </a:t>
            </a:r>
            <a:r>
              <a:rPr lang="en-US" sz="2000" dirty="0" err="1"/>
              <a:t>lebih</a:t>
            </a:r>
            <a:r>
              <a:rPr lang="en-US" sz="2000" dirty="0"/>
              <a:t> </a:t>
            </a:r>
            <a:r>
              <a:rPr lang="en-US" sz="2000" dirty="0" err="1"/>
              <a:t>mudah</a:t>
            </a:r>
            <a:r>
              <a:rPr lang="en-US" sz="2000" dirty="0"/>
              <a:t> Ketika </a:t>
            </a:r>
            <a:r>
              <a:rPr lang="en-US" sz="2000" dirty="0" err="1"/>
              <a:t>menemukan</a:t>
            </a:r>
            <a:r>
              <a:rPr lang="en-US" sz="2000" dirty="0"/>
              <a:t> </a:t>
            </a:r>
            <a:r>
              <a:rPr lang="en-US" sz="2000" dirty="0" err="1"/>
              <a:t>sumber</a:t>
            </a:r>
            <a:r>
              <a:rPr lang="en-US" sz="2000" dirty="0"/>
              <a:t> </a:t>
            </a:r>
            <a:r>
              <a:rPr lang="en-US" sz="2000" dirty="0" err="1"/>
              <a:t>kegagalannya</a:t>
            </a:r>
            <a:r>
              <a:rPr lang="en-US" sz="2000" dirty="0"/>
              <a:t>, dan </a:t>
            </a:r>
            <a:r>
              <a:rPr lang="en-US" sz="2000" dirty="0" err="1"/>
              <a:t>kegagalannya</a:t>
            </a:r>
            <a:r>
              <a:rPr lang="en-US" sz="2000" dirty="0"/>
              <a:t> </a:t>
            </a:r>
            <a:r>
              <a:rPr lang="en-US" sz="2000" dirty="0" err="1"/>
              <a:t>itu</a:t>
            </a:r>
            <a:r>
              <a:rPr lang="en-US" sz="2000" dirty="0"/>
              <a:t> </a:t>
            </a:r>
            <a:r>
              <a:rPr lang="en-US" sz="2000" dirty="0" err="1"/>
              <a:t>sendiri</a:t>
            </a:r>
            <a:r>
              <a:rPr lang="en-US" sz="2000" dirty="0"/>
              <a:t>.  </a:t>
            </a:r>
          </a:p>
          <a:p>
            <a:r>
              <a:rPr lang="en-US" sz="2000" dirty="0" err="1"/>
              <a:t>Pengujian</a:t>
            </a:r>
            <a:r>
              <a:rPr lang="en-US" sz="2000" dirty="0"/>
              <a:t> statis </a:t>
            </a:r>
            <a:r>
              <a:rPr lang="en-US" sz="2000" dirty="0" err="1"/>
              <a:t>membantu</a:t>
            </a:r>
            <a:r>
              <a:rPr lang="en-US" sz="2000" dirty="0"/>
              <a:t> </a:t>
            </a:r>
            <a:r>
              <a:rPr lang="en-US" sz="2000" dirty="0" err="1"/>
              <a:t>menemukan</a:t>
            </a:r>
            <a:r>
              <a:rPr lang="en-US" sz="2000" dirty="0"/>
              <a:t> </a:t>
            </a:r>
            <a:r>
              <a:rPr lang="en-US" sz="2000" dirty="0" err="1"/>
              <a:t>kesalahan</a:t>
            </a:r>
            <a:r>
              <a:rPr lang="en-US" sz="2000" dirty="0"/>
              <a:t> yang </a:t>
            </a:r>
            <a:r>
              <a:rPr lang="en-US" sz="2000" dirty="0" err="1"/>
              <a:t>mungkin</a:t>
            </a:r>
            <a:r>
              <a:rPr lang="en-US" sz="2000" dirty="0"/>
              <a:t> </a:t>
            </a:r>
            <a:r>
              <a:rPr lang="en-US" sz="2000" dirty="0" err="1"/>
              <a:t>tidak</a:t>
            </a:r>
            <a:r>
              <a:rPr lang="en-US" sz="2000" dirty="0"/>
              <a:t> </a:t>
            </a:r>
            <a:r>
              <a:rPr lang="en-US" sz="2000" dirty="0" err="1"/>
              <a:t>ditemukan</a:t>
            </a:r>
            <a:r>
              <a:rPr lang="en-US" sz="2000" dirty="0"/>
              <a:t> oleh </a:t>
            </a:r>
            <a:r>
              <a:rPr lang="en-US" sz="2000" dirty="0" err="1"/>
              <a:t>pengujian</a:t>
            </a:r>
            <a:r>
              <a:rPr lang="en-US" sz="2000" dirty="0"/>
              <a:t> </a:t>
            </a:r>
            <a:r>
              <a:rPr lang="en-US" sz="2000" dirty="0" err="1"/>
              <a:t>dinamis</a:t>
            </a:r>
            <a:r>
              <a:rPr lang="en-US" sz="2000" dirty="0"/>
              <a:t>. </a:t>
            </a:r>
            <a:r>
              <a:rPr lang="en-US" sz="2000" dirty="0" err="1"/>
              <a:t>Dua</a:t>
            </a:r>
            <a:r>
              <a:rPr lang="en-US" sz="2000" dirty="0"/>
              <a:t> </a:t>
            </a:r>
            <a:r>
              <a:rPr lang="en-US" sz="2000" dirty="0" err="1"/>
              <a:t>tipe</a:t>
            </a:r>
            <a:r>
              <a:rPr lang="en-US" sz="2000" dirty="0"/>
              <a:t> </a:t>
            </a:r>
            <a:r>
              <a:rPr lang="en-US" sz="2000" dirty="0" err="1"/>
              <a:t>utama</a:t>
            </a:r>
            <a:r>
              <a:rPr lang="en-US" sz="2000" dirty="0"/>
              <a:t> </a:t>
            </a:r>
            <a:r>
              <a:rPr lang="en-US" sz="2000" dirty="0" err="1"/>
              <a:t>dari</a:t>
            </a:r>
            <a:r>
              <a:rPr lang="en-US" sz="2000" dirty="0"/>
              <a:t>  </a:t>
            </a:r>
            <a:r>
              <a:rPr lang="en-US" sz="2000" dirty="0" err="1"/>
              <a:t>pengujian</a:t>
            </a:r>
            <a:r>
              <a:rPr lang="en-US" sz="2000" dirty="0"/>
              <a:t> statis </a:t>
            </a:r>
            <a:r>
              <a:rPr lang="en-US" sz="2000" dirty="0" err="1"/>
              <a:t>adalah</a:t>
            </a:r>
            <a:r>
              <a:rPr lang="en-US" sz="2000" dirty="0"/>
              <a:t> :</a:t>
            </a:r>
          </a:p>
          <a:p>
            <a:pPr marL="800100" lvl="1" indent="-342900">
              <a:buAutoNum type="arabicPeriod"/>
            </a:pPr>
            <a:r>
              <a:rPr lang="en-US" sz="2000" dirty="0" err="1"/>
              <a:t>Pengujian</a:t>
            </a:r>
            <a:r>
              <a:rPr lang="en-US" sz="2000" dirty="0"/>
              <a:t> Manual</a:t>
            </a:r>
          </a:p>
          <a:p>
            <a:pPr marL="800100" lvl="1" indent="-342900">
              <a:buAutoNum type="arabicPeriod"/>
            </a:pPr>
            <a:r>
              <a:rPr lang="en-US" sz="2000" dirty="0" err="1"/>
              <a:t>Analisis</a:t>
            </a:r>
            <a:r>
              <a:rPr lang="en-US" sz="2000" dirty="0"/>
              <a:t> </a:t>
            </a:r>
            <a:r>
              <a:rPr lang="en-US" sz="2000" dirty="0" err="1"/>
              <a:t>otomatis</a:t>
            </a:r>
            <a:r>
              <a:rPr lang="en-US" sz="2000" dirty="0"/>
              <a:t> </a:t>
            </a:r>
            <a:r>
              <a:rPr lang="en-US" sz="2000" dirty="0" err="1"/>
              <a:t>menggunakan</a:t>
            </a:r>
            <a:r>
              <a:rPr lang="en-US" sz="2000" dirty="0"/>
              <a:t> tool</a:t>
            </a:r>
            <a:endParaRPr lang="id-ID" sz="2000" dirty="0"/>
          </a:p>
        </p:txBody>
      </p:sp>
      <p:sp>
        <p:nvSpPr>
          <p:cNvPr id="4"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id-ID" sz="1200" b="1" dirty="0">
                <a:solidFill>
                  <a:schemeClr val="accent5">
                    <a:lumMod val="75000"/>
                  </a:schemeClr>
                </a:solidFill>
              </a:rPr>
              <a:t>SOFTWARE QUALITY &amp; TESTING</a:t>
            </a:r>
            <a:endParaRPr lang="en-ID" sz="1050" b="1" dirty="0">
              <a:solidFill>
                <a:schemeClr val="accent5">
                  <a:lumMod val="75000"/>
                </a:schemeClr>
              </a:solidFill>
            </a:endParaRP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3100513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Apakah</a:t>
            </a:r>
            <a:r>
              <a:rPr lang="en-US" dirty="0"/>
              <a:t> Review </a:t>
            </a:r>
            <a:r>
              <a:rPr lang="en-US" dirty="0" err="1"/>
              <a:t>Pengujian</a:t>
            </a:r>
            <a:r>
              <a:rPr lang="en-US" dirty="0"/>
              <a:t> </a:t>
            </a:r>
            <a:r>
              <a:rPr lang="en-US" dirty="0" err="1"/>
              <a:t>Statik</a:t>
            </a:r>
            <a:r>
              <a:rPr lang="en-US" dirty="0"/>
              <a:t> ?</a:t>
            </a:r>
            <a:endParaRPr lang="id-ID" dirty="0"/>
          </a:p>
        </p:txBody>
      </p:sp>
      <p:sp>
        <p:nvSpPr>
          <p:cNvPr id="3" name="Content Placeholder 2"/>
          <p:cNvSpPr>
            <a:spLocks noGrp="1"/>
          </p:cNvSpPr>
          <p:nvPr>
            <p:ph idx="1"/>
          </p:nvPr>
        </p:nvSpPr>
        <p:spPr/>
        <p:txBody>
          <a:bodyPr>
            <a:noAutofit/>
          </a:bodyPr>
          <a:lstStyle/>
          <a:p>
            <a:pPr marL="0" indent="0">
              <a:buNone/>
            </a:pPr>
            <a:r>
              <a:rPr lang="en-US" sz="2000" dirty="0"/>
              <a:t>Review </a:t>
            </a:r>
            <a:r>
              <a:rPr lang="en-US" sz="2000" dirty="0" err="1"/>
              <a:t>dalam</a:t>
            </a:r>
            <a:r>
              <a:rPr lang="en-US" sz="2000" dirty="0"/>
              <a:t> </a:t>
            </a:r>
            <a:r>
              <a:rPr lang="en-US" sz="2000" dirty="0" err="1"/>
              <a:t>pengujian</a:t>
            </a:r>
            <a:r>
              <a:rPr lang="en-US" sz="2000" dirty="0"/>
              <a:t> statis </a:t>
            </a:r>
            <a:r>
              <a:rPr lang="en-US" sz="2000" dirty="0" err="1"/>
              <a:t>adalah</a:t>
            </a:r>
            <a:r>
              <a:rPr lang="en-US" sz="2000" dirty="0"/>
              <a:t> proses </a:t>
            </a:r>
            <a:r>
              <a:rPr lang="en-US" sz="2000" dirty="0" err="1"/>
              <a:t>atau</a:t>
            </a:r>
            <a:r>
              <a:rPr lang="en-US" sz="2000" dirty="0"/>
              <a:t> </a:t>
            </a:r>
            <a:r>
              <a:rPr lang="en-US" sz="2000" dirty="0" err="1"/>
              <a:t>pertemuan</a:t>
            </a:r>
            <a:r>
              <a:rPr lang="en-US" sz="2000" dirty="0"/>
              <a:t> yang </a:t>
            </a:r>
            <a:r>
              <a:rPr lang="en-US" sz="2000" dirty="0" err="1"/>
              <a:t>diadakan</a:t>
            </a:r>
            <a:r>
              <a:rPr lang="en-US" sz="2000" dirty="0"/>
              <a:t> </a:t>
            </a:r>
            <a:r>
              <a:rPr lang="en-US" sz="2000" dirty="0" err="1"/>
              <a:t>untuk</a:t>
            </a:r>
            <a:r>
              <a:rPr lang="en-US" sz="2000" dirty="0"/>
              <a:t> </a:t>
            </a:r>
            <a:r>
              <a:rPr lang="en-US" sz="2000" dirty="0" err="1"/>
              <a:t>menemukan</a:t>
            </a:r>
            <a:r>
              <a:rPr lang="en-US" sz="2000" dirty="0"/>
              <a:t> </a:t>
            </a:r>
            <a:r>
              <a:rPr lang="en-US" sz="2000" dirty="0" err="1"/>
              <a:t>cacat</a:t>
            </a:r>
            <a:r>
              <a:rPr lang="en-US" sz="2000" dirty="0"/>
              <a:t> yang </a:t>
            </a:r>
            <a:r>
              <a:rPr lang="en-US" sz="2000" dirty="0" err="1"/>
              <a:t>berpotensi</a:t>
            </a:r>
            <a:r>
              <a:rPr lang="en-US" sz="2000" dirty="0"/>
              <a:t> </a:t>
            </a:r>
            <a:r>
              <a:rPr lang="en-US" sz="2000" dirty="0" err="1"/>
              <a:t>dalam</a:t>
            </a:r>
            <a:r>
              <a:rPr lang="en-US" sz="2000" dirty="0"/>
              <a:t> </a:t>
            </a:r>
            <a:r>
              <a:rPr lang="en-US" sz="2000" dirty="0" err="1"/>
              <a:t>perancangan</a:t>
            </a:r>
            <a:r>
              <a:rPr lang="en-US" sz="2000" dirty="0"/>
              <a:t> program </a:t>
            </a:r>
            <a:r>
              <a:rPr lang="en-US" sz="2000" dirty="0" err="1"/>
              <a:t>apapun</a:t>
            </a:r>
            <a:r>
              <a:rPr lang="en-US" sz="2000" dirty="0"/>
              <a:t>. </a:t>
            </a:r>
            <a:r>
              <a:rPr lang="en-US" sz="2000" dirty="0" err="1"/>
              <a:t>Selain</a:t>
            </a:r>
            <a:r>
              <a:rPr lang="en-US" sz="2000" dirty="0"/>
              <a:t> </a:t>
            </a:r>
            <a:r>
              <a:rPr lang="en-US" sz="2000" dirty="0" err="1"/>
              <a:t>itu</a:t>
            </a:r>
            <a:r>
              <a:rPr lang="en-US" sz="2000" dirty="0"/>
              <a:t> juga review </a:t>
            </a:r>
            <a:r>
              <a:rPr lang="en-US" sz="2000" dirty="0" err="1"/>
              <a:t>digunakan</a:t>
            </a:r>
            <a:r>
              <a:rPr lang="en-US" sz="2000" dirty="0"/>
              <a:t> agar </a:t>
            </a:r>
            <a:r>
              <a:rPr lang="en-US" sz="2000" dirty="0" err="1"/>
              <a:t>semua</a:t>
            </a:r>
            <a:r>
              <a:rPr lang="en-US" sz="2000" dirty="0"/>
              <a:t> </a:t>
            </a:r>
            <a:r>
              <a:rPr lang="en-US" sz="2000" dirty="0" err="1"/>
              <a:t>anggota</a:t>
            </a:r>
            <a:r>
              <a:rPr lang="en-US" sz="2000" dirty="0"/>
              <a:t> </a:t>
            </a:r>
            <a:r>
              <a:rPr lang="en-US" sz="2000" dirty="0" err="1"/>
              <a:t>tim</a:t>
            </a:r>
            <a:r>
              <a:rPr lang="en-US" sz="2000" dirty="0"/>
              <a:t> </a:t>
            </a:r>
            <a:r>
              <a:rPr lang="en-US" sz="2000" dirty="0" err="1"/>
              <a:t>mengetahui</a:t>
            </a:r>
            <a:r>
              <a:rPr lang="en-US" sz="2000" dirty="0"/>
              <a:t> </a:t>
            </a:r>
            <a:r>
              <a:rPr lang="en-US" sz="2000" dirty="0" err="1"/>
              <a:t>tentang</a:t>
            </a:r>
            <a:r>
              <a:rPr lang="en-US" sz="2000" dirty="0"/>
              <a:t> </a:t>
            </a:r>
            <a:r>
              <a:rPr lang="en-US" sz="2000" dirty="0" err="1"/>
              <a:t>kemajuan</a:t>
            </a:r>
            <a:r>
              <a:rPr lang="en-US" sz="2000" dirty="0"/>
              <a:t> </a:t>
            </a:r>
            <a:r>
              <a:rPr lang="en-US" sz="2000" dirty="0" err="1"/>
              <a:t>proyek</a:t>
            </a:r>
            <a:r>
              <a:rPr lang="en-US" sz="2000" dirty="0"/>
              <a:t>, </a:t>
            </a:r>
            <a:r>
              <a:rPr lang="en-US" sz="2000" dirty="0" err="1"/>
              <a:t>dengan</a:t>
            </a:r>
            <a:r>
              <a:rPr lang="en-US" sz="2000" dirty="0"/>
              <a:t> </a:t>
            </a:r>
            <a:r>
              <a:rPr lang="en-US" sz="2000" dirty="0" err="1"/>
              <a:t>memahami</a:t>
            </a:r>
            <a:r>
              <a:rPr lang="en-US" sz="2000" dirty="0"/>
              <a:t> </a:t>
            </a:r>
            <a:r>
              <a:rPr lang="en-US" sz="2000" dirty="0" err="1"/>
              <a:t>bersama</a:t>
            </a:r>
            <a:r>
              <a:rPr lang="en-US" sz="2000" dirty="0"/>
              <a:t> </a:t>
            </a:r>
            <a:r>
              <a:rPr lang="en-US" sz="2000" dirty="0" err="1"/>
              <a:t>harapannya</a:t>
            </a:r>
            <a:r>
              <a:rPr lang="en-US" sz="2000" dirty="0"/>
              <a:t> </a:t>
            </a:r>
            <a:r>
              <a:rPr lang="en-US" sz="2000" dirty="0" err="1"/>
              <a:t>pemikiran</a:t>
            </a:r>
            <a:r>
              <a:rPr lang="en-US" sz="2000" dirty="0"/>
              <a:t> yang </a:t>
            </a:r>
            <a:r>
              <a:rPr lang="en-US" sz="2000" dirty="0" err="1"/>
              <a:t>beragam</a:t>
            </a:r>
            <a:r>
              <a:rPr lang="en-US" sz="2000" dirty="0"/>
              <a:t> </a:t>
            </a:r>
            <a:r>
              <a:rPr lang="en-US" sz="2000" dirty="0" err="1"/>
              <a:t>dapat</a:t>
            </a:r>
            <a:r>
              <a:rPr lang="en-US" sz="2000" dirty="0"/>
              <a:t> </a:t>
            </a:r>
            <a:r>
              <a:rPr lang="en-US" sz="2000" dirty="0" err="1"/>
              <a:t>menghasilkan</a:t>
            </a:r>
            <a:r>
              <a:rPr lang="en-US" sz="2000" dirty="0"/>
              <a:t> saran yang </a:t>
            </a:r>
            <a:r>
              <a:rPr lang="en-US" sz="2000" dirty="0" err="1"/>
              <a:t>sangat</a:t>
            </a:r>
            <a:r>
              <a:rPr lang="en-US" sz="2000" dirty="0"/>
              <a:t> </a:t>
            </a:r>
            <a:r>
              <a:rPr lang="en-US" sz="2000" dirty="0" err="1"/>
              <a:t>bagus</a:t>
            </a:r>
            <a:r>
              <a:rPr lang="en-US" sz="2000" dirty="0"/>
              <a:t>. </a:t>
            </a:r>
            <a:r>
              <a:rPr lang="en-US" sz="2000" dirty="0" err="1"/>
              <a:t>Dokumen</a:t>
            </a:r>
            <a:r>
              <a:rPr lang="en-US" sz="2000" dirty="0"/>
              <a:t> </a:t>
            </a:r>
            <a:r>
              <a:rPr lang="en-US" sz="2000" dirty="0" err="1"/>
              <a:t>langsung</a:t>
            </a:r>
            <a:r>
              <a:rPr lang="en-US" sz="2000" dirty="0"/>
              <a:t> </a:t>
            </a:r>
            <a:r>
              <a:rPr lang="en-US" sz="2000" dirty="0" err="1"/>
              <a:t>diperiksa</a:t>
            </a:r>
            <a:r>
              <a:rPr lang="en-US" sz="2000" dirty="0"/>
              <a:t> dan </a:t>
            </a:r>
            <a:r>
              <a:rPr lang="en-US" sz="2000" dirty="0" err="1"/>
              <a:t>perbedaan</a:t>
            </a:r>
            <a:r>
              <a:rPr lang="en-US" sz="2000" dirty="0"/>
              <a:t> </a:t>
            </a:r>
            <a:r>
              <a:rPr lang="en-US" sz="2000" dirty="0" err="1"/>
              <a:t>dipilah-pilah</a:t>
            </a:r>
            <a:r>
              <a:rPr lang="en-US" sz="2000" dirty="0"/>
              <a:t>.</a:t>
            </a:r>
          </a:p>
          <a:p>
            <a:pPr marL="0" indent="0">
              <a:buNone/>
            </a:pPr>
            <a:r>
              <a:rPr lang="en-US" sz="2000" dirty="0" err="1"/>
              <a:t>Ulasan</a:t>
            </a:r>
            <a:r>
              <a:rPr lang="en-US" sz="2000" dirty="0"/>
              <a:t> </a:t>
            </a:r>
            <a:r>
              <a:rPr lang="en-US" sz="2000" dirty="0" err="1"/>
              <a:t>selanjutnya</a:t>
            </a:r>
            <a:r>
              <a:rPr lang="en-US" sz="2000" dirty="0"/>
              <a:t> </a:t>
            </a:r>
            <a:r>
              <a:rPr lang="en-US" sz="2000" dirty="0" err="1"/>
              <a:t>dapat</a:t>
            </a:r>
            <a:r>
              <a:rPr lang="en-US" sz="2000" dirty="0"/>
              <a:t> </a:t>
            </a:r>
            <a:r>
              <a:rPr lang="en-US" sz="2000" dirty="0" err="1"/>
              <a:t>diklasifikasian</a:t>
            </a:r>
            <a:r>
              <a:rPr lang="en-US" sz="2000" dirty="0"/>
              <a:t> </a:t>
            </a:r>
            <a:r>
              <a:rPr lang="en-US" sz="2000" dirty="0" err="1"/>
              <a:t>ke</a:t>
            </a:r>
            <a:r>
              <a:rPr lang="en-US" sz="2000" dirty="0"/>
              <a:t> </a:t>
            </a:r>
            <a:r>
              <a:rPr lang="en-US" sz="2000" dirty="0" err="1"/>
              <a:t>dalam</a:t>
            </a:r>
            <a:r>
              <a:rPr lang="en-US" sz="2000" dirty="0"/>
              <a:t> lima </a:t>
            </a:r>
            <a:r>
              <a:rPr lang="en-US" sz="2000" dirty="0" err="1"/>
              <a:t>bagian</a:t>
            </a:r>
            <a:r>
              <a:rPr lang="en-US" sz="2000" dirty="0"/>
              <a:t>, </a:t>
            </a:r>
            <a:r>
              <a:rPr lang="en-US" sz="2000" dirty="0" err="1"/>
              <a:t>yaitu</a:t>
            </a:r>
            <a:r>
              <a:rPr lang="en-US" sz="2000" dirty="0"/>
              <a:t> :</a:t>
            </a:r>
          </a:p>
          <a:p>
            <a:pPr marL="342900" indent="-342900">
              <a:buAutoNum type="arabicPeriod"/>
            </a:pPr>
            <a:r>
              <a:rPr lang="en-US" sz="2000" dirty="0"/>
              <a:t>Review informal</a:t>
            </a:r>
          </a:p>
          <a:p>
            <a:pPr marL="342900" indent="-342900">
              <a:buAutoNum type="arabicPeriod"/>
            </a:pPr>
            <a:r>
              <a:rPr lang="en-US" sz="2000" dirty="0"/>
              <a:t>Panduan</a:t>
            </a:r>
          </a:p>
          <a:p>
            <a:pPr marL="342900" indent="-342900">
              <a:buAutoNum type="arabicPeriod"/>
            </a:pPr>
            <a:r>
              <a:rPr lang="en-US" sz="2000" dirty="0"/>
              <a:t>Review </a:t>
            </a:r>
            <a:r>
              <a:rPr lang="en-US" sz="2000" dirty="0" err="1"/>
              <a:t>teknis</a:t>
            </a:r>
            <a:endParaRPr lang="en-US" sz="2000" dirty="0"/>
          </a:p>
          <a:p>
            <a:pPr marL="342900" indent="-342900">
              <a:buAutoNum type="arabicPeriod"/>
            </a:pPr>
            <a:r>
              <a:rPr lang="en-US" sz="2000" dirty="0" err="1"/>
              <a:t>Inspeksi</a:t>
            </a:r>
            <a:endParaRPr lang="en-US" sz="2000" dirty="0"/>
          </a:p>
          <a:p>
            <a:pPr marL="342900" indent="-342900">
              <a:buAutoNum type="arabicPeriod"/>
            </a:pPr>
            <a:r>
              <a:rPr lang="en-US" sz="2000" dirty="0" err="1"/>
              <a:t>Analisis</a:t>
            </a:r>
            <a:r>
              <a:rPr lang="en-US" sz="2000" dirty="0"/>
              <a:t> </a:t>
            </a:r>
            <a:r>
              <a:rPr lang="en-US" sz="2000" dirty="0" err="1"/>
              <a:t>Statik</a:t>
            </a:r>
            <a:endParaRPr lang="en-US" sz="2000" dirty="0"/>
          </a:p>
          <a:p>
            <a:pPr marL="800100" lvl="1" indent="-342900">
              <a:buAutoNum type="arabicPeriod"/>
            </a:pPr>
            <a:r>
              <a:rPr lang="en-US" sz="1800" dirty="0"/>
              <a:t>Data Flow</a:t>
            </a:r>
          </a:p>
          <a:p>
            <a:pPr marL="800100" lvl="1" indent="-342900">
              <a:buAutoNum type="arabicPeriod"/>
            </a:pPr>
            <a:r>
              <a:rPr lang="en-US" sz="1800" dirty="0" err="1"/>
              <a:t>Kontrol</a:t>
            </a:r>
            <a:r>
              <a:rPr lang="en-US" sz="1800" dirty="0"/>
              <a:t> flow</a:t>
            </a:r>
            <a:endParaRPr lang="id-ID" sz="1800" dirty="0"/>
          </a:p>
        </p:txBody>
      </p:sp>
      <p:sp>
        <p:nvSpPr>
          <p:cNvPr id="5"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id-ID" sz="1200" b="1" dirty="0">
                <a:solidFill>
                  <a:schemeClr val="accent5">
                    <a:lumMod val="75000"/>
                  </a:schemeClr>
                </a:solidFill>
              </a:rPr>
              <a:t>SOFTWARE QUALITY &amp; TESTING</a:t>
            </a:r>
            <a:endParaRPr lang="en-ID" sz="1050" b="1" dirty="0">
              <a:solidFill>
                <a:schemeClr val="accent5">
                  <a:lumMod val="75000"/>
                </a:schemeClr>
              </a:solidFill>
            </a:endParaRPr>
          </a:p>
          <a:p>
            <a:pPr algn="r">
              <a:spcBef>
                <a:spcPts val="0"/>
              </a:spcBef>
            </a:pPr>
            <a:endParaRPr lang="en-ID" sz="1050" b="1" dirty="0">
              <a:solidFill>
                <a:schemeClr val="accent5">
                  <a:lumMod val="75000"/>
                </a:schemeClr>
              </a:solidFill>
            </a:endParaRPr>
          </a:p>
        </p:txBody>
      </p:sp>
      <p:sp>
        <p:nvSpPr>
          <p:cNvPr id="6"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850707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B5D2A-BDD1-406A-8C87-84DF827F7581}"/>
              </a:ext>
            </a:extLst>
          </p:cNvPr>
          <p:cNvSpPr>
            <a:spLocks noGrp="1"/>
          </p:cNvSpPr>
          <p:nvPr>
            <p:ph type="title"/>
          </p:nvPr>
        </p:nvSpPr>
        <p:spPr/>
        <p:txBody>
          <a:bodyPr/>
          <a:lstStyle/>
          <a:p>
            <a:r>
              <a:rPr lang="en-US" dirty="0" err="1"/>
              <a:t>Tipe</a:t>
            </a:r>
            <a:r>
              <a:rPr lang="en-US" dirty="0"/>
              <a:t> </a:t>
            </a:r>
            <a:r>
              <a:rPr lang="en-US" dirty="0" err="1"/>
              <a:t>Partisipan</a:t>
            </a:r>
            <a:r>
              <a:rPr lang="en-US" dirty="0"/>
              <a:t> pada Proses Review</a:t>
            </a:r>
          </a:p>
        </p:txBody>
      </p:sp>
      <p:sp>
        <p:nvSpPr>
          <p:cNvPr id="3" name="Content Placeholder 2">
            <a:extLst>
              <a:ext uri="{FF2B5EF4-FFF2-40B4-BE49-F238E27FC236}">
                <a16:creationId xmlns:a16="http://schemas.microsoft.com/office/drawing/2014/main" id="{C5501FA9-3BB8-44BE-9EB6-D72F66BAC351}"/>
              </a:ext>
            </a:extLst>
          </p:cNvPr>
          <p:cNvSpPr>
            <a:spLocks noGrp="1"/>
          </p:cNvSpPr>
          <p:nvPr>
            <p:ph idx="1"/>
          </p:nvPr>
        </p:nvSpPr>
        <p:spPr/>
        <p:txBody>
          <a:bodyPr>
            <a:noAutofit/>
          </a:bodyPr>
          <a:lstStyle/>
          <a:p>
            <a:pPr marL="342900" indent="-342900">
              <a:buFont typeface="+mj-lt"/>
              <a:buAutoNum type="arabicPeriod"/>
            </a:pPr>
            <a:r>
              <a:rPr lang="en-US" sz="2400" b="1" i="0" dirty="0">
                <a:solidFill>
                  <a:srgbClr val="000000"/>
                </a:solidFill>
                <a:effectLst/>
                <a:latin typeface="+mj-lt"/>
              </a:rPr>
              <a:t>Moderator</a:t>
            </a:r>
            <a:r>
              <a:rPr lang="en-US" sz="2400" b="0" i="0" dirty="0">
                <a:solidFill>
                  <a:srgbClr val="000000"/>
                </a:solidFill>
                <a:effectLst/>
                <a:latin typeface="+mj-lt"/>
              </a:rPr>
              <a:t>: </a:t>
            </a:r>
            <a:r>
              <a:rPr lang="en-US" sz="2400" b="0" i="0" dirty="0" err="1">
                <a:solidFill>
                  <a:srgbClr val="000000"/>
                </a:solidFill>
                <a:effectLst/>
                <a:latin typeface="+mj-lt"/>
              </a:rPr>
              <a:t>Melakukan</a:t>
            </a:r>
            <a:r>
              <a:rPr lang="en-US" sz="2400" b="0" i="0" dirty="0">
                <a:solidFill>
                  <a:srgbClr val="000000"/>
                </a:solidFill>
                <a:effectLst/>
                <a:latin typeface="+mj-lt"/>
              </a:rPr>
              <a:t> </a:t>
            </a:r>
            <a:r>
              <a:rPr lang="en-US" sz="2400" b="0" i="0" dirty="0" err="1">
                <a:solidFill>
                  <a:srgbClr val="000000"/>
                </a:solidFill>
                <a:effectLst/>
                <a:latin typeface="+mj-lt"/>
              </a:rPr>
              <a:t>pemeriksaan</a:t>
            </a:r>
            <a:r>
              <a:rPr lang="en-US" sz="2400" b="0" i="0" dirty="0">
                <a:solidFill>
                  <a:srgbClr val="000000"/>
                </a:solidFill>
                <a:effectLst/>
                <a:latin typeface="+mj-lt"/>
              </a:rPr>
              <a:t> </a:t>
            </a:r>
            <a:r>
              <a:rPr lang="en-US" sz="2400" b="0" i="0" dirty="0" err="1">
                <a:solidFill>
                  <a:srgbClr val="000000"/>
                </a:solidFill>
                <a:effectLst/>
                <a:latin typeface="+mj-lt"/>
              </a:rPr>
              <a:t>masukan</a:t>
            </a:r>
            <a:r>
              <a:rPr lang="en-US" sz="2400" b="0" i="0" dirty="0">
                <a:solidFill>
                  <a:srgbClr val="000000"/>
                </a:solidFill>
                <a:effectLst/>
                <a:latin typeface="+mj-lt"/>
              </a:rPr>
              <a:t>, </a:t>
            </a:r>
            <a:r>
              <a:rPr lang="en-US" sz="2400" b="0" i="0" dirty="0" err="1">
                <a:solidFill>
                  <a:srgbClr val="000000"/>
                </a:solidFill>
                <a:effectLst/>
                <a:latin typeface="+mj-lt"/>
              </a:rPr>
              <a:t>menindaklanjuti</a:t>
            </a:r>
            <a:r>
              <a:rPr lang="en-US" sz="2400" b="0" i="0" dirty="0">
                <a:solidFill>
                  <a:srgbClr val="000000"/>
                </a:solidFill>
                <a:effectLst/>
                <a:latin typeface="+mj-lt"/>
              </a:rPr>
              <a:t> </a:t>
            </a:r>
            <a:r>
              <a:rPr lang="en-US" sz="2400" b="0" i="0" dirty="0" err="1">
                <a:solidFill>
                  <a:srgbClr val="000000"/>
                </a:solidFill>
                <a:effectLst/>
                <a:latin typeface="+mj-lt"/>
              </a:rPr>
              <a:t>pengerjaan</a:t>
            </a:r>
            <a:r>
              <a:rPr lang="en-US" sz="2400" b="0" i="0" dirty="0">
                <a:solidFill>
                  <a:srgbClr val="000000"/>
                </a:solidFill>
                <a:effectLst/>
                <a:latin typeface="+mj-lt"/>
              </a:rPr>
              <a:t> </a:t>
            </a:r>
            <a:r>
              <a:rPr lang="en-US" sz="2400" b="0" i="0" dirty="0" err="1">
                <a:solidFill>
                  <a:srgbClr val="000000"/>
                </a:solidFill>
                <a:effectLst/>
                <a:latin typeface="+mj-lt"/>
              </a:rPr>
              <a:t>ulang</a:t>
            </a:r>
            <a:r>
              <a:rPr lang="en-US" sz="2400" b="0" i="0" dirty="0">
                <a:solidFill>
                  <a:srgbClr val="000000"/>
                </a:solidFill>
                <a:effectLst/>
                <a:latin typeface="+mj-lt"/>
              </a:rPr>
              <a:t>, </a:t>
            </a:r>
            <a:r>
              <a:rPr lang="en-US" sz="2400" b="0" i="0" dirty="0" err="1">
                <a:solidFill>
                  <a:srgbClr val="000000"/>
                </a:solidFill>
                <a:effectLst/>
                <a:latin typeface="+mj-lt"/>
              </a:rPr>
              <a:t>melatih</a:t>
            </a:r>
            <a:r>
              <a:rPr lang="en-US" sz="2400" b="0" i="0" dirty="0">
                <a:solidFill>
                  <a:srgbClr val="000000"/>
                </a:solidFill>
                <a:effectLst/>
                <a:latin typeface="+mj-lt"/>
              </a:rPr>
              <a:t> </a:t>
            </a:r>
            <a:r>
              <a:rPr lang="en-US" sz="2400" b="0" i="0" dirty="0" err="1">
                <a:solidFill>
                  <a:srgbClr val="000000"/>
                </a:solidFill>
                <a:effectLst/>
                <a:latin typeface="+mj-lt"/>
              </a:rPr>
              <a:t>anggota</a:t>
            </a:r>
            <a:r>
              <a:rPr lang="en-US" sz="2400" b="0" i="0" dirty="0">
                <a:solidFill>
                  <a:srgbClr val="000000"/>
                </a:solidFill>
                <a:effectLst/>
                <a:latin typeface="+mj-lt"/>
              </a:rPr>
              <a:t> </a:t>
            </a:r>
            <a:r>
              <a:rPr lang="en-US" sz="2400" b="0" i="0" dirty="0" err="1">
                <a:solidFill>
                  <a:srgbClr val="000000"/>
                </a:solidFill>
                <a:effectLst/>
                <a:latin typeface="+mj-lt"/>
              </a:rPr>
              <a:t>tim</a:t>
            </a:r>
            <a:r>
              <a:rPr lang="en-US" sz="2400" b="0" i="0" dirty="0">
                <a:solidFill>
                  <a:srgbClr val="000000"/>
                </a:solidFill>
                <a:effectLst/>
                <a:latin typeface="+mj-lt"/>
              </a:rPr>
              <a:t>, </a:t>
            </a:r>
            <a:r>
              <a:rPr lang="en-US" sz="2400" b="0" i="0" dirty="0" err="1">
                <a:solidFill>
                  <a:srgbClr val="000000"/>
                </a:solidFill>
                <a:effectLst/>
                <a:latin typeface="+mj-lt"/>
              </a:rPr>
              <a:t>menjadwalkan</a:t>
            </a:r>
            <a:r>
              <a:rPr lang="en-US" sz="2400" b="0" i="0" dirty="0">
                <a:solidFill>
                  <a:srgbClr val="000000"/>
                </a:solidFill>
                <a:effectLst/>
                <a:latin typeface="+mj-lt"/>
              </a:rPr>
              <a:t> </a:t>
            </a:r>
            <a:r>
              <a:rPr lang="en-US" sz="2400" b="0" i="0" dirty="0" err="1">
                <a:solidFill>
                  <a:srgbClr val="000000"/>
                </a:solidFill>
                <a:effectLst/>
                <a:latin typeface="+mj-lt"/>
              </a:rPr>
              <a:t>pertemuan</a:t>
            </a:r>
            <a:r>
              <a:rPr lang="en-US" sz="2400" b="0" i="0" dirty="0">
                <a:solidFill>
                  <a:srgbClr val="000000"/>
                </a:solidFill>
                <a:effectLst/>
                <a:latin typeface="+mj-lt"/>
              </a:rPr>
              <a:t>. </a:t>
            </a:r>
          </a:p>
          <a:p>
            <a:pPr marL="342900" indent="-342900">
              <a:buFont typeface="+mj-lt"/>
              <a:buAutoNum type="arabicPeriod"/>
            </a:pPr>
            <a:r>
              <a:rPr lang="en-US" sz="2400" b="1" i="0" dirty="0" err="1">
                <a:solidFill>
                  <a:srgbClr val="000000"/>
                </a:solidFill>
                <a:effectLst/>
                <a:latin typeface="+mj-lt"/>
              </a:rPr>
              <a:t>Penulis</a:t>
            </a:r>
            <a:r>
              <a:rPr lang="en-US" sz="2400" b="0" i="0" dirty="0">
                <a:solidFill>
                  <a:srgbClr val="000000"/>
                </a:solidFill>
                <a:effectLst/>
                <a:latin typeface="+mj-lt"/>
              </a:rPr>
              <a:t>: </a:t>
            </a:r>
            <a:r>
              <a:rPr lang="en-US" sz="2400" b="0" i="0" dirty="0" err="1">
                <a:solidFill>
                  <a:srgbClr val="000000"/>
                </a:solidFill>
                <a:effectLst/>
                <a:latin typeface="+mj-lt"/>
              </a:rPr>
              <a:t>Bertanggung</a:t>
            </a:r>
            <a:r>
              <a:rPr lang="en-US" sz="2400" b="0" i="0" dirty="0">
                <a:solidFill>
                  <a:srgbClr val="000000"/>
                </a:solidFill>
                <a:effectLst/>
                <a:latin typeface="+mj-lt"/>
              </a:rPr>
              <a:t> </a:t>
            </a:r>
            <a:r>
              <a:rPr lang="en-US" sz="2400" b="0" i="0" dirty="0" err="1">
                <a:solidFill>
                  <a:srgbClr val="000000"/>
                </a:solidFill>
                <a:effectLst/>
                <a:latin typeface="+mj-lt"/>
              </a:rPr>
              <a:t>jawab</a:t>
            </a:r>
            <a:r>
              <a:rPr lang="en-US" sz="2400" b="0" i="0" dirty="0">
                <a:solidFill>
                  <a:srgbClr val="000000"/>
                </a:solidFill>
                <a:effectLst/>
                <a:latin typeface="+mj-lt"/>
              </a:rPr>
              <a:t> </a:t>
            </a:r>
            <a:r>
              <a:rPr lang="en-US" sz="2400" b="0" i="0" dirty="0" err="1">
                <a:solidFill>
                  <a:srgbClr val="000000"/>
                </a:solidFill>
                <a:effectLst/>
                <a:latin typeface="+mj-lt"/>
              </a:rPr>
              <a:t>untuk</a:t>
            </a:r>
            <a:r>
              <a:rPr lang="en-US" sz="2400" b="0" i="0" dirty="0">
                <a:solidFill>
                  <a:srgbClr val="000000"/>
                </a:solidFill>
                <a:effectLst/>
                <a:latin typeface="+mj-lt"/>
              </a:rPr>
              <a:t> </a:t>
            </a:r>
            <a:r>
              <a:rPr lang="en-US" sz="2400" b="0" i="0" dirty="0" err="1">
                <a:solidFill>
                  <a:srgbClr val="000000"/>
                </a:solidFill>
                <a:effectLst/>
                <a:latin typeface="+mj-lt"/>
              </a:rPr>
              <a:t>memperbaiki</a:t>
            </a:r>
            <a:r>
              <a:rPr lang="en-US" sz="2400" b="0" i="0" dirty="0">
                <a:solidFill>
                  <a:srgbClr val="000000"/>
                </a:solidFill>
                <a:effectLst/>
                <a:latin typeface="+mj-lt"/>
              </a:rPr>
              <a:t> </a:t>
            </a:r>
            <a:r>
              <a:rPr lang="en-US" sz="2400" b="0" i="0" dirty="0" err="1">
                <a:solidFill>
                  <a:srgbClr val="000000"/>
                </a:solidFill>
                <a:effectLst/>
                <a:latin typeface="+mj-lt"/>
              </a:rPr>
              <a:t>cacat</a:t>
            </a:r>
            <a:r>
              <a:rPr lang="en-US" sz="2400" b="0" i="0" dirty="0">
                <a:solidFill>
                  <a:srgbClr val="000000"/>
                </a:solidFill>
                <a:effectLst/>
                <a:latin typeface="+mj-lt"/>
              </a:rPr>
              <a:t> yang </a:t>
            </a:r>
            <a:r>
              <a:rPr lang="en-US" sz="2400" b="0" i="0" dirty="0" err="1">
                <a:solidFill>
                  <a:srgbClr val="000000"/>
                </a:solidFill>
                <a:effectLst/>
                <a:latin typeface="+mj-lt"/>
              </a:rPr>
              <a:t>ditemukan</a:t>
            </a:r>
            <a:r>
              <a:rPr lang="en-US" sz="2400" b="0" i="0" dirty="0">
                <a:solidFill>
                  <a:srgbClr val="000000"/>
                </a:solidFill>
                <a:effectLst/>
                <a:latin typeface="+mj-lt"/>
              </a:rPr>
              <a:t> dan </a:t>
            </a:r>
            <a:r>
              <a:rPr lang="en-US" sz="2400" b="0" i="0" dirty="0" err="1">
                <a:solidFill>
                  <a:srgbClr val="000000"/>
                </a:solidFill>
                <a:effectLst/>
                <a:latin typeface="+mj-lt"/>
              </a:rPr>
              <a:t>meningkatkan</a:t>
            </a:r>
            <a:r>
              <a:rPr lang="en-US" sz="2400" b="0" i="0" dirty="0">
                <a:solidFill>
                  <a:srgbClr val="000000"/>
                </a:solidFill>
                <a:effectLst/>
                <a:latin typeface="+mj-lt"/>
              </a:rPr>
              <a:t> </a:t>
            </a:r>
            <a:r>
              <a:rPr lang="en-US" sz="2400" b="0" i="0" dirty="0" err="1">
                <a:solidFill>
                  <a:srgbClr val="000000"/>
                </a:solidFill>
                <a:effectLst/>
                <a:latin typeface="+mj-lt"/>
              </a:rPr>
              <a:t>kualitas</a:t>
            </a:r>
            <a:r>
              <a:rPr lang="en-US" sz="2400" b="0" i="0" dirty="0">
                <a:solidFill>
                  <a:srgbClr val="000000"/>
                </a:solidFill>
                <a:effectLst/>
                <a:latin typeface="+mj-lt"/>
              </a:rPr>
              <a:t> </a:t>
            </a:r>
            <a:r>
              <a:rPr lang="en-US" sz="2400" b="0" i="0" dirty="0" err="1">
                <a:solidFill>
                  <a:srgbClr val="000000"/>
                </a:solidFill>
                <a:effectLst/>
                <a:latin typeface="+mj-lt"/>
              </a:rPr>
              <a:t>dokumen</a:t>
            </a:r>
            <a:r>
              <a:rPr lang="en-US" sz="2400" b="0" i="0" dirty="0">
                <a:solidFill>
                  <a:srgbClr val="000000"/>
                </a:solidFill>
                <a:effectLst/>
                <a:latin typeface="+mj-lt"/>
              </a:rPr>
              <a:t> </a:t>
            </a:r>
          </a:p>
          <a:p>
            <a:pPr marL="342900" indent="-342900">
              <a:buFont typeface="+mj-lt"/>
              <a:buAutoNum type="arabicPeriod"/>
            </a:pPr>
            <a:r>
              <a:rPr lang="en-US" sz="2400" b="1" i="0" dirty="0">
                <a:solidFill>
                  <a:srgbClr val="000000"/>
                </a:solidFill>
                <a:effectLst/>
                <a:latin typeface="+mj-lt"/>
              </a:rPr>
              <a:t>Scribe</a:t>
            </a:r>
            <a:r>
              <a:rPr lang="en-US" sz="2400" b="0" i="0" dirty="0">
                <a:solidFill>
                  <a:srgbClr val="000000"/>
                </a:solidFill>
                <a:effectLst/>
                <a:latin typeface="+mj-lt"/>
              </a:rPr>
              <a:t>: </a:t>
            </a:r>
            <a:r>
              <a:rPr lang="en-US" sz="2400" b="0" i="0" dirty="0" err="1">
                <a:solidFill>
                  <a:srgbClr val="000000"/>
                </a:solidFill>
                <a:effectLst/>
                <a:latin typeface="+mj-lt"/>
              </a:rPr>
              <a:t>Ia</a:t>
            </a:r>
            <a:r>
              <a:rPr lang="en-US" sz="2400" b="0" i="0" dirty="0">
                <a:solidFill>
                  <a:srgbClr val="000000"/>
                </a:solidFill>
                <a:effectLst/>
                <a:latin typeface="+mj-lt"/>
              </a:rPr>
              <a:t> </a:t>
            </a:r>
            <a:r>
              <a:rPr lang="en-US" sz="2400" b="0" i="0" dirty="0" err="1">
                <a:solidFill>
                  <a:srgbClr val="000000"/>
                </a:solidFill>
                <a:effectLst/>
                <a:latin typeface="+mj-lt"/>
              </a:rPr>
              <a:t>melakukan</a:t>
            </a:r>
            <a:r>
              <a:rPr lang="en-US" sz="2400" b="0" i="0" dirty="0">
                <a:solidFill>
                  <a:srgbClr val="000000"/>
                </a:solidFill>
                <a:effectLst/>
                <a:latin typeface="+mj-lt"/>
              </a:rPr>
              <a:t> </a:t>
            </a:r>
            <a:r>
              <a:rPr lang="en-US" sz="2400" b="0" i="0" dirty="0" err="1">
                <a:solidFill>
                  <a:srgbClr val="000000"/>
                </a:solidFill>
                <a:effectLst/>
                <a:latin typeface="+mj-lt"/>
              </a:rPr>
              <a:t>pencatatan</a:t>
            </a:r>
            <a:r>
              <a:rPr lang="en-US" sz="2400" b="0" i="0" dirty="0">
                <a:solidFill>
                  <a:srgbClr val="000000"/>
                </a:solidFill>
                <a:effectLst/>
                <a:latin typeface="+mj-lt"/>
              </a:rPr>
              <a:t> </a:t>
            </a:r>
            <a:r>
              <a:rPr lang="en-US" sz="2400" b="0" i="0" dirty="0" err="1">
                <a:solidFill>
                  <a:srgbClr val="000000"/>
                </a:solidFill>
                <a:effectLst/>
                <a:latin typeface="+mj-lt"/>
              </a:rPr>
              <a:t>cacat</a:t>
            </a:r>
            <a:r>
              <a:rPr lang="en-US" sz="2400" b="0" i="0" dirty="0">
                <a:solidFill>
                  <a:srgbClr val="000000"/>
                </a:solidFill>
                <a:effectLst/>
                <a:latin typeface="+mj-lt"/>
              </a:rPr>
              <a:t> </a:t>
            </a:r>
            <a:r>
              <a:rPr lang="en-US" sz="2400" b="0" i="0" dirty="0" err="1">
                <a:solidFill>
                  <a:srgbClr val="000000"/>
                </a:solidFill>
                <a:effectLst/>
                <a:latin typeface="+mj-lt"/>
              </a:rPr>
              <a:t>selama</a:t>
            </a:r>
            <a:r>
              <a:rPr lang="en-US" sz="2400" b="0" i="0" dirty="0">
                <a:solidFill>
                  <a:srgbClr val="000000"/>
                </a:solidFill>
                <a:effectLst/>
                <a:latin typeface="+mj-lt"/>
              </a:rPr>
              <a:t> </a:t>
            </a:r>
            <a:r>
              <a:rPr lang="en-US" sz="2400" b="0" i="0" dirty="0" err="1">
                <a:solidFill>
                  <a:srgbClr val="000000"/>
                </a:solidFill>
                <a:effectLst/>
                <a:latin typeface="+mj-lt"/>
              </a:rPr>
              <a:t>peninjauan</a:t>
            </a:r>
            <a:r>
              <a:rPr lang="en-US" sz="2400" b="0" i="0" dirty="0">
                <a:solidFill>
                  <a:srgbClr val="000000"/>
                </a:solidFill>
                <a:effectLst/>
                <a:latin typeface="+mj-lt"/>
              </a:rPr>
              <a:t> dan </a:t>
            </a:r>
            <a:r>
              <a:rPr lang="en-US" sz="2400" b="0" i="0" dirty="0" err="1">
                <a:solidFill>
                  <a:srgbClr val="000000"/>
                </a:solidFill>
                <a:effectLst/>
                <a:latin typeface="+mj-lt"/>
              </a:rPr>
              <a:t>menghadiri</a:t>
            </a:r>
            <a:r>
              <a:rPr lang="en-US" sz="2400" b="0" i="0" dirty="0">
                <a:solidFill>
                  <a:srgbClr val="000000"/>
                </a:solidFill>
                <a:effectLst/>
                <a:latin typeface="+mj-lt"/>
              </a:rPr>
              <a:t> </a:t>
            </a:r>
            <a:r>
              <a:rPr lang="en-US" sz="2400" b="0" i="0" dirty="0" err="1">
                <a:solidFill>
                  <a:srgbClr val="000000"/>
                </a:solidFill>
                <a:effectLst/>
                <a:latin typeface="+mj-lt"/>
              </a:rPr>
              <a:t>rapat</a:t>
            </a:r>
            <a:r>
              <a:rPr lang="en-US" sz="2400" b="0" i="0" dirty="0">
                <a:solidFill>
                  <a:srgbClr val="000000"/>
                </a:solidFill>
                <a:effectLst/>
                <a:latin typeface="+mj-lt"/>
              </a:rPr>
              <a:t> </a:t>
            </a:r>
            <a:r>
              <a:rPr lang="en-US" sz="2400" b="0" i="0" dirty="0" err="1">
                <a:solidFill>
                  <a:srgbClr val="000000"/>
                </a:solidFill>
                <a:effectLst/>
                <a:latin typeface="+mj-lt"/>
              </a:rPr>
              <a:t>peninjauan</a:t>
            </a:r>
            <a:r>
              <a:rPr lang="en-US" sz="2400" b="0" i="0" dirty="0">
                <a:solidFill>
                  <a:srgbClr val="000000"/>
                </a:solidFill>
                <a:effectLst/>
                <a:latin typeface="+mj-lt"/>
              </a:rPr>
              <a:t> </a:t>
            </a:r>
          </a:p>
          <a:p>
            <a:pPr marL="342900" indent="-342900">
              <a:buFont typeface="+mj-lt"/>
              <a:buAutoNum type="arabicPeriod"/>
            </a:pPr>
            <a:r>
              <a:rPr lang="en-US" sz="2400" b="1" i="0" dirty="0" err="1">
                <a:solidFill>
                  <a:srgbClr val="000000"/>
                </a:solidFill>
                <a:effectLst/>
                <a:latin typeface="+mj-lt"/>
              </a:rPr>
              <a:t>Peninjau</a:t>
            </a:r>
            <a:r>
              <a:rPr lang="en-US" sz="2400" b="0" i="0" dirty="0">
                <a:solidFill>
                  <a:srgbClr val="000000"/>
                </a:solidFill>
                <a:effectLst/>
                <a:latin typeface="+mj-lt"/>
              </a:rPr>
              <a:t>: </a:t>
            </a:r>
            <a:r>
              <a:rPr lang="en-US" sz="2400" b="0" i="0" dirty="0" err="1">
                <a:solidFill>
                  <a:srgbClr val="000000"/>
                </a:solidFill>
                <a:effectLst/>
                <a:latin typeface="+mj-lt"/>
              </a:rPr>
              <a:t>Periksa</a:t>
            </a:r>
            <a:r>
              <a:rPr lang="en-US" sz="2400" b="0" i="0" dirty="0">
                <a:solidFill>
                  <a:srgbClr val="000000"/>
                </a:solidFill>
                <a:effectLst/>
                <a:latin typeface="+mj-lt"/>
              </a:rPr>
              <a:t> </a:t>
            </a:r>
            <a:r>
              <a:rPr lang="en-US" sz="2400" b="0" i="0" dirty="0" err="1">
                <a:solidFill>
                  <a:srgbClr val="000000"/>
                </a:solidFill>
                <a:effectLst/>
                <a:latin typeface="+mj-lt"/>
              </a:rPr>
              <a:t>bahan</a:t>
            </a:r>
            <a:r>
              <a:rPr lang="en-US" sz="2400" b="0" i="0" dirty="0">
                <a:solidFill>
                  <a:srgbClr val="000000"/>
                </a:solidFill>
                <a:effectLst/>
                <a:latin typeface="+mj-lt"/>
              </a:rPr>
              <a:t> </a:t>
            </a:r>
            <a:r>
              <a:rPr lang="en-US" sz="2400" b="0" i="0" dirty="0" err="1">
                <a:solidFill>
                  <a:srgbClr val="000000"/>
                </a:solidFill>
                <a:effectLst/>
                <a:latin typeface="+mj-lt"/>
              </a:rPr>
              <a:t>untuk</a:t>
            </a:r>
            <a:r>
              <a:rPr lang="en-US" sz="2400" b="0" i="0" dirty="0">
                <a:solidFill>
                  <a:srgbClr val="000000"/>
                </a:solidFill>
                <a:effectLst/>
                <a:latin typeface="+mj-lt"/>
              </a:rPr>
              <a:t> </a:t>
            </a:r>
            <a:r>
              <a:rPr lang="en-US" sz="2400" b="0" i="0" dirty="0" err="1">
                <a:solidFill>
                  <a:srgbClr val="000000"/>
                </a:solidFill>
                <a:effectLst/>
                <a:latin typeface="+mj-lt"/>
              </a:rPr>
              <a:t>cacat</a:t>
            </a:r>
            <a:r>
              <a:rPr lang="en-US" sz="2400" b="0" i="0" dirty="0">
                <a:solidFill>
                  <a:srgbClr val="000000"/>
                </a:solidFill>
                <a:effectLst/>
                <a:latin typeface="+mj-lt"/>
              </a:rPr>
              <a:t> dan </a:t>
            </a:r>
            <a:r>
              <a:rPr lang="en-US" sz="2400" b="0" i="0" dirty="0" err="1">
                <a:solidFill>
                  <a:srgbClr val="000000"/>
                </a:solidFill>
                <a:effectLst/>
                <a:latin typeface="+mj-lt"/>
              </a:rPr>
              <a:t>periksa</a:t>
            </a:r>
            <a:r>
              <a:rPr lang="en-US" sz="2400" b="0" i="0" dirty="0">
                <a:solidFill>
                  <a:srgbClr val="000000"/>
                </a:solidFill>
                <a:effectLst/>
                <a:latin typeface="+mj-lt"/>
              </a:rPr>
              <a:t> (defect dan inspect)</a:t>
            </a:r>
          </a:p>
          <a:p>
            <a:pPr marL="342900" indent="-342900">
              <a:buFont typeface="+mj-lt"/>
              <a:buAutoNum type="arabicPeriod"/>
            </a:pPr>
            <a:r>
              <a:rPr lang="en-US" sz="2400" b="1" i="0" dirty="0" err="1">
                <a:solidFill>
                  <a:srgbClr val="000000"/>
                </a:solidFill>
                <a:effectLst/>
                <a:latin typeface="+mj-lt"/>
              </a:rPr>
              <a:t>Manajer</a:t>
            </a:r>
            <a:r>
              <a:rPr lang="en-US" sz="2400" b="0" i="0" dirty="0">
                <a:solidFill>
                  <a:srgbClr val="000000"/>
                </a:solidFill>
                <a:effectLst/>
                <a:latin typeface="+mj-lt"/>
              </a:rPr>
              <a:t>: </a:t>
            </a:r>
            <a:r>
              <a:rPr lang="en-US" sz="2400" b="0" i="0" dirty="0" err="1">
                <a:solidFill>
                  <a:srgbClr val="000000"/>
                </a:solidFill>
                <a:effectLst/>
                <a:latin typeface="+mj-lt"/>
              </a:rPr>
              <a:t>Memutuskan</a:t>
            </a:r>
            <a:r>
              <a:rPr lang="en-US" sz="2400" b="0" i="0" dirty="0">
                <a:solidFill>
                  <a:srgbClr val="000000"/>
                </a:solidFill>
                <a:effectLst/>
                <a:latin typeface="+mj-lt"/>
              </a:rPr>
              <a:t> </a:t>
            </a:r>
            <a:r>
              <a:rPr lang="en-US" sz="2400" b="0" i="0" dirty="0" err="1">
                <a:solidFill>
                  <a:srgbClr val="000000"/>
                </a:solidFill>
                <a:effectLst/>
                <a:latin typeface="+mj-lt"/>
              </a:rPr>
              <a:t>pelaksanaan</a:t>
            </a:r>
            <a:r>
              <a:rPr lang="en-US" sz="2400" b="0" i="0" dirty="0">
                <a:solidFill>
                  <a:srgbClr val="000000"/>
                </a:solidFill>
                <a:effectLst/>
                <a:latin typeface="+mj-lt"/>
              </a:rPr>
              <a:t> </a:t>
            </a:r>
            <a:r>
              <a:rPr lang="en-US" sz="2400" b="0" i="0" dirty="0" err="1">
                <a:solidFill>
                  <a:srgbClr val="000000"/>
                </a:solidFill>
                <a:effectLst/>
                <a:latin typeface="+mj-lt"/>
              </a:rPr>
              <a:t>tinjauan</a:t>
            </a:r>
            <a:r>
              <a:rPr lang="en-US" sz="2400" b="0" i="0" dirty="0">
                <a:solidFill>
                  <a:srgbClr val="000000"/>
                </a:solidFill>
                <a:effectLst/>
                <a:latin typeface="+mj-lt"/>
              </a:rPr>
              <a:t> dan </a:t>
            </a:r>
            <a:r>
              <a:rPr lang="en-US" sz="2400" b="0" i="0" dirty="0" err="1">
                <a:solidFill>
                  <a:srgbClr val="000000"/>
                </a:solidFill>
                <a:effectLst/>
                <a:latin typeface="+mj-lt"/>
              </a:rPr>
              <a:t>memastikan</a:t>
            </a:r>
            <a:r>
              <a:rPr lang="en-US" sz="2400" b="0" i="0" dirty="0">
                <a:solidFill>
                  <a:srgbClr val="000000"/>
                </a:solidFill>
                <a:effectLst/>
                <a:latin typeface="+mj-lt"/>
              </a:rPr>
              <a:t> </a:t>
            </a:r>
            <a:r>
              <a:rPr lang="en-US" sz="2400" b="0" i="0" dirty="0" err="1">
                <a:solidFill>
                  <a:srgbClr val="000000"/>
                </a:solidFill>
                <a:effectLst/>
                <a:latin typeface="+mj-lt"/>
              </a:rPr>
              <a:t>tujuan</a:t>
            </a:r>
            <a:r>
              <a:rPr lang="en-US" sz="2400" b="0" i="0" dirty="0">
                <a:solidFill>
                  <a:srgbClr val="000000"/>
                </a:solidFill>
                <a:effectLst/>
                <a:latin typeface="+mj-lt"/>
              </a:rPr>
              <a:t> proses </a:t>
            </a:r>
            <a:r>
              <a:rPr lang="en-US" sz="2400" b="0" i="0" dirty="0" err="1">
                <a:solidFill>
                  <a:srgbClr val="000000"/>
                </a:solidFill>
                <a:effectLst/>
                <a:latin typeface="+mj-lt"/>
              </a:rPr>
              <a:t>peninjauan</a:t>
            </a:r>
            <a:r>
              <a:rPr lang="en-US" sz="2400" b="0" i="0" dirty="0">
                <a:solidFill>
                  <a:srgbClr val="000000"/>
                </a:solidFill>
                <a:effectLst/>
                <a:latin typeface="+mj-lt"/>
              </a:rPr>
              <a:t> </a:t>
            </a:r>
            <a:r>
              <a:rPr lang="en-US" sz="2400" b="0" i="0" dirty="0" err="1">
                <a:solidFill>
                  <a:srgbClr val="000000"/>
                </a:solidFill>
                <a:effectLst/>
                <a:latin typeface="+mj-lt"/>
              </a:rPr>
              <a:t>terpenuhi</a:t>
            </a:r>
            <a:r>
              <a:rPr lang="en-US" sz="2400" b="0" i="0" dirty="0">
                <a:solidFill>
                  <a:srgbClr val="000000"/>
                </a:solidFill>
                <a:effectLst/>
                <a:latin typeface="+mj-lt"/>
              </a:rPr>
              <a:t>.</a:t>
            </a:r>
            <a:endParaRPr lang="en-US" sz="2400" dirty="0">
              <a:latin typeface="+mj-lt"/>
            </a:endParaRPr>
          </a:p>
        </p:txBody>
      </p:sp>
    </p:spTree>
    <p:extLst>
      <p:ext uri="{BB962C8B-B14F-4D97-AF65-F5344CB8AC3E}">
        <p14:creationId xmlns:p14="http://schemas.microsoft.com/office/powerpoint/2010/main" val="414372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F4A14-CEE9-4312-9DC7-5032138980B3}"/>
              </a:ext>
            </a:extLst>
          </p:cNvPr>
          <p:cNvSpPr>
            <a:spLocks noGrp="1"/>
          </p:cNvSpPr>
          <p:nvPr>
            <p:ph type="title"/>
          </p:nvPr>
        </p:nvSpPr>
        <p:spPr/>
        <p:txBody>
          <a:bodyPr/>
          <a:lstStyle/>
          <a:p>
            <a:r>
              <a:rPr lang="en-US" dirty="0" err="1"/>
              <a:t>Contoh</a:t>
            </a:r>
            <a:endParaRPr lang="en-US" dirty="0"/>
          </a:p>
        </p:txBody>
      </p:sp>
      <p:sp>
        <p:nvSpPr>
          <p:cNvPr id="3" name="Content Placeholder 2">
            <a:extLst>
              <a:ext uri="{FF2B5EF4-FFF2-40B4-BE49-F238E27FC236}">
                <a16:creationId xmlns:a16="http://schemas.microsoft.com/office/drawing/2014/main" id="{EE8F40FC-084C-4D4F-90F2-BF9A74FB7324}"/>
              </a:ext>
            </a:extLst>
          </p:cNvPr>
          <p:cNvSpPr>
            <a:spLocks noGrp="1"/>
          </p:cNvSpPr>
          <p:nvPr>
            <p:ph idx="1"/>
          </p:nvPr>
        </p:nvSpPr>
        <p:spPr/>
        <p:txBody>
          <a:bodyPr>
            <a:normAutofit/>
          </a:bodyPr>
          <a:lstStyle/>
          <a:p>
            <a:r>
              <a:rPr lang="en-US" sz="2000" dirty="0"/>
              <a:t>Example: Input conditions are valid between 1 to 10 and 20 to 30 </a:t>
            </a:r>
          </a:p>
          <a:p>
            <a:r>
              <a:rPr lang="en-US" sz="2000" dirty="0"/>
              <a:t>Hence there are three equivalence classes :</a:t>
            </a:r>
          </a:p>
          <a:p>
            <a:pPr marL="342900" indent="-342900">
              <a:buFont typeface="+mj-lt"/>
              <a:buAutoNum type="arabicPeriod"/>
            </a:pPr>
            <a:r>
              <a:rPr lang="en-US" sz="2000" dirty="0"/>
              <a:t>-- to 0 (invalid) </a:t>
            </a:r>
          </a:p>
          <a:p>
            <a:pPr marL="342900" indent="-342900">
              <a:buFont typeface="+mj-lt"/>
              <a:buAutoNum type="arabicPeriod"/>
            </a:pPr>
            <a:r>
              <a:rPr lang="en-US" sz="2000" dirty="0"/>
              <a:t>1 to 10 (valid) </a:t>
            </a:r>
          </a:p>
          <a:p>
            <a:pPr marL="342900" indent="-342900">
              <a:buFont typeface="+mj-lt"/>
              <a:buAutoNum type="arabicPeriod"/>
            </a:pPr>
            <a:r>
              <a:rPr lang="en-US" sz="2000" dirty="0"/>
              <a:t>11 to 19 (invalid) </a:t>
            </a:r>
          </a:p>
          <a:p>
            <a:pPr marL="342900" indent="-342900">
              <a:buFont typeface="+mj-lt"/>
              <a:buAutoNum type="arabicPeriod"/>
            </a:pPr>
            <a:r>
              <a:rPr lang="en-US" sz="2000" dirty="0"/>
              <a:t>20 to 30 (valid) </a:t>
            </a:r>
          </a:p>
          <a:p>
            <a:pPr marL="342900" indent="-342900">
              <a:buFont typeface="+mj-lt"/>
              <a:buAutoNum type="arabicPeriod"/>
            </a:pPr>
            <a:r>
              <a:rPr lang="en-US" sz="2000" dirty="0"/>
              <a:t>31 to --- (invalid) </a:t>
            </a:r>
          </a:p>
          <a:p>
            <a:pPr marL="0" indent="0">
              <a:buNone/>
            </a:pPr>
            <a:r>
              <a:rPr lang="en-US" sz="2000" dirty="0"/>
              <a:t>You select values from each class, i.e., -2, 3, 15, 25, 45</a:t>
            </a:r>
          </a:p>
        </p:txBody>
      </p:sp>
    </p:spTree>
    <p:extLst>
      <p:ext uri="{BB962C8B-B14F-4D97-AF65-F5344CB8AC3E}">
        <p14:creationId xmlns:p14="http://schemas.microsoft.com/office/powerpoint/2010/main" val="27167535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D60C-0F72-424B-8B71-C7130A77F803}"/>
              </a:ext>
            </a:extLst>
          </p:cNvPr>
          <p:cNvSpPr>
            <a:spLocks noGrp="1"/>
          </p:cNvSpPr>
          <p:nvPr>
            <p:ph type="title"/>
          </p:nvPr>
        </p:nvSpPr>
        <p:spPr/>
        <p:txBody>
          <a:bodyPr/>
          <a:lstStyle/>
          <a:p>
            <a:r>
              <a:rPr lang="en-US" dirty="0" err="1"/>
              <a:t>Jenis</a:t>
            </a:r>
            <a:r>
              <a:rPr lang="en-US" dirty="0"/>
              <a:t> </a:t>
            </a:r>
            <a:r>
              <a:rPr lang="en-US" dirty="0" err="1"/>
              <a:t>Cacat</a:t>
            </a:r>
            <a:r>
              <a:rPr lang="en-US" dirty="0"/>
              <a:t> yang </a:t>
            </a:r>
            <a:r>
              <a:rPr lang="en-US" dirty="0" err="1"/>
              <a:t>ditemukan</a:t>
            </a:r>
            <a:r>
              <a:rPr lang="en-US" dirty="0"/>
              <a:t> </a:t>
            </a:r>
            <a:r>
              <a:rPr lang="en-US" dirty="0" err="1"/>
              <a:t>selama</a:t>
            </a:r>
            <a:r>
              <a:rPr lang="en-US" dirty="0"/>
              <a:t> </a:t>
            </a:r>
            <a:r>
              <a:rPr lang="en-US" dirty="0" err="1"/>
              <a:t>pengujian</a:t>
            </a:r>
            <a:r>
              <a:rPr lang="en-US" dirty="0"/>
              <a:t> Statis :</a:t>
            </a:r>
          </a:p>
        </p:txBody>
      </p:sp>
      <p:sp>
        <p:nvSpPr>
          <p:cNvPr id="3" name="Content Placeholder 2">
            <a:extLst>
              <a:ext uri="{FF2B5EF4-FFF2-40B4-BE49-F238E27FC236}">
                <a16:creationId xmlns:a16="http://schemas.microsoft.com/office/drawing/2014/main" id="{B9DA738D-2981-4F35-BDB7-CAE76D99D789}"/>
              </a:ext>
            </a:extLst>
          </p:cNvPr>
          <p:cNvSpPr>
            <a:spLocks noGrp="1"/>
          </p:cNvSpPr>
          <p:nvPr>
            <p:ph idx="1"/>
          </p:nvPr>
        </p:nvSpPr>
        <p:spPr/>
        <p:txBody>
          <a:bodyPr>
            <a:normAutofit/>
          </a:bodyPr>
          <a:lstStyle/>
          <a:p>
            <a:pPr marL="342900" indent="-342900">
              <a:buFont typeface="+mj-lt"/>
              <a:buAutoNum type="arabicPeriod"/>
            </a:pPr>
            <a:r>
              <a:rPr lang="id-ID" sz="2000" b="0" i="0" dirty="0">
                <a:solidFill>
                  <a:srgbClr val="000000"/>
                </a:solidFill>
                <a:effectLst/>
              </a:rPr>
              <a:t>Penyimpangan dari standar </a:t>
            </a:r>
            <a:endParaRPr lang="en-US" sz="2000" b="0" i="0" dirty="0">
              <a:solidFill>
                <a:srgbClr val="000000"/>
              </a:solidFill>
              <a:effectLst/>
            </a:endParaRPr>
          </a:p>
          <a:p>
            <a:pPr marL="342900" indent="-342900">
              <a:buFont typeface="+mj-lt"/>
              <a:buAutoNum type="arabicPeriod"/>
            </a:pPr>
            <a:r>
              <a:rPr lang="id-ID" sz="2000" b="0" i="0" dirty="0">
                <a:solidFill>
                  <a:srgbClr val="000000"/>
                </a:solidFill>
                <a:effectLst/>
              </a:rPr>
              <a:t>Kode yang tidak dapat dipelihara </a:t>
            </a:r>
            <a:endParaRPr lang="en-US" sz="2000" b="0" i="0" dirty="0">
              <a:solidFill>
                <a:srgbClr val="000000"/>
              </a:solidFill>
              <a:effectLst/>
            </a:endParaRPr>
          </a:p>
          <a:p>
            <a:pPr marL="342900" indent="-342900">
              <a:buFont typeface="+mj-lt"/>
              <a:buAutoNum type="arabicPeriod"/>
            </a:pPr>
            <a:r>
              <a:rPr lang="id-ID" sz="2000" b="0" i="0" dirty="0">
                <a:solidFill>
                  <a:srgbClr val="000000"/>
                </a:solidFill>
                <a:effectLst/>
              </a:rPr>
              <a:t>Cacat desain </a:t>
            </a:r>
            <a:endParaRPr lang="en-US" sz="2000" b="0" i="0" dirty="0">
              <a:solidFill>
                <a:srgbClr val="000000"/>
              </a:solidFill>
              <a:effectLst/>
            </a:endParaRPr>
          </a:p>
          <a:p>
            <a:pPr marL="342900" indent="-342900">
              <a:buFont typeface="+mj-lt"/>
              <a:buAutoNum type="arabicPeriod"/>
            </a:pPr>
            <a:r>
              <a:rPr lang="id-ID" sz="2000" b="0" i="0" dirty="0">
                <a:solidFill>
                  <a:srgbClr val="000000"/>
                </a:solidFill>
                <a:effectLst/>
              </a:rPr>
              <a:t>Persyaratan tidak ada </a:t>
            </a:r>
            <a:endParaRPr lang="en-US" sz="2000" b="0" i="0" dirty="0">
              <a:solidFill>
                <a:srgbClr val="000000"/>
              </a:solidFill>
              <a:effectLst/>
            </a:endParaRPr>
          </a:p>
          <a:p>
            <a:pPr marL="342900" indent="-342900">
              <a:buFont typeface="+mj-lt"/>
              <a:buAutoNum type="arabicPeriod"/>
            </a:pPr>
            <a:r>
              <a:rPr lang="en-US" sz="2000" b="0" i="0" dirty="0">
                <a:solidFill>
                  <a:srgbClr val="000000"/>
                </a:solidFill>
                <a:effectLst/>
              </a:rPr>
              <a:t>S</a:t>
            </a:r>
            <a:r>
              <a:rPr lang="id-ID" sz="2000" b="0" i="0" dirty="0">
                <a:solidFill>
                  <a:srgbClr val="000000"/>
                </a:solidFill>
                <a:effectLst/>
              </a:rPr>
              <a:t>pesifikasi antarmuka yang tidak konsisten </a:t>
            </a:r>
            <a:endParaRPr lang="en-US" sz="2000" b="0" i="0" dirty="0">
              <a:solidFill>
                <a:srgbClr val="000000"/>
              </a:solidFill>
              <a:effectLst/>
            </a:endParaRPr>
          </a:p>
          <a:p>
            <a:pPr marL="0" indent="0">
              <a:buNone/>
            </a:pPr>
            <a:endParaRPr lang="en-US" sz="2000" dirty="0">
              <a:solidFill>
                <a:srgbClr val="000000"/>
              </a:solidFill>
            </a:endParaRPr>
          </a:p>
          <a:p>
            <a:pPr marL="0" indent="0">
              <a:buNone/>
            </a:pPr>
            <a:r>
              <a:rPr lang="id-ID" sz="2000" b="0" i="0" dirty="0">
                <a:solidFill>
                  <a:srgbClr val="000000"/>
                </a:solidFill>
                <a:effectLst/>
              </a:rPr>
              <a:t>Biasanya, cacat yang ditemukan selama pengujian statis disebabkan oleh keamanan kerentanan, variabel yang tidak dideklarasikan, pelanggaran batas, sintaks pelanggaran, antarmuka yang tidak konsisten, dll. </a:t>
            </a:r>
            <a:endParaRPr lang="en-US" sz="2000" dirty="0"/>
          </a:p>
        </p:txBody>
      </p:sp>
    </p:spTree>
    <p:extLst>
      <p:ext uri="{BB962C8B-B14F-4D97-AF65-F5344CB8AC3E}">
        <p14:creationId xmlns:p14="http://schemas.microsoft.com/office/powerpoint/2010/main" val="23977758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5760-E4EF-4AED-81A7-1FD5F06F4924}"/>
              </a:ext>
            </a:extLst>
          </p:cNvPr>
          <p:cNvSpPr>
            <a:spLocks noGrp="1"/>
          </p:cNvSpPr>
          <p:nvPr>
            <p:ph type="title"/>
          </p:nvPr>
        </p:nvSpPr>
        <p:spPr/>
        <p:txBody>
          <a:bodyPr/>
          <a:lstStyle/>
          <a:p>
            <a:r>
              <a:rPr lang="en-US" dirty="0" err="1"/>
              <a:t>Mengapa</a:t>
            </a:r>
            <a:r>
              <a:rPr lang="en-US" dirty="0"/>
              <a:t> </a:t>
            </a:r>
            <a:r>
              <a:rPr lang="en-US" dirty="0" err="1"/>
              <a:t>Pengujian</a:t>
            </a:r>
            <a:r>
              <a:rPr lang="en-US" dirty="0"/>
              <a:t> Statis ?</a:t>
            </a:r>
          </a:p>
        </p:txBody>
      </p:sp>
      <p:sp>
        <p:nvSpPr>
          <p:cNvPr id="3" name="Content Placeholder 2">
            <a:extLst>
              <a:ext uri="{FF2B5EF4-FFF2-40B4-BE49-F238E27FC236}">
                <a16:creationId xmlns:a16="http://schemas.microsoft.com/office/drawing/2014/main" id="{6CFE69D1-1C08-419E-A61E-08EBF1DACF48}"/>
              </a:ext>
            </a:extLst>
          </p:cNvPr>
          <p:cNvSpPr>
            <a:spLocks noGrp="1"/>
          </p:cNvSpPr>
          <p:nvPr>
            <p:ph idx="1"/>
          </p:nvPr>
        </p:nvSpPr>
        <p:spPr/>
        <p:txBody>
          <a:bodyPr>
            <a:normAutofit/>
          </a:bodyPr>
          <a:lstStyle/>
          <a:p>
            <a:pPr marL="0" indent="0">
              <a:buNone/>
            </a:pPr>
            <a:r>
              <a:rPr lang="en-US" sz="2400" dirty="0" err="1">
                <a:latin typeface="+mj-lt"/>
              </a:rPr>
              <a:t>Pengujian</a:t>
            </a:r>
            <a:r>
              <a:rPr lang="en-US" sz="2400" dirty="0">
                <a:latin typeface="+mj-lt"/>
              </a:rPr>
              <a:t> statis </a:t>
            </a:r>
            <a:r>
              <a:rPr lang="en-US" sz="2400" dirty="0" err="1">
                <a:latin typeface="+mj-lt"/>
              </a:rPr>
              <a:t>dilakukan</a:t>
            </a:r>
            <a:r>
              <a:rPr lang="en-US" sz="2400" dirty="0">
                <a:latin typeface="+mj-lt"/>
              </a:rPr>
              <a:t> </a:t>
            </a:r>
            <a:r>
              <a:rPr lang="en-US" sz="2400" dirty="0" err="1">
                <a:latin typeface="+mj-lt"/>
              </a:rPr>
              <a:t>karena</a:t>
            </a:r>
            <a:r>
              <a:rPr lang="en-US" sz="2400" dirty="0">
                <a:latin typeface="+mj-lt"/>
              </a:rPr>
              <a:t> </a:t>
            </a:r>
            <a:r>
              <a:rPr lang="en-US" sz="2400" dirty="0" err="1">
                <a:latin typeface="+mj-lt"/>
              </a:rPr>
              <a:t>alasan</a:t>
            </a:r>
            <a:r>
              <a:rPr lang="en-US" sz="2400" dirty="0">
                <a:latin typeface="+mj-lt"/>
              </a:rPr>
              <a:t> </a:t>
            </a:r>
            <a:r>
              <a:rPr lang="en-US" sz="2400" dirty="0" err="1">
                <a:latin typeface="+mj-lt"/>
              </a:rPr>
              <a:t>berikut</a:t>
            </a:r>
            <a:r>
              <a:rPr lang="en-US" sz="2400" dirty="0">
                <a:latin typeface="+mj-lt"/>
              </a:rPr>
              <a:t>:</a:t>
            </a:r>
          </a:p>
          <a:p>
            <a:r>
              <a:rPr lang="en-US" sz="2400" dirty="0" err="1">
                <a:latin typeface="+mj-lt"/>
              </a:rPr>
              <a:t>Deteksi</a:t>
            </a:r>
            <a:r>
              <a:rPr lang="en-US" sz="2400" dirty="0">
                <a:latin typeface="+mj-lt"/>
              </a:rPr>
              <a:t> dan </a:t>
            </a:r>
            <a:r>
              <a:rPr lang="en-US" sz="2400" dirty="0" err="1">
                <a:latin typeface="+mj-lt"/>
              </a:rPr>
              <a:t>koreksi</a:t>
            </a:r>
            <a:r>
              <a:rPr lang="en-US" sz="2400" dirty="0">
                <a:latin typeface="+mj-lt"/>
              </a:rPr>
              <a:t> </a:t>
            </a:r>
            <a:r>
              <a:rPr lang="en-US" sz="2400" dirty="0" err="1">
                <a:latin typeface="+mj-lt"/>
              </a:rPr>
              <a:t>cacat</a:t>
            </a:r>
            <a:r>
              <a:rPr lang="en-US" sz="2400" dirty="0">
                <a:latin typeface="+mj-lt"/>
              </a:rPr>
              <a:t> </a:t>
            </a:r>
            <a:r>
              <a:rPr lang="en-US" sz="2400" dirty="0" err="1">
                <a:latin typeface="+mj-lt"/>
              </a:rPr>
              <a:t>dini</a:t>
            </a:r>
            <a:endParaRPr lang="en-US" sz="2400" dirty="0">
              <a:latin typeface="+mj-lt"/>
            </a:endParaRPr>
          </a:p>
          <a:p>
            <a:r>
              <a:rPr lang="en-US" sz="2400" dirty="0" err="1">
                <a:latin typeface="+mj-lt"/>
              </a:rPr>
              <a:t>Mengurangi</a:t>
            </a:r>
            <a:r>
              <a:rPr lang="en-US" sz="2400" dirty="0">
                <a:latin typeface="+mj-lt"/>
              </a:rPr>
              <a:t> </a:t>
            </a:r>
            <a:r>
              <a:rPr lang="en-US" sz="2400" dirty="0" err="1">
                <a:latin typeface="+mj-lt"/>
              </a:rPr>
              <a:t>rentang</a:t>
            </a:r>
            <a:r>
              <a:rPr lang="en-US" sz="2400" dirty="0">
                <a:latin typeface="+mj-lt"/>
              </a:rPr>
              <a:t> </a:t>
            </a:r>
            <a:r>
              <a:rPr lang="en-US" sz="2400" dirty="0" err="1">
                <a:latin typeface="+mj-lt"/>
              </a:rPr>
              <a:t>waktu</a:t>
            </a:r>
            <a:r>
              <a:rPr lang="en-US" sz="2400" dirty="0">
                <a:latin typeface="+mj-lt"/>
              </a:rPr>
              <a:t> </a:t>
            </a:r>
            <a:r>
              <a:rPr lang="en-US" sz="2400" dirty="0" err="1">
                <a:latin typeface="+mj-lt"/>
              </a:rPr>
              <a:t>pengembangan</a:t>
            </a:r>
            <a:endParaRPr lang="en-US" sz="2400" dirty="0">
              <a:latin typeface="+mj-lt"/>
            </a:endParaRPr>
          </a:p>
          <a:p>
            <a:r>
              <a:rPr lang="en-US" sz="2400" dirty="0" err="1">
                <a:latin typeface="+mj-lt"/>
              </a:rPr>
              <a:t>Mengurangi</a:t>
            </a:r>
            <a:r>
              <a:rPr lang="en-US" sz="2400" dirty="0">
                <a:latin typeface="+mj-lt"/>
              </a:rPr>
              <a:t> </a:t>
            </a:r>
            <a:r>
              <a:rPr lang="en-US" sz="2400" dirty="0" err="1">
                <a:latin typeface="+mj-lt"/>
              </a:rPr>
              <a:t>biaya</a:t>
            </a:r>
            <a:r>
              <a:rPr lang="en-US" sz="2400" dirty="0">
                <a:latin typeface="+mj-lt"/>
              </a:rPr>
              <a:t> dan </a:t>
            </a:r>
            <a:r>
              <a:rPr lang="en-US" sz="2400" dirty="0" err="1">
                <a:latin typeface="+mj-lt"/>
              </a:rPr>
              <a:t>waktu</a:t>
            </a:r>
            <a:r>
              <a:rPr lang="en-US" sz="2400" dirty="0">
                <a:latin typeface="+mj-lt"/>
              </a:rPr>
              <a:t> </a:t>
            </a:r>
            <a:r>
              <a:rPr lang="en-US" sz="2400" dirty="0" err="1">
                <a:latin typeface="+mj-lt"/>
              </a:rPr>
              <a:t>pengujian</a:t>
            </a:r>
            <a:endParaRPr lang="en-US" sz="2400" dirty="0">
              <a:latin typeface="+mj-lt"/>
            </a:endParaRPr>
          </a:p>
          <a:p>
            <a:r>
              <a:rPr lang="en-US" sz="2400" dirty="0" err="1">
                <a:latin typeface="+mj-lt"/>
              </a:rPr>
              <a:t>Untuk</a:t>
            </a:r>
            <a:r>
              <a:rPr lang="en-US" sz="2400" dirty="0">
                <a:latin typeface="+mj-lt"/>
              </a:rPr>
              <a:t> </a:t>
            </a:r>
            <a:r>
              <a:rPr lang="en-US" sz="2400" dirty="0" err="1">
                <a:latin typeface="+mj-lt"/>
              </a:rPr>
              <a:t>peningkatan</a:t>
            </a:r>
            <a:r>
              <a:rPr lang="en-US" sz="2400" dirty="0">
                <a:latin typeface="+mj-lt"/>
              </a:rPr>
              <a:t> </a:t>
            </a:r>
            <a:r>
              <a:rPr lang="en-US" sz="2400" dirty="0" err="1">
                <a:latin typeface="+mj-lt"/>
              </a:rPr>
              <a:t>produktivitas</a:t>
            </a:r>
            <a:r>
              <a:rPr lang="en-US" sz="2400" dirty="0">
                <a:latin typeface="+mj-lt"/>
              </a:rPr>
              <a:t> </a:t>
            </a:r>
            <a:r>
              <a:rPr lang="en-US" sz="2400" dirty="0" err="1">
                <a:latin typeface="+mj-lt"/>
              </a:rPr>
              <a:t>pembangunan</a:t>
            </a:r>
            <a:endParaRPr lang="en-US" sz="2400" dirty="0">
              <a:latin typeface="+mj-lt"/>
            </a:endParaRPr>
          </a:p>
          <a:p>
            <a:r>
              <a:rPr lang="en-US" sz="2400" dirty="0" err="1">
                <a:latin typeface="+mj-lt"/>
              </a:rPr>
              <a:t>Untuk</a:t>
            </a:r>
            <a:r>
              <a:rPr lang="en-US" sz="2400" dirty="0">
                <a:latin typeface="+mj-lt"/>
              </a:rPr>
              <a:t> </a:t>
            </a:r>
            <a:r>
              <a:rPr lang="en-US" sz="2400" dirty="0" err="1">
                <a:latin typeface="+mj-lt"/>
              </a:rPr>
              <a:t>mendapatkan</a:t>
            </a:r>
            <a:r>
              <a:rPr lang="en-US" sz="2400" dirty="0">
                <a:latin typeface="+mj-lt"/>
              </a:rPr>
              <a:t> </a:t>
            </a:r>
            <a:r>
              <a:rPr lang="en-US" sz="2400" dirty="0" err="1">
                <a:latin typeface="+mj-lt"/>
              </a:rPr>
              <a:t>lebih</a:t>
            </a:r>
            <a:r>
              <a:rPr lang="en-US" sz="2400" dirty="0">
                <a:latin typeface="+mj-lt"/>
              </a:rPr>
              <a:t> </a:t>
            </a:r>
            <a:r>
              <a:rPr lang="en-US" sz="2400" dirty="0" err="1">
                <a:latin typeface="+mj-lt"/>
              </a:rPr>
              <a:t>sedikit</a:t>
            </a:r>
            <a:r>
              <a:rPr lang="en-US" sz="2400" dirty="0">
                <a:latin typeface="+mj-lt"/>
              </a:rPr>
              <a:t> </a:t>
            </a:r>
            <a:r>
              <a:rPr lang="en-US" sz="2400" dirty="0" err="1">
                <a:latin typeface="+mj-lt"/>
              </a:rPr>
              <a:t>cacat</a:t>
            </a:r>
            <a:r>
              <a:rPr lang="en-US" sz="2400" dirty="0">
                <a:latin typeface="+mj-lt"/>
              </a:rPr>
              <a:t> pada </a:t>
            </a:r>
            <a:r>
              <a:rPr lang="en-US" sz="2400" dirty="0" err="1">
                <a:latin typeface="+mj-lt"/>
              </a:rPr>
              <a:t>tahap</a:t>
            </a:r>
            <a:r>
              <a:rPr lang="en-US" sz="2400" dirty="0">
                <a:latin typeface="+mj-lt"/>
              </a:rPr>
              <a:t> </a:t>
            </a:r>
            <a:r>
              <a:rPr lang="en-US" sz="2400" dirty="0" err="1">
                <a:latin typeface="+mj-lt"/>
              </a:rPr>
              <a:t>pengujian</a:t>
            </a:r>
            <a:r>
              <a:rPr lang="en-US" sz="2400" dirty="0">
                <a:latin typeface="+mj-lt"/>
              </a:rPr>
              <a:t> </a:t>
            </a:r>
            <a:r>
              <a:rPr lang="en-US" sz="2400" dirty="0" err="1">
                <a:latin typeface="+mj-lt"/>
              </a:rPr>
              <a:t>selanjutnya</a:t>
            </a:r>
            <a:r>
              <a:rPr lang="en-US" sz="2400" dirty="0">
                <a:latin typeface="+mj-lt"/>
              </a:rPr>
              <a:t> </a:t>
            </a:r>
          </a:p>
        </p:txBody>
      </p:sp>
    </p:spTree>
    <p:extLst>
      <p:ext uri="{BB962C8B-B14F-4D97-AF65-F5344CB8AC3E}">
        <p14:creationId xmlns:p14="http://schemas.microsoft.com/office/powerpoint/2010/main" val="29759415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69CC-929C-4DC2-8B5E-0EC01D665D90}"/>
              </a:ext>
            </a:extLst>
          </p:cNvPr>
          <p:cNvSpPr>
            <a:spLocks noGrp="1"/>
          </p:cNvSpPr>
          <p:nvPr>
            <p:ph type="title"/>
          </p:nvPr>
        </p:nvSpPr>
        <p:spPr/>
        <p:txBody>
          <a:bodyPr/>
          <a:lstStyle/>
          <a:p>
            <a:r>
              <a:rPr lang="en-US" dirty="0" err="1"/>
              <a:t>Apakah</a:t>
            </a:r>
            <a:r>
              <a:rPr lang="en-US" dirty="0"/>
              <a:t> yang </a:t>
            </a:r>
            <a:r>
              <a:rPr lang="en-US" dirty="0" err="1"/>
              <a:t>diuji</a:t>
            </a:r>
            <a:r>
              <a:rPr lang="en-US" dirty="0"/>
              <a:t> pada </a:t>
            </a:r>
            <a:r>
              <a:rPr lang="en-US" dirty="0" err="1"/>
              <a:t>Pengujian</a:t>
            </a:r>
            <a:r>
              <a:rPr lang="en-US" dirty="0"/>
              <a:t> Statis ?</a:t>
            </a:r>
          </a:p>
        </p:txBody>
      </p:sp>
      <p:sp>
        <p:nvSpPr>
          <p:cNvPr id="3" name="Content Placeholder 2">
            <a:extLst>
              <a:ext uri="{FF2B5EF4-FFF2-40B4-BE49-F238E27FC236}">
                <a16:creationId xmlns:a16="http://schemas.microsoft.com/office/drawing/2014/main" id="{8154C14D-3604-4AA9-B36C-28E772CF54EA}"/>
              </a:ext>
            </a:extLst>
          </p:cNvPr>
          <p:cNvSpPr>
            <a:spLocks noGrp="1"/>
          </p:cNvSpPr>
          <p:nvPr>
            <p:ph idx="1"/>
          </p:nvPr>
        </p:nvSpPr>
        <p:spPr>
          <a:xfrm>
            <a:off x="1541928" y="2034709"/>
            <a:ext cx="9744637" cy="4053575"/>
          </a:xfrm>
        </p:spPr>
        <p:txBody>
          <a:bodyPr>
            <a:normAutofit/>
          </a:bodyPr>
          <a:lstStyle/>
          <a:p>
            <a:r>
              <a:rPr lang="en-US" dirty="0"/>
              <a:t>Unit Test Cases</a:t>
            </a:r>
          </a:p>
          <a:p>
            <a:r>
              <a:rPr lang="en-US" dirty="0"/>
              <a:t>Business Requirements Document (BRD)</a:t>
            </a:r>
          </a:p>
          <a:p>
            <a:r>
              <a:rPr lang="en-US" dirty="0"/>
              <a:t>Use Cases</a:t>
            </a:r>
          </a:p>
          <a:p>
            <a:r>
              <a:rPr lang="en-US" dirty="0"/>
              <a:t>System/Functional Requirements</a:t>
            </a:r>
          </a:p>
          <a:p>
            <a:r>
              <a:rPr lang="en-US" dirty="0"/>
              <a:t>Prototype</a:t>
            </a:r>
          </a:p>
          <a:p>
            <a:r>
              <a:rPr lang="en-US" dirty="0"/>
              <a:t>Prototype Specification Document</a:t>
            </a:r>
          </a:p>
          <a:p>
            <a:r>
              <a:rPr lang="en-US" dirty="0"/>
              <a:t>DB Fields Dictionary Spreadsheet</a:t>
            </a:r>
          </a:p>
          <a:p>
            <a:r>
              <a:rPr lang="en-US" dirty="0"/>
              <a:t>Test Data</a:t>
            </a:r>
          </a:p>
          <a:p>
            <a:r>
              <a:rPr lang="en-US" dirty="0"/>
              <a:t>Traceability Matrix Document</a:t>
            </a:r>
          </a:p>
          <a:p>
            <a:r>
              <a:rPr lang="en-US" dirty="0"/>
              <a:t>User Manual/Training Guides/Documentation</a:t>
            </a:r>
          </a:p>
          <a:p>
            <a:r>
              <a:rPr lang="en-US" dirty="0"/>
              <a:t>Test Plan Strategy Document/Test Cases</a:t>
            </a:r>
          </a:p>
          <a:p>
            <a:r>
              <a:rPr lang="en-US" dirty="0"/>
              <a:t>Automation/Performance Test Scripts</a:t>
            </a:r>
          </a:p>
        </p:txBody>
      </p:sp>
    </p:spTree>
    <p:extLst>
      <p:ext uri="{BB962C8B-B14F-4D97-AF65-F5344CB8AC3E}">
        <p14:creationId xmlns:p14="http://schemas.microsoft.com/office/powerpoint/2010/main" val="21702855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85595-A9FD-4FBF-8F84-48824AD614C5}"/>
              </a:ext>
            </a:extLst>
          </p:cNvPr>
          <p:cNvSpPr>
            <a:spLocks noGrp="1"/>
          </p:cNvSpPr>
          <p:nvPr>
            <p:ph type="title"/>
          </p:nvPr>
        </p:nvSpPr>
        <p:spPr/>
        <p:txBody>
          <a:bodyPr/>
          <a:lstStyle/>
          <a:p>
            <a:r>
              <a:rPr lang="en-US" dirty="0" err="1"/>
              <a:t>Bagaimana</a:t>
            </a:r>
            <a:r>
              <a:rPr lang="en-US" dirty="0"/>
              <a:t> </a:t>
            </a:r>
            <a:r>
              <a:rPr lang="en-US" dirty="0" err="1"/>
              <a:t>Pengujian</a:t>
            </a:r>
            <a:r>
              <a:rPr lang="en-US" dirty="0"/>
              <a:t> Statis </a:t>
            </a:r>
            <a:r>
              <a:rPr lang="en-US" dirty="0" err="1"/>
              <a:t>dilakukan</a:t>
            </a:r>
            <a:r>
              <a:rPr lang="en-US" dirty="0"/>
              <a:t> ?</a:t>
            </a:r>
          </a:p>
        </p:txBody>
      </p:sp>
      <p:sp>
        <p:nvSpPr>
          <p:cNvPr id="3" name="Content Placeholder 2">
            <a:extLst>
              <a:ext uri="{FF2B5EF4-FFF2-40B4-BE49-F238E27FC236}">
                <a16:creationId xmlns:a16="http://schemas.microsoft.com/office/drawing/2014/main" id="{6BCEDBA1-FD3D-4887-B45F-6C9DBA4DD6E8}"/>
              </a:ext>
            </a:extLst>
          </p:cNvPr>
          <p:cNvSpPr>
            <a:spLocks noGrp="1"/>
          </p:cNvSpPr>
          <p:nvPr>
            <p:ph idx="1"/>
          </p:nvPr>
        </p:nvSpPr>
        <p:spPr/>
        <p:txBody>
          <a:bodyPr>
            <a:normAutofit/>
          </a:bodyPr>
          <a:lstStyle/>
          <a:p>
            <a:pPr marL="0" indent="0">
              <a:buNone/>
            </a:pPr>
            <a:r>
              <a:rPr lang="en-US" sz="2400" dirty="0" err="1"/>
              <a:t>Untuk</a:t>
            </a:r>
            <a:r>
              <a:rPr lang="en-US" sz="2400" dirty="0"/>
              <a:t> </a:t>
            </a:r>
            <a:r>
              <a:rPr lang="en-US" sz="2400" dirty="0" err="1"/>
              <a:t>melakukan</a:t>
            </a:r>
            <a:r>
              <a:rPr lang="en-US" sz="2400" dirty="0"/>
              <a:t> Static Testing </a:t>
            </a:r>
            <a:r>
              <a:rPr lang="en-US" sz="2400" dirty="0" err="1"/>
              <a:t>dilakukan</a:t>
            </a:r>
            <a:r>
              <a:rPr lang="en-US" sz="2400" dirty="0"/>
              <a:t> </a:t>
            </a:r>
            <a:r>
              <a:rPr lang="en-US" sz="2400" dirty="0" err="1"/>
              <a:t>dengan</a:t>
            </a:r>
            <a:r>
              <a:rPr lang="en-US" sz="2400" dirty="0"/>
              <a:t> </a:t>
            </a:r>
            <a:r>
              <a:rPr lang="en-US" sz="2400" dirty="0" err="1"/>
              <a:t>cara</a:t>
            </a:r>
            <a:r>
              <a:rPr lang="en-US" sz="2400" dirty="0"/>
              <a:t> </a:t>
            </a:r>
            <a:r>
              <a:rPr lang="en-US" sz="2400" dirty="0" err="1"/>
              <a:t>sebagai</a:t>
            </a:r>
            <a:r>
              <a:rPr lang="en-US" sz="2400" dirty="0"/>
              <a:t> </a:t>
            </a:r>
            <a:r>
              <a:rPr lang="en-US" sz="2400" dirty="0" err="1"/>
              <a:t>berikut</a:t>
            </a:r>
            <a:r>
              <a:rPr lang="en-US" sz="2400" dirty="0"/>
              <a:t>:</a:t>
            </a:r>
          </a:p>
          <a:p>
            <a:r>
              <a:rPr lang="en-US" sz="2400" dirty="0" err="1"/>
              <a:t>Lakukan</a:t>
            </a:r>
            <a:r>
              <a:rPr lang="en-US" sz="2400" dirty="0"/>
              <a:t> proses </a:t>
            </a:r>
            <a:r>
              <a:rPr lang="en-US" sz="2400" dirty="0" err="1"/>
              <a:t>inspeksi</a:t>
            </a:r>
            <a:r>
              <a:rPr lang="en-US" sz="2400" dirty="0"/>
              <a:t> </a:t>
            </a:r>
            <a:r>
              <a:rPr lang="en-US" sz="2400" dirty="0" err="1"/>
              <a:t>untuk</a:t>
            </a:r>
            <a:r>
              <a:rPr lang="en-US" sz="2400" dirty="0"/>
              <a:t> </a:t>
            </a:r>
            <a:r>
              <a:rPr lang="en-US" sz="2400" dirty="0" err="1"/>
              <a:t>sepenuhnya</a:t>
            </a:r>
            <a:r>
              <a:rPr lang="en-US" sz="2400" dirty="0"/>
              <a:t> </a:t>
            </a:r>
            <a:r>
              <a:rPr lang="en-US" sz="2400" dirty="0" err="1"/>
              <a:t>memeriksa</a:t>
            </a:r>
            <a:r>
              <a:rPr lang="en-US" sz="2400" dirty="0"/>
              <a:t> </a:t>
            </a:r>
            <a:r>
              <a:rPr lang="en-US" sz="2400" dirty="0" err="1"/>
              <a:t>desain</a:t>
            </a:r>
            <a:r>
              <a:rPr lang="en-US" sz="2400" dirty="0"/>
              <a:t> inspect </a:t>
            </a:r>
            <a:r>
              <a:rPr lang="en-US" sz="2400" dirty="0" err="1"/>
              <a:t>dari</a:t>
            </a:r>
            <a:r>
              <a:rPr lang="en-US" sz="2400" dirty="0"/>
              <a:t> </a:t>
            </a:r>
            <a:r>
              <a:rPr lang="en-US" sz="2400" dirty="0" err="1"/>
              <a:t>aplikasi</a:t>
            </a:r>
            <a:endParaRPr lang="en-US" sz="2400" dirty="0"/>
          </a:p>
          <a:p>
            <a:r>
              <a:rPr lang="en-US" sz="2400" dirty="0" err="1"/>
              <a:t>Gunakan</a:t>
            </a:r>
            <a:r>
              <a:rPr lang="en-US" sz="2400" dirty="0"/>
              <a:t> daftar yang </a:t>
            </a:r>
            <a:r>
              <a:rPr lang="en-US" sz="2400" dirty="0" err="1"/>
              <a:t>diperiksa</a:t>
            </a:r>
            <a:r>
              <a:rPr lang="en-US" sz="2400" dirty="0"/>
              <a:t> </a:t>
            </a:r>
            <a:r>
              <a:rPr lang="en-US" sz="2400" dirty="0" err="1"/>
              <a:t>untuk</a:t>
            </a:r>
            <a:r>
              <a:rPr lang="en-US" sz="2400" dirty="0"/>
              <a:t> </a:t>
            </a:r>
            <a:r>
              <a:rPr lang="en-US" sz="2400" dirty="0" err="1"/>
              <a:t>setiap</a:t>
            </a:r>
            <a:r>
              <a:rPr lang="en-US" sz="2400" dirty="0"/>
              <a:t> </a:t>
            </a:r>
            <a:r>
              <a:rPr lang="en-US" sz="2400" dirty="0" err="1"/>
              <a:t>dokumen</a:t>
            </a:r>
            <a:r>
              <a:rPr lang="en-US" sz="2400" dirty="0"/>
              <a:t> yang </a:t>
            </a:r>
            <a:r>
              <a:rPr lang="en-US" sz="2400" dirty="0" err="1"/>
              <a:t>sedang</a:t>
            </a:r>
            <a:r>
              <a:rPr lang="en-US" sz="2400" dirty="0"/>
              <a:t> </a:t>
            </a:r>
            <a:r>
              <a:rPr lang="en-US" sz="2400" dirty="0" err="1"/>
              <a:t>ditinjau</a:t>
            </a:r>
            <a:r>
              <a:rPr lang="en-US" sz="2400" dirty="0"/>
              <a:t> </a:t>
            </a:r>
            <a:r>
              <a:rPr lang="en-US" sz="2400" dirty="0" err="1"/>
              <a:t>untuk</a:t>
            </a:r>
            <a:r>
              <a:rPr lang="en-US" sz="2400" dirty="0"/>
              <a:t> </a:t>
            </a:r>
            <a:r>
              <a:rPr lang="en-US" sz="2400" dirty="0" err="1"/>
              <a:t>memastikan</a:t>
            </a:r>
            <a:r>
              <a:rPr lang="en-US" sz="2400" dirty="0"/>
              <a:t> </a:t>
            </a:r>
            <a:r>
              <a:rPr lang="en-US" sz="2400" dirty="0" err="1"/>
              <a:t>semua</a:t>
            </a:r>
            <a:r>
              <a:rPr lang="en-US" sz="2400" dirty="0"/>
              <a:t> </a:t>
            </a:r>
            <a:r>
              <a:rPr lang="en-US" sz="2400" dirty="0" err="1"/>
              <a:t>ulasan</a:t>
            </a:r>
            <a:r>
              <a:rPr lang="en-US" sz="2400" dirty="0"/>
              <a:t> </a:t>
            </a:r>
            <a:r>
              <a:rPr lang="en-US" sz="2400" dirty="0" err="1"/>
              <a:t>tercakup</a:t>
            </a:r>
            <a:r>
              <a:rPr lang="en-US" sz="2400" dirty="0"/>
              <a:t> </a:t>
            </a:r>
            <a:r>
              <a:rPr lang="en-US" sz="2400" dirty="0" err="1"/>
              <a:t>sepenuhnya</a:t>
            </a:r>
            <a:r>
              <a:rPr lang="en-US" sz="2400" dirty="0"/>
              <a:t>.</a:t>
            </a:r>
          </a:p>
        </p:txBody>
      </p:sp>
    </p:spTree>
    <p:extLst>
      <p:ext uri="{BB962C8B-B14F-4D97-AF65-F5344CB8AC3E}">
        <p14:creationId xmlns:p14="http://schemas.microsoft.com/office/powerpoint/2010/main" val="25020909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1895F-7946-48FF-ACB3-60BEF94498FE}"/>
              </a:ext>
            </a:extLst>
          </p:cNvPr>
          <p:cNvSpPr>
            <a:spLocks noGrp="1"/>
          </p:cNvSpPr>
          <p:nvPr>
            <p:ph type="title"/>
          </p:nvPr>
        </p:nvSpPr>
        <p:spPr/>
        <p:txBody>
          <a:bodyPr/>
          <a:lstStyle/>
          <a:p>
            <a:r>
              <a:rPr lang="en-US" dirty="0" err="1"/>
              <a:t>Aktivitas</a:t>
            </a:r>
            <a:r>
              <a:rPr lang="en-US" dirty="0"/>
              <a:t> </a:t>
            </a:r>
            <a:r>
              <a:rPr lang="en-US" dirty="0" err="1"/>
              <a:t>untuk</a:t>
            </a:r>
            <a:r>
              <a:rPr lang="en-US" dirty="0"/>
              <a:t> </a:t>
            </a:r>
            <a:r>
              <a:rPr lang="en-US" dirty="0" err="1"/>
              <a:t>melakukan</a:t>
            </a:r>
            <a:r>
              <a:rPr lang="en-US" dirty="0"/>
              <a:t> </a:t>
            </a:r>
            <a:r>
              <a:rPr lang="en-US" dirty="0" err="1"/>
              <a:t>Pengujian</a:t>
            </a:r>
            <a:r>
              <a:rPr lang="en-US" dirty="0"/>
              <a:t> Statis </a:t>
            </a:r>
          </a:p>
        </p:txBody>
      </p:sp>
      <p:sp>
        <p:nvSpPr>
          <p:cNvPr id="3" name="Content Placeholder 2">
            <a:extLst>
              <a:ext uri="{FF2B5EF4-FFF2-40B4-BE49-F238E27FC236}">
                <a16:creationId xmlns:a16="http://schemas.microsoft.com/office/drawing/2014/main" id="{3F5BE5D6-FAE0-4D96-929C-54ED3D87FAF1}"/>
              </a:ext>
            </a:extLst>
          </p:cNvPr>
          <p:cNvSpPr>
            <a:spLocks noGrp="1"/>
          </p:cNvSpPr>
          <p:nvPr>
            <p:ph idx="1"/>
          </p:nvPr>
        </p:nvSpPr>
        <p:spPr>
          <a:xfrm>
            <a:off x="1541928" y="2034709"/>
            <a:ext cx="9744637" cy="4400815"/>
          </a:xfrm>
        </p:spPr>
        <p:txBody>
          <a:bodyPr>
            <a:normAutofit/>
          </a:bodyPr>
          <a:lstStyle/>
          <a:p>
            <a:pPr marL="342900" indent="-342900">
              <a:buFont typeface="+mj-lt"/>
              <a:buAutoNum type="arabicPeriod"/>
            </a:pPr>
            <a:r>
              <a:rPr lang="en-US" b="1" dirty="0" err="1"/>
              <a:t>Validasi</a:t>
            </a:r>
            <a:r>
              <a:rPr lang="en-US" b="1" dirty="0"/>
              <a:t> </a:t>
            </a:r>
            <a:r>
              <a:rPr lang="en-US" b="1" dirty="0" err="1"/>
              <a:t>Persyaratan</a:t>
            </a:r>
            <a:r>
              <a:rPr lang="en-US" b="1" dirty="0"/>
              <a:t> </a:t>
            </a:r>
            <a:r>
              <a:rPr lang="en-US" b="1" dirty="0" err="1"/>
              <a:t>Kasus</a:t>
            </a:r>
            <a:r>
              <a:rPr lang="en-US" b="1" dirty="0"/>
              <a:t> </a:t>
            </a:r>
            <a:r>
              <a:rPr lang="en-US" b="1" dirty="0" err="1"/>
              <a:t>Penggunaan</a:t>
            </a:r>
            <a:r>
              <a:rPr lang="en-US" dirty="0"/>
              <a:t>: </a:t>
            </a:r>
            <a:r>
              <a:rPr lang="en-US" dirty="0" err="1"/>
              <a:t>Validasi</a:t>
            </a:r>
            <a:r>
              <a:rPr lang="en-US" dirty="0"/>
              <a:t> </a:t>
            </a:r>
            <a:r>
              <a:rPr lang="en-US" dirty="0" err="1"/>
              <a:t>ini</a:t>
            </a:r>
            <a:r>
              <a:rPr lang="en-US" dirty="0"/>
              <a:t> </a:t>
            </a:r>
            <a:r>
              <a:rPr lang="en-US" dirty="0" err="1"/>
              <a:t>bahwa</a:t>
            </a:r>
            <a:r>
              <a:rPr lang="en-US" dirty="0"/>
              <a:t> </a:t>
            </a:r>
            <a:r>
              <a:rPr lang="en-US" dirty="0" err="1"/>
              <a:t>semua</a:t>
            </a:r>
            <a:r>
              <a:rPr lang="en-US" dirty="0"/>
              <a:t> </a:t>
            </a:r>
            <a:r>
              <a:rPr lang="en-US" dirty="0" err="1"/>
              <a:t>tindakan</a:t>
            </a:r>
            <a:r>
              <a:rPr lang="en-US" dirty="0"/>
              <a:t> </a:t>
            </a:r>
            <a:r>
              <a:rPr lang="en-US" dirty="0" err="1"/>
              <a:t>pengguna</a:t>
            </a:r>
            <a:r>
              <a:rPr lang="en-US" dirty="0"/>
              <a:t> </a:t>
            </a:r>
            <a:r>
              <a:rPr lang="en-US" dirty="0" err="1"/>
              <a:t>akhir</a:t>
            </a:r>
            <a:r>
              <a:rPr lang="en-US" dirty="0"/>
              <a:t> </a:t>
            </a:r>
            <a:r>
              <a:rPr lang="en-US" dirty="0" err="1"/>
              <a:t>diidentifikasi</a:t>
            </a:r>
            <a:r>
              <a:rPr lang="en-US" dirty="0"/>
              <a:t>, </a:t>
            </a:r>
            <a:r>
              <a:rPr lang="en-US" dirty="0" err="1"/>
              <a:t>serta</a:t>
            </a:r>
            <a:r>
              <a:rPr lang="en-US" dirty="0"/>
              <a:t> input dan output </a:t>
            </a:r>
            <a:r>
              <a:rPr lang="en-US" dirty="0" err="1"/>
              <a:t>apa</a:t>
            </a:r>
            <a:r>
              <a:rPr lang="en-US" dirty="0"/>
              <a:t> pun </a:t>
            </a:r>
            <a:r>
              <a:rPr lang="en-US" dirty="0" err="1"/>
              <a:t>terkait</a:t>
            </a:r>
            <a:r>
              <a:rPr lang="en-US" dirty="0"/>
              <a:t> </a:t>
            </a:r>
            <a:r>
              <a:rPr lang="en-US" dirty="0" err="1"/>
              <a:t>dengan</a:t>
            </a:r>
            <a:r>
              <a:rPr lang="en-US" dirty="0"/>
              <a:t> </a:t>
            </a:r>
            <a:r>
              <a:rPr lang="en-US" dirty="0" err="1"/>
              <a:t>mereka</a:t>
            </a:r>
            <a:r>
              <a:rPr lang="en-US" dirty="0"/>
              <a:t>. </a:t>
            </a:r>
            <a:r>
              <a:rPr lang="en-US" dirty="0" err="1"/>
              <a:t>Semakin</a:t>
            </a:r>
            <a:r>
              <a:rPr lang="en-US" dirty="0"/>
              <a:t> detail dan </a:t>
            </a:r>
            <a:r>
              <a:rPr lang="en-US" dirty="0" err="1"/>
              <a:t>menyeluruh</a:t>
            </a:r>
            <a:r>
              <a:rPr lang="en-US" dirty="0"/>
              <a:t> </a:t>
            </a:r>
            <a:r>
              <a:rPr lang="en-US" dirty="0" err="1"/>
              <a:t>penggunaannya</a:t>
            </a:r>
            <a:r>
              <a:rPr lang="en-US" dirty="0"/>
              <a:t> </a:t>
            </a:r>
            <a:r>
              <a:rPr lang="en-US" dirty="0" err="1"/>
              <a:t>kasus</a:t>
            </a:r>
            <a:r>
              <a:rPr lang="en-US" dirty="0"/>
              <a:t>, </a:t>
            </a:r>
            <a:r>
              <a:rPr lang="en-US" dirty="0" err="1"/>
              <a:t>semakin</a:t>
            </a:r>
            <a:r>
              <a:rPr lang="en-US" dirty="0"/>
              <a:t> </a:t>
            </a:r>
            <a:r>
              <a:rPr lang="en-US" dirty="0" err="1"/>
              <a:t>akurat</a:t>
            </a:r>
            <a:r>
              <a:rPr lang="en-US" dirty="0"/>
              <a:t> dan </a:t>
            </a:r>
            <a:r>
              <a:rPr lang="en-US" dirty="0" err="1"/>
              <a:t>komprehensif</a:t>
            </a:r>
            <a:r>
              <a:rPr lang="en-US" dirty="0"/>
              <a:t> </a:t>
            </a:r>
            <a:r>
              <a:rPr lang="en-US" dirty="0" err="1"/>
              <a:t>kasus</a:t>
            </a:r>
            <a:r>
              <a:rPr lang="en-US" dirty="0"/>
              <a:t> uji </a:t>
            </a:r>
            <a:r>
              <a:rPr lang="en-US" dirty="0" err="1"/>
              <a:t>dapat</a:t>
            </a:r>
            <a:r>
              <a:rPr lang="en-US" dirty="0"/>
              <a:t> </a:t>
            </a:r>
            <a:r>
              <a:rPr lang="en-US" dirty="0" err="1"/>
              <a:t>menjadi</a:t>
            </a:r>
            <a:r>
              <a:rPr lang="en-US" dirty="0"/>
              <a:t>.</a:t>
            </a:r>
          </a:p>
          <a:p>
            <a:pPr marL="342900" indent="-342900">
              <a:buFont typeface="+mj-lt"/>
              <a:buAutoNum type="arabicPeriod"/>
            </a:pPr>
            <a:r>
              <a:rPr lang="en-US" b="1" dirty="0" err="1"/>
              <a:t>Validasi</a:t>
            </a:r>
            <a:r>
              <a:rPr lang="en-US" b="1" dirty="0"/>
              <a:t> </a:t>
            </a:r>
            <a:r>
              <a:rPr lang="en-US" b="1" dirty="0" err="1"/>
              <a:t>Persyaratan</a:t>
            </a:r>
            <a:r>
              <a:rPr lang="en-US" b="1" dirty="0"/>
              <a:t> </a:t>
            </a:r>
            <a:r>
              <a:rPr lang="en-US" b="1" dirty="0" err="1"/>
              <a:t>Fungsional</a:t>
            </a:r>
            <a:r>
              <a:rPr lang="en-US" dirty="0" err="1"/>
              <a:t>:Ini</a:t>
            </a:r>
            <a:r>
              <a:rPr lang="en-US" dirty="0"/>
              <a:t> </a:t>
            </a:r>
            <a:r>
              <a:rPr lang="en-US" dirty="0" err="1"/>
              <a:t>memastikan</a:t>
            </a:r>
            <a:r>
              <a:rPr lang="en-US" dirty="0"/>
              <a:t> </a:t>
            </a:r>
            <a:r>
              <a:rPr lang="en-US" dirty="0" err="1"/>
              <a:t>bahwa</a:t>
            </a:r>
            <a:r>
              <a:rPr lang="en-US" dirty="0"/>
              <a:t> </a:t>
            </a:r>
            <a:r>
              <a:rPr lang="en-US" dirty="0" err="1"/>
              <a:t>Persyaratan</a:t>
            </a:r>
            <a:r>
              <a:rPr lang="en-US" dirty="0"/>
              <a:t> </a:t>
            </a:r>
            <a:r>
              <a:rPr lang="en-US" dirty="0" err="1"/>
              <a:t>Fungsional</a:t>
            </a:r>
            <a:r>
              <a:rPr lang="en-US" dirty="0"/>
              <a:t> </a:t>
            </a:r>
            <a:r>
              <a:rPr lang="en-US" dirty="0" err="1"/>
              <a:t>mengidentifikasi</a:t>
            </a:r>
            <a:r>
              <a:rPr lang="en-US" dirty="0"/>
              <a:t> </a:t>
            </a:r>
            <a:r>
              <a:rPr lang="en-US" dirty="0" err="1"/>
              <a:t>semua</a:t>
            </a:r>
            <a:r>
              <a:rPr lang="en-US" dirty="0"/>
              <a:t> </a:t>
            </a:r>
            <a:r>
              <a:rPr lang="en-US" dirty="0" err="1"/>
              <a:t>elemen</a:t>
            </a:r>
            <a:r>
              <a:rPr lang="en-US" dirty="0"/>
              <a:t> yang </a:t>
            </a:r>
            <a:r>
              <a:rPr lang="en-US" dirty="0" err="1"/>
              <a:t>diperlukan</a:t>
            </a:r>
            <a:r>
              <a:rPr lang="en-US" dirty="0"/>
              <a:t>. Juga </a:t>
            </a:r>
            <a:r>
              <a:rPr lang="en-US" dirty="0" err="1"/>
              <a:t>melihat</a:t>
            </a:r>
            <a:r>
              <a:rPr lang="en-US" dirty="0"/>
              <a:t> </a:t>
            </a:r>
            <a:r>
              <a:rPr lang="en-US" dirty="0" err="1"/>
              <a:t>fungsionalitas</a:t>
            </a:r>
            <a:r>
              <a:rPr lang="en-US" dirty="0"/>
              <a:t> database, daftar </a:t>
            </a:r>
            <a:r>
              <a:rPr lang="en-US" dirty="0" err="1"/>
              <a:t>antarmuka</a:t>
            </a:r>
            <a:r>
              <a:rPr lang="en-US" dirty="0"/>
              <a:t>, dan </a:t>
            </a:r>
            <a:r>
              <a:rPr lang="en-US" dirty="0" err="1"/>
              <a:t>kebutuhan</a:t>
            </a:r>
            <a:r>
              <a:rPr lang="en-US" dirty="0"/>
              <a:t> </a:t>
            </a:r>
            <a:r>
              <a:rPr lang="en-US" dirty="0" err="1"/>
              <a:t>perangkat</a:t>
            </a:r>
            <a:r>
              <a:rPr lang="en-US" dirty="0"/>
              <a:t> </a:t>
            </a:r>
            <a:r>
              <a:rPr lang="en-US" dirty="0" err="1"/>
              <a:t>keras</a:t>
            </a:r>
            <a:r>
              <a:rPr lang="en-US" dirty="0"/>
              <a:t>, </a:t>
            </a:r>
            <a:r>
              <a:rPr lang="en-US" dirty="0" err="1"/>
              <a:t>perangkat</a:t>
            </a:r>
            <a:r>
              <a:rPr lang="en-US" dirty="0"/>
              <a:t> </a:t>
            </a:r>
            <a:r>
              <a:rPr lang="en-US" dirty="0" err="1"/>
              <a:t>lunak</a:t>
            </a:r>
            <a:r>
              <a:rPr lang="en-US" dirty="0"/>
              <a:t>, dan </a:t>
            </a:r>
            <a:r>
              <a:rPr lang="en-US" dirty="0" err="1"/>
              <a:t>jaringan</a:t>
            </a:r>
            <a:r>
              <a:rPr lang="en-US" dirty="0"/>
              <a:t>.</a:t>
            </a:r>
          </a:p>
          <a:p>
            <a:pPr marL="342900" indent="-342900">
              <a:buFont typeface="+mj-lt"/>
              <a:buAutoNum type="arabicPeriod"/>
            </a:pPr>
            <a:r>
              <a:rPr lang="en-US" b="1" dirty="0" err="1"/>
              <a:t>Tinjauan</a:t>
            </a:r>
            <a:r>
              <a:rPr lang="en-US" b="1" dirty="0"/>
              <a:t> </a:t>
            </a:r>
            <a:r>
              <a:rPr lang="en-US" b="1" dirty="0" err="1"/>
              <a:t>Arsitektur</a:t>
            </a:r>
            <a:r>
              <a:rPr lang="en-US" dirty="0"/>
              <a:t>:  </a:t>
            </a:r>
            <a:r>
              <a:rPr lang="en-US" dirty="0" err="1"/>
              <a:t>Semua</a:t>
            </a:r>
            <a:r>
              <a:rPr lang="en-US" dirty="0"/>
              <a:t> proses </a:t>
            </a:r>
            <a:r>
              <a:rPr lang="en-US" dirty="0" err="1"/>
              <a:t>tingkat</a:t>
            </a:r>
            <a:r>
              <a:rPr lang="en-US" dirty="0"/>
              <a:t> </a:t>
            </a:r>
            <a:r>
              <a:rPr lang="en-US" dirty="0" err="1"/>
              <a:t>bisnis</a:t>
            </a:r>
            <a:r>
              <a:rPr lang="en-US" dirty="0"/>
              <a:t> </a:t>
            </a:r>
            <a:r>
              <a:rPr lang="en-US" dirty="0" err="1"/>
              <a:t>seperti</a:t>
            </a:r>
            <a:r>
              <a:rPr lang="en-US" dirty="0"/>
              <a:t> server </a:t>
            </a:r>
            <a:r>
              <a:rPr lang="en-US" dirty="0" err="1"/>
              <a:t>lokasi</a:t>
            </a:r>
            <a:r>
              <a:rPr lang="en-US" dirty="0"/>
              <a:t>, diagram </a:t>
            </a:r>
            <a:r>
              <a:rPr lang="en-US" dirty="0" err="1"/>
              <a:t>jaringan</a:t>
            </a:r>
            <a:r>
              <a:rPr lang="en-US" dirty="0"/>
              <a:t>, </a:t>
            </a:r>
            <a:r>
              <a:rPr lang="en-US" dirty="0" err="1"/>
              <a:t>definisi</a:t>
            </a:r>
            <a:r>
              <a:rPr lang="en-US" dirty="0"/>
              <a:t> </a:t>
            </a:r>
            <a:r>
              <a:rPr lang="en-US" dirty="0" err="1"/>
              <a:t>protokol</a:t>
            </a:r>
            <a:r>
              <a:rPr lang="en-US" dirty="0"/>
              <a:t>, </a:t>
            </a:r>
            <a:r>
              <a:rPr lang="en-US" dirty="0" err="1"/>
              <a:t>penyeimbangan</a:t>
            </a:r>
            <a:r>
              <a:rPr lang="en-US" dirty="0"/>
              <a:t> </a:t>
            </a:r>
            <a:r>
              <a:rPr lang="en-US" dirty="0" err="1"/>
              <a:t>beban</a:t>
            </a:r>
            <a:r>
              <a:rPr lang="en-US" dirty="0"/>
              <a:t>, </a:t>
            </a:r>
            <a:r>
              <a:rPr lang="en-US" dirty="0" err="1"/>
              <a:t>aksesibilitas</a:t>
            </a:r>
            <a:r>
              <a:rPr lang="en-US" dirty="0"/>
              <a:t> basis data, </a:t>
            </a:r>
            <a:r>
              <a:rPr lang="en-US" dirty="0" err="1"/>
              <a:t>peralatan</a:t>
            </a:r>
            <a:r>
              <a:rPr lang="en-US" dirty="0"/>
              <a:t> uji, </a:t>
            </a:r>
            <a:r>
              <a:rPr lang="en-US" dirty="0" err="1"/>
              <a:t>dll</a:t>
            </a:r>
            <a:r>
              <a:rPr lang="en-US" dirty="0"/>
              <a:t>.</a:t>
            </a:r>
          </a:p>
          <a:p>
            <a:pPr marL="342900" indent="-342900">
              <a:buFont typeface="+mj-lt"/>
              <a:buAutoNum type="arabicPeriod"/>
            </a:pPr>
            <a:r>
              <a:rPr lang="en-US" b="1" dirty="0" err="1"/>
              <a:t>Validasi</a:t>
            </a:r>
            <a:r>
              <a:rPr lang="en-US" b="1" dirty="0"/>
              <a:t> </a:t>
            </a:r>
            <a:r>
              <a:rPr lang="en-US" b="1" dirty="0" err="1"/>
              <a:t>Prototipe</a:t>
            </a:r>
            <a:r>
              <a:rPr lang="en-US" b="1" dirty="0"/>
              <a:t>/</a:t>
            </a:r>
            <a:r>
              <a:rPr lang="en-US" b="1" dirty="0" err="1"/>
              <a:t>Layar</a:t>
            </a:r>
            <a:r>
              <a:rPr lang="en-US" b="1" dirty="0"/>
              <a:t> Mockup</a:t>
            </a:r>
            <a:r>
              <a:rPr lang="en-US" dirty="0"/>
              <a:t>: </a:t>
            </a:r>
            <a:r>
              <a:rPr lang="en-US" dirty="0" err="1"/>
              <a:t>Tahap</a:t>
            </a:r>
            <a:r>
              <a:rPr lang="en-US" dirty="0"/>
              <a:t> </a:t>
            </a:r>
            <a:r>
              <a:rPr lang="en-US" dirty="0" err="1"/>
              <a:t>ini</a:t>
            </a:r>
            <a:r>
              <a:rPr lang="en-US" dirty="0"/>
              <a:t> </a:t>
            </a:r>
            <a:r>
              <a:rPr lang="en-US" dirty="0" err="1"/>
              <a:t>meliputi</a:t>
            </a:r>
            <a:r>
              <a:rPr lang="en-US" dirty="0"/>
              <a:t> </a:t>
            </a:r>
            <a:r>
              <a:rPr lang="en-US" dirty="0" err="1"/>
              <a:t>validasi</a:t>
            </a:r>
            <a:r>
              <a:rPr lang="en-US" dirty="0"/>
              <a:t> </a:t>
            </a:r>
            <a:r>
              <a:rPr lang="en-US" dirty="0" err="1"/>
              <a:t>persyaratan</a:t>
            </a:r>
            <a:r>
              <a:rPr lang="en-US" dirty="0"/>
              <a:t> dan </a:t>
            </a:r>
            <a:r>
              <a:rPr lang="en-US" dirty="0" err="1"/>
              <a:t>kasus</a:t>
            </a:r>
            <a:r>
              <a:rPr lang="en-US" dirty="0"/>
              <a:t> </a:t>
            </a:r>
            <a:r>
              <a:rPr lang="en-US" dirty="0" err="1"/>
              <a:t>penggunaan</a:t>
            </a:r>
            <a:r>
              <a:rPr lang="en-US" dirty="0"/>
              <a:t>.</a:t>
            </a:r>
          </a:p>
          <a:p>
            <a:pPr marL="342900" indent="-342900">
              <a:buFont typeface="+mj-lt"/>
              <a:buAutoNum type="arabicPeriod"/>
            </a:pPr>
            <a:r>
              <a:rPr lang="en-US" b="1" dirty="0" err="1"/>
              <a:t>Validasi</a:t>
            </a:r>
            <a:r>
              <a:rPr lang="en-US" b="1" dirty="0"/>
              <a:t> </a:t>
            </a:r>
            <a:r>
              <a:rPr lang="en-US" b="1" dirty="0" err="1"/>
              <a:t>Kamus</a:t>
            </a:r>
            <a:r>
              <a:rPr lang="en-US" b="1" dirty="0"/>
              <a:t> </a:t>
            </a:r>
            <a:r>
              <a:rPr lang="en-US" b="1" dirty="0" err="1"/>
              <a:t>Bidang</a:t>
            </a:r>
            <a:r>
              <a:rPr lang="en-US" dirty="0"/>
              <a:t>:  </a:t>
            </a:r>
            <a:r>
              <a:rPr lang="en-US" dirty="0" err="1"/>
              <a:t>Setiap</a:t>
            </a:r>
            <a:r>
              <a:rPr lang="en-US" dirty="0"/>
              <a:t> </a:t>
            </a:r>
            <a:r>
              <a:rPr lang="en-US" dirty="0" err="1"/>
              <a:t>bidang</a:t>
            </a:r>
            <a:r>
              <a:rPr lang="en-US" dirty="0"/>
              <a:t> di UI </a:t>
            </a:r>
            <a:r>
              <a:rPr lang="en-US" dirty="0" err="1"/>
              <a:t>didefinisikan</a:t>
            </a:r>
            <a:r>
              <a:rPr lang="en-US" dirty="0"/>
              <a:t> </a:t>
            </a:r>
            <a:r>
              <a:rPr lang="en-US" dirty="0" err="1"/>
              <a:t>cukup</a:t>
            </a:r>
            <a:r>
              <a:rPr lang="en-US" dirty="0"/>
              <a:t> </a:t>
            </a:r>
            <a:r>
              <a:rPr lang="en-US" dirty="0" err="1"/>
              <a:t>baik</a:t>
            </a:r>
            <a:r>
              <a:rPr lang="en-US" dirty="0"/>
              <a:t> </a:t>
            </a:r>
            <a:r>
              <a:rPr lang="en-US" dirty="0" err="1"/>
              <a:t>untuk</a:t>
            </a:r>
            <a:r>
              <a:rPr lang="en-US" dirty="0"/>
              <a:t> </a:t>
            </a:r>
            <a:r>
              <a:rPr lang="en-US" dirty="0" err="1"/>
              <a:t>membuat</a:t>
            </a:r>
            <a:r>
              <a:rPr lang="en-US" dirty="0"/>
              <a:t> </a:t>
            </a:r>
            <a:r>
              <a:rPr lang="en-US" dirty="0" err="1"/>
              <a:t>kasus</a:t>
            </a:r>
            <a:r>
              <a:rPr lang="en-US" dirty="0"/>
              <a:t> uji </a:t>
            </a:r>
            <a:r>
              <a:rPr lang="en-US" dirty="0" err="1"/>
              <a:t>validasi</a:t>
            </a:r>
            <a:r>
              <a:rPr lang="en-US" dirty="0"/>
              <a:t> </a:t>
            </a:r>
            <a:r>
              <a:rPr lang="en-US" dirty="0" err="1"/>
              <a:t>tingkat</a:t>
            </a:r>
            <a:r>
              <a:rPr lang="en-US" dirty="0"/>
              <a:t> </a:t>
            </a:r>
            <a:r>
              <a:rPr lang="en-US" dirty="0" err="1"/>
              <a:t>lapangan</a:t>
            </a:r>
            <a:r>
              <a:rPr lang="en-US" dirty="0"/>
              <a:t>. </a:t>
            </a:r>
            <a:r>
              <a:rPr lang="en-US" dirty="0" err="1"/>
              <a:t>Bidang</a:t>
            </a:r>
            <a:r>
              <a:rPr lang="en-US" dirty="0"/>
              <a:t> </a:t>
            </a:r>
            <a:r>
              <a:rPr lang="en-US" dirty="0" err="1"/>
              <a:t>adalah</a:t>
            </a:r>
            <a:r>
              <a:rPr lang="en-US" dirty="0"/>
              <a:t> </a:t>
            </a:r>
            <a:r>
              <a:rPr lang="en-US" dirty="0" err="1"/>
              <a:t>periksa</a:t>
            </a:r>
            <a:r>
              <a:rPr lang="en-US" dirty="0"/>
              <a:t> </a:t>
            </a:r>
            <a:r>
              <a:rPr lang="en-US" dirty="0" err="1"/>
              <a:t>panjang</a:t>
            </a:r>
            <a:r>
              <a:rPr lang="en-US" dirty="0"/>
              <a:t> min/</a:t>
            </a:r>
            <a:r>
              <a:rPr lang="en-US" dirty="0" err="1"/>
              <a:t>maks</a:t>
            </a:r>
            <a:r>
              <a:rPr lang="en-US" dirty="0"/>
              <a:t>, </a:t>
            </a:r>
            <a:r>
              <a:rPr lang="en-US" dirty="0" err="1"/>
              <a:t>nilai</a:t>
            </a:r>
            <a:r>
              <a:rPr lang="en-US" dirty="0"/>
              <a:t> daftar, </a:t>
            </a:r>
            <a:r>
              <a:rPr lang="en-US" dirty="0" err="1"/>
              <a:t>pesan</a:t>
            </a:r>
            <a:r>
              <a:rPr lang="en-US" dirty="0"/>
              <a:t> </a:t>
            </a:r>
            <a:r>
              <a:rPr lang="en-US" dirty="0" err="1"/>
              <a:t>kesalahan</a:t>
            </a:r>
            <a:r>
              <a:rPr lang="en-US" dirty="0"/>
              <a:t>, </a:t>
            </a:r>
            <a:r>
              <a:rPr lang="en-US" dirty="0" err="1"/>
              <a:t>dll</a:t>
            </a:r>
            <a:r>
              <a:rPr lang="en-US" dirty="0"/>
              <a:t>. </a:t>
            </a:r>
          </a:p>
          <a:p>
            <a:endParaRPr lang="en-US" dirty="0"/>
          </a:p>
        </p:txBody>
      </p:sp>
    </p:spTree>
    <p:extLst>
      <p:ext uri="{BB962C8B-B14F-4D97-AF65-F5344CB8AC3E}">
        <p14:creationId xmlns:p14="http://schemas.microsoft.com/office/powerpoint/2010/main" val="6694439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42A4-F623-4A88-9D5B-E7AFC3F9E26F}"/>
              </a:ext>
            </a:extLst>
          </p:cNvPr>
          <p:cNvSpPr>
            <a:spLocks noGrp="1"/>
          </p:cNvSpPr>
          <p:nvPr>
            <p:ph type="title"/>
          </p:nvPr>
        </p:nvSpPr>
        <p:spPr/>
        <p:txBody>
          <a:bodyPr/>
          <a:lstStyle/>
          <a:p>
            <a:r>
              <a:rPr lang="en-US" dirty="0"/>
              <a:t>Tips </a:t>
            </a:r>
            <a:r>
              <a:rPr lang="en-US" dirty="0" err="1"/>
              <a:t>untuk</a:t>
            </a:r>
            <a:r>
              <a:rPr lang="en-US" dirty="0"/>
              <a:t> </a:t>
            </a:r>
            <a:r>
              <a:rPr lang="en-US" dirty="0" err="1"/>
              <a:t>Keberhasilan</a:t>
            </a:r>
            <a:r>
              <a:rPr lang="en-US" dirty="0"/>
              <a:t> Proses </a:t>
            </a:r>
            <a:r>
              <a:rPr lang="en-US" dirty="0" err="1"/>
              <a:t>Pengujian</a:t>
            </a:r>
            <a:r>
              <a:rPr lang="en-US" dirty="0"/>
              <a:t> Statis</a:t>
            </a:r>
          </a:p>
        </p:txBody>
      </p:sp>
      <p:sp>
        <p:nvSpPr>
          <p:cNvPr id="3" name="Content Placeholder 2">
            <a:extLst>
              <a:ext uri="{FF2B5EF4-FFF2-40B4-BE49-F238E27FC236}">
                <a16:creationId xmlns:a16="http://schemas.microsoft.com/office/drawing/2014/main" id="{CDA1DB98-8178-4879-9061-7C0ABB67887F}"/>
              </a:ext>
            </a:extLst>
          </p:cNvPr>
          <p:cNvSpPr>
            <a:spLocks noGrp="1"/>
          </p:cNvSpPr>
          <p:nvPr>
            <p:ph idx="1"/>
          </p:nvPr>
        </p:nvSpPr>
        <p:spPr>
          <a:xfrm>
            <a:off x="1541928" y="2034710"/>
            <a:ext cx="9744637" cy="3532714"/>
          </a:xfrm>
        </p:spPr>
        <p:txBody>
          <a:bodyPr>
            <a:normAutofit/>
          </a:bodyPr>
          <a:lstStyle/>
          <a:p>
            <a:pPr marL="0" indent="0">
              <a:buNone/>
            </a:pPr>
            <a:r>
              <a:rPr lang="en-US" dirty="0" err="1"/>
              <a:t>Beberapa</a:t>
            </a:r>
            <a:r>
              <a:rPr lang="en-US" dirty="0"/>
              <a:t> tip </a:t>
            </a:r>
            <a:r>
              <a:rPr lang="en-US" dirty="0" err="1"/>
              <a:t>berguna</a:t>
            </a:r>
            <a:r>
              <a:rPr lang="en-US" dirty="0"/>
              <a:t> </a:t>
            </a:r>
            <a:r>
              <a:rPr lang="en-US" dirty="0" err="1"/>
              <a:t>untuk</a:t>
            </a:r>
            <a:r>
              <a:rPr lang="en-US" dirty="0"/>
              <a:t> </a:t>
            </a:r>
            <a:r>
              <a:rPr lang="en-US" dirty="0" err="1"/>
              <a:t>melakukan</a:t>
            </a:r>
            <a:r>
              <a:rPr lang="en-US" dirty="0"/>
              <a:t> proses </a:t>
            </a:r>
            <a:r>
              <a:rPr lang="en-US" dirty="0" err="1"/>
              <a:t>pengujian</a:t>
            </a:r>
            <a:r>
              <a:rPr lang="en-US" dirty="0"/>
              <a:t> statis di </a:t>
            </a:r>
            <a:r>
              <a:rPr lang="en-US" dirty="0" err="1"/>
              <a:t>Rekayasa</a:t>
            </a:r>
            <a:r>
              <a:rPr lang="en-US" dirty="0"/>
              <a:t> </a:t>
            </a:r>
            <a:r>
              <a:rPr lang="en-US" dirty="0" err="1"/>
              <a:t>Perangkat</a:t>
            </a:r>
            <a:r>
              <a:rPr lang="en-US" dirty="0"/>
              <a:t> </a:t>
            </a:r>
            <a:r>
              <a:rPr lang="en-US" dirty="0" err="1"/>
              <a:t>Lunak</a:t>
            </a:r>
            <a:r>
              <a:rPr lang="en-US" dirty="0"/>
              <a:t> :</a:t>
            </a:r>
          </a:p>
          <a:p>
            <a:r>
              <a:rPr lang="en-US" dirty="0" err="1"/>
              <a:t>Fokus</a:t>
            </a:r>
            <a:r>
              <a:rPr lang="en-US" dirty="0"/>
              <a:t> </a:t>
            </a:r>
            <a:r>
              <a:rPr lang="en-US" dirty="0" err="1"/>
              <a:t>hanya</a:t>
            </a:r>
            <a:r>
              <a:rPr lang="en-US" dirty="0"/>
              <a:t> pada </a:t>
            </a:r>
            <a:r>
              <a:rPr lang="en-US" dirty="0" err="1"/>
              <a:t>hal-hal</a:t>
            </a:r>
            <a:r>
              <a:rPr lang="en-US" dirty="0"/>
              <a:t> yang </a:t>
            </a:r>
            <a:r>
              <a:rPr lang="en-US" dirty="0" err="1"/>
              <a:t>benar-benar</a:t>
            </a:r>
            <a:r>
              <a:rPr lang="en-US" dirty="0"/>
              <a:t> </a:t>
            </a:r>
            <a:r>
              <a:rPr lang="en-US" dirty="0" err="1"/>
              <a:t>diperhitungkan</a:t>
            </a:r>
            <a:endParaRPr lang="en-US" dirty="0"/>
          </a:p>
          <a:p>
            <a:r>
              <a:rPr lang="en-US" dirty="0" err="1"/>
              <a:t>Rencanakan</a:t>
            </a:r>
            <a:r>
              <a:rPr lang="en-US" dirty="0"/>
              <a:t> dan </a:t>
            </a:r>
            <a:r>
              <a:rPr lang="en-US" dirty="0" err="1"/>
              <a:t>lacak</a:t>
            </a:r>
            <a:r>
              <a:rPr lang="en-US" dirty="0"/>
              <a:t> </a:t>
            </a:r>
            <a:r>
              <a:rPr lang="en-US" dirty="0" err="1"/>
              <a:t>aktivitas</a:t>
            </a:r>
            <a:r>
              <a:rPr lang="en-US" dirty="0"/>
              <a:t> </a:t>
            </a:r>
            <a:r>
              <a:rPr lang="en-US" dirty="0" err="1"/>
              <a:t>peninjauan</a:t>
            </a:r>
            <a:r>
              <a:rPr lang="en-US" dirty="0"/>
              <a:t> </a:t>
            </a:r>
            <a:r>
              <a:rPr lang="en-US" dirty="0" err="1"/>
              <a:t>secara</a:t>
            </a:r>
            <a:r>
              <a:rPr lang="en-US" dirty="0"/>
              <a:t> </a:t>
            </a:r>
            <a:r>
              <a:rPr lang="en-US" dirty="0" err="1"/>
              <a:t>eksplisit</a:t>
            </a:r>
            <a:r>
              <a:rPr lang="en-US" dirty="0"/>
              <a:t>. Panduan </a:t>
            </a:r>
            <a:r>
              <a:rPr lang="en-US" dirty="0" err="1"/>
              <a:t>perangkat</a:t>
            </a:r>
            <a:r>
              <a:rPr lang="en-US" dirty="0"/>
              <a:t> </a:t>
            </a:r>
            <a:r>
              <a:rPr lang="en-US" dirty="0" err="1"/>
              <a:t>lunak</a:t>
            </a:r>
            <a:r>
              <a:rPr lang="en-US" dirty="0"/>
              <a:t> dan </a:t>
            </a:r>
            <a:r>
              <a:rPr lang="en-US" dirty="0" err="1"/>
              <a:t>inspeksi</a:t>
            </a:r>
            <a:r>
              <a:rPr lang="en-US" dirty="0"/>
              <a:t> </a:t>
            </a:r>
            <a:r>
              <a:rPr lang="en-US" dirty="0" err="1"/>
              <a:t>umumnya</a:t>
            </a:r>
            <a:r>
              <a:rPr lang="en-US" dirty="0"/>
              <a:t> </a:t>
            </a:r>
            <a:r>
              <a:rPr lang="en-US" dirty="0" err="1"/>
              <a:t>digabungkan</a:t>
            </a:r>
            <a:r>
              <a:rPr lang="en-US" dirty="0"/>
              <a:t> </a:t>
            </a:r>
            <a:r>
              <a:rPr lang="en-US" dirty="0" err="1"/>
              <a:t>menjadi</a:t>
            </a:r>
            <a:r>
              <a:rPr lang="en-US" dirty="0"/>
              <a:t> </a:t>
            </a:r>
            <a:r>
              <a:rPr lang="en-US" dirty="0" err="1"/>
              <a:t>ulasan</a:t>
            </a:r>
            <a:r>
              <a:rPr lang="en-US" dirty="0"/>
              <a:t> </a:t>
            </a:r>
            <a:r>
              <a:rPr lang="en-US" dirty="0" err="1"/>
              <a:t>sejawat</a:t>
            </a:r>
            <a:endParaRPr lang="en-US" dirty="0"/>
          </a:p>
          <a:p>
            <a:r>
              <a:rPr lang="en-US" dirty="0" err="1"/>
              <a:t>Latih</a:t>
            </a:r>
            <a:r>
              <a:rPr lang="en-US" dirty="0"/>
              <a:t> </a:t>
            </a:r>
            <a:r>
              <a:rPr lang="en-US" dirty="0" err="1"/>
              <a:t>peserta</a:t>
            </a:r>
            <a:r>
              <a:rPr lang="en-US" dirty="0"/>
              <a:t> </a:t>
            </a:r>
            <a:r>
              <a:rPr lang="en-US" dirty="0" err="1"/>
              <a:t>dengan</a:t>
            </a:r>
            <a:r>
              <a:rPr lang="en-US" dirty="0"/>
              <a:t> </a:t>
            </a:r>
            <a:r>
              <a:rPr lang="en-US" dirty="0" err="1"/>
              <a:t>Contoh</a:t>
            </a:r>
            <a:endParaRPr lang="en-US" dirty="0"/>
          </a:p>
          <a:p>
            <a:r>
              <a:rPr lang="en-US" dirty="0" err="1"/>
              <a:t>Menyelesaikan</a:t>
            </a:r>
            <a:r>
              <a:rPr lang="en-US" dirty="0"/>
              <a:t> </a:t>
            </a:r>
            <a:r>
              <a:rPr lang="en-US" dirty="0" err="1"/>
              <a:t>masalah</a:t>
            </a:r>
            <a:r>
              <a:rPr lang="en-US" dirty="0"/>
              <a:t> orang</a:t>
            </a:r>
          </a:p>
          <a:p>
            <a:r>
              <a:rPr lang="en-US" dirty="0"/>
              <a:t>Jaga agar proses </a:t>
            </a:r>
            <a:r>
              <a:rPr lang="en-US" dirty="0" err="1"/>
              <a:t>tetap</a:t>
            </a:r>
            <a:r>
              <a:rPr lang="en-US" dirty="0"/>
              <a:t> formal </a:t>
            </a:r>
            <a:r>
              <a:rPr lang="en-US" dirty="0" err="1"/>
              <a:t>sebagai</a:t>
            </a:r>
            <a:r>
              <a:rPr lang="en-US" dirty="0"/>
              <a:t> </a:t>
            </a:r>
            <a:r>
              <a:rPr lang="en-US" dirty="0" err="1"/>
              <a:t>budaya</a:t>
            </a:r>
            <a:r>
              <a:rPr lang="en-US" dirty="0"/>
              <a:t> </a:t>
            </a:r>
            <a:r>
              <a:rPr lang="en-US" dirty="0" err="1"/>
              <a:t>proyek</a:t>
            </a:r>
            <a:endParaRPr lang="en-US" dirty="0"/>
          </a:p>
          <a:p>
            <a:r>
              <a:rPr lang="en-US" dirty="0" err="1"/>
              <a:t>Perbaikan</a:t>
            </a:r>
            <a:r>
              <a:rPr lang="en-US" dirty="0"/>
              <a:t> </a:t>
            </a:r>
            <a:r>
              <a:rPr lang="en-US" dirty="0" err="1"/>
              <a:t>Berkelanjutan</a:t>
            </a:r>
            <a:r>
              <a:rPr lang="en-US" dirty="0"/>
              <a:t> – Proses dan Alat</a:t>
            </a:r>
          </a:p>
          <a:p>
            <a:r>
              <a:rPr lang="en-US" dirty="0" err="1"/>
              <a:t>Dengan</a:t>
            </a:r>
            <a:r>
              <a:rPr lang="en-US" dirty="0"/>
              <a:t> </a:t>
            </a:r>
            <a:r>
              <a:rPr lang="en-US" dirty="0" err="1"/>
              <a:t>menghilangkan</a:t>
            </a:r>
            <a:r>
              <a:rPr lang="en-US" dirty="0"/>
              <a:t> </a:t>
            </a:r>
            <a:r>
              <a:rPr lang="en-US" dirty="0" err="1"/>
              <a:t>penundaan</a:t>
            </a:r>
            <a:r>
              <a:rPr lang="en-US" dirty="0"/>
              <a:t> </a:t>
            </a:r>
            <a:r>
              <a:rPr lang="en-US" dirty="0" err="1"/>
              <a:t>utama</a:t>
            </a:r>
            <a:r>
              <a:rPr lang="en-US" dirty="0"/>
              <a:t> </a:t>
            </a:r>
            <a:r>
              <a:rPr lang="en-US" dirty="0" err="1"/>
              <a:t>dalam</a:t>
            </a:r>
            <a:r>
              <a:rPr lang="en-US" dirty="0"/>
              <a:t> </a:t>
            </a:r>
            <a:r>
              <a:rPr lang="en-US" dirty="0" err="1"/>
              <a:t>pelaksanaan</a:t>
            </a:r>
            <a:r>
              <a:rPr lang="en-US" dirty="0"/>
              <a:t> </a:t>
            </a:r>
            <a:r>
              <a:rPr lang="en-US" dirty="0" err="1"/>
              <a:t>pengujian</a:t>
            </a:r>
            <a:r>
              <a:rPr lang="en-US" dirty="0"/>
              <a:t>, </a:t>
            </a:r>
            <a:r>
              <a:rPr lang="en-US" dirty="0" err="1"/>
              <a:t>biaya</a:t>
            </a:r>
            <a:r>
              <a:rPr lang="en-US" dirty="0"/>
              <a:t> </a:t>
            </a:r>
            <a:r>
              <a:rPr lang="en-US" dirty="0" err="1"/>
              <a:t>pengujian</a:t>
            </a:r>
            <a:r>
              <a:rPr lang="en-US" dirty="0"/>
              <a:t> dan </a:t>
            </a:r>
            <a:r>
              <a:rPr lang="en-US" dirty="0" err="1"/>
              <a:t>waktu</a:t>
            </a:r>
            <a:r>
              <a:rPr lang="en-US" dirty="0"/>
              <a:t> </a:t>
            </a:r>
            <a:r>
              <a:rPr lang="en-US" dirty="0" err="1"/>
              <a:t>bisa</a:t>
            </a:r>
            <a:r>
              <a:rPr lang="en-US" dirty="0"/>
              <a:t> </a:t>
            </a:r>
            <a:r>
              <a:rPr lang="en-US" dirty="0" err="1"/>
              <a:t>dikurangi</a:t>
            </a:r>
            <a:r>
              <a:rPr lang="en-US" dirty="0"/>
              <a:t> </a:t>
            </a:r>
          </a:p>
        </p:txBody>
      </p:sp>
    </p:spTree>
    <p:extLst>
      <p:ext uri="{BB962C8B-B14F-4D97-AF65-F5344CB8AC3E}">
        <p14:creationId xmlns:p14="http://schemas.microsoft.com/office/powerpoint/2010/main" val="3309492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5086-FA6B-4FE4-8328-749310992815}"/>
              </a:ext>
            </a:extLst>
          </p:cNvPr>
          <p:cNvSpPr>
            <a:spLocks noGrp="1"/>
          </p:cNvSpPr>
          <p:nvPr>
            <p:ph type="title"/>
          </p:nvPr>
        </p:nvSpPr>
        <p:spPr/>
        <p:txBody>
          <a:bodyPr/>
          <a:lstStyle/>
          <a:p>
            <a:r>
              <a:rPr lang="en-US" dirty="0"/>
              <a:t>Kesimpulan </a:t>
            </a:r>
          </a:p>
        </p:txBody>
      </p:sp>
      <p:sp>
        <p:nvSpPr>
          <p:cNvPr id="3" name="Content Placeholder 2">
            <a:extLst>
              <a:ext uri="{FF2B5EF4-FFF2-40B4-BE49-F238E27FC236}">
                <a16:creationId xmlns:a16="http://schemas.microsoft.com/office/drawing/2014/main" id="{85115C3D-593F-460A-A150-DCA4E2845AD5}"/>
              </a:ext>
            </a:extLst>
          </p:cNvPr>
          <p:cNvSpPr>
            <a:spLocks noGrp="1"/>
          </p:cNvSpPr>
          <p:nvPr>
            <p:ph idx="1"/>
          </p:nvPr>
        </p:nvSpPr>
        <p:spPr/>
        <p:txBody>
          <a:bodyPr/>
          <a:lstStyle/>
          <a:p>
            <a:r>
              <a:rPr lang="en-US" dirty="0" err="1"/>
              <a:t>Pengujian</a:t>
            </a:r>
            <a:r>
              <a:rPr lang="en-US" dirty="0"/>
              <a:t> statis </a:t>
            </a:r>
            <a:r>
              <a:rPr lang="en-US" dirty="0" err="1"/>
              <a:t>adalah</a:t>
            </a:r>
            <a:r>
              <a:rPr lang="en-US" dirty="0"/>
              <a:t> </a:t>
            </a:r>
            <a:r>
              <a:rPr lang="en-US" dirty="0" err="1"/>
              <a:t>untuk</a:t>
            </a:r>
            <a:r>
              <a:rPr lang="en-US" dirty="0"/>
              <a:t> </a:t>
            </a:r>
            <a:r>
              <a:rPr lang="en-US" dirty="0" err="1"/>
              <a:t>menemukan</a:t>
            </a:r>
            <a:r>
              <a:rPr lang="en-US" dirty="0"/>
              <a:t> </a:t>
            </a:r>
            <a:r>
              <a:rPr lang="en-US" dirty="0" err="1"/>
              <a:t>cacat</a:t>
            </a:r>
            <a:r>
              <a:rPr lang="en-US" dirty="0"/>
              <a:t> </a:t>
            </a:r>
            <a:r>
              <a:rPr lang="en-US" dirty="0" err="1"/>
              <a:t>sedini</a:t>
            </a:r>
            <a:r>
              <a:rPr lang="en-US" dirty="0"/>
              <a:t> </a:t>
            </a:r>
            <a:r>
              <a:rPr lang="en-US" dirty="0" err="1"/>
              <a:t>mungkin</a:t>
            </a:r>
            <a:r>
              <a:rPr lang="en-US" dirty="0"/>
              <a:t>.</a:t>
            </a:r>
          </a:p>
          <a:p>
            <a:r>
              <a:rPr lang="en-US" dirty="0" err="1"/>
              <a:t>Pengujian</a:t>
            </a:r>
            <a:r>
              <a:rPr lang="en-US" dirty="0"/>
              <a:t> statis </a:t>
            </a:r>
            <a:r>
              <a:rPr lang="en-US" dirty="0" err="1"/>
              <a:t>bukan</a:t>
            </a:r>
            <a:r>
              <a:rPr lang="en-US" dirty="0"/>
              <a:t> </a:t>
            </a:r>
            <a:r>
              <a:rPr lang="en-US" dirty="0" err="1"/>
              <a:t>pengganti</a:t>
            </a:r>
            <a:r>
              <a:rPr lang="en-US" dirty="0"/>
              <a:t> </a:t>
            </a:r>
            <a:r>
              <a:rPr lang="en-US" dirty="0" err="1"/>
              <a:t>pengujian</a:t>
            </a:r>
            <a:r>
              <a:rPr lang="en-US" dirty="0"/>
              <a:t> </a:t>
            </a:r>
            <a:r>
              <a:rPr lang="en-US" dirty="0" err="1"/>
              <a:t>dinamis</a:t>
            </a:r>
            <a:r>
              <a:rPr lang="en-US" dirty="0"/>
              <a:t>, </a:t>
            </a:r>
            <a:r>
              <a:rPr lang="en-US" dirty="0" err="1"/>
              <a:t>keduanya</a:t>
            </a:r>
            <a:r>
              <a:rPr lang="en-US" dirty="0"/>
              <a:t> </a:t>
            </a:r>
            <a:r>
              <a:rPr lang="en-US" dirty="0" err="1"/>
              <a:t>menemukan</a:t>
            </a:r>
            <a:r>
              <a:rPr lang="en-US" dirty="0"/>
              <a:t> </a:t>
            </a:r>
            <a:r>
              <a:rPr lang="en-US" dirty="0" err="1"/>
              <a:t>berbagai</a:t>
            </a:r>
            <a:r>
              <a:rPr lang="en-US" dirty="0"/>
              <a:t> </a:t>
            </a:r>
            <a:r>
              <a:rPr lang="en-US" dirty="0" err="1"/>
              <a:t>jenis</a:t>
            </a:r>
            <a:r>
              <a:rPr lang="en-US" dirty="0"/>
              <a:t> </a:t>
            </a:r>
            <a:r>
              <a:rPr lang="en-US" dirty="0" err="1"/>
              <a:t>cacat</a:t>
            </a:r>
            <a:endParaRPr lang="en-US" dirty="0"/>
          </a:p>
          <a:p>
            <a:r>
              <a:rPr lang="en-US" dirty="0"/>
              <a:t>Review </a:t>
            </a:r>
            <a:r>
              <a:rPr lang="en-US" dirty="0" err="1"/>
              <a:t>adalah</a:t>
            </a:r>
            <a:r>
              <a:rPr lang="en-US" dirty="0"/>
              <a:t> </a:t>
            </a:r>
            <a:r>
              <a:rPr lang="en-US" dirty="0" err="1"/>
              <a:t>teknik</a:t>
            </a:r>
            <a:r>
              <a:rPr lang="en-US" dirty="0"/>
              <a:t> yang </a:t>
            </a:r>
            <a:r>
              <a:rPr lang="en-US" dirty="0" err="1"/>
              <a:t>efektif</a:t>
            </a:r>
            <a:r>
              <a:rPr lang="en-US" dirty="0"/>
              <a:t> </a:t>
            </a:r>
            <a:r>
              <a:rPr lang="en-US" dirty="0" err="1"/>
              <a:t>untuk</a:t>
            </a:r>
            <a:r>
              <a:rPr lang="en-US" dirty="0"/>
              <a:t> </a:t>
            </a:r>
            <a:r>
              <a:rPr lang="en-US" dirty="0" err="1"/>
              <a:t>Pengujian</a:t>
            </a:r>
            <a:r>
              <a:rPr lang="en-US" dirty="0"/>
              <a:t> Statis</a:t>
            </a:r>
          </a:p>
          <a:p>
            <a:r>
              <a:rPr lang="en-US" dirty="0"/>
              <a:t>Review </a:t>
            </a:r>
            <a:r>
              <a:rPr lang="en-US" dirty="0" err="1"/>
              <a:t>tidak</a:t>
            </a:r>
            <a:r>
              <a:rPr lang="en-US" dirty="0"/>
              <a:t> </a:t>
            </a:r>
            <a:r>
              <a:rPr lang="en-US" dirty="0" err="1"/>
              <a:t>hanya</a:t>
            </a:r>
            <a:r>
              <a:rPr lang="en-US" dirty="0"/>
              <a:t> </a:t>
            </a:r>
            <a:r>
              <a:rPr lang="en-US" dirty="0" err="1"/>
              <a:t>membantu</a:t>
            </a:r>
            <a:r>
              <a:rPr lang="en-US" dirty="0"/>
              <a:t> </a:t>
            </a:r>
            <a:r>
              <a:rPr lang="en-US" dirty="0" err="1"/>
              <a:t>menemukan</a:t>
            </a:r>
            <a:r>
              <a:rPr lang="en-US" dirty="0"/>
              <a:t> </a:t>
            </a:r>
            <a:r>
              <a:rPr lang="en-US" dirty="0" err="1"/>
              <a:t>cacat</a:t>
            </a:r>
            <a:r>
              <a:rPr lang="en-US" dirty="0"/>
              <a:t> </a:t>
            </a:r>
            <a:r>
              <a:rPr lang="en-US" dirty="0" err="1"/>
              <a:t>tetapi</a:t>
            </a:r>
            <a:r>
              <a:rPr lang="en-US" dirty="0"/>
              <a:t> juga </a:t>
            </a:r>
            <a:r>
              <a:rPr lang="en-US" dirty="0" err="1"/>
              <a:t>memahami</a:t>
            </a:r>
            <a:r>
              <a:rPr lang="en-US" dirty="0"/>
              <a:t> </a:t>
            </a:r>
            <a:r>
              <a:rPr lang="en-US" dirty="0" err="1"/>
              <a:t>kekurangan</a:t>
            </a:r>
            <a:r>
              <a:rPr lang="en-US" dirty="0"/>
              <a:t> </a:t>
            </a:r>
            <a:r>
              <a:rPr lang="en-US" dirty="0" err="1"/>
              <a:t>kebutuhan</a:t>
            </a:r>
            <a:r>
              <a:rPr lang="en-US" dirty="0"/>
              <a:t>, </a:t>
            </a:r>
            <a:r>
              <a:rPr lang="en-US" dirty="0" err="1"/>
              <a:t>cacat</a:t>
            </a:r>
            <a:r>
              <a:rPr lang="en-US" dirty="0"/>
              <a:t> </a:t>
            </a:r>
            <a:r>
              <a:rPr lang="en-US" dirty="0" err="1"/>
              <a:t>desain</a:t>
            </a:r>
            <a:r>
              <a:rPr lang="en-US" dirty="0"/>
              <a:t>, </a:t>
            </a:r>
            <a:r>
              <a:rPr lang="en-US" dirty="0" err="1"/>
              <a:t>kode</a:t>
            </a:r>
            <a:r>
              <a:rPr lang="en-US" dirty="0"/>
              <a:t> yang </a:t>
            </a:r>
            <a:r>
              <a:rPr lang="en-US" dirty="0" err="1"/>
              <a:t>tidak</a:t>
            </a:r>
            <a:r>
              <a:rPr lang="en-US" dirty="0"/>
              <a:t> </a:t>
            </a:r>
            <a:r>
              <a:rPr lang="en-US" dirty="0" err="1"/>
              <a:t>dapat</a:t>
            </a:r>
            <a:r>
              <a:rPr lang="en-US" dirty="0"/>
              <a:t> </a:t>
            </a:r>
            <a:r>
              <a:rPr lang="en-US" dirty="0" err="1"/>
              <a:t>dipelihara</a:t>
            </a:r>
            <a:r>
              <a:rPr lang="en-US" dirty="0"/>
              <a:t>, </a:t>
            </a:r>
          </a:p>
          <a:p>
            <a:endParaRPr lang="en-US" dirty="0"/>
          </a:p>
        </p:txBody>
      </p:sp>
    </p:spTree>
    <p:extLst>
      <p:ext uri="{BB962C8B-B14F-4D97-AF65-F5344CB8AC3E}">
        <p14:creationId xmlns:p14="http://schemas.microsoft.com/office/powerpoint/2010/main" val="574338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AF161-FCAC-435D-8547-2A8A29C79324}"/>
              </a:ext>
            </a:extLst>
          </p:cNvPr>
          <p:cNvSpPr>
            <a:spLocks noGrp="1"/>
          </p:cNvSpPr>
          <p:nvPr>
            <p:ph type="title"/>
          </p:nvPr>
        </p:nvSpPr>
        <p:spPr>
          <a:xfrm>
            <a:off x="1460198" y="763158"/>
            <a:ext cx="9744637" cy="809251"/>
          </a:xfrm>
        </p:spPr>
        <p:txBody>
          <a:bodyPr/>
          <a:lstStyle/>
          <a:p>
            <a:r>
              <a:rPr lang="id-ID" dirty="0"/>
              <a:t>Referensi</a:t>
            </a:r>
            <a:endParaRPr lang="en-US" dirty="0"/>
          </a:p>
        </p:txBody>
      </p:sp>
      <p:sp>
        <p:nvSpPr>
          <p:cNvPr id="3" name="Content Placeholder 2">
            <a:extLst>
              <a:ext uri="{FF2B5EF4-FFF2-40B4-BE49-F238E27FC236}">
                <a16:creationId xmlns:a16="http://schemas.microsoft.com/office/drawing/2014/main" id="{D0EB8534-3160-43BA-8D24-96BA1D4C4ED4}"/>
              </a:ext>
            </a:extLst>
          </p:cNvPr>
          <p:cNvSpPr>
            <a:spLocks noGrp="1"/>
          </p:cNvSpPr>
          <p:nvPr>
            <p:ph idx="1"/>
          </p:nvPr>
        </p:nvSpPr>
        <p:spPr>
          <a:xfrm>
            <a:off x="1350381" y="1668949"/>
            <a:ext cx="9964272" cy="4564211"/>
          </a:xfrm>
        </p:spPr>
        <p:txBody>
          <a:bodyPr>
            <a:noAutofit/>
          </a:bodyPr>
          <a:lstStyle/>
          <a:p>
            <a:r>
              <a:rPr lang="en-US" sz="1600" dirty="0"/>
              <a:t>Beizer-90</a:t>
            </a:r>
            <a:r>
              <a:rPr lang="id-ID" sz="1600" dirty="0"/>
              <a:t>:</a:t>
            </a:r>
            <a:r>
              <a:rPr lang="en-US" sz="1600" dirty="0"/>
              <a:t> Boris </a:t>
            </a:r>
            <a:r>
              <a:rPr lang="en-US" sz="1600" dirty="0" err="1"/>
              <a:t>Beizer</a:t>
            </a:r>
            <a:r>
              <a:rPr lang="en-US" sz="1600" dirty="0"/>
              <a:t>, Software Testing Techniques, Van </a:t>
            </a:r>
            <a:r>
              <a:rPr lang="en-US" sz="1600" dirty="0" err="1"/>
              <a:t>Nostrand</a:t>
            </a:r>
            <a:r>
              <a:rPr lang="en-US" sz="1600" dirty="0"/>
              <a:t> Reinhold., New York, 1990, ISBN 0-442-20672-0. </a:t>
            </a:r>
            <a:endParaRPr lang="id-ID" sz="1600" dirty="0"/>
          </a:p>
          <a:p>
            <a:r>
              <a:rPr lang="en-US" sz="1600" dirty="0"/>
              <a:t>GSAM</a:t>
            </a:r>
            <a:r>
              <a:rPr lang="id-ID" sz="1600" dirty="0"/>
              <a:t>:</a:t>
            </a:r>
            <a:r>
              <a:rPr lang="en-US" sz="1600" dirty="0"/>
              <a:t> Department of the Air Force Software Technology Support Center, Guidelines for Successful Acquisition and Management of </a:t>
            </a:r>
            <a:r>
              <a:rPr lang="en-US" sz="1600" dirty="0" err="1"/>
              <a:t>SoftwareIntensive</a:t>
            </a:r>
            <a:r>
              <a:rPr lang="en-US" sz="1600" dirty="0"/>
              <a:t> Systems: Weapon Systems Command and Control Systems Management Information Systems, Version 3.0, May 2000, Hill Air Force Base, Utah 84056-5205, https://www.stsc.hill.af.mil </a:t>
            </a:r>
            <a:endParaRPr lang="id-ID" sz="1600" dirty="0"/>
          </a:p>
          <a:p>
            <a:r>
              <a:rPr lang="en-US" sz="1600" dirty="0"/>
              <a:t>IEEE-610</a:t>
            </a:r>
            <a:r>
              <a:rPr lang="id-ID" sz="1600" dirty="0"/>
              <a:t>:</a:t>
            </a:r>
            <a:r>
              <a:rPr lang="en-US" sz="1600" dirty="0"/>
              <a:t> IEEE Standards Software Engineering, Volume 1, IEEE Standard Glossary of Software Engineering Terminology, IEEE Std. 610-1990 , The Institute of Electrical and Electronics Engineers, 1999, ISBN 0- 7381-1559-2. </a:t>
            </a:r>
            <a:endParaRPr lang="id-ID" sz="1600" dirty="0"/>
          </a:p>
          <a:p>
            <a:r>
              <a:rPr lang="en-US" sz="1600" dirty="0"/>
              <a:t>McCabe-82</a:t>
            </a:r>
            <a:r>
              <a:rPr lang="id-ID" sz="1600" dirty="0"/>
              <a:t>:</a:t>
            </a:r>
            <a:r>
              <a:rPr lang="en-US" sz="1600" dirty="0"/>
              <a:t> Thomas J. McCabe, Structured Testing: A Software Testing Methodology Using the </a:t>
            </a:r>
            <a:r>
              <a:rPr lang="en-US" sz="1600" dirty="0" err="1"/>
              <a:t>Cyclomatic</a:t>
            </a:r>
            <a:r>
              <a:rPr lang="en-US" sz="1600" dirty="0"/>
              <a:t> Complexity Metric, NBS Special Publication, National Bureau of Standards, 1982. </a:t>
            </a:r>
            <a:endParaRPr lang="id-ID" sz="1600" dirty="0"/>
          </a:p>
          <a:p>
            <a:r>
              <a:rPr lang="en-US" sz="1600" dirty="0"/>
              <a:t>Pressman-01</a:t>
            </a:r>
            <a:r>
              <a:rPr lang="id-ID" sz="1600" dirty="0"/>
              <a:t>:</a:t>
            </a:r>
            <a:r>
              <a:rPr lang="en-US" sz="1600" dirty="0"/>
              <a:t> Roger Pressman, Software Engineering, A practitioner’s Approach, Fifth Edition, McGraw Hill, Boston, 2001, ISBN 0-07-365578-3. </a:t>
            </a:r>
            <a:endParaRPr lang="id-ID" sz="1600" dirty="0"/>
          </a:p>
          <a:p>
            <a:r>
              <a:rPr lang="en-US" sz="1600" dirty="0"/>
              <a:t>On-Line Resources (note: The use of all on-line resources is subject to applicable copyright laws and may change with time and publication status. The net locations given below should also be considered dynamic, but are accurate at the completion of this paper.) </a:t>
            </a:r>
            <a:endParaRPr lang="id-ID" sz="1600" dirty="0"/>
          </a:p>
          <a:p>
            <a:r>
              <a:rPr lang="en-US" sz="1600" dirty="0"/>
              <a:t>Unpublished notes on basis path testing are available at: </a:t>
            </a:r>
            <a:endParaRPr lang="id-ID" sz="1600" dirty="0"/>
          </a:p>
          <a:p>
            <a:pPr lvl="1"/>
            <a:r>
              <a:rPr lang="en-US" dirty="0"/>
              <a:t>Check Yang http://www.chekyang.com </a:t>
            </a:r>
            <a:endParaRPr lang="id-ID" dirty="0"/>
          </a:p>
          <a:p>
            <a:pPr lvl="1"/>
            <a:r>
              <a:rPr lang="en-US" dirty="0"/>
              <a:t>Dr. A.J. </a:t>
            </a:r>
            <a:r>
              <a:rPr lang="en-US" dirty="0" err="1"/>
              <a:t>Sobey</a:t>
            </a:r>
            <a:r>
              <a:rPr lang="en-US" dirty="0"/>
              <a:t> http://louisa.levels.unisa.edu.au/se1/testing-notes/test01_3.htm </a:t>
            </a:r>
            <a:endParaRPr lang="id-ID" dirty="0"/>
          </a:p>
          <a:p>
            <a:pPr lvl="1"/>
            <a:r>
              <a:rPr lang="en-US" dirty="0"/>
              <a:t>Joseph Poole NISTIR 5737 - http://hissa.nist.gov/publications/nistir5737/</a:t>
            </a:r>
          </a:p>
        </p:txBody>
      </p:sp>
    </p:spTree>
    <p:extLst>
      <p:ext uri="{BB962C8B-B14F-4D97-AF65-F5344CB8AC3E}">
        <p14:creationId xmlns:p14="http://schemas.microsoft.com/office/powerpoint/2010/main" val="5318313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TERIMAKASIH</a:t>
            </a:r>
          </a:p>
        </p:txBody>
      </p:sp>
    </p:spTree>
    <p:extLst>
      <p:ext uri="{BB962C8B-B14F-4D97-AF65-F5344CB8AC3E}">
        <p14:creationId xmlns:p14="http://schemas.microsoft.com/office/powerpoint/2010/main" val="1514897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1C810-901C-43A8-BFA1-3A56DD04C4F6}"/>
              </a:ext>
            </a:extLst>
          </p:cNvPr>
          <p:cNvSpPr>
            <a:spLocks noGrp="1"/>
          </p:cNvSpPr>
          <p:nvPr>
            <p:ph type="title"/>
          </p:nvPr>
        </p:nvSpPr>
        <p:spPr/>
        <p:txBody>
          <a:bodyPr/>
          <a:lstStyle/>
          <a:p>
            <a:r>
              <a:rPr lang="en-US" dirty="0"/>
              <a:t>Decision Table Based Testing (3)</a:t>
            </a:r>
          </a:p>
        </p:txBody>
      </p:sp>
      <p:sp>
        <p:nvSpPr>
          <p:cNvPr id="3" name="Content Placeholder 2">
            <a:extLst>
              <a:ext uri="{FF2B5EF4-FFF2-40B4-BE49-F238E27FC236}">
                <a16:creationId xmlns:a16="http://schemas.microsoft.com/office/drawing/2014/main" id="{9513B309-7CB9-453A-AD20-99C1577673A2}"/>
              </a:ext>
            </a:extLst>
          </p:cNvPr>
          <p:cNvSpPr>
            <a:spLocks noGrp="1"/>
          </p:cNvSpPr>
          <p:nvPr>
            <p:ph idx="1"/>
          </p:nvPr>
        </p:nvSpPr>
        <p:spPr>
          <a:xfrm>
            <a:off x="1541928" y="2034709"/>
            <a:ext cx="9744637" cy="3638727"/>
          </a:xfrm>
        </p:spPr>
        <p:txBody>
          <a:bodyPr>
            <a:noAutofit/>
          </a:bodyPr>
          <a:lstStyle/>
          <a:p>
            <a:r>
              <a:rPr lang="id-ID" sz="2000" b="0" i="0" dirty="0">
                <a:solidFill>
                  <a:srgbClr val="000000"/>
                </a:solidFill>
                <a:effectLst/>
              </a:rPr>
              <a:t>Tabel keputusan juga dikenal sebagai tabel Sebab-Akibat. </a:t>
            </a:r>
            <a:endParaRPr lang="en-US" sz="2000" b="0" i="0" dirty="0">
              <a:solidFill>
                <a:srgbClr val="000000"/>
              </a:solidFill>
              <a:effectLst/>
            </a:endParaRPr>
          </a:p>
          <a:p>
            <a:r>
              <a:rPr lang="id-ID" sz="2000" b="0" i="0" dirty="0">
                <a:solidFill>
                  <a:srgbClr val="000000"/>
                </a:solidFill>
                <a:effectLst/>
              </a:rPr>
              <a:t>Perangkat lunak ini teknik pengujian digunakan untuk fungsi yang merespons kombinasi masukan atau kejadian. </a:t>
            </a:r>
            <a:endParaRPr lang="en-US" sz="2000" b="0" i="0" dirty="0">
              <a:solidFill>
                <a:srgbClr val="000000"/>
              </a:solidFill>
              <a:effectLst/>
            </a:endParaRPr>
          </a:p>
          <a:p>
            <a:r>
              <a:rPr lang="id-ID" sz="2000" b="0" i="0" dirty="0">
                <a:solidFill>
                  <a:srgbClr val="000000"/>
                </a:solidFill>
                <a:effectLst/>
              </a:rPr>
              <a:t>Misalnya, tombol kirim harus diaktifkan jika pengguna telah memasukkan semua bidang yang diperlukan. </a:t>
            </a:r>
            <a:endParaRPr lang="en-US" sz="2000" b="0" i="0" dirty="0">
              <a:solidFill>
                <a:srgbClr val="000000"/>
              </a:solidFill>
              <a:effectLst/>
            </a:endParaRPr>
          </a:p>
          <a:p>
            <a:r>
              <a:rPr lang="id-ID" sz="2000" b="0" i="0" dirty="0">
                <a:solidFill>
                  <a:srgbClr val="000000"/>
                </a:solidFill>
                <a:effectLst/>
              </a:rPr>
              <a:t>Tugas pertama adalah mengidentifikasi fungsionalitas di mana output bergantung pada kombinasi input. </a:t>
            </a:r>
            <a:endParaRPr lang="en-US" sz="2000" b="0" i="0" dirty="0">
              <a:solidFill>
                <a:srgbClr val="000000"/>
              </a:solidFill>
              <a:effectLst/>
            </a:endParaRPr>
          </a:p>
          <a:p>
            <a:r>
              <a:rPr lang="id-ID" sz="2000" b="0" i="0" dirty="0">
                <a:solidFill>
                  <a:srgbClr val="000000"/>
                </a:solidFill>
                <a:effectLst/>
              </a:rPr>
              <a:t>Jika ada kumpulan kombinasi input yang besar, kemudian membaginya menjadi himpunan bagian yang lebih kecil yang berguna untuk mengelola a tabel keputusan.</a:t>
            </a:r>
            <a:endParaRPr lang="en-US" sz="2000" b="0" i="0" dirty="0">
              <a:solidFill>
                <a:srgbClr val="000000"/>
              </a:solidFill>
              <a:effectLst/>
            </a:endParaRPr>
          </a:p>
          <a:p>
            <a:r>
              <a:rPr lang="id-ID" sz="2000" b="0" i="0" dirty="0">
                <a:solidFill>
                  <a:srgbClr val="000000"/>
                </a:solidFill>
                <a:effectLst/>
              </a:rPr>
              <a:t>Untuk setiap fungsi, Anda perlu membuat tabel dan mencantumkan semua jenis types kombinasi input dan outputnya masing-masing. </a:t>
            </a:r>
            <a:endParaRPr lang="en-US" sz="2000" b="0" i="0" dirty="0">
              <a:solidFill>
                <a:srgbClr val="000000"/>
              </a:solidFill>
              <a:effectLst/>
            </a:endParaRPr>
          </a:p>
          <a:p>
            <a:r>
              <a:rPr lang="id-ID" sz="2000" b="0" i="0" dirty="0">
                <a:solidFill>
                  <a:srgbClr val="000000"/>
                </a:solidFill>
                <a:effectLst/>
              </a:rPr>
              <a:t>Ini membantu untuk mengidentifikasi kondisi yang diabaikan oleh penguji. </a:t>
            </a:r>
            <a:endParaRPr lang="en-US" sz="2000" dirty="0"/>
          </a:p>
        </p:txBody>
      </p:sp>
    </p:spTree>
    <p:extLst>
      <p:ext uri="{BB962C8B-B14F-4D97-AF65-F5344CB8AC3E}">
        <p14:creationId xmlns:p14="http://schemas.microsoft.com/office/powerpoint/2010/main" val="4060324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B3A35-94E2-49AE-9B25-E7B7289EDB28}"/>
              </a:ext>
            </a:extLst>
          </p:cNvPr>
          <p:cNvSpPr>
            <a:spLocks noGrp="1"/>
          </p:cNvSpPr>
          <p:nvPr>
            <p:ph type="title"/>
          </p:nvPr>
        </p:nvSpPr>
        <p:spPr/>
        <p:txBody>
          <a:bodyPr/>
          <a:lstStyle/>
          <a:p>
            <a:r>
              <a:rPr lang="en-US" dirty="0"/>
              <a:t>Langkah-</a:t>
            </a:r>
            <a:r>
              <a:rPr lang="en-US" dirty="0" err="1"/>
              <a:t>langkah</a:t>
            </a:r>
            <a:r>
              <a:rPr lang="en-US" dirty="0"/>
              <a:t> </a:t>
            </a:r>
            <a:r>
              <a:rPr lang="en-US" dirty="0" err="1"/>
              <a:t>Pembuatan</a:t>
            </a:r>
            <a:r>
              <a:rPr lang="en-US" dirty="0"/>
              <a:t> </a:t>
            </a:r>
            <a:r>
              <a:rPr lang="en-US" dirty="0" err="1"/>
              <a:t>Tabel</a:t>
            </a:r>
            <a:r>
              <a:rPr lang="en-US" dirty="0"/>
              <a:t> Keputusan </a:t>
            </a:r>
          </a:p>
        </p:txBody>
      </p:sp>
      <p:sp>
        <p:nvSpPr>
          <p:cNvPr id="3" name="Content Placeholder 2">
            <a:extLst>
              <a:ext uri="{FF2B5EF4-FFF2-40B4-BE49-F238E27FC236}">
                <a16:creationId xmlns:a16="http://schemas.microsoft.com/office/drawing/2014/main" id="{96CA7D5F-468F-4738-B041-F82AB8564F23}"/>
              </a:ext>
            </a:extLst>
          </p:cNvPr>
          <p:cNvSpPr>
            <a:spLocks noGrp="1"/>
          </p:cNvSpPr>
          <p:nvPr>
            <p:ph idx="1"/>
          </p:nvPr>
        </p:nvSpPr>
        <p:spPr/>
        <p:txBody>
          <a:bodyPr/>
          <a:lstStyle/>
          <a:p>
            <a:r>
              <a:rPr lang="id-ID" b="0" i="0" dirty="0">
                <a:solidFill>
                  <a:srgbClr val="000000"/>
                </a:solidFill>
                <a:effectLst/>
              </a:rPr>
              <a:t>Mintalah input dalam baris</a:t>
            </a:r>
            <a:endParaRPr lang="en-US" b="0" i="0" dirty="0">
              <a:solidFill>
                <a:srgbClr val="000000"/>
              </a:solidFill>
              <a:effectLst/>
            </a:endParaRPr>
          </a:p>
          <a:p>
            <a:r>
              <a:rPr lang="id-ID" b="0" i="0" dirty="0">
                <a:solidFill>
                  <a:srgbClr val="000000"/>
                </a:solidFill>
                <a:effectLst/>
              </a:rPr>
              <a:t>Masukkan semua aturan di kolom Isi tabel dengan kombinasi input yang berbeda </a:t>
            </a:r>
            <a:endParaRPr lang="en-US" b="0" i="0" dirty="0">
              <a:solidFill>
                <a:srgbClr val="000000"/>
              </a:solidFill>
              <a:effectLst/>
            </a:endParaRPr>
          </a:p>
          <a:p>
            <a:r>
              <a:rPr lang="id-ID" b="0" i="0" dirty="0">
                <a:solidFill>
                  <a:srgbClr val="000000"/>
                </a:solidFill>
                <a:effectLst/>
              </a:rPr>
              <a:t>Di baris terakhir, catat output terhadap input kombinasi. </a:t>
            </a:r>
            <a:endParaRPr lang="en-US" dirty="0"/>
          </a:p>
        </p:txBody>
      </p:sp>
    </p:spTree>
    <p:extLst>
      <p:ext uri="{BB962C8B-B14F-4D97-AF65-F5344CB8AC3E}">
        <p14:creationId xmlns:p14="http://schemas.microsoft.com/office/powerpoint/2010/main" val="3245758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C4316-12F1-4182-A757-B52E22C7F72F}"/>
              </a:ext>
            </a:extLst>
          </p:cNvPr>
          <p:cNvSpPr>
            <a:spLocks noGrp="1"/>
          </p:cNvSpPr>
          <p:nvPr>
            <p:ph type="title"/>
          </p:nvPr>
        </p:nvSpPr>
        <p:spPr/>
        <p:txBody>
          <a:bodyPr/>
          <a:lstStyle/>
          <a:p>
            <a:r>
              <a:rPr lang="en-US" dirty="0" err="1"/>
              <a:t>Contoh</a:t>
            </a:r>
            <a:r>
              <a:rPr lang="en-US" dirty="0"/>
              <a:t> </a:t>
            </a:r>
            <a:r>
              <a:rPr lang="en-US" dirty="0" err="1"/>
              <a:t>Tabel</a:t>
            </a:r>
            <a:r>
              <a:rPr lang="en-US" dirty="0"/>
              <a:t> Keputusan</a:t>
            </a:r>
          </a:p>
        </p:txBody>
      </p:sp>
      <p:pic>
        <p:nvPicPr>
          <p:cNvPr id="5" name="Content Placeholder 4">
            <a:extLst>
              <a:ext uri="{FF2B5EF4-FFF2-40B4-BE49-F238E27FC236}">
                <a16:creationId xmlns:a16="http://schemas.microsoft.com/office/drawing/2014/main" id="{8D01809B-9B47-4CF4-B109-4DBAEF144A8F}"/>
              </a:ext>
            </a:extLst>
          </p:cNvPr>
          <p:cNvPicPr>
            <a:picLocks noGrp="1" noChangeAspect="1"/>
          </p:cNvPicPr>
          <p:nvPr>
            <p:ph idx="1"/>
          </p:nvPr>
        </p:nvPicPr>
        <p:blipFill rotWithShape="1">
          <a:blip r:embed="rId2"/>
          <a:srcRect l="29127" t="36354" r="25906" b="29784"/>
          <a:stretch/>
        </p:blipFill>
        <p:spPr>
          <a:xfrm>
            <a:off x="1765863" y="1666241"/>
            <a:ext cx="8271891" cy="3503814"/>
          </a:xfrm>
        </p:spPr>
      </p:pic>
    </p:spTree>
    <p:extLst>
      <p:ext uri="{BB962C8B-B14F-4D97-AF65-F5344CB8AC3E}">
        <p14:creationId xmlns:p14="http://schemas.microsoft.com/office/powerpoint/2010/main" val="3741076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E554F-4E2B-4635-92F2-6513E2DB35E1}"/>
              </a:ext>
            </a:extLst>
          </p:cNvPr>
          <p:cNvSpPr>
            <a:spLocks noGrp="1"/>
          </p:cNvSpPr>
          <p:nvPr>
            <p:ph type="title"/>
          </p:nvPr>
        </p:nvSpPr>
        <p:spPr/>
        <p:txBody>
          <a:bodyPr/>
          <a:lstStyle/>
          <a:p>
            <a:r>
              <a:rPr lang="en-US" dirty="0"/>
              <a:t>State Transition (4) </a:t>
            </a:r>
          </a:p>
        </p:txBody>
      </p:sp>
      <p:sp>
        <p:nvSpPr>
          <p:cNvPr id="3" name="Content Placeholder 2">
            <a:extLst>
              <a:ext uri="{FF2B5EF4-FFF2-40B4-BE49-F238E27FC236}">
                <a16:creationId xmlns:a16="http://schemas.microsoft.com/office/drawing/2014/main" id="{AB230817-F9C9-4F96-839A-42796AE35DDC}"/>
              </a:ext>
            </a:extLst>
          </p:cNvPr>
          <p:cNvSpPr>
            <a:spLocks noGrp="1"/>
          </p:cNvSpPr>
          <p:nvPr>
            <p:ph idx="1"/>
          </p:nvPr>
        </p:nvSpPr>
        <p:spPr>
          <a:xfrm>
            <a:off x="1541928" y="2034709"/>
            <a:ext cx="9744637" cy="4137491"/>
          </a:xfrm>
        </p:spPr>
        <p:txBody>
          <a:bodyPr>
            <a:normAutofit/>
          </a:bodyPr>
          <a:lstStyle/>
          <a:p>
            <a:r>
              <a:rPr lang="id-ID" b="0" i="0" dirty="0">
                <a:solidFill>
                  <a:srgbClr val="000000"/>
                </a:solidFill>
                <a:effectLst/>
              </a:rPr>
              <a:t>Dalam teknik </a:t>
            </a:r>
            <a:r>
              <a:rPr lang="en-US" b="0" i="0" dirty="0">
                <a:solidFill>
                  <a:srgbClr val="000000"/>
                </a:solidFill>
                <a:effectLst/>
              </a:rPr>
              <a:t>state t</a:t>
            </a:r>
            <a:r>
              <a:rPr lang="id-ID" b="0" i="0" dirty="0">
                <a:solidFill>
                  <a:srgbClr val="000000"/>
                </a:solidFill>
                <a:effectLst/>
              </a:rPr>
              <a:t>ransi</a:t>
            </a:r>
            <a:r>
              <a:rPr lang="en-US" b="0" i="0" dirty="0" err="1">
                <a:solidFill>
                  <a:srgbClr val="000000"/>
                </a:solidFill>
                <a:effectLst/>
              </a:rPr>
              <a:t>tion</a:t>
            </a:r>
            <a:r>
              <a:rPr lang="id-ID" b="0" i="0" dirty="0">
                <a:solidFill>
                  <a:srgbClr val="000000"/>
                </a:solidFill>
                <a:effectLst/>
              </a:rPr>
              <a:t>, perubahan kondisi input mengubah keadaan Application Under Test (AUT). </a:t>
            </a:r>
            <a:endParaRPr lang="en-US" b="0" i="0" dirty="0">
              <a:solidFill>
                <a:srgbClr val="000000"/>
              </a:solidFill>
              <a:effectLst/>
            </a:endParaRPr>
          </a:p>
          <a:p>
            <a:r>
              <a:rPr lang="id-ID" b="0" i="0" dirty="0">
                <a:solidFill>
                  <a:srgbClr val="000000"/>
                </a:solidFill>
                <a:effectLst/>
              </a:rPr>
              <a:t>Teknik pengujian ini memungkinkan penguji untuk menguji perilaku AUT. </a:t>
            </a:r>
            <a:endParaRPr lang="en-US" b="0" i="0" dirty="0">
              <a:solidFill>
                <a:srgbClr val="000000"/>
              </a:solidFill>
              <a:effectLst/>
            </a:endParaRPr>
          </a:p>
          <a:p>
            <a:r>
              <a:rPr lang="id-ID" b="0" i="0" dirty="0">
                <a:solidFill>
                  <a:srgbClr val="000000"/>
                </a:solidFill>
                <a:effectLst/>
              </a:rPr>
              <a:t>Penguji dapat melakukan tindakan ini dengan memasukkan berbagai kondisi input secara berurutan. </a:t>
            </a:r>
            <a:endParaRPr lang="en-US" b="0" i="0" dirty="0">
              <a:solidFill>
                <a:srgbClr val="000000"/>
              </a:solidFill>
              <a:effectLst/>
            </a:endParaRPr>
          </a:p>
          <a:p>
            <a:r>
              <a:rPr lang="id-ID" b="0" i="0" dirty="0">
                <a:solidFill>
                  <a:srgbClr val="000000"/>
                </a:solidFill>
                <a:effectLst/>
              </a:rPr>
              <a:t>Dalam teknik </a:t>
            </a:r>
            <a:r>
              <a:rPr lang="en-US" b="0" i="0" dirty="0">
                <a:solidFill>
                  <a:srgbClr val="000000"/>
                </a:solidFill>
                <a:effectLst/>
              </a:rPr>
              <a:t>state </a:t>
            </a:r>
            <a:r>
              <a:rPr lang="id-ID" b="0" i="0" dirty="0">
                <a:solidFill>
                  <a:srgbClr val="000000"/>
                </a:solidFill>
                <a:effectLst/>
              </a:rPr>
              <a:t>transi</a:t>
            </a:r>
            <a:r>
              <a:rPr lang="en-US" b="0" i="0" dirty="0">
                <a:solidFill>
                  <a:srgbClr val="000000"/>
                </a:solidFill>
                <a:effectLst/>
              </a:rPr>
              <a:t>t</a:t>
            </a:r>
            <a:r>
              <a:rPr lang="id-ID" b="0" i="0" dirty="0">
                <a:solidFill>
                  <a:srgbClr val="000000"/>
                </a:solidFill>
                <a:effectLst/>
              </a:rPr>
              <a:t>i</a:t>
            </a:r>
            <a:r>
              <a:rPr lang="en-US" b="0" i="0" dirty="0">
                <a:solidFill>
                  <a:srgbClr val="000000"/>
                </a:solidFill>
                <a:effectLst/>
              </a:rPr>
              <a:t>on</a:t>
            </a:r>
            <a:r>
              <a:rPr lang="id-ID" b="0" i="0" dirty="0">
                <a:solidFill>
                  <a:srgbClr val="000000"/>
                </a:solidFill>
                <a:effectLst/>
              </a:rPr>
              <a:t>, tim penguji memberikan</a:t>
            </a:r>
            <a:r>
              <a:rPr lang="en-US" b="0" i="0" dirty="0">
                <a:solidFill>
                  <a:srgbClr val="000000"/>
                </a:solidFill>
                <a:effectLst/>
              </a:rPr>
              <a:t> </a:t>
            </a:r>
            <a:r>
              <a:rPr lang="en-US" b="0" i="0" dirty="0" err="1">
                <a:solidFill>
                  <a:srgbClr val="000000"/>
                </a:solidFill>
                <a:effectLst/>
              </a:rPr>
              <a:t>masukan</a:t>
            </a:r>
            <a:r>
              <a:rPr lang="id-ID" b="0" i="0" dirty="0">
                <a:solidFill>
                  <a:srgbClr val="000000"/>
                </a:solidFill>
                <a:effectLst/>
              </a:rPr>
              <a:t> positif serta nilai uji masukan negatif untuk mengevaluasi perilaku sistem. </a:t>
            </a:r>
            <a:endParaRPr lang="en-US" b="0" i="0" dirty="0">
              <a:solidFill>
                <a:srgbClr val="000000"/>
              </a:solidFill>
              <a:effectLst/>
            </a:endParaRPr>
          </a:p>
          <a:p>
            <a:pPr marL="0" indent="0">
              <a:buNone/>
            </a:pPr>
            <a:endParaRPr lang="en-US" dirty="0">
              <a:solidFill>
                <a:srgbClr val="000000"/>
              </a:solidFill>
            </a:endParaRPr>
          </a:p>
          <a:p>
            <a:pPr marL="0" indent="0">
              <a:buNone/>
            </a:pPr>
            <a:r>
              <a:rPr lang="en-US" dirty="0" err="1">
                <a:solidFill>
                  <a:srgbClr val="000000"/>
                </a:solidFill>
              </a:rPr>
              <a:t>Petunjuk</a:t>
            </a:r>
            <a:r>
              <a:rPr lang="en-US" dirty="0">
                <a:solidFill>
                  <a:srgbClr val="000000"/>
                </a:solidFill>
              </a:rPr>
              <a:t> </a:t>
            </a:r>
            <a:r>
              <a:rPr lang="en-US" dirty="0" err="1">
                <a:solidFill>
                  <a:srgbClr val="000000"/>
                </a:solidFill>
              </a:rPr>
              <a:t>untuk</a:t>
            </a:r>
            <a:r>
              <a:rPr lang="en-US" dirty="0">
                <a:solidFill>
                  <a:srgbClr val="000000"/>
                </a:solidFill>
              </a:rPr>
              <a:t> ST :</a:t>
            </a:r>
          </a:p>
          <a:p>
            <a:r>
              <a:rPr lang="id-ID" b="0" i="0" dirty="0">
                <a:solidFill>
                  <a:srgbClr val="000000"/>
                </a:solidFill>
                <a:effectLst/>
              </a:rPr>
              <a:t>Transisi status harus digunakan ketika tim pengujian sedang menguji </a:t>
            </a:r>
            <a:r>
              <a:rPr lang="en-US" b="0" i="0" dirty="0" err="1">
                <a:solidFill>
                  <a:srgbClr val="000000"/>
                </a:solidFill>
                <a:effectLst/>
              </a:rPr>
              <a:t>sistem</a:t>
            </a:r>
            <a:r>
              <a:rPr lang="en-US" b="0" i="0" dirty="0">
                <a:solidFill>
                  <a:srgbClr val="000000"/>
                </a:solidFill>
                <a:effectLst/>
              </a:rPr>
              <a:t>/</a:t>
            </a:r>
            <a:r>
              <a:rPr lang="id-ID" b="0" i="0" dirty="0">
                <a:solidFill>
                  <a:srgbClr val="000000"/>
                </a:solidFill>
                <a:effectLst/>
              </a:rPr>
              <a:t>aplikasi untuk kumpulan nilai input yang terbatas. </a:t>
            </a:r>
            <a:endParaRPr lang="en-US" b="0" i="0" dirty="0">
              <a:solidFill>
                <a:srgbClr val="000000"/>
              </a:solidFill>
              <a:effectLst/>
            </a:endParaRPr>
          </a:p>
          <a:p>
            <a:r>
              <a:rPr lang="id-ID" b="0" i="0" dirty="0">
                <a:solidFill>
                  <a:srgbClr val="000000"/>
                </a:solidFill>
                <a:effectLst/>
              </a:rPr>
              <a:t>Teknik ini harus digunakan ketika tim penguji ingin menguji urutan peristiwa yang terjadi dalam aplikasi yang diuji. </a:t>
            </a:r>
            <a:endParaRPr lang="en-US" dirty="0"/>
          </a:p>
        </p:txBody>
      </p:sp>
    </p:spTree>
    <p:extLst>
      <p:ext uri="{BB962C8B-B14F-4D97-AF65-F5344CB8AC3E}">
        <p14:creationId xmlns:p14="http://schemas.microsoft.com/office/powerpoint/2010/main" val="3359489722"/>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6136</TotalTime>
  <Words>4820</Words>
  <Application>Microsoft Office PowerPoint</Application>
  <PresentationFormat>Widescreen</PresentationFormat>
  <Paragraphs>623</Paragraphs>
  <Slides>58</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Arial Black</vt:lpstr>
      <vt:lpstr>Calibri</vt:lpstr>
      <vt:lpstr>Calibri Light</vt:lpstr>
      <vt:lpstr>Courier New</vt:lpstr>
      <vt:lpstr>Roboto</vt:lpstr>
      <vt:lpstr>Signika</vt:lpstr>
      <vt:lpstr>1_Custom Design</vt:lpstr>
      <vt:lpstr>Teknik Pengujian Perangkat Lunak</vt:lpstr>
      <vt:lpstr>Teknik Pengujian Perangkat Lunak</vt:lpstr>
      <vt:lpstr>Baundary Value Analysis (1)</vt:lpstr>
      <vt:lpstr>Equivalence Class Partitioning (2)</vt:lpstr>
      <vt:lpstr>Contoh</vt:lpstr>
      <vt:lpstr>Decision Table Based Testing (3)</vt:lpstr>
      <vt:lpstr>Langkah-langkah Pembuatan Tabel Keputusan </vt:lpstr>
      <vt:lpstr>Contoh Tabel Keputusan</vt:lpstr>
      <vt:lpstr>State Transition (4) </vt:lpstr>
      <vt:lpstr>Contoh STD</vt:lpstr>
      <vt:lpstr>PowerPoint Presentation</vt:lpstr>
      <vt:lpstr>Menebak Kesalahan (Error Guessing) (5)</vt:lpstr>
      <vt:lpstr>Petunjuk untuk Menebak Kesalahan :</vt:lpstr>
      <vt:lpstr>Kesimpulan :</vt:lpstr>
      <vt:lpstr>Matriks Pelacakan Requirement </vt:lpstr>
      <vt:lpstr>Apakah Matriks Penelusuran ( Traceability Matrix - TM)  ?</vt:lpstr>
      <vt:lpstr>Requirement Traceability Matriks (RTM)</vt:lpstr>
      <vt:lpstr>Mengapa RTM penting ?</vt:lpstr>
      <vt:lpstr>Parameter pada RTM</vt:lpstr>
      <vt:lpstr>Project Pengujian Software </vt:lpstr>
      <vt:lpstr>Jenis Matriks Uji Penelusuran</vt:lpstr>
      <vt:lpstr>Bagaimana Membuat Matriks Penelusuran Kebutuhan ?</vt:lpstr>
      <vt:lpstr>PowerPoint Presentation</vt:lpstr>
      <vt:lpstr>PowerPoint Presentation</vt:lpstr>
      <vt:lpstr>PowerPoint Presentation</vt:lpstr>
      <vt:lpstr>Keuntungan Matriks Penelusuran Kebutuhan (RTM)</vt:lpstr>
      <vt:lpstr>Lingkungan Pengujian</vt:lpstr>
      <vt:lpstr>Menyiapkan Lingkungan untuk Pengujian Perangkat Lunak</vt:lpstr>
      <vt:lpstr>Area Utama pada Pengujian Environment</vt:lpstr>
      <vt:lpstr>Proses Pengaturan Lingkungan Pengujian Perangkat Lunak</vt:lpstr>
      <vt:lpstr>Pengaturan berbagai area yang berbeda Uji Lingkungan </vt:lpstr>
      <vt:lpstr>Pembuatan Data Uji untuk Lingkungan Uji</vt:lpstr>
      <vt:lpstr>Pengelolaan Lingkungan Pengujian</vt:lpstr>
      <vt:lpstr>Checklist Lingkungan Pengujian </vt:lpstr>
      <vt:lpstr>Bagaimana menyiapkan Manajemen Lingkungan Pengujian yang baik ?</vt:lpstr>
      <vt:lpstr>Kesimpulan</vt:lpstr>
      <vt:lpstr>Test Data Generation ( Apa, bagaimana, contoh, dan tools)</vt:lpstr>
      <vt:lpstr>Data Uji ?</vt:lpstr>
      <vt:lpstr>PowerPoint Presentation</vt:lpstr>
      <vt:lpstr>DATA UJI</vt:lpstr>
      <vt:lpstr>Beberapa Kebutuhan Data Uji untuk  Jenis Pengujian </vt:lpstr>
      <vt:lpstr>Data Uji untuk Pengujian White Box</vt:lpstr>
      <vt:lpstr>Data Uji untuk Pengujian Kinerja Sistem </vt:lpstr>
      <vt:lpstr>Data Uji untuk Pengujian Keamanan </vt:lpstr>
      <vt:lpstr>Data Uji untuk Pengujian Black Box</vt:lpstr>
      <vt:lpstr>Pengujian Statik</vt:lpstr>
      <vt:lpstr>Pengujian Statik ?</vt:lpstr>
      <vt:lpstr>Apakah Review Pengujian Statik ?</vt:lpstr>
      <vt:lpstr>Tipe Partisipan pada Proses Review</vt:lpstr>
      <vt:lpstr>Jenis Cacat yang ditemukan selama pengujian Statis :</vt:lpstr>
      <vt:lpstr>Mengapa Pengujian Statis ?</vt:lpstr>
      <vt:lpstr>Apakah yang diuji pada Pengujian Statis ?</vt:lpstr>
      <vt:lpstr>Bagaimana Pengujian Statis dilakukan ?</vt:lpstr>
      <vt:lpstr>Aktivitas untuk melakukan Pengujian Statis </vt:lpstr>
      <vt:lpstr>Tips untuk Keberhasilan Proses Pengujian Statis</vt:lpstr>
      <vt:lpstr>Kesimpulan </vt:lpstr>
      <vt:lpstr>Referensi</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Testing : - Manual Testing (for Beginners : Concepts, Types, Tool) - Automation Testing (What is, Process, Benefits &amp; Tools )</dc:title>
  <dc:creator>Ayu Pertiwi</dc:creator>
  <cp:lastModifiedBy>IntSysUser</cp:lastModifiedBy>
  <cp:revision>184</cp:revision>
  <dcterms:created xsi:type="dcterms:W3CDTF">2020-10-19T06:56:06Z</dcterms:created>
  <dcterms:modified xsi:type="dcterms:W3CDTF">2023-11-28T02:34:04Z</dcterms:modified>
</cp:coreProperties>
</file>