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9" r:id="rId2"/>
    <p:sldId id="258" r:id="rId3"/>
    <p:sldId id="256" r:id="rId4"/>
    <p:sldId id="257" r:id="rId5"/>
    <p:sldId id="262"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10/13/2021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81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016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660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249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72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472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104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26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375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81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13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10/13/2021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2590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t>BUSINESS ENGLISH</a:t>
            </a:r>
            <a:br>
              <a:rPr lang="id-ID" b="1" dirty="0"/>
            </a:br>
            <a:endParaRPr lang="id-ID" b="1" dirty="0"/>
          </a:p>
        </p:txBody>
      </p:sp>
      <p:sp>
        <p:nvSpPr>
          <p:cNvPr id="5" name="Content Placeholder 4"/>
          <p:cNvSpPr>
            <a:spLocks noGrp="1"/>
          </p:cNvSpPr>
          <p:nvPr>
            <p:ph idx="1"/>
          </p:nvPr>
        </p:nvSpPr>
        <p:spPr/>
        <p:txBody>
          <a:bodyPr>
            <a:normAutofit lnSpcReduction="10000"/>
          </a:bodyPr>
          <a:lstStyle/>
          <a:p>
            <a:pPr marL="45720" indent="0">
              <a:buNone/>
            </a:pPr>
            <a:r>
              <a:rPr lang="id-ID" dirty="0"/>
              <a:t>Topic	 : Reading “ THE BAKER’S DOZEN”</a:t>
            </a:r>
          </a:p>
          <a:p>
            <a:pPr marL="45720" indent="0">
              <a:buNone/>
            </a:pPr>
            <a:r>
              <a:rPr lang="id-ID" dirty="0"/>
              <a:t>Goal	: </a:t>
            </a:r>
            <a:r>
              <a:rPr lang="en-US" dirty="0"/>
              <a:t>comprehension — getting meaning from written text</a:t>
            </a:r>
            <a:endParaRPr lang="id-ID" dirty="0"/>
          </a:p>
          <a:p>
            <a:pPr marL="45720" indent="0">
              <a:buNone/>
            </a:pPr>
            <a:r>
              <a:rPr lang="id-ID" dirty="0"/>
              <a:t>	  expand vocabularies</a:t>
            </a:r>
          </a:p>
          <a:p>
            <a:pPr marL="45720" indent="0">
              <a:buNone/>
            </a:pPr>
            <a:endParaRPr lang="id-ID" dirty="0"/>
          </a:p>
          <a:p>
            <a:pPr marL="45720" indent="0">
              <a:buNone/>
            </a:pPr>
            <a:endParaRPr lang="id-ID" dirty="0"/>
          </a:p>
          <a:p>
            <a:pPr marL="45720" indent="0">
              <a:buNone/>
            </a:pPr>
            <a:endParaRPr lang="id-ID" dirty="0"/>
          </a:p>
          <a:p>
            <a:pPr marL="45720" indent="0" algn="ctr">
              <a:buNone/>
            </a:pPr>
            <a:r>
              <a:rPr lang="id-ID" b="1" dirty="0"/>
              <a:t>FAKULTAS ILMU KOMPUTER</a:t>
            </a:r>
          </a:p>
          <a:p>
            <a:pPr marL="45720" indent="0" algn="ctr">
              <a:buNone/>
            </a:pPr>
            <a:r>
              <a:rPr lang="id-ID" b="1" dirty="0"/>
              <a:t>UNIVERSITAS DIAN NUSWANTORO</a:t>
            </a:r>
          </a:p>
          <a:p>
            <a:pPr marL="45720" indent="0" algn="ctr">
              <a:buNone/>
            </a:pPr>
            <a:r>
              <a:rPr lang="id-ID" b="1" dirty="0"/>
              <a:t>SEMARANG</a:t>
            </a:r>
          </a:p>
          <a:p>
            <a:pPr marL="45720" indent="0">
              <a:buNone/>
            </a:pPr>
            <a:endParaRPr lang="id-ID" dirty="0"/>
          </a:p>
        </p:txBody>
      </p:sp>
      <p:pic>
        <p:nvPicPr>
          <p:cNvPr id="6" name="Picture 5" descr="Universitas Dian Nuswantoro - Wikipedia bahasa Indonesi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868" y="609600"/>
            <a:ext cx="1129041" cy="1136686"/>
          </a:xfrm>
          <a:prstGeom prst="rect">
            <a:avLst/>
          </a:prstGeom>
        </p:spPr>
      </p:pic>
    </p:spTree>
    <p:extLst>
      <p:ext uri="{BB962C8B-B14F-4D97-AF65-F5344CB8AC3E}">
        <p14:creationId xmlns:p14="http://schemas.microsoft.com/office/powerpoint/2010/main" val="3914992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THE BAKER’S DOZEN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6116" y="2057400"/>
            <a:ext cx="6086430" cy="4038600"/>
          </a:xfrm>
        </p:spPr>
      </p:pic>
    </p:spTree>
    <p:extLst>
      <p:ext uri="{BB962C8B-B14F-4D97-AF65-F5344CB8AC3E}">
        <p14:creationId xmlns:p14="http://schemas.microsoft.com/office/powerpoint/2010/main" val="233192769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lang="id-ID" dirty="0"/>
          </a:p>
        </p:txBody>
      </p:sp>
      <p:sp>
        <p:nvSpPr>
          <p:cNvPr id="5" name="Content Placeholder 4"/>
          <p:cNvSpPr>
            <a:spLocks noGrp="1"/>
          </p:cNvSpPr>
          <p:nvPr>
            <p:ph idx="1"/>
          </p:nvPr>
        </p:nvSpPr>
        <p:spPr/>
        <p:txBody>
          <a:bodyPr/>
          <a:lstStyle/>
          <a:p>
            <a:pPr marL="45720" indent="0" algn="just">
              <a:lnSpc>
                <a:spcPct val="150000"/>
              </a:lnSpc>
              <a:buNone/>
            </a:pPr>
            <a:r>
              <a:rPr lang="id-ID" b="1" dirty="0">
                <a:solidFill>
                  <a:srgbClr val="92D050"/>
                </a:solidFill>
              </a:rPr>
              <a:t>Baker’s dozen Ltd’s thirteen outlets bake and sell their own fresh bread and cakes. </a:t>
            </a:r>
            <a:r>
              <a:rPr lang="id-ID" b="1" u="sng" dirty="0">
                <a:solidFill>
                  <a:srgbClr val="92D050"/>
                </a:solidFill>
              </a:rPr>
              <a:t>Revenue</a:t>
            </a:r>
            <a:r>
              <a:rPr lang="id-ID" b="1" dirty="0">
                <a:solidFill>
                  <a:srgbClr val="92D050"/>
                </a:solidFill>
              </a:rPr>
              <a:t> has risen quickly since the bakeries started selling to hotels and restaurants as well as the general public. Pastries and pies are selling well. But share holders are finding annual results disapointing. It seems that there is very little leftover to pay dividens or to reinvest in the business as </a:t>
            </a:r>
            <a:r>
              <a:rPr lang="id-ID" b="1" u="sng" dirty="0">
                <a:solidFill>
                  <a:srgbClr val="92D050"/>
                </a:solidFill>
              </a:rPr>
              <a:t>retained profit</a:t>
            </a:r>
            <a:r>
              <a:rPr lang="id-ID" b="1" dirty="0">
                <a:solidFill>
                  <a:srgbClr val="92D050"/>
                </a:solidFill>
              </a:rPr>
              <a:t>. So? What is the problem?</a:t>
            </a:r>
          </a:p>
          <a:p>
            <a:pPr marL="45720" indent="0" algn="just">
              <a:lnSpc>
                <a:spcPct val="150000"/>
              </a:lnSpc>
              <a:buNone/>
            </a:pPr>
            <a:endParaRPr lang="id-ID" dirty="0">
              <a:solidFill>
                <a:srgbClr val="92D050"/>
              </a:solidFill>
            </a:endParaRPr>
          </a:p>
          <a:p>
            <a:pPr marL="45720" indent="0">
              <a:buNone/>
            </a:pPr>
            <a:endParaRPr lang="id-ID" dirty="0"/>
          </a:p>
        </p:txBody>
      </p:sp>
    </p:spTree>
    <p:extLst>
      <p:ext uri="{BB962C8B-B14F-4D97-AF65-F5344CB8AC3E}">
        <p14:creationId xmlns:p14="http://schemas.microsoft.com/office/powerpoint/2010/main" val="2078015278"/>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nodePh="1">
                                  <p:stCondLst>
                                    <p:cond delay="0"/>
                                  </p:stCondLst>
                                  <p:endCondLst>
                                    <p:cond evt="begin" delay="0">
                                      <p:tn val="5"/>
                                    </p:cond>
                                  </p:end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grpId="0" nodeType="clickEffect">
                                  <p:stCondLst>
                                    <p:cond delay="0"/>
                                  </p:stCondLst>
                                  <p:iterate type="lt">
                                    <p:tmPct val="4000"/>
                                  </p:iterate>
                                  <p:childTnLst>
                                    <p:set>
                                      <p:cBhvr override="childStyle">
                                        <p:cTn id="14" dur="3000" fill="hold"/>
                                        <p:tgtEl>
                                          <p:spTgt spid="5">
                                            <p:txEl>
                                              <p:pRg st="0" end="0"/>
                                            </p:txEl>
                                          </p:spTgt>
                                        </p:tgtEl>
                                        <p:attrNameLst>
                                          <p:attrName>style.color</p:attrName>
                                        </p:attrNameLst>
                                      </p:cBhvr>
                                      <p:to>
                                        <p:clrVal>
                                          <a:schemeClr val="accent2"/>
                                        </p:clrVal>
                                      </p:to>
                                    </p:set>
                                    <p:set>
                                      <p:cBhvr>
                                        <p:cTn id="15" dur="3000" fill="hold"/>
                                        <p:tgtEl>
                                          <p:spTgt spid="5">
                                            <p:txEl>
                                              <p:pRg st="0" end="0"/>
                                            </p:txEl>
                                          </p:spTgt>
                                        </p:tgtEl>
                                        <p:attrNameLst>
                                          <p:attrName>fillcolor</p:attrName>
                                        </p:attrNameLst>
                                      </p:cBhvr>
                                      <p:to>
                                        <p:clrVal>
                                          <a:schemeClr val="accent2"/>
                                        </p:clrVal>
                                      </p:to>
                                    </p:set>
                                    <p:set>
                                      <p:cBhvr>
                                        <p:cTn id="16" dur="3000" fill="hold"/>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3589" y="829447"/>
            <a:ext cx="9872663" cy="5427662"/>
          </a:xfrm>
        </p:spPr>
        <p:txBody>
          <a:bodyPr/>
          <a:lstStyle/>
          <a:p>
            <a:pPr marL="45720" indent="0" algn="just">
              <a:lnSpc>
                <a:spcPct val="150000"/>
              </a:lnSpc>
              <a:buNone/>
            </a:pPr>
            <a:r>
              <a:rPr lang="id-ID" dirty="0">
                <a:solidFill>
                  <a:srgbClr val="92D050"/>
                </a:solidFill>
              </a:rPr>
              <a:t>The company reports a healthy </a:t>
            </a:r>
            <a:r>
              <a:rPr lang="id-ID" u="sng" dirty="0">
                <a:solidFill>
                  <a:srgbClr val="92D050"/>
                </a:solidFill>
              </a:rPr>
              <a:t>gross profit</a:t>
            </a:r>
            <a:r>
              <a:rPr lang="id-ID" dirty="0">
                <a:solidFill>
                  <a:srgbClr val="92D050"/>
                </a:solidFill>
              </a:rPr>
              <a:t>, since its </a:t>
            </a:r>
            <a:r>
              <a:rPr lang="id-ID" u="sng" dirty="0">
                <a:solidFill>
                  <a:srgbClr val="92D050"/>
                </a:solidFill>
              </a:rPr>
              <a:t>cost of goods sold </a:t>
            </a:r>
            <a:r>
              <a:rPr lang="id-ID" dirty="0">
                <a:solidFill>
                  <a:srgbClr val="92D050"/>
                </a:solidFill>
              </a:rPr>
              <a:t>is low: row materials (essentially flour, water, eggs and sugar) are cheap, and most bakery staff are on minimum wage. However, </a:t>
            </a:r>
            <a:r>
              <a:rPr lang="id-ID" u="sng" dirty="0">
                <a:solidFill>
                  <a:srgbClr val="92D050"/>
                </a:solidFill>
              </a:rPr>
              <a:t>operating profit </a:t>
            </a:r>
            <a:r>
              <a:rPr lang="id-ID" dirty="0">
                <a:solidFill>
                  <a:srgbClr val="92D050"/>
                </a:solidFill>
              </a:rPr>
              <a:t>is much less impresive. As the business has expanded, </a:t>
            </a:r>
            <a:r>
              <a:rPr lang="id-ID" u="sng" dirty="0">
                <a:solidFill>
                  <a:srgbClr val="92D050"/>
                </a:solidFill>
              </a:rPr>
              <a:t>operating costs</a:t>
            </a:r>
            <a:r>
              <a:rPr lang="id-ID" dirty="0">
                <a:solidFill>
                  <a:srgbClr val="92D050"/>
                </a:solidFill>
              </a:rPr>
              <a:t>, such as rent, electricity, administrative salaries, insurance and marketing have increased considerably. So </a:t>
            </a:r>
            <a:r>
              <a:rPr lang="id-ID" u="sng" dirty="0">
                <a:solidFill>
                  <a:srgbClr val="92D050"/>
                </a:solidFill>
              </a:rPr>
              <a:t>net profit after text</a:t>
            </a:r>
            <a:r>
              <a:rPr lang="id-ID" dirty="0">
                <a:solidFill>
                  <a:srgbClr val="92D050"/>
                </a:solidFill>
              </a:rPr>
              <a:t> has been a big dissappointment. Not to mention all the money that dissappears in corporation </a:t>
            </a:r>
            <a:r>
              <a:rPr lang="id-ID" u="sng" dirty="0">
                <a:solidFill>
                  <a:srgbClr val="92D050"/>
                </a:solidFill>
              </a:rPr>
              <a:t>tax and depriciation </a:t>
            </a:r>
            <a:r>
              <a:rPr lang="id-ID" dirty="0">
                <a:solidFill>
                  <a:srgbClr val="92D050"/>
                </a:solidFill>
              </a:rPr>
              <a:t>(the B2B market requires customized vans that lose value very quickly). In conclusion, it seems there’s still profit to be made in baking, but it’s certaintly not easy money.</a:t>
            </a:r>
          </a:p>
        </p:txBody>
      </p:sp>
    </p:spTree>
    <p:extLst>
      <p:ext uri="{BB962C8B-B14F-4D97-AF65-F5344CB8AC3E}">
        <p14:creationId xmlns:p14="http://schemas.microsoft.com/office/powerpoint/2010/main" val="960845875"/>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3000" fill="hold"/>
                                        <p:tgtEl>
                                          <p:spTgt spid="3">
                                            <p:txEl>
                                              <p:pRg st="0" end="0"/>
                                            </p:txEl>
                                          </p:spTgt>
                                        </p:tgtEl>
                                        <p:attrNameLst>
                                          <p:attrName>style.color</p:attrName>
                                        </p:attrNameLst>
                                      </p:cBhvr>
                                      <p:to>
                                        <p:clrVal>
                                          <a:schemeClr val="accent2"/>
                                        </p:clrVal>
                                      </p:to>
                                    </p:set>
                                    <p:set>
                                      <p:cBhvr>
                                        <p:cTn id="7" dur="3000" fill="hold"/>
                                        <p:tgtEl>
                                          <p:spTgt spid="3">
                                            <p:txEl>
                                              <p:pRg st="0" end="0"/>
                                            </p:txEl>
                                          </p:spTgt>
                                        </p:tgtEl>
                                        <p:attrNameLst>
                                          <p:attrName>fillcolor</p:attrName>
                                        </p:attrNameLst>
                                      </p:cBhvr>
                                      <p:to>
                                        <p:clrVal>
                                          <a:schemeClr val="accent2"/>
                                        </p:clrVal>
                                      </p:to>
                                    </p:set>
                                    <p:set>
                                      <p:cBhvr>
                                        <p:cTn id="8" dur="30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45720" indent="0" algn="ctr">
              <a:buNone/>
            </a:pPr>
            <a:r>
              <a:rPr lang="id-ID" sz="6000" dirty="0">
                <a:latin typeface="Adobe Gothic Std B" panose="020B0800000000000000" pitchFamily="34" charset="-128"/>
                <a:ea typeface="Adobe Gothic Std B" panose="020B0800000000000000" pitchFamily="34" charset="-128"/>
              </a:rPr>
              <a:t>READING EXERCISE</a:t>
            </a:r>
          </a:p>
        </p:txBody>
      </p:sp>
    </p:spTree>
    <p:extLst>
      <p:ext uri="{BB962C8B-B14F-4D97-AF65-F5344CB8AC3E}">
        <p14:creationId xmlns:p14="http://schemas.microsoft.com/office/powerpoint/2010/main" val="273621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Vocabularies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2351003"/>
              </p:ext>
            </p:extLst>
          </p:nvPr>
        </p:nvGraphicFramePr>
        <p:xfrm>
          <a:off x="1143000" y="2057400"/>
          <a:ext cx="9872664" cy="3708400"/>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790570779"/>
                    </a:ext>
                  </a:extLst>
                </a:gridCol>
                <a:gridCol w="4936332">
                  <a:extLst>
                    <a:ext uri="{9D8B030D-6E8A-4147-A177-3AD203B41FA5}">
                      <a16:colId xmlns:a16="http://schemas.microsoft.com/office/drawing/2014/main" val="599069454"/>
                    </a:ext>
                  </a:extLst>
                </a:gridCol>
              </a:tblGrid>
              <a:tr h="370840">
                <a:tc>
                  <a:txBody>
                    <a:bodyPr/>
                    <a:lstStyle/>
                    <a:p>
                      <a:pPr algn="ctr"/>
                      <a:r>
                        <a:rPr lang="id-ID" dirty="0"/>
                        <a:t>Vocabularies</a:t>
                      </a:r>
                    </a:p>
                  </a:txBody>
                  <a:tcPr/>
                </a:tc>
                <a:tc>
                  <a:txBody>
                    <a:bodyPr/>
                    <a:lstStyle/>
                    <a:p>
                      <a:pPr algn="ctr"/>
                      <a:r>
                        <a:rPr lang="id-ID" dirty="0"/>
                        <a:t>Meaning</a:t>
                      </a:r>
                    </a:p>
                  </a:txBody>
                  <a:tcPr/>
                </a:tc>
                <a:extLst>
                  <a:ext uri="{0D108BD9-81ED-4DB2-BD59-A6C34878D82A}">
                    <a16:rowId xmlns:a16="http://schemas.microsoft.com/office/drawing/2014/main" val="4249457463"/>
                  </a:ext>
                </a:extLst>
              </a:tr>
              <a:tr h="370840">
                <a:tc>
                  <a:txBody>
                    <a:bodyPr/>
                    <a:lstStyle/>
                    <a:p>
                      <a:r>
                        <a:rPr lang="id-ID" dirty="0"/>
                        <a:t>Revenue</a:t>
                      </a:r>
                    </a:p>
                  </a:txBody>
                  <a:tcPr/>
                </a:tc>
                <a:tc>
                  <a:txBody>
                    <a:bodyPr/>
                    <a:lstStyle/>
                    <a:p>
                      <a:endParaRPr lang="id-ID" dirty="0"/>
                    </a:p>
                  </a:txBody>
                  <a:tcPr/>
                </a:tc>
                <a:extLst>
                  <a:ext uri="{0D108BD9-81ED-4DB2-BD59-A6C34878D82A}">
                    <a16:rowId xmlns:a16="http://schemas.microsoft.com/office/drawing/2014/main" val="2601396806"/>
                  </a:ext>
                </a:extLst>
              </a:tr>
              <a:tr h="370840">
                <a:tc>
                  <a:txBody>
                    <a:bodyPr/>
                    <a:lstStyle/>
                    <a:p>
                      <a:r>
                        <a:rPr lang="id-ID" dirty="0"/>
                        <a:t>dividens</a:t>
                      </a:r>
                    </a:p>
                  </a:txBody>
                  <a:tcPr/>
                </a:tc>
                <a:tc>
                  <a:txBody>
                    <a:bodyPr/>
                    <a:lstStyle/>
                    <a:p>
                      <a:endParaRPr lang="id-ID"/>
                    </a:p>
                  </a:txBody>
                  <a:tcPr/>
                </a:tc>
                <a:extLst>
                  <a:ext uri="{0D108BD9-81ED-4DB2-BD59-A6C34878D82A}">
                    <a16:rowId xmlns:a16="http://schemas.microsoft.com/office/drawing/2014/main" val="762202281"/>
                  </a:ext>
                </a:extLst>
              </a:tr>
              <a:tr h="370840">
                <a:tc>
                  <a:txBody>
                    <a:bodyPr/>
                    <a:lstStyle/>
                    <a:p>
                      <a:r>
                        <a:rPr lang="id-ID" dirty="0"/>
                        <a:t>Retained profit</a:t>
                      </a:r>
                    </a:p>
                  </a:txBody>
                  <a:tcPr/>
                </a:tc>
                <a:tc>
                  <a:txBody>
                    <a:bodyPr/>
                    <a:lstStyle/>
                    <a:p>
                      <a:endParaRPr lang="id-ID"/>
                    </a:p>
                  </a:txBody>
                  <a:tcPr/>
                </a:tc>
                <a:extLst>
                  <a:ext uri="{0D108BD9-81ED-4DB2-BD59-A6C34878D82A}">
                    <a16:rowId xmlns:a16="http://schemas.microsoft.com/office/drawing/2014/main" val="3679333585"/>
                  </a:ext>
                </a:extLst>
              </a:tr>
              <a:tr h="370840">
                <a:tc>
                  <a:txBody>
                    <a:bodyPr/>
                    <a:lstStyle/>
                    <a:p>
                      <a:r>
                        <a:rPr lang="id-ID" dirty="0"/>
                        <a:t>Gross profit</a:t>
                      </a:r>
                    </a:p>
                  </a:txBody>
                  <a:tcPr/>
                </a:tc>
                <a:tc>
                  <a:txBody>
                    <a:bodyPr/>
                    <a:lstStyle/>
                    <a:p>
                      <a:endParaRPr lang="id-ID"/>
                    </a:p>
                  </a:txBody>
                  <a:tcPr/>
                </a:tc>
                <a:extLst>
                  <a:ext uri="{0D108BD9-81ED-4DB2-BD59-A6C34878D82A}">
                    <a16:rowId xmlns:a16="http://schemas.microsoft.com/office/drawing/2014/main" val="1608156282"/>
                  </a:ext>
                </a:extLst>
              </a:tr>
              <a:tr h="370840">
                <a:tc>
                  <a:txBody>
                    <a:bodyPr/>
                    <a:lstStyle/>
                    <a:p>
                      <a:r>
                        <a:rPr lang="id-ID" dirty="0"/>
                        <a:t>Cost of goods sold</a:t>
                      </a:r>
                    </a:p>
                  </a:txBody>
                  <a:tcPr/>
                </a:tc>
                <a:tc>
                  <a:txBody>
                    <a:bodyPr/>
                    <a:lstStyle/>
                    <a:p>
                      <a:endParaRPr lang="id-ID"/>
                    </a:p>
                  </a:txBody>
                  <a:tcPr/>
                </a:tc>
                <a:extLst>
                  <a:ext uri="{0D108BD9-81ED-4DB2-BD59-A6C34878D82A}">
                    <a16:rowId xmlns:a16="http://schemas.microsoft.com/office/drawing/2014/main" val="936485420"/>
                  </a:ext>
                </a:extLst>
              </a:tr>
              <a:tr h="370840">
                <a:tc>
                  <a:txBody>
                    <a:bodyPr/>
                    <a:lstStyle/>
                    <a:p>
                      <a:r>
                        <a:rPr lang="id-ID" dirty="0"/>
                        <a:t>Operating profit</a:t>
                      </a:r>
                    </a:p>
                  </a:txBody>
                  <a:tcPr/>
                </a:tc>
                <a:tc>
                  <a:txBody>
                    <a:bodyPr/>
                    <a:lstStyle/>
                    <a:p>
                      <a:endParaRPr lang="id-ID"/>
                    </a:p>
                  </a:txBody>
                  <a:tcPr/>
                </a:tc>
                <a:extLst>
                  <a:ext uri="{0D108BD9-81ED-4DB2-BD59-A6C34878D82A}">
                    <a16:rowId xmlns:a16="http://schemas.microsoft.com/office/drawing/2014/main" val="2828202168"/>
                  </a:ext>
                </a:extLst>
              </a:tr>
              <a:tr h="370840">
                <a:tc>
                  <a:txBody>
                    <a:bodyPr/>
                    <a:lstStyle/>
                    <a:p>
                      <a:r>
                        <a:rPr lang="id-ID" dirty="0"/>
                        <a:t>Operating cost</a:t>
                      </a:r>
                    </a:p>
                  </a:txBody>
                  <a:tcPr/>
                </a:tc>
                <a:tc>
                  <a:txBody>
                    <a:bodyPr/>
                    <a:lstStyle/>
                    <a:p>
                      <a:endParaRPr lang="id-ID"/>
                    </a:p>
                  </a:txBody>
                  <a:tcPr/>
                </a:tc>
                <a:extLst>
                  <a:ext uri="{0D108BD9-81ED-4DB2-BD59-A6C34878D82A}">
                    <a16:rowId xmlns:a16="http://schemas.microsoft.com/office/drawing/2014/main" val="3345503463"/>
                  </a:ext>
                </a:extLst>
              </a:tr>
              <a:tr h="370840">
                <a:tc>
                  <a:txBody>
                    <a:bodyPr/>
                    <a:lstStyle/>
                    <a:p>
                      <a:r>
                        <a:rPr lang="id-ID" dirty="0"/>
                        <a:t>Net profit after text</a:t>
                      </a:r>
                    </a:p>
                  </a:txBody>
                  <a:tcPr/>
                </a:tc>
                <a:tc>
                  <a:txBody>
                    <a:bodyPr/>
                    <a:lstStyle/>
                    <a:p>
                      <a:endParaRPr lang="id-ID"/>
                    </a:p>
                  </a:txBody>
                  <a:tcPr/>
                </a:tc>
                <a:extLst>
                  <a:ext uri="{0D108BD9-81ED-4DB2-BD59-A6C34878D82A}">
                    <a16:rowId xmlns:a16="http://schemas.microsoft.com/office/drawing/2014/main" val="31449901"/>
                  </a:ext>
                </a:extLst>
              </a:tr>
              <a:tr h="370840">
                <a:tc>
                  <a:txBody>
                    <a:bodyPr/>
                    <a:lstStyle/>
                    <a:p>
                      <a:r>
                        <a:rPr lang="id-ID" dirty="0"/>
                        <a:t>Text </a:t>
                      </a:r>
                      <a:r>
                        <a:rPr lang="id-ID"/>
                        <a:t>and</a:t>
                      </a:r>
                      <a:r>
                        <a:rPr lang="id-ID" baseline="0"/>
                        <a:t> depreciation</a:t>
                      </a:r>
                      <a:endParaRPr lang="id-ID" dirty="0"/>
                    </a:p>
                  </a:txBody>
                  <a:tcPr/>
                </a:tc>
                <a:tc>
                  <a:txBody>
                    <a:bodyPr/>
                    <a:lstStyle/>
                    <a:p>
                      <a:endParaRPr lang="id-ID" dirty="0"/>
                    </a:p>
                  </a:txBody>
                  <a:tcPr/>
                </a:tc>
                <a:extLst>
                  <a:ext uri="{0D108BD9-81ED-4DB2-BD59-A6C34878D82A}">
                    <a16:rowId xmlns:a16="http://schemas.microsoft.com/office/drawing/2014/main" val="3856066694"/>
                  </a:ext>
                </a:extLst>
              </a:tr>
            </a:tbl>
          </a:graphicData>
        </a:graphic>
      </p:graphicFrame>
    </p:spTree>
    <p:extLst>
      <p:ext uri="{BB962C8B-B14F-4D97-AF65-F5344CB8AC3E}">
        <p14:creationId xmlns:p14="http://schemas.microsoft.com/office/powerpoint/2010/main" val="222127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14251"/>
          </a:xfrm>
        </p:spPr>
        <p:txBody>
          <a:bodyPr>
            <a:normAutofit fontScale="90000"/>
          </a:bodyPr>
          <a:lstStyle/>
          <a:p>
            <a:r>
              <a:rPr lang="id-ID" dirty="0"/>
              <a:t>Use the word below and match with the article no 1-9</a:t>
            </a:r>
          </a:p>
        </p:txBody>
      </p:sp>
      <p:sp>
        <p:nvSpPr>
          <p:cNvPr id="3" name="Content Placeholder 2"/>
          <p:cNvSpPr>
            <a:spLocks noGrp="1"/>
          </p:cNvSpPr>
          <p:nvPr>
            <p:ph idx="1"/>
          </p:nvPr>
        </p:nvSpPr>
        <p:spPr>
          <a:xfrm>
            <a:off x="1143000" y="2057399"/>
            <a:ext cx="9872871" cy="4421777"/>
          </a:xfrm>
        </p:spPr>
        <p:txBody>
          <a:bodyPr/>
          <a:lstStyle/>
          <a:p>
            <a:pPr marL="45720" indent="0">
              <a:buNone/>
            </a:pPr>
            <a:endParaRPr lang="id-ID" dirty="0"/>
          </a:p>
          <a:p>
            <a:pPr marL="388620" indent="-342900">
              <a:buAutoNum type="arabicPeriod"/>
            </a:pPr>
            <a:r>
              <a:rPr lang="id-ID" sz="1800" dirty="0"/>
              <a:t>Money from customers</a:t>
            </a:r>
          </a:p>
          <a:p>
            <a:pPr marL="388620" indent="-342900">
              <a:buAutoNum type="arabicPeriod"/>
            </a:pPr>
            <a:r>
              <a:rPr lang="id-ID" sz="1800" dirty="0"/>
              <a:t>Direct costs, e.g. Materials and labour</a:t>
            </a:r>
          </a:p>
          <a:p>
            <a:pPr marL="388620" indent="-342900">
              <a:buFont typeface="Corbel" pitchFamily="34" charset="0"/>
              <a:buAutoNum type="arabicPeriod"/>
            </a:pPr>
            <a:r>
              <a:rPr lang="id-ID" sz="1800" dirty="0"/>
              <a:t>Profit or loss after direct costs</a:t>
            </a:r>
          </a:p>
          <a:p>
            <a:pPr marL="388620" indent="-342900">
              <a:buAutoNum type="arabicPeriod"/>
            </a:pPr>
            <a:r>
              <a:rPr lang="id-ID" sz="1800" dirty="0"/>
              <a:t>Other costs, e.g. Administration, building, utilities</a:t>
            </a:r>
          </a:p>
          <a:p>
            <a:pPr marL="388620" indent="-342900">
              <a:buAutoNum type="arabicPeriod"/>
            </a:pPr>
            <a:r>
              <a:rPr lang="id-ID" sz="1800" dirty="0"/>
              <a:t>Profit or loss after direct and other costs</a:t>
            </a:r>
          </a:p>
          <a:p>
            <a:pPr marL="388620" indent="-342900">
              <a:buAutoNum type="arabicPeriod"/>
            </a:pPr>
            <a:r>
              <a:rPr lang="id-ID" sz="1800" dirty="0"/>
              <a:t>Money paid to government and loss in value equipment</a:t>
            </a:r>
          </a:p>
          <a:p>
            <a:pPr marL="388620" indent="-342900">
              <a:buAutoNum type="arabicPeriod"/>
            </a:pPr>
            <a:r>
              <a:rPr lang="id-ID" sz="1800" dirty="0"/>
              <a:t>Profit or loss after all costs and taxes</a:t>
            </a:r>
          </a:p>
          <a:p>
            <a:pPr marL="388620" indent="-342900">
              <a:buAutoNum type="arabicPeriod"/>
            </a:pPr>
            <a:r>
              <a:rPr lang="id-ID" sz="1800" dirty="0"/>
              <a:t>Money distributed to shareholders</a:t>
            </a:r>
          </a:p>
          <a:p>
            <a:pPr marL="388620" indent="-342900">
              <a:buAutoNum type="arabicPeriod"/>
            </a:pPr>
            <a:r>
              <a:rPr lang="id-ID" sz="1800" dirty="0"/>
              <a:t>Money reinvested in the company</a:t>
            </a:r>
          </a:p>
          <a:p>
            <a:pPr marL="388620" indent="-342900">
              <a:buAutoNum type="arabicPeriod"/>
            </a:pPr>
            <a:endParaRPr lang="id-ID" sz="1800" dirty="0"/>
          </a:p>
          <a:p>
            <a:pPr marL="388620" indent="-342900">
              <a:buAutoNum type="arabicPeriod"/>
            </a:pPr>
            <a:endParaRPr lang="id-ID" sz="1800" dirty="0"/>
          </a:p>
        </p:txBody>
      </p:sp>
      <p:sp>
        <p:nvSpPr>
          <p:cNvPr id="4" name="Rectangle 3"/>
          <p:cNvSpPr/>
          <p:nvPr/>
        </p:nvSpPr>
        <p:spPr>
          <a:xfrm>
            <a:off x="1254034" y="1606730"/>
            <a:ext cx="9222377" cy="90133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a:latin typeface="Adobe Gothic Std B" panose="020B0800000000000000" pitchFamily="34" charset="-128"/>
                <a:ea typeface="Adobe Gothic Std B" panose="020B0800000000000000" pitchFamily="34" charset="-128"/>
              </a:rPr>
              <a:t>Revenue      dividens        retained profit                 gross profit                  cost of good sold              operating profit                 operating costs                 net profit after text                                    tax and depreciation</a:t>
            </a:r>
          </a:p>
        </p:txBody>
      </p:sp>
    </p:spTree>
    <p:extLst>
      <p:ext uri="{BB962C8B-B14F-4D97-AF65-F5344CB8AC3E}">
        <p14:creationId xmlns:p14="http://schemas.microsoft.com/office/powerpoint/2010/main" val="30612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VISIT THE VIDEO</a:t>
            </a:r>
          </a:p>
        </p:txBody>
      </p:sp>
      <p:sp>
        <p:nvSpPr>
          <p:cNvPr id="3" name="Content Placeholder 2"/>
          <p:cNvSpPr>
            <a:spLocks noGrp="1"/>
          </p:cNvSpPr>
          <p:nvPr>
            <p:ph idx="1"/>
          </p:nvPr>
        </p:nvSpPr>
        <p:spPr/>
        <p:txBody>
          <a:bodyPr/>
          <a:lstStyle/>
          <a:p>
            <a:pPr marL="45720" indent="0">
              <a:buNone/>
            </a:pPr>
            <a:r>
              <a:rPr lang="id-ID" dirty="0"/>
              <a:t>https://www.youtube.com/watch?v=9T_JDBl9sv8</a:t>
            </a:r>
          </a:p>
        </p:txBody>
      </p:sp>
    </p:spTree>
    <p:extLst>
      <p:ext uri="{BB962C8B-B14F-4D97-AF65-F5344CB8AC3E}">
        <p14:creationId xmlns:p14="http://schemas.microsoft.com/office/powerpoint/2010/main" val="113301666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226</TotalTime>
  <Words>390</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Adobe Gothic Std B</vt:lpstr>
      <vt:lpstr>Corbel</vt:lpstr>
      <vt:lpstr>Basis</vt:lpstr>
      <vt:lpstr>BUSINESS ENGLISH </vt:lpstr>
      <vt:lpstr>THE BAKER’S DOZEN</vt:lpstr>
      <vt:lpstr>PowerPoint Presentation</vt:lpstr>
      <vt:lpstr>PowerPoint Presentation</vt:lpstr>
      <vt:lpstr>PowerPoint Presentation</vt:lpstr>
      <vt:lpstr>Vocabularies</vt:lpstr>
      <vt:lpstr>Use the word below and match with the article no 1-9</vt:lpstr>
      <vt:lpstr>VISIT THE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BAKER’S DOZEN</dc:title>
  <dc:creator>Windows User</dc:creator>
  <cp:lastModifiedBy>Ranie Rahmanti</cp:lastModifiedBy>
  <cp:revision>21</cp:revision>
  <dcterms:created xsi:type="dcterms:W3CDTF">2020-10-12T21:23:58Z</dcterms:created>
  <dcterms:modified xsi:type="dcterms:W3CDTF">2021-10-13T04:15:43Z</dcterms:modified>
</cp:coreProperties>
</file>