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41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1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59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04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8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15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51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24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9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2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4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08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0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5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5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4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85801" y="2821576"/>
            <a:ext cx="10131425" cy="296962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id-ID" sz="4800" dirty="0"/>
              <a:t>PRESENT SIMPLE AND </a:t>
            </a:r>
          </a:p>
          <a:p>
            <a:pPr marL="0" indent="0" algn="ctr">
              <a:buNone/>
            </a:pPr>
            <a:r>
              <a:rPr lang="id-ID" sz="4800" dirty="0"/>
              <a:t>PRESENT CONTINUOUS TENSE</a:t>
            </a:r>
          </a:p>
          <a:p>
            <a:pPr marL="0" indent="0" algn="ctr">
              <a:buNone/>
            </a:pPr>
            <a:endParaRPr lang="id-ID" sz="2200" dirty="0"/>
          </a:p>
          <a:p>
            <a:pPr marL="0" indent="0" algn="ctr">
              <a:buNone/>
            </a:pPr>
            <a:endParaRPr lang="id-ID" sz="2800" dirty="0"/>
          </a:p>
          <a:p>
            <a:pPr marL="0" indent="0" algn="ctr">
              <a:buNone/>
            </a:pPr>
            <a:r>
              <a:rPr lang="id-ID" sz="2800" dirty="0"/>
              <a:t>UNIVERSITAS DIAN NUSWANTORO</a:t>
            </a:r>
          </a:p>
          <a:p>
            <a:pPr marL="0" indent="0">
              <a:buNone/>
            </a:pPr>
            <a:endParaRPr lang="id-ID" sz="2800" dirty="0"/>
          </a:p>
          <a:p>
            <a:endParaRPr lang="id-ID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866" y="603507"/>
            <a:ext cx="1462360" cy="146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6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The USAGE &amp;pattern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879184"/>
              </p:ext>
            </p:extLst>
          </p:nvPr>
        </p:nvGraphicFramePr>
        <p:xfrm>
          <a:off x="685800" y="1671274"/>
          <a:ext cx="10131426" cy="4912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5713">
                  <a:extLst>
                    <a:ext uri="{9D8B030D-6E8A-4147-A177-3AD203B41FA5}">
                      <a16:colId xmlns:a16="http://schemas.microsoft.com/office/drawing/2014/main" val="2161224250"/>
                    </a:ext>
                  </a:extLst>
                </a:gridCol>
                <a:gridCol w="5065713">
                  <a:extLst>
                    <a:ext uri="{9D8B030D-6E8A-4147-A177-3AD203B41FA5}">
                      <a16:colId xmlns:a16="http://schemas.microsoft.com/office/drawing/2014/main" val="1716535689"/>
                    </a:ext>
                  </a:extLst>
                </a:gridCol>
              </a:tblGrid>
              <a:tr h="431847">
                <a:tc>
                  <a:txBody>
                    <a:bodyPr/>
                    <a:lstStyle/>
                    <a:p>
                      <a:r>
                        <a:rPr lang="id-ID" dirty="0"/>
                        <a:t>Present</a:t>
                      </a:r>
                      <a:r>
                        <a:rPr lang="id-ID" baseline="0" dirty="0"/>
                        <a:t> Simple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Present 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02193"/>
                  </a:ext>
                </a:extLst>
              </a:tr>
              <a:tr h="16071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which is used to show</a:t>
                      </a:r>
                      <a:r>
                        <a:rPr kumimoji="0" lang="id-ID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repetition</a:t>
                      </a:r>
                      <a:r>
                        <a:rPr kumimoji="0" lang="id-ID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habit or generalization.</a:t>
                      </a:r>
                      <a:endParaRPr kumimoji="0" lang="id-ID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unchanging situations,</a:t>
                      </a:r>
                      <a:endParaRPr kumimoji="0" lang="id-ID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id-ID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explain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general truths,</a:t>
                      </a:r>
                      <a:endParaRPr kumimoji="0" lang="id-ID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 arrangements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  <a:endParaRPr kumimoji="0" lang="id-ID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id-ID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id-ID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Pattern: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id-ID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(+) S+V1 with s/es+O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id-ID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(-) S+DO/DOES+ NOT+V1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id-ID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(?) DO/DOES+S+V1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id-ID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id-ID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Example: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id-ID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+ Your exam starts at 09.00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- Your exam does not start at 09.00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? Does your exam start at 09.00?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endParaRPr lang="id-ID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Which is used to show: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dirty="0"/>
                        <a:t>An action</a:t>
                      </a:r>
                      <a:r>
                        <a:rPr lang="id-ID" baseline="0" dirty="0"/>
                        <a:t> happening now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baseline="0" dirty="0"/>
                        <a:t>An action which may continue into the future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d-ID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d-ID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d-ID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d-ID" baseline="0" dirty="0"/>
                        <a:t>Pattern: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d-ID" baseline="0" dirty="0"/>
                        <a:t>(+) S+ is/am/are+Ving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d-ID" baseline="0" dirty="0"/>
                        <a:t>(-) S+is/am/are+ not Ving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d-ID" baseline="0" dirty="0"/>
                        <a:t>(?) is/am/are+S+Ving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d-ID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d-ID" baseline="0" dirty="0"/>
                        <a:t>Example: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d-ID" baseline="0" dirty="0"/>
                        <a:t>+ We are learning grammar now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id-ID" baseline="0" dirty="0"/>
                        <a:t>- We are not learning grammar now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id-ID" baseline="0" dirty="0"/>
                        <a:t>? Are we learning grammar now?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912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92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Time expression can give a clue about which verb tense to use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906038"/>
              </p:ext>
            </p:extLst>
          </p:nvPr>
        </p:nvGraphicFramePr>
        <p:xfrm>
          <a:off x="685800" y="2141538"/>
          <a:ext cx="10131426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5713">
                  <a:extLst>
                    <a:ext uri="{9D8B030D-6E8A-4147-A177-3AD203B41FA5}">
                      <a16:colId xmlns:a16="http://schemas.microsoft.com/office/drawing/2014/main" val="462721463"/>
                    </a:ext>
                  </a:extLst>
                </a:gridCol>
                <a:gridCol w="5065713">
                  <a:extLst>
                    <a:ext uri="{9D8B030D-6E8A-4147-A177-3AD203B41FA5}">
                      <a16:colId xmlns:a16="http://schemas.microsoft.com/office/drawing/2014/main" val="1154063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PRESENT 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PRESENT 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039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b="1" dirty="0"/>
                        <a:t>Every</a:t>
                      </a:r>
                      <a:r>
                        <a:rPr lang="id-ID" dirty="0"/>
                        <a:t> Tuesday</a:t>
                      </a:r>
                      <a:r>
                        <a:rPr lang="id-ID" baseline="0" dirty="0"/>
                        <a:t> at 07.00 we have English class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b="1" baseline="0" dirty="0"/>
                        <a:t>From time to time </a:t>
                      </a:r>
                      <a:r>
                        <a:rPr lang="id-ID" b="0" baseline="0" dirty="0"/>
                        <a:t>I do a bit of work in my company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b="1" baseline="0" dirty="0"/>
                        <a:t>Once a day </a:t>
                      </a:r>
                      <a:r>
                        <a:rPr lang="id-ID" b="0" baseline="0" dirty="0"/>
                        <a:t>I practice my English with friends</a:t>
                      </a:r>
                      <a:endParaRPr lang="id-ID" b="1" baseline="0" dirty="0"/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b="1" dirty="0"/>
                        <a:t>Right now </a:t>
                      </a:r>
                      <a:r>
                        <a:rPr lang="id-ID" dirty="0"/>
                        <a:t>I am</a:t>
                      </a:r>
                      <a:r>
                        <a:rPr lang="id-ID" baseline="0" dirty="0"/>
                        <a:t> joining </a:t>
                      </a:r>
                      <a:r>
                        <a:rPr lang="id-ID" dirty="0"/>
                        <a:t> </a:t>
                      </a:r>
                      <a:r>
                        <a:rPr lang="id-ID" baseline="0" dirty="0"/>
                        <a:t> English class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b="1" baseline="0" dirty="0"/>
                        <a:t>At the moment </a:t>
                      </a:r>
                      <a:r>
                        <a:rPr lang="id-ID" b="0" baseline="0" dirty="0"/>
                        <a:t>we were waiting for a train to tegal</a:t>
                      </a:r>
                      <a:endParaRPr lang="id-ID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984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93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/>
              <a:t>Exercise 1</a:t>
            </a:r>
            <a:br>
              <a:rPr lang="id-ID" b="1" dirty="0"/>
            </a:br>
            <a:r>
              <a:rPr lang="id-ID" b="1" dirty="0"/>
              <a:t> </a:t>
            </a:r>
            <a:r>
              <a:rPr lang="id-ID" dirty="0"/>
              <a:t>make the present simple from the sentences below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64913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AutoNum type="arabicPeriod"/>
            </a:pPr>
            <a:r>
              <a:rPr lang="id-ID" dirty="0"/>
              <a:t>(he/drive to work every day)</a:t>
            </a:r>
          </a:p>
          <a:p>
            <a:pPr marL="342900" indent="-342900">
              <a:buAutoNum type="arabicPeriod"/>
            </a:pPr>
            <a:r>
              <a:rPr lang="id-ID" dirty="0"/>
              <a:t>(I/not/think you’re right)</a:t>
            </a:r>
          </a:p>
          <a:p>
            <a:pPr marL="342900" indent="-342900">
              <a:buAutoNum type="arabicPeriod"/>
            </a:pPr>
            <a:r>
              <a:rPr lang="id-ID" dirty="0"/>
              <a:t>(we/have enough time?)</a:t>
            </a:r>
          </a:p>
          <a:p>
            <a:pPr marL="342900" indent="-342900">
              <a:buAutoNum type="arabicPeriod"/>
            </a:pPr>
            <a:r>
              <a:rPr lang="id-ID" dirty="0"/>
              <a:t>(I/eat cereal in the morning)</a:t>
            </a:r>
          </a:p>
          <a:p>
            <a:pPr marL="342900" indent="-342900">
              <a:buAutoNum type="arabicPeriod"/>
            </a:pPr>
            <a:r>
              <a:rPr lang="id-ID" dirty="0"/>
              <a:t>(they/write e-mails every day?)</a:t>
            </a:r>
          </a:p>
          <a:p>
            <a:pPr marL="342900" indent="-342900">
              <a:buAutoNum type="arabicPeriod"/>
            </a:pPr>
            <a:r>
              <a:rPr lang="id-ID" dirty="0"/>
              <a:t>(you/watch a lot of TV)</a:t>
            </a:r>
          </a:p>
          <a:p>
            <a:pPr marL="342900" indent="-342900">
              <a:buAutoNum type="arabicPeriod"/>
            </a:pPr>
            <a:r>
              <a:rPr lang="id-ID" dirty="0"/>
              <a:t>(he/not/read the newspaper)</a:t>
            </a:r>
          </a:p>
          <a:p>
            <a:pPr marL="342900" indent="-342900">
              <a:buAutoNum type="arabicPeriod"/>
            </a:pPr>
            <a:r>
              <a:rPr lang="id-ID" dirty="0"/>
              <a:t>(she/dance often?)</a:t>
            </a:r>
          </a:p>
          <a:p>
            <a:pPr marL="342900" indent="-342900">
              <a:buAutoNum type="arabicPeriod"/>
            </a:pPr>
            <a:r>
              <a:rPr lang="id-ID" dirty="0"/>
              <a:t>(where/I/come/on Monday?)</a:t>
            </a:r>
          </a:p>
          <a:p>
            <a:pPr marL="342900" indent="-342900">
              <a:buAutoNum type="arabicPeriod"/>
            </a:pPr>
            <a:r>
              <a:rPr lang="id-ID" dirty="0"/>
              <a:t>(what/you/do at the weekend?)</a:t>
            </a:r>
          </a:p>
          <a:p>
            <a:pPr marL="342900" indent="-342900"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0776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EXERCISE 2</a:t>
            </a:r>
            <a:br>
              <a:rPr lang="id-ID" dirty="0"/>
            </a:br>
            <a:r>
              <a:rPr lang="id-ID" dirty="0"/>
              <a:t>MAKE THE PRESENT CONTINUOUS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d-ID" dirty="0"/>
              <a:t>1. (she/ go home now)</a:t>
            </a:r>
          </a:p>
          <a:p>
            <a:pPr marL="0" indent="0">
              <a:buNone/>
            </a:pPr>
            <a:r>
              <a:rPr lang="id-ID" dirty="0"/>
              <a:t>2. ( I / read/ a great book)</a:t>
            </a:r>
          </a:p>
          <a:p>
            <a:pPr marL="0" indent="0">
              <a:buNone/>
            </a:pPr>
            <a:r>
              <a:rPr lang="id-ID" dirty="0"/>
              <a:t>3. ( she/cry)</a:t>
            </a:r>
          </a:p>
          <a:p>
            <a:pPr marL="0" indent="0">
              <a:buNone/>
            </a:pPr>
            <a:r>
              <a:rPr lang="id-ID" dirty="0"/>
              <a:t>4. (we/drive to London)</a:t>
            </a:r>
          </a:p>
          <a:p>
            <a:pPr marL="0" indent="0">
              <a:buNone/>
            </a:pPr>
            <a:r>
              <a:rPr lang="id-ID" dirty="0"/>
              <a:t>5. (where/she/go/now?)</a:t>
            </a:r>
          </a:p>
          <a:p>
            <a:pPr marL="0" indent="0">
              <a:buNone/>
            </a:pPr>
            <a:r>
              <a:rPr lang="id-ID" dirty="0"/>
              <a:t>6. (he/not/play golf / now)</a:t>
            </a:r>
          </a:p>
          <a:p>
            <a:pPr marL="0" indent="0">
              <a:buNone/>
            </a:pPr>
            <a:r>
              <a:rPr lang="id-ID" dirty="0"/>
              <a:t>7. (I/not/leave/now)</a:t>
            </a:r>
          </a:p>
          <a:p>
            <a:pPr marL="0" indent="0">
              <a:buNone/>
            </a:pPr>
            <a:r>
              <a:rPr lang="id-ID" dirty="0"/>
              <a:t>8. (he/not/study/English)</a:t>
            </a:r>
          </a:p>
          <a:p>
            <a:pPr marL="0" indent="0">
              <a:buNone/>
            </a:pPr>
            <a:r>
              <a:rPr lang="id-ID" dirty="0"/>
              <a:t>9. (I/read/the book Tom Sawyer)</a:t>
            </a:r>
          </a:p>
          <a:p>
            <a:pPr marL="0" indent="0">
              <a:buNone/>
            </a:pPr>
            <a:r>
              <a:rPr lang="id-ID" dirty="0"/>
              <a:t>10. (I/not/study/ to become Dentist</a:t>
            </a:r>
          </a:p>
        </p:txBody>
      </p:sp>
    </p:spTree>
    <p:extLst>
      <p:ext uri="{BB962C8B-B14F-4D97-AF65-F5344CB8AC3E}">
        <p14:creationId xmlns:p14="http://schemas.microsoft.com/office/powerpoint/2010/main" val="105552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Exercise 3</a:t>
            </a:r>
            <a:br>
              <a:rPr lang="id-ID" dirty="0"/>
            </a:br>
            <a:r>
              <a:rPr lang="id-ID" dirty="0"/>
              <a:t>match no 1-4 to a-d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807154"/>
              </p:ext>
            </p:extLst>
          </p:nvPr>
        </p:nvGraphicFramePr>
        <p:xfrm>
          <a:off x="685800" y="2141538"/>
          <a:ext cx="10131426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5713">
                  <a:extLst>
                    <a:ext uri="{9D8B030D-6E8A-4147-A177-3AD203B41FA5}">
                      <a16:colId xmlns:a16="http://schemas.microsoft.com/office/drawing/2014/main" val="27294958"/>
                    </a:ext>
                  </a:extLst>
                </a:gridCol>
                <a:gridCol w="5065713">
                  <a:extLst>
                    <a:ext uri="{9D8B030D-6E8A-4147-A177-3AD203B41FA5}">
                      <a16:colId xmlns:a16="http://schemas.microsoft.com/office/drawing/2014/main" val="2006453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sentences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85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id-ID" dirty="0"/>
                        <a:t>I speak English mainly in my</a:t>
                      </a:r>
                      <a:r>
                        <a:rPr lang="id-ID" baseline="0" dirty="0"/>
                        <a:t> English lessons, and sometimes when I’m on holiday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d-ID" baseline="0" dirty="0"/>
                        <a:t>I’m bilingual – I speak French and German, like many Swiss people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d-ID" baseline="0" dirty="0"/>
                        <a:t>Don’t ask me now- can’t you see I’m speaking on the phone?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d-ID" baseline="0" dirty="0"/>
                        <a:t>I’ve had a terrible argument with another team member, although we’re still speaking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a. Present continuous used for an action happening around now, but not at this exact moment</a:t>
                      </a:r>
                    </a:p>
                    <a:p>
                      <a:r>
                        <a:rPr lang="id-ID" dirty="0"/>
                        <a:t>b. Present</a:t>
                      </a:r>
                      <a:r>
                        <a:rPr lang="id-ID" baseline="0" dirty="0"/>
                        <a:t> continuous used for an action happening right now</a:t>
                      </a:r>
                    </a:p>
                    <a:p>
                      <a:r>
                        <a:rPr lang="id-ID" baseline="0" dirty="0"/>
                        <a:t>c. Present simple used for a fact or permanent situation</a:t>
                      </a:r>
                    </a:p>
                    <a:p>
                      <a:r>
                        <a:rPr lang="id-ID" baseline="0" dirty="0"/>
                        <a:t>d. Present simple used for a habit or routine.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246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680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/>
              <a:t>VISIT :https://quizizz.com/admin/quiz/604f1ace6b3ea5001beeb617/past-continuous</a:t>
            </a:r>
          </a:p>
        </p:txBody>
      </p:sp>
    </p:spTree>
    <p:extLst>
      <p:ext uri="{BB962C8B-B14F-4D97-AF65-F5344CB8AC3E}">
        <p14:creationId xmlns:p14="http://schemas.microsoft.com/office/powerpoint/2010/main" val="872088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138</TotalTime>
  <Words>570</Words>
  <Application>Microsoft Office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Celestial</vt:lpstr>
      <vt:lpstr>PowerPoint Presentation</vt:lpstr>
      <vt:lpstr>The USAGE &amp;pattern</vt:lpstr>
      <vt:lpstr>Time expression can give a clue about which verb tense to use</vt:lpstr>
      <vt:lpstr>Exercise 1  make the present simple from the sentences below</vt:lpstr>
      <vt:lpstr>EXERCISE 2 MAKE THE PRESENT CONTINUOUS</vt:lpstr>
      <vt:lpstr>Exercise 3 match no 1-4 to a-d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Ranie Rahmanti</cp:lastModifiedBy>
  <cp:revision>16</cp:revision>
  <dcterms:created xsi:type="dcterms:W3CDTF">2020-08-03T21:24:09Z</dcterms:created>
  <dcterms:modified xsi:type="dcterms:W3CDTF">2021-10-13T04:12:16Z</dcterms:modified>
</cp:coreProperties>
</file>