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sldIdLst>
    <p:sldId id="257" r:id="rId2"/>
    <p:sldId id="256" r:id="rId3"/>
    <p:sldId id="264" r:id="rId4"/>
    <p:sldId id="265" r:id="rId5"/>
    <p:sldId id="266" r:id="rId6"/>
    <p:sldId id="267" r:id="rId7"/>
    <p:sldId id="268" r:id="rId8"/>
    <p:sldId id="269" r:id="rId9"/>
    <p:sldId id="259" r:id="rId10"/>
    <p:sldId id="260" r:id="rId11"/>
    <p:sldId id="261" r:id="rId12"/>
    <p:sldId id="25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9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829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96790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5312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76574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940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75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9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7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6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6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6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1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8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9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296160"/>
          </a:xfrm>
        </p:spPr>
        <p:txBody>
          <a:bodyPr/>
          <a:lstStyle/>
          <a:p>
            <a:r>
              <a:rPr lang="en-US" dirty="0"/>
              <a:t>UNIT 3: CUSTOMER SERVICE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id-ID"/>
              <a:t>TELEPHONING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271520"/>
            <a:ext cx="8596668" cy="2769842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THE DIALOGUE BETWEEN CUSTOMER AND HELPLINE/CUSTOMER SERVICE</a:t>
            </a:r>
          </a:p>
        </p:txBody>
      </p:sp>
    </p:spTree>
    <p:extLst>
      <p:ext uri="{BB962C8B-B14F-4D97-AF65-F5344CB8AC3E}">
        <p14:creationId xmlns:p14="http://schemas.microsoft.com/office/powerpoint/2010/main" val="157385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0373843" cy="3880773"/>
          </a:xfrm>
        </p:spPr>
        <p:txBody>
          <a:bodyPr/>
          <a:lstStyle/>
          <a:p>
            <a:pPr marL="0" indent="0">
              <a:buNone/>
            </a:pPr>
            <a:r>
              <a:rPr lang="id-ID" dirty="0">
                <a:solidFill>
                  <a:srgbClr val="FF0000"/>
                </a:solidFill>
                <a:latin typeface="Arial Rounded MT Bold" panose="020F0704030504030204" pitchFamily="34" charset="0"/>
                <a:cs typeface="Adobe Arabic" panose="02040503050201020203" pitchFamily="18" charset="-78"/>
              </a:rPr>
              <a:t>Helpline</a:t>
            </a:r>
            <a:r>
              <a:rPr lang="id-ID" dirty="0">
                <a:latin typeface="Arial Rounded MT Bold" panose="020F0704030504030204" pitchFamily="34" charset="0"/>
                <a:cs typeface="Adobe Arabic" panose="02040503050201020203" pitchFamily="18" charset="-78"/>
              </a:rPr>
              <a:t>: I am sorry, </a:t>
            </a:r>
            <a:r>
              <a:rPr lang="id-ID" b="1" u="sng" dirty="0">
                <a:solidFill>
                  <a:schemeClr val="tx1"/>
                </a:solidFill>
                <a:latin typeface="Arial Rounded MT Bold" panose="020F0704030504030204" pitchFamily="34" charset="0"/>
                <a:cs typeface="Adobe Arabic" panose="02040503050201020203" pitchFamily="18" charset="-78"/>
              </a:rPr>
              <a:t>It’s not very good line</a:t>
            </a:r>
            <a:r>
              <a:rPr lang="id-ID" dirty="0">
                <a:latin typeface="Arial Rounded MT Bold" panose="020F0704030504030204" pitchFamily="34" charset="0"/>
                <a:cs typeface="Adobe Arabic" panose="02040503050201020203" pitchFamily="18" charset="-78"/>
              </a:rPr>
              <a:t>. Could you </a:t>
            </a:r>
            <a:r>
              <a:rPr lang="id-ID" b="1" u="sng" dirty="0">
                <a:solidFill>
                  <a:schemeClr val="tx1"/>
                </a:solidFill>
                <a:latin typeface="Arial Rounded MT Bold" panose="020F0704030504030204" pitchFamily="34" charset="0"/>
                <a:cs typeface="Adobe Arabic" panose="02040503050201020203" pitchFamily="18" charset="-78"/>
              </a:rPr>
              <a:t>speak up a little</a:t>
            </a:r>
            <a:r>
              <a:rPr lang="id-ID" dirty="0">
                <a:latin typeface="Arial Rounded MT Bold" panose="020F0704030504030204" pitchFamily="34" charset="0"/>
                <a:cs typeface="Adobe Arabic" panose="02040503050201020203" pitchFamily="18" charset="-78"/>
              </a:rPr>
              <a:t>?</a:t>
            </a:r>
          </a:p>
          <a:p>
            <a:pPr marL="0" indent="0">
              <a:buNone/>
            </a:pPr>
            <a:r>
              <a:rPr lang="id-ID" dirty="0"/>
              <a:t>                                        </a:t>
            </a:r>
            <a:r>
              <a:rPr lang="id-ID" dirty="0">
                <a:solidFill>
                  <a:srgbClr val="92D050"/>
                </a:solidFill>
              </a:rPr>
              <a:t>Sinyal buruk                               lebih keras</a:t>
            </a:r>
          </a:p>
          <a:p>
            <a:pPr marL="0" indent="0">
              <a:buNone/>
            </a:pPr>
            <a:r>
              <a:rPr lang="id-ID" dirty="0">
                <a:solidFill>
                  <a:srgbClr val="FF0000"/>
                </a:solidFill>
              </a:rPr>
              <a:t>                                        Terrible line                                 talk louder</a:t>
            </a:r>
          </a:p>
          <a:p>
            <a:pPr marL="0" indent="0">
              <a:buNone/>
            </a:pPr>
            <a:r>
              <a:rPr lang="id-ID" dirty="0">
                <a:solidFill>
                  <a:srgbClr val="FF0000"/>
                </a:solidFill>
              </a:rPr>
              <a:t>                                      Line currently enggaged</a:t>
            </a:r>
          </a:p>
        </p:txBody>
      </p:sp>
    </p:spTree>
    <p:extLst>
      <p:ext uri="{BB962C8B-B14F-4D97-AF65-F5344CB8AC3E}">
        <p14:creationId xmlns:p14="http://schemas.microsoft.com/office/powerpoint/2010/main" val="331955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solidFill>
                  <a:srgbClr val="FF0000"/>
                </a:solidFill>
                <a:latin typeface="Arial Rounded MT Bold" panose="020F0704030504030204" pitchFamily="34" charset="0"/>
                <a:cs typeface="Adobe Arabic" panose="02040503050201020203" pitchFamily="18" charset="-78"/>
              </a:rPr>
              <a:t>Dean: </a:t>
            </a:r>
            <a:r>
              <a:rPr lang="id-ID" dirty="0">
                <a:latin typeface="Arial Rounded MT Bold" panose="020F0704030504030204" pitchFamily="34" charset="0"/>
                <a:cs typeface="Adobe Arabic" panose="02040503050201020203" pitchFamily="18" charset="-78"/>
              </a:rPr>
              <a:t>All right, I’ll </a:t>
            </a:r>
            <a:r>
              <a:rPr lang="id-ID" b="1" u="sng" dirty="0">
                <a:latin typeface="Arial Rounded MT Bold" panose="020F0704030504030204" pitchFamily="34" charset="0"/>
                <a:cs typeface="Adobe Arabic" panose="02040503050201020203" pitchFamily="18" charset="-78"/>
              </a:rPr>
              <a:t>put you through </a:t>
            </a:r>
            <a:r>
              <a:rPr lang="id-ID" dirty="0">
                <a:latin typeface="Arial Rounded MT Bold" panose="020F0704030504030204" pitchFamily="34" charset="0"/>
                <a:cs typeface="Adobe Arabic" panose="02040503050201020203" pitchFamily="18" charset="-78"/>
              </a:rPr>
              <a:t>to our spreadsheet specialist.</a:t>
            </a:r>
          </a:p>
          <a:p>
            <a:pPr marL="0" indent="0">
              <a:buNone/>
            </a:pPr>
            <a:r>
              <a:rPr lang="id-ID" dirty="0">
                <a:solidFill>
                  <a:schemeClr val="accent1"/>
                </a:solidFill>
              </a:rPr>
              <a:t>                               Menghubungkan</a:t>
            </a:r>
          </a:p>
          <a:p>
            <a:pPr marL="0" indent="0">
              <a:buNone/>
            </a:pPr>
            <a:r>
              <a:rPr lang="id-ID" dirty="0">
                <a:solidFill>
                  <a:srgbClr val="FF0000"/>
                </a:solidFill>
              </a:rPr>
              <a:t>                                    Connect</a:t>
            </a:r>
          </a:p>
        </p:txBody>
      </p:sp>
    </p:spTree>
    <p:extLst>
      <p:ext uri="{BB962C8B-B14F-4D97-AF65-F5344CB8AC3E}">
        <p14:creationId xmlns:p14="http://schemas.microsoft.com/office/powerpoint/2010/main" val="80512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6731"/>
            <a:ext cx="11183740" cy="4434631"/>
          </a:xfrm>
        </p:spPr>
        <p:txBody>
          <a:bodyPr/>
          <a:lstStyle/>
          <a:p>
            <a:pPr marL="0" indent="0">
              <a:buNone/>
            </a:pPr>
            <a:r>
              <a:rPr lang="id-ID" dirty="0">
                <a:solidFill>
                  <a:srgbClr val="FF0000"/>
                </a:solidFill>
                <a:latin typeface="Arial Rounded MT Bold" panose="020F0704030504030204" pitchFamily="34" charset="0"/>
                <a:cs typeface="Adobe Arabic" panose="02040503050201020203" pitchFamily="18" charset="-78"/>
              </a:rPr>
              <a:t>Dean: </a:t>
            </a:r>
            <a:r>
              <a:rPr lang="id-ID" dirty="0">
                <a:latin typeface="Arial Rounded MT Bold" panose="020F0704030504030204" pitchFamily="34" charset="0"/>
                <a:cs typeface="Adobe Arabic" panose="02040503050201020203" pitchFamily="18" charset="-78"/>
              </a:rPr>
              <a:t>I’m sorry, the number’s busy. Could I ask her to </a:t>
            </a:r>
            <a:r>
              <a:rPr lang="id-ID" b="1" u="sng" dirty="0">
                <a:solidFill>
                  <a:schemeClr val="tx1"/>
                </a:solidFill>
                <a:latin typeface="Arial Rounded MT Bold" panose="020F0704030504030204" pitchFamily="34" charset="0"/>
                <a:cs typeface="Adobe Arabic" panose="02040503050201020203" pitchFamily="18" charset="-78"/>
              </a:rPr>
              <a:t>get back t</a:t>
            </a:r>
            <a:r>
              <a:rPr lang="id-ID" dirty="0">
                <a:latin typeface="Arial Rounded MT Bold" panose="020F0704030504030204" pitchFamily="34" charset="0"/>
                <a:cs typeface="Adobe Arabic" panose="02040503050201020203" pitchFamily="18" charset="-78"/>
              </a:rPr>
              <a:t>o you in a few minutes?</a:t>
            </a:r>
          </a:p>
          <a:p>
            <a:pPr marL="0" indent="0">
              <a:buNone/>
            </a:pPr>
            <a:r>
              <a:rPr lang="id-ID" dirty="0">
                <a:solidFill>
                  <a:schemeClr val="accent1"/>
                </a:solidFill>
                <a:latin typeface="Arial Rounded MT Bold" panose="020F0704030504030204" pitchFamily="34" charset="0"/>
                <a:cs typeface="Adobe Arabic" panose="02040503050201020203" pitchFamily="18" charset="-78"/>
              </a:rPr>
              <a:t>                                                                                                Menelpon kembali</a:t>
            </a:r>
          </a:p>
          <a:p>
            <a:pPr marL="0" indent="0">
              <a:buNone/>
            </a:pPr>
            <a:r>
              <a:rPr lang="id-ID" dirty="0">
                <a:solidFill>
                  <a:srgbClr val="FF0000"/>
                </a:solidFill>
                <a:latin typeface="Arial Rounded MT Bold" panose="020F0704030504030204" pitchFamily="34" charset="0"/>
                <a:cs typeface="Adobe Arabic" panose="02040503050201020203" pitchFamily="18" charset="-78"/>
              </a:rPr>
              <a:t>                                                                                                       Return a call</a:t>
            </a:r>
          </a:p>
          <a:p>
            <a:pPr marL="0" indent="0">
              <a:buNone/>
            </a:pPr>
            <a:endParaRPr lang="id-ID" dirty="0">
              <a:latin typeface="Arial Rounded MT Bold" panose="020F0704030504030204" pitchFamily="34" charset="0"/>
              <a:cs typeface="Adobe Arabic" panose="02040503050201020203" pitchFamily="18" charset="-78"/>
            </a:endParaRPr>
          </a:p>
          <a:p>
            <a:pPr marL="0" indent="0">
              <a:lnSpc>
                <a:spcPct val="100000"/>
              </a:lnSpc>
              <a:buNone/>
            </a:pPr>
            <a:endParaRPr lang="id-ID" dirty="0">
              <a:latin typeface="Arial Rounded MT Bold" panose="020F0704030504030204" pitchFamily="34" charset="0"/>
              <a:cs typeface="Adobe Arabic" panose="02040503050201020203" pitchFamily="18" charset="-78"/>
            </a:endParaRPr>
          </a:p>
          <a:p>
            <a:pPr marL="0" indent="0">
              <a:buNone/>
            </a:pPr>
            <a:endParaRPr lang="id-ID" dirty="0">
              <a:latin typeface="Arial Rounded MT Bold" panose="020F0704030504030204" pitchFamily="34" charset="0"/>
              <a:cs typeface="Adobe Arabic" panose="02040503050201020203" pitchFamily="18" charset="-78"/>
            </a:endParaRPr>
          </a:p>
          <a:p>
            <a:pPr marL="0" indent="0">
              <a:buNone/>
            </a:pPr>
            <a:endParaRPr lang="id-ID" dirty="0">
              <a:latin typeface="Arial Rounded MT Bold" panose="020F0704030504030204" pitchFamily="34" charset="0"/>
              <a:cs typeface="Adobe Arabic" panose="02040503050201020203" pitchFamily="18" charset="-78"/>
            </a:endParaRPr>
          </a:p>
          <a:p>
            <a:pPr marL="0" indent="0">
              <a:buNone/>
            </a:pPr>
            <a:endParaRPr lang="id-ID" dirty="0">
              <a:latin typeface="Arial Rounded MT Bold" panose="020F0704030504030204" pitchFamily="34" charset="0"/>
              <a:cs typeface="Adobe Arabic" panose="02040503050201020203" pitchFamily="18" charset="-78"/>
            </a:endParaRPr>
          </a:p>
          <a:p>
            <a:pPr marL="0" indent="0">
              <a:buNone/>
            </a:pPr>
            <a:endParaRPr lang="id-ID" u="sng" dirty="0">
              <a:latin typeface="Arial Rounded MT Bold" panose="020F0704030504030204" pitchFamily="34" charset="0"/>
              <a:cs typeface="Adobe Arabic" panose="02040503050201020203" pitchFamily="18" charset="-78"/>
            </a:endParaRP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4288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Match the each verb with the correct definition!</a:t>
            </a:r>
            <a:br>
              <a:rPr lang="id-ID" dirty="0"/>
            </a:b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446457"/>
              </p:ext>
            </p:extLst>
          </p:nvPr>
        </p:nvGraphicFramePr>
        <p:xfrm>
          <a:off x="677863" y="2160588"/>
          <a:ext cx="85963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966757809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79233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d-ID" dirty="0">
                          <a:solidFill>
                            <a:schemeClr val="tx1"/>
                          </a:solidFill>
                        </a:rPr>
                        <a:t>1.Hang</a:t>
                      </a:r>
                      <a:r>
                        <a:rPr lang="id-ID" baseline="0" dirty="0">
                          <a:solidFill>
                            <a:schemeClr val="tx1"/>
                          </a:solidFill>
                        </a:rPr>
                        <a:t>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tx1"/>
                          </a:solidFill>
                        </a:rPr>
                        <a:t>a. Renew a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4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2.Speak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b. Connect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3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3.</a:t>
                      </a:r>
                      <a:r>
                        <a:rPr lang="id-ID" baseline="0" dirty="0"/>
                        <a:t> </a:t>
                      </a:r>
                      <a:r>
                        <a:rPr lang="id-ID" dirty="0"/>
                        <a:t>Call 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c. Talk louder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07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4.</a:t>
                      </a:r>
                      <a:r>
                        <a:rPr lang="id-ID" baseline="0" dirty="0"/>
                        <a:t> </a:t>
                      </a:r>
                      <a:r>
                        <a:rPr lang="id-ID" dirty="0"/>
                        <a:t>Put through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d. Terminate a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76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5.</a:t>
                      </a:r>
                      <a:r>
                        <a:rPr lang="id-ID" baseline="0" dirty="0"/>
                        <a:t> Hold on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e. Make a 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3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6. Get through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f. Stay on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65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7. Get back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g. Make 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95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8. Take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h. Return a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5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698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237987"/>
              </p:ext>
            </p:extLst>
          </p:nvPr>
        </p:nvGraphicFramePr>
        <p:xfrm>
          <a:off x="677863" y="2160588"/>
          <a:ext cx="1123546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5154">
                  <a:extLst>
                    <a:ext uri="{9D8B030D-6E8A-4147-A177-3AD203B41FA5}">
                      <a16:colId xmlns:a16="http://schemas.microsoft.com/office/drawing/2014/main" val="2369844116"/>
                    </a:ext>
                  </a:extLst>
                </a:gridCol>
                <a:gridCol w="3745154">
                  <a:extLst>
                    <a:ext uri="{9D8B030D-6E8A-4147-A177-3AD203B41FA5}">
                      <a16:colId xmlns:a16="http://schemas.microsoft.com/office/drawing/2014/main" val="41243213"/>
                    </a:ext>
                  </a:extLst>
                </a:gridCol>
                <a:gridCol w="3745154">
                  <a:extLst>
                    <a:ext uri="{9D8B030D-6E8A-4147-A177-3AD203B41FA5}">
                      <a16:colId xmlns:a16="http://schemas.microsoft.com/office/drawing/2014/main" val="1740023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d-ID" dirty="0">
                          <a:solidFill>
                            <a:schemeClr val="tx1"/>
                          </a:solidFill>
                        </a:rPr>
                        <a:t>1.Hang</a:t>
                      </a:r>
                      <a:r>
                        <a:rPr lang="id-ID" baseline="0" dirty="0">
                          <a:solidFill>
                            <a:schemeClr val="tx1"/>
                          </a:solidFill>
                        </a:rPr>
                        <a:t>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tx1"/>
                          </a:solidFill>
                        </a:rPr>
                        <a:t>d.</a:t>
                      </a:r>
                      <a:r>
                        <a:rPr lang="id-ID" baseline="0" dirty="0">
                          <a:solidFill>
                            <a:schemeClr val="tx1"/>
                          </a:solidFill>
                        </a:rPr>
                        <a:t> Terminate a call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tx1"/>
                          </a:solidFill>
                        </a:rPr>
                        <a:t>Menutup/mengakhiri panggilan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305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2.Speak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c.</a:t>
                      </a:r>
                      <a:r>
                        <a:rPr lang="id-ID" baseline="0" dirty="0"/>
                        <a:t> Talk louder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Bicara lebih keras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37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3.</a:t>
                      </a:r>
                      <a:r>
                        <a:rPr lang="id-ID" baseline="0" dirty="0"/>
                        <a:t> </a:t>
                      </a:r>
                      <a:r>
                        <a:rPr lang="id-ID" dirty="0"/>
                        <a:t>Call 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a. Renew a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Menghubungi</a:t>
                      </a:r>
                      <a:r>
                        <a:rPr lang="id-ID" baseline="0" dirty="0"/>
                        <a:t> kembali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45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4.</a:t>
                      </a:r>
                      <a:r>
                        <a:rPr lang="id-ID" baseline="0" dirty="0"/>
                        <a:t> </a:t>
                      </a:r>
                      <a:r>
                        <a:rPr lang="id-ID" dirty="0"/>
                        <a:t>Put through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b.</a:t>
                      </a:r>
                      <a:r>
                        <a:rPr lang="id-ID" baseline="0" dirty="0"/>
                        <a:t> Connect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Menghubungkan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45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5.</a:t>
                      </a:r>
                      <a:r>
                        <a:rPr lang="id-ID" baseline="0" dirty="0"/>
                        <a:t> Hold on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f.</a:t>
                      </a:r>
                      <a:r>
                        <a:rPr lang="id-ID" baseline="0" dirty="0"/>
                        <a:t> Stay online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Menunggu/ menahan panggilan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540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6. Get through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g. Make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Menghubungi/menelpon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36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7. Get back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h. Return a 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Kembali menelpon/membalas</a:t>
                      </a:r>
                      <a:r>
                        <a:rPr lang="id-ID" baseline="0" dirty="0"/>
                        <a:t> telp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9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8. Take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e. Make a 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mencatat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518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39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234950"/>
            <a:ext cx="11234738" cy="651668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d-ID" sz="1100" dirty="0">
                <a:solidFill>
                  <a:srgbClr val="FF0000"/>
                </a:solidFill>
                <a:latin typeface="Arial Rounded MT Bold" panose="020F0704030504030204" pitchFamily="34" charset="0"/>
                <a:cs typeface="Adobe Arabic" panose="02040503050201020203" pitchFamily="18" charset="-78"/>
              </a:rPr>
              <a:t>Helpline</a:t>
            </a:r>
            <a:r>
              <a:rPr lang="id-ID" sz="1100" dirty="0">
                <a:latin typeface="Arial Rounded MT Bold" panose="020F0704030504030204" pitchFamily="34" charset="0"/>
                <a:cs typeface="Adobe Arabic" panose="02040503050201020203" pitchFamily="18" charset="-78"/>
              </a:rPr>
              <a:t>: Thank you for calling the Superword hotline. Please hold the line.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sz="1100" dirty="0">
                <a:solidFill>
                  <a:srgbClr val="FF0000"/>
                </a:solidFill>
                <a:latin typeface="Arial Rounded MT Bold" panose="020F0704030504030204" pitchFamily="34" charset="0"/>
                <a:cs typeface="Adobe Arabic" panose="02040503050201020203" pitchFamily="18" charset="-78"/>
              </a:rPr>
              <a:t>Dean:</a:t>
            </a:r>
            <a:r>
              <a:rPr lang="id-ID" sz="1100" dirty="0">
                <a:latin typeface="Arial Rounded MT Bold" panose="020F0704030504030204" pitchFamily="34" charset="0"/>
                <a:cs typeface="Adobe Arabic" panose="02040503050201020203" pitchFamily="18" charset="-78"/>
              </a:rPr>
              <a:t>good Morning. Dean Speaking. How can I help you?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sz="1100" dirty="0">
                <a:solidFill>
                  <a:srgbClr val="FF0000"/>
                </a:solidFill>
                <a:latin typeface="Arial Rounded MT Bold" panose="020F0704030504030204" pitchFamily="34" charset="0"/>
                <a:cs typeface="Adobe Arabic" panose="02040503050201020203" pitchFamily="18" charset="-78"/>
              </a:rPr>
              <a:t>Customer</a:t>
            </a:r>
            <a:r>
              <a:rPr lang="id-ID" sz="1100" dirty="0">
                <a:latin typeface="Arial Rounded MT Bold" panose="020F0704030504030204" pitchFamily="34" charset="0"/>
                <a:cs typeface="Adobe Arabic" panose="02040503050201020203" pitchFamily="18" charset="-78"/>
              </a:rPr>
              <a:t>: Oh, Good Morning. Yes, I’am afraid your programme isn’t working properly.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sz="1100" dirty="0">
                <a:solidFill>
                  <a:srgbClr val="FF0000"/>
                </a:solidFill>
                <a:latin typeface="Arial Rounded MT Bold" panose="020F0704030504030204" pitchFamily="34" charset="0"/>
                <a:cs typeface="Adobe Arabic" panose="02040503050201020203" pitchFamily="18" charset="-78"/>
              </a:rPr>
              <a:t>Dean</a:t>
            </a:r>
            <a:r>
              <a:rPr lang="id-ID" sz="1100" dirty="0">
                <a:latin typeface="Arial Rounded MT Bold" panose="020F0704030504030204" pitchFamily="34" charset="0"/>
                <a:cs typeface="Adobe Arabic" panose="02040503050201020203" pitchFamily="18" charset="-78"/>
              </a:rPr>
              <a:t>: Oh, I am sorry to hear that. What exactly seem s to be the problem?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sz="1100" dirty="0">
                <a:solidFill>
                  <a:srgbClr val="FF0000"/>
                </a:solidFill>
                <a:latin typeface="Arial Rounded MT Bold" panose="020F0704030504030204" pitchFamily="34" charset="0"/>
                <a:cs typeface="Adobe Arabic" panose="02040503050201020203" pitchFamily="18" charset="-78"/>
              </a:rPr>
              <a:t>Customer</a:t>
            </a:r>
            <a:r>
              <a:rPr lang="id-ID" sz="1100" dirty="0">
                <a:latin typeface="Arial Rounded MT Bold" panose="020F0704030504030204" pitchFamily="34" charset="0"/>
                <a:cs typeface="Adobe Arabic" panose="02040503050201020203" pitchFamily="18" charset="-78"/>
              </a:rPr>
              <a:t>: Well, the thing is, I can’t put those automatic table thingies in my document.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sz="1100" dirty="0">
                <a:solidFill>
                  <a:srgbClr val="FF0000"/>
                </a:solidFill>
                <a:latin typeface="Arial Rounded MT Bold" panose="020F0704030504030204" pitchFamily="34" charset="0"/>
                <a:cs typeface="Adobe Arabic" panose="02040503050201020203" pitchFamily="18" charset="-78"/>
              </a:rPr>
              <a:t>Dean: </a:t>
            </a:r>
            <a:r>
              <a:rPr lang="id-ID" sz="1100" dirty="0">
                <a:latin typeface="Arial Rounded MT Bold" panose="020F0704030504030204" pitchFamily="34" charset="0"/>
                <a:cs typeface="Adobe Arabic" panose="02040503050201020203" pitchFamily="18" charset="-78"/>
              </a:rPr>
              <a:t>I am sorry, It’s not very good line. Could you speak up a little?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sz="1100" dirty="0">
                <a:solidFill>
                  <a:srgbClr val="FF0000"/>
                </a:solidFill>
                <a:latin typeface="Arial Rounded MT Bold" panose="020F0704030504030204" pitchFamily="34" charset="0"/>
                <a:cs typeface="Adobe Arabic" panose="02040503050201020203" pitchFamily="18" charset="-78"/>
              </a:rPr>
              <a:t>Customer</a:t>
            </a:r>
            <a:r>
              <a:rPr lang="id-ID" sz="1100" dirty="0">
                <a:latin typeface="Arial Rounded MT Bold" panose="020F0704030504030204" pitchFamily="34" charset="0"/>
                <a:cs typeface="Adobe Arabic" panose="02040503050201020203" pitchFamily="18" charset="-78"/>
              </a:rPr>
              <a:t>: Yes sorry, I’m on my mobile, is that better?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sz="1100" dirty="0">
                <a:solidFill>
                  <a:srgbClr val="FF0000"/>
                </a:solidFill>
                <a:latin typeface="Arial Rounded MT Bold" panose="020F0704030504030204" pitchFamily="34" charset="0"/>
                <a:cs typeface="Adobe Arabic" panose="02040503050201020203" pitchFamily="18" charset="-78"/>
              </a:rPr>
              <a:t>Dean</a:t>
            </a:r>
            <a:r>
              <a:rPr lang="id-ID" sz="1100" dirty="0">
                <a:latin typeface="Arial Rounded MT Bold" panose="020F0704030504030204" pitchFamily="34" charset="0"/>
                <a:cs typeface="Adobe Arabic" panose="02040503050201020203" pitchFamily="18" charset="-78"/>
              </a:rPr>
              <a:t>: Yes, that’s much better, thank you.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sz="1100" dirty="0">
                <a:solidFill>
                  <a:srgbClr val="FF0000"/>
                </a:solidFill>
                <a:latin typeface="Arial Rounded MT Bold" panose="020F0704030504030204" pitchFamily="34" charset="0"/>
                <a:cs typeface="Adobe Arabic" panose="02040503050201020203" pitchFamily="18" charset="-78"/>
              </a:rPr>
              <a:t>Customer</a:t>
            </a:r>
            <a:r>
              <a:rPr lang="id-ID" sz="1100" dirty="0">
                <a:latin typeface="Arial Rounded MT Bold" panose="020F0704030504030204" pitchFamily="34" charset="0"/>
                <a:cs typeface="Adobe Arabic" panose="02040503050201020203" pitchFamily="18" charset="-78"/>
              </a:rPr>
              <a:t>: All right, anyway, I was just staying, I can’t insert those tables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sz="1100" dirty="0">
                <a:solidFill>
                  <a:srgbClr val="FF0000"/>
                </a:solidFill>
                <a:latin typeface="Arial Rounded MT Bold" panose="020F0704030504030204" pitchFamily="34" charset="0"/>
                <a:cs typeface="Adobe Arabic" panose="02040503050201020203" pitchFamily="18" charset="-78"/>
              </a:rPr>
              <a:t>Dean: </a:t>
            </a:r>
            <a:r>
              <a:rPr lang="id-ID" sz="1100" dirty="0">
                <a:latin typeface="Arial Rounded MT Bold" panose="020F0704030504030204" pitchFamily="34" charset="0"/>
                <a:cs typeface="Adobe Arabic" panose="02040503050201020203" pitchFamily="18" charset="-78"/>
              </a:rPr>
              <a:t>Oh I see, you’re having trouble importing spreadsheet into a Superword document?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sz="1100" dirty="0">
                <a:solidFill>
                  <a:srgbClr val="FF0000"/>
                </a:solidFill>
                <a:latin typeface="Arial Rounded MT Bold" panose="020F0704030504030204" pitchFamily="34" charset="0"/>
                <a:cs typeface="Adobe Arabic" panose="02040503050201020203" pitchFamily="18" charset="-78"/>
              </a:rPr>
              <a:t>Customer: </a:t>
            </a:r>
            <a:r>
              <a:rPr lang="id-ID" sz="1100" dirty="0">
                <a:latin typeface="Arial Rounded MT Bold" panose="020F0704030504030204" pitchFamily="34" charset="0"/>
                <a:cs typeface="Adobe Arabic" panose="02040503050201020203" pitchFamily="18" charset="-78"/>
              </a:rPr>
              <a:t>Yes, that’s right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sz="1100" dirty="0">
                <a:solidFill>
                  <a:srgbClr val="FF0000"/>
                </a:solidFill>
                <a:latin typeface="Arial Rounded MT Bold" panose="020F0704030504030204" pitchFamily="34" charset="0"/>
                <a:cs typeface="Adobe Arabic" panose="02040503050201020203" pitchFamily="18" charset="-78"/>
              </a:rPr>
              <a:t>Dean: </a:t>
            </a:r>
            <a:r>
              <a:rPr lang="id-ID" sz="1100" dirty="0">
                <a:latin typeface="Arial Rounded MT Bold" panose="020F0704030504030204" pitchFamily="34" charset="0"/>
                <a:cs typeface="Adobe Arabic" panose="02040503050201020203" pitchFamily="18" charset="-78"/>
              </a:rPr>
              <a:t>All right, I’ll put you through to our spreadsheet specialist.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sz="1100" dirty="0">
                <a:solidFill>
                  <a:srgbClr val="FF0000"/>
                </a:solidFill>
                <a:latin typeface="Arial Rounded MT Bold" panose="020F0704030504030204" pitchFamily="34" charset="0"/>
                <a:cs typeface="Adobe Arabic" panose="02040503050201020203" pitchFamily="18" charset="-78"/>
              </a:rPr>
              <a:t>Customer: </a:t>
            </a:r>
            <a:r>
              <a:rPr lang="id-ID" sz="1100" dirty="0">
                <a:latin typeface="Arial Rounded MT Bold" panose="020F0704030504030204" pitchFamily="34" charset="0"/>
                <a:cs typeface="Adobe Arabic" panose="02040503050201020203" pitchFamily="18" charset="-78"/>
              </a:rPr>
              <a:t>Thank you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sz="1100" dirty="0">
                <a:solidFill>
                  <a:srgbClr val="FF0000"/>
                </a:solidFill>
                <a:latin typeface="Arial Rounded MT Bold" panose="020F0704030504030204" pitchFamily="34" charset="0"/>
                <a:cs typeface="Adobe Arabic" panose="02040503050201020203" pitchFamily="18" charset="-78"/>
              </a:rPr>
              <a:t>Dean: </a:t>
            </a:r>
            <a:r>
              <a:rPr lang="id-ID" sz="1100" dirty="0">
                <a:latin typeface="Arial Rounded MT Bold" panose="020F0704030504030204" pitchFamily="34" charset="0"/>
                <a:cs typeface="Adobe Arabic" panose="02040503050201020203" pitchFamily="18" charset="-78"/>
              </a:rPr>
              <a:t>hello?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sz="1100" dirty="0">
                <a:solidFill>
                  <a:srgbClr val="FF0000"/>
                </a:solidFill>
                <a:latin typeface="Arial Rounded MT Bold" panose="020F0704030504030204" pitchFamily="34" charset="0"/>
                <a:cs typeface="Adobe Arabic" panose="02040503050201020203" pitchFamily="18" charset="-78"/>
              </a:rPr>
              <a:t>Customer: </a:t>
            </a:r>
            <a:r>
              <a:rPr lang="id-ID" sz="1100" dirty="0">
                <a:latin typeface="Arial Rounded MT Bold" panose="020F0704030504030204" pitchFamily="34" charset="0"/>
                <a:cs typeface="Adobe Arabic" panose="02040503050201020203" pitchFamily="18" charset="-78"/>
              </a:rPr>
              <a:t>Yes?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sz="1100" dirty="0">
                <a:solidFill>
                  <a:srgbClr val="FF0000"/>
                </a:solidFill>
                <a:latin typeface="Arial Rounded MT Bold" panose="020F0704030504030204" pitchFamily="34" charset="0"/>
                <a:cs typeface="Adobe Arabic" panose="02040503050201020203" pitchFamily="18" charset="-78"/>
              </a:rPr>
              <a:t>Dean: </a:t>
            </a:r>
            <a:r>
              <a:rPr lang="id-ID" sz="1100" dirty="0">
                <a:latin typeface="Arial Rounded MT Bold" panose="020F0704030504030204" pitchFamily="34" charset="0"/>
                <a:cs typeface="Adobe Arabic" panose="02040503050201020203" pitchFamily="18" charset="-78"/>
              </a:rPr>
              <a:t>I’m sorry, the number’s busy. Could I ask her toget back to you in a few minutes?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sz="1100" dirty="0">
                <a:solidFill>
                  <a:srgbClr val="FF0000"/>
                </a:solidFill>
                <a:latin typeface="Arial Rounded MT Bold" panose="020F0704030504030204" pitchFamily="34" charset="0"/>
                <a:cs typeface="Adobe Arabic" panose="02040503050201020203" pitchFamily="18" charset="-78"/>
              </a:rPr>
              <a:t>Customer:</a:t>
            </a:r>
            <a:r>
              <a:rPr lang="id-ID" sz="1100" dirty="0">
                <a:latin typeface="Arial Rounded MT Bold" panose="020F0704030504030204" pitchFamily="34" charset="0"/>
                <a:cs typeface="Adobe Arabic" panose="02040503050201020203" pitchFamily="18" charset="-78"/>
              </a:rPr>
              <a:t> Yes, that’s fine</a:t>
            </a:r>
          </a:p>
          <a:p>
            <a:pPr marL="0" indent="0">
              <a:buNone/>
            </a:pPr>
            <a:r>
              <a:rPr lang="id-ID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Dean</a:t>
            </a:r>
            <a:r>
              <a:rPr lang="id-ID" sz="1100" dirty="0">
                <a:latin typeface="Arial Rounded MT Bold" panose="020F0704030504030204" pitchFamily="34" charset="0"/>
              </a:rPr>
              <a:t>: OK, then. So, you’re on 0680425232?</a:t>
            </a:r>
          </a:p>
          <a:p>
            <a:pPr marL="0" indent="0">
              <a:buNone/>
            </a:pPr>
            <a:r>
              <a:rPr lang="id-ID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Customer</a:t>
            </a:r>
            <a:r>
              <a:rPr lang="id-ID" sz="1100" dirty="0">
                <a:latin typeface="Arial Rounded MT Bold" panose="020F0704030504030204" pitchFamily="34" charset="0"/>
              </a:rPr>
              <a:t>: That’s right</a:t>
            </a:r>
          </a:p>
          <a:p>
            <a:pPr marL="0" indent="0">
              <a:buNone/>
            </a:pPr>
            <a:r>
              <a:rPr lang="id-ID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Dean</a:t>
            </a:r>
            <a:r>
              <a:rPr lang="id-ID" sz="1100" dirty="0">
                <a:latin typeface="Arial Rounded MT Bold" panose="020F0704030504030204" pitchFamily="34" charset="0"/>
              </a:rPr>
              <a:t>: and Could I have your name?</a:t>
            </a:r>
          </a:p>
          <a:p>
            <a:pPr marL="0" indent="0">
              <a:buNone/>
            </a:pPr>
            <a:r>
              <a:rPr lang="id-ID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Customer</a:t>
            </a:r>
            <a:r>
              <a:rPr lang="id-ID" sz="1100" dirty="0">
                <a:latin typeface="Arial Rounded MT Bold" panose="020F0704030504030204" pitchFamily="34" charset="0"/>
              </a:rPr>
              <a:t>: Wyndham. Delia Wyndham</a:t>
            </a:r>
          </a:p>
          <a:p>
            <a:pPr marL="0" indent="0">
              <a:buNone/>
            </a:pPr>
            <a:r>
              <a:rPr lang="id-ID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Dean</a:t>
            </a:r>
            <a:r>
              <a:rPr lang="id-ID" sz="1100" dirty="0">
                <a:latin typeface="Arial Rounded MT Bold" panose="020F0704030504030204" pitchFamily="34" charset="0"/>
              </a:rPr>
              <a:t>: is that wyndham with a ‘y’?</a:t>
            </a:r>
          </a:p>
          <a:p>
            <a:pPr marL="0" indent="0">
              <a:buNone/>
            </a:pPr>
            <a:r>
              <a:rPr lang="id-ID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Custome</a:t>
            </a:r>
            <a:r>
              <a:rPr lang="id-ID" sz="1100" dirty="0">
                <a:latin typeface="Arial Rounded MT Bold" panose="020F0704030504030204" pitchFamily="34" charset="0"/>
              </a:rPr>
              <a:t>r: That’s right. W-Y-N-D-H-A-M</a:t>
            </a:r>
          </a:p>
          <a:p>
            <a:pPr marL="0" indent="0">
              <a:buNone/>
            </a:pPr>
            <a:r>
              <a:rPr lang="id-ID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Dean</a:t>
            </a:r>
            <a:r>
              <a:rPr lang="id-ID" sz="1100" dirty="0">
                <a:latin typeface="Arial Rounded MT Bold" panose="020F0704030504030204" pitchFamily="34" charset="0"/>
              </a:rPr>
              <a:t>: Thank you, Ms Wyndham, i’m sure we’ll be able to sort it out.</a:t>
            </a:r>
          </a:p>
          <a:p>
            <a:pPr marL="0" indent="0">
              <a:buNone/>
            </a:pPr>
            <a:r>
              <a:rPr lang="id-ID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Customer</a:t>
            </a:r>
            <a:r>
              <a:rPr lang="id-ID" sz="1100" dirty="0">
                <a:latin typeface="Arial Rounded MT Bold" panose="020F0704030504030204" pitchFamily="34" charset="0"/>
              </a:rPr>
              <a:t>: Thank you very much</a:t>
            </a:r>
          </a:p>
          <a:p>
            <a:pPr marL="0" indent="0">
              <a:buNone/>
            </a:pPr>
            <a:r>
              <a:rPr lang="id-ID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Dean</a:t>
            </a:r>
            <a:r>
              <a:rPr lang="id-ID" sz="1100" dirty="0">
                <a:latin typeface="Arial Rounded MT Bold" panose="020F0704030504030204" pitchFamily="34" charset="0"/>
              </a:rPr>
              <a:t>: Not at all, Goodbye</a:t>
            </a:r>
          </a:p>
          <a:p>
            <a:pPr marL="0" indent="0">
              <a:lnSpc>
                <a:spcPct val="100000"/>
              </a:lnSpc>
              <a:buNone/>
            </a:pPr>
            <a:endParaRPr lang="id-ID" sz="11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0" indent="0">
              <a:buNone/>
            </a:pPr>
            <a:endParaRPr lang="id-ID" sz="18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id-ID" sz="1800" dirty="0"/>
          </a:p>
        </p:txBody>
      </p:sp>
      <p:pic>
        <p:nvPicPr>
          <p:cNvPr id="4" name="busint_u2_1.2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929938" y="614172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5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737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d-ID" altLang="id-ID" sz="4800" dirty="0">
                <a:solidFill>
                  <a:schemeClr val="tx1"/>
                </a:solidFill>
                <a:latin typeface="Arial" panose="020B0604020202020204" pitchFamily="34" charset="0"/>
              </a:rPr>
              <a:t>Who is the helpline’s name? </a:t>
            </a:r>
          </a:p>
          <a:p>
            <a:pPr marL="0" lvl="0" indent="0">
              <a:buNone/>
            </a:pPr>
            <a:r>
              <a:rPr lang="id-ID" altLang="id-ID" sz="4800" dirty="0">
                <a:solidFill>
                  <a:srgbClr val="FF0000"/>
                </a:solidFill>
                <a:latin typeface="Arial" panose="020B0604020202020204" pitchFamily="34" charset="0"/>
              </a:rPr>
              <a:t>Dean</a:t>
            </a:r>
            <a:r>
              <a:rPr lang="id-ID" altLang="id-ID" sz="4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917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id-ID" altLang="id-ID" sz="4000" dirty="0">
                <a:solidFill>
                  <a:schemeClr val="tx1"/>
                </a:solidFill>
                <a:latin typeface="Arial" panose="020B0604020202020204" pitchFamily="34" charset="0"/>
              </a:rPr>
              <a:t>What is the customer’s problem?  </a:t>
            </a:r>
          </a:p>
          <a:p>
            <a:pPr marL="0" indent="0">
              <a:buNone/>
            </a:pPr>
            <a:r>
              <a:rPr lang="id-ID" sz="4000" dirty="0">
                <a:solidFill>
                  <a:srgbClr val="FF0000"/>
                </a:solidFill>
              </a:rPr>
              <a:t>The customer can’t import spreadsheet into a superword document</a:t>
            </a:r>
          </a:p>
        </p:txBody>
      </p:sp>
    </p:spTree>
    <p:extLst>
      <p:ext uri="{BB962C8B-B14F-4D97-AF65-F5344CB8AC3E}">
        <p14:creationId xmlns:p14="http://schemas.microsoft.com/office/powerpoint/2010/main" val="55251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id-ID" altLang="id-ID" sz="4800" dirty="0">
                <a:solidFill>
                  <a:schemeClr val="tx1"/>
                </a:solidFill>
                <a:latin typeface="Arial" panose="020B0604020202020204" pitchFamily="34" charset="0"/>
              </a:rPr>
              <a:t>Who is the customer’s name? </a:t>
            </a:r>
          </a:p>
          <a:p>
            <a:pPr marL="0" indent="0">
              <a:buNone/>
            </a:pPr>
            <a:r>
              <a:rPr lang="id-ID" sz="4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Delia Wyndham</a:t>
            </a:r>
          </a:p>
          <a:p>
            <a:pPr marL="0" indent="0">
              <a:buNone/>
            </a:pPr>
            <a:endParaRPr lang="id-ID" sz="4800" dirty="0"/>
          </a:p>
        </p:txBody>
      </p:sp>
    </p:spTree>
    <p:extLst>
      <p:ext uri="{BB962C8B-B14F-4D97-AF65-F5344CB8AC3E}">
        <p14:creationId xmlns:p14="http://schemas.microsoft.com/office/powerpoint/2010/main" val="206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id-ID" altLang="id-ID" sz="3200" dirty="0">
                <a:solidFill>
                  <a:schemeClr val="tx1"/>
                </a:solidFill>
                <a:latin typeface="Arial" panose="020B0604020202020204" pitchFamily="34" charset="0"/>
              </a:rPr>
              <a:t>What is the operator’s solution? </a:t>
            </a:r>
          </a:p>
          <a:p>
            <a:pPr marL="0" indent="0">
              <a:buNone/>
            </a:pPr>
            <a:r>
              <a:rPr lang="id-ID" sz="3200" dirty="0">
                <a:solidFill>
                  <a:srgbClr val="FF0000"/>
                </a:solidFill>
              </a:rPr>
              <a:t>The operator promises to ask the spreadsheet specialist to call back in a few minutes</a:t>
            </a:r>
          </a:p>
        </p:txBody>
      </p:sp>
    </p:spTree>
    <p:extLst>
      <p:ext uri="{BB962C8B-B14F-4D97-AF65-F5344CB8AC3E}">
        <p14:creationId xmlns:p14="http://schemas.microsoft.com/office/powerpoint/2010/main" val="341406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0804918" cy="3880773"/>
          </a:xfrm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d-ID" altLang="id-ID" dirty="0">
                <a:solidFill>
                  <a:schemeClr val="tx1"/>
                </a:solidFill>
                <a:latin typeface="Arial" panose="020B0604020202020204" pitchFamily="34" charset="0"/>
              </a:rPr>
              <a:t>Did the helpline operator handle the call well?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d-ID" altLang="id-ID" dirty="0">
                <a:solidFill>
                  <a:schemeClr val="tx1"/>
                </a:solidFill>
                <a:latin typeface="Arial" panose="020B0604020202020204" pitchFamily="34" charset="0"/>
              </a:rPr>
              <a:t>Yes he did, the helpline  is very helpful, sympathetic, and  knowledgeable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d-ID" altLang="id-ID" dirty="0">
                <a:solidFill>
                  <a:srgbClr val="FF0000"/>
                </a:solidFill>
                <a:latin typeface="Arial" panose="020B0604020202020204" pitchFamily="34" charset="0"/>
              </a:rPr>
              <a:t>Helpful </a:t>
            </a:r>
            <a:r>
              <a:rPr lang="id-ID" altLang="id-ID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Good morning, dean Speaking. How can I help you?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d-ID" altLang="id-ID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Sympathetic  Oh, I am sorry to hear that. What exactly seems to be the problem?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d-ID" altLang="id-ID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Knowledgable Oh, I see, you’re having trouble importing spreadsheets into a superword </a:t>
            </a:r>
            <a:r>
              <a:rPr lang="id-ID" altLang="id-ID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document</a:t>
            </a:r>
            <a:endParaRPr lang="id-ID" altLang="id-ID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id-ID" altLang="id-ID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id-ID" altLang="id-ID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d-ID" altLang="id-ID" dirty="0">
                <a:solidFill>
                  <a:schemeClr val="tx1"/>
                </a:solidFill>
                <a:latin typeface="Arial" panose="020B0604020202020204" pitchFamily="34" charset="0"/>
              </a:rPr>
              <a:t>Was the customer satisfied?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d-ID" altLang="id-ID" dirty="0">
                <a:solidFill>
                  <a:srgbClr val="FF0000"/>
                </a:solidFill>
                <a:latin typeface="Arial" panose="020B0604020202020204" pitchFamily="34" charset="0"/>
              </a:rPr>
              <a:t>Yes she did, he said “ thank you very much”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42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0282403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7200" dirty="0"/>
              <a:t>VOCABULARIES </a:t>
            </a:r>
          </a:p>
        </p:txBody>
      </p:sp>
    </p:spTree>
    <p:extLst>
      <p:ext uri="{BB962C8B-B14F-4D97-AF65-F5344CB8AC3E}">
        <p14:creationId xmlns:p14="http://schemas.microsoft.com/office/powerpoint/2010/main" val="72382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solidFill>
                  <a:srgbClr val="FF0000"/>
                </a:solidFill>
                <a:latin typeface="Arial Rounded MT Bold" panose="020F0704030504030204" pitchFamily="34" charset="0"/>
                <a:cs typeface="Adobe Arabic" panose="02040503050201020203" pitchFamily="18" charset="-78"/>
              </a:rPr>
              <a:t>Helpline</a:t>
            </a:r>
            <a:r>
              <a:rPr lang="id-ID" dirty="0">
                <a:latin typeface="Arial Rounded MT Bold" panose="020F0704030504030204" pitchFamily="34" charset="0"/>
                <a:cs typeface="Adobe Arabic" panose="02040503050201020203" pitchFamily="18" charset="-78"/>
              </a:rPr>
              <a:t>: Thank you for calling the Superword hotline. Please </a:t>
            </a:r>
            <a:r>
              <a:rPr lang="id-ID" b="1" u="sng" dirty="0">
                <a:latin typeface="Arial Rounded MT Bold" panose="020F0704030504030204" pitchFamily="34" charset="0"/>
                <a:cs typeface="Adobe Arabic" panose="02040503050201020203" pitchFamily="18" charset="-78"/>
              </a:rPr>
              <a:t>hold the line</a:t>
            </a:r>
            <a:r>
              <a:rPr lang="id-ID" u="sng" dirty="0">
                <a:latin typeface="Arial Rounded MT Bold" panose="020F0704030504030204" pitchFamily="34" charset="0"/>
                <a:cs typeface="Adobe Arabic" panose="02040503050201020203" pitchFamily="18" charset="-78"/>
              </a:rPr>
              <a:t>.</a:t>
            </a:r>
          </a:p>
          <a:p>
            <a:pPr marL="0" indent="0">
              <a:buNone/>
            </a:pPr>
            <a:r>
              <a:rPr lang="id-ID" dirty="0"/>
              <a:t>                                                                                                  </a:t>
            </a:r>
            <a:r>
              <a:rPr lang="id-ID" dirty="0">
                <a:solidFill>
                  <a:schemeClr val="accent2"/>
                </a:solidFill>
              </a:rPr>
              <a:t>Tunggu sebentar</a:t>
            </a:r>
          </a:p>
          <a:p>
            <a:pPr marL="0" indent="0" algn="r">
              <a:buNone/>
            </a:pPr>
            <a:r>
              <a:rPr lang="id-ID" dirty="0"/>
              <a:t>                                    </a:t>
            </a:r>
            <a:r>
              <a:rPr lang="id-ID" sz="2400" dirty="0">
                <a:solidFill>
                  <a:srgbClr val="FF0000"/>
                </a:solidFill>
              </a:rPr>
              <a:t>Hold on</a:t>
            </a:r>
          </a:p>
          <a:p>
            <a:pPr marL="0" indent="0" algn="r">
              <a:buNone/>
            </a:pPr>
            <a:r>
              <a:rPr lang="id-ID" sz="2400" dirty="0">
                <a:solidFill>
                  <a:srgbClr val="FF0000"/>
                </a:solidFill>
              </a:rPr>
              <a:t>Stay online</a:t>
            </a:r>
          </a:p>
        </p:txBody>
      </p:sp>
    </p:spTree>
    <p:extLst>
      <p:ext uri="{BB962C8B-B14F-4D97-AF65-F5344CB8AC3E}">
        <p14:creationId xmlns:p14="http://schemas.microsoft.com/office/powerpoint/2010/main" val="30825066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</TotalTime>
  <Words>735</Words>
  <Application>Microsoft Office PowerPoint</Application>
  <PresentationFormat>Widescreen</PresentationFormat>
  <Paragraphs>109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Adobe Arabic</vt:lpstr>
      <vt:lpstr>Arial</vt:lpstr>
      <vt:lpstr>Arial Rounded MT Bold</vt:lpstr>
      <vt:lpstr>Trebuchet MS</vt:lpstr>
      <vt:lpstr>Wingdings 3</vt:lpstr>
      <vt:lpstr>Facet</vt:lpstr>
      <vt:lpstr>UNIT 3: CUSTOMER SERVICE   TELEPHONING</vt:lpstr>
      <vt:lpstr>PowerPoint Presentation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VOCABULARIES</vt:lpstr>
      <vt:lpstr>PowerPoint Presentation</vt:lpstr>
      <vt:lpstr>Match the each verb with the correct definition!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Ranie Rahmanti</cp:lastModifiedBy>
  <cp:revision>22</cp:revision>
  <dcterms:created xsi:type="dcterms:W3CDTF">2020-08-06T16:33:40Z</dcterms:created>
  <dcterms:modified xsi:type="dcterms:W3CDTF">2021-10-13T03:58:45Z</dcterms:modified>
</cp:coreProperties>
</file>