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73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A8234-8250-4118-BBBE-E353974026BE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5BDFD-E980-439E-966B-3ACB68E8F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86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58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6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2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C4DB-EE7F-472A-B2AD-A31E141067F2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ED3F07-C680-4F2D-88F5-70B73996A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nual Input 2"/>
          <p:cNvSpPr/>
          <p:nvPr/>
        </p:nvSpPr>
        <p:spPr>
          <a:xfrm>
            <a:off x="1295400" y="992326"/>
            <a:ext cx="7086600" cy="2057400"/>
          </a:xfrm>
          <a:prstGeom prst="flowChartManualIn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57400" y="1295400"/>
            <a:ext cx="58432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Shalom </a:t>
            </a:r>
            <a:r>
              <a:rPr lang="en-US" sz="5400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Alaikhem</a:t>
            </a:r>
            <a:r>
              <a:rPr lang="en-US" sz="5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Shem </a:t>
            </a:r>
            <a:r>
              <a:rPr lang="en-US" sz="5400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Hamassiah</a:t>
            </a:r>
            <a:endParaRPr lang="en-US" sz="5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6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29156"/>
            <a:ext cx="57150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PRINSIP HIDUP BERMASYARAKAT  SECARA KRISTIANI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8458200" cy="41148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800" b="1" u="sng" dirty="0" err="1" smtClean="0">
                <a:solidFill>
                  <a:srgbClr val="002060"/>
                </a:solidFill>
              </a:rPr>
              <a:t>Manusia</a:t>
            </a:r>
            <a:r>
              <a:rPr lang="en-US" sz="2800" b="1" u="sng" dirty="0" smtClean="0">
                <a:solidFill>
                  <a:srgbClr val="002060"/>
                </a:solidFill>
              </a:rPr>
              <a:t> </a:t>
            </a:r>
            <a:r>
              <a:rPr lang="en-US" sz="2800" b="1" u="sng" dirty="0" err="1" smtClean="0">
                <a:solidFill>
                  <a:srgbClr val="002060"/>
                </a:solidFill>
              </a:rPr>
              <a:t>tidak</a:t>
            </a:r>
            <a:r>
              <a:rPr lang="en-US" sz="2800" b="1" u="sng" dirty="0" smtClean="0">
                <a:solidFill>
                  <a:srgbClr val="002060"/>
                </a:solidFill>
              </a:rPr>
              <a:t> </a:t>
            </a:r>
            <a:r>
              <a:rPr lang="en-US" sz="2800" b="1" u="sng" dirty="0" err="1" smtClean="0">
                <a:solidFill>
                  <a:srgbClr val="002060"/>
                </a:solidFill>
              </a:rPr>
              <a:t>baik</a:t>
            </a:r>
            <a:r>
              <a:rPr lang="en-US" sz="2800" b="1" u="sng" dirty="0" smtClean="0">
                <a:solidFill>
                  <a:srgbClr val="002060"/>
                </a:solidFill>
              </a:rPr>
              <a:t> </a:t>
            </a:r>
            <a:r>
              <a:rPr lang="en-US" sz="2800" b="1" u="sng" dirty="0" err="1" smtClean="0">
                <a:solidFill>
                  <a:srgbClr val="002060"/>
                </a:solidFill>
              </a:rPr>
              <a:t>hidup</a:t>
            </a:r>
            <a:r>
              <a:rPr lang="en-US" sz="2800" b="1" u="sng" dirty="0" smtClean="0">
                <a:solidFill>
                  <a:srgbClr val="002060"/>
                </a:solidFill>
              </a:rPr>
              <a:t> </a:t>
            </a:r>
            <a:r>
              <a:rPr lang="en-US" sz="2800" b="1" u="sng" dirty="0" err="1" smtClean="0">
                <a:solidFill>
                  <a:srgbClr val="002060"/>
                </a:solidFill>
              </a:rPr>
              <a:t>sendiri</a:t>
            </a:r>
            <a:endParaRPr lang="en-US" sz="2800" b="1" u="sng" dirty="0" smtClean="0">
              <a:solidFill>
                <a:srgbClr val="002060"/>
              </a:solidFill>
            </a:endParaRPr>
          </a:p>
          <a:p>
            <a:pPr algn="l"/>
            <a:r>
              <a:rPr lang="en-US" sz="2800" b="1" dirty="0" err="1" smtClean="0"/>
              <a:t>Menurut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Alkitab</a:t>
            </a:r>
            <a:r>
              <a:rPr lang="en-US" sz="2800" b="1" dirty="0" smtClean="0"/>
              <a:t> ,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dasarnya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manusia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diciptakan</a:t>
            </a:r>
            <a:r>
              <a:rPr lang="en-US" sz="2800" b="1" dirty="0" smtClean="0"/>
              <a:t> Allah </a:t>
            </a:r>
            <a:r>
              <a:rPr lang="en-US" sz="2800" b="1" dirty="0" err="1" smtClean="0"/>
              <a:t>adalah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makluk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bermasyarakat,makluk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berhubungan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ciptaan</a:t>
            </a:r>
            <a:r>
              <a:rPr lang="en-US" sz="2800" b="1" dirty="0" smtClean="0"/>
              <a:t> lain. </a:t>
            </a:r>
            <a:r>
              <a:rPr lang="en-US" sz="2800" b="1" dirty="0" err="1" smtClean="0"/>
              <a:t>Kejadian</a:t>
            </a:r>
            <a:r>
              <a:rPr lang="en-US" sz="2800" b="1" dirty="0" smtClean="0"/>
              <a:t> 2 : 18 “ </a:t>
            </a:r>
            <a:r>
              <a:rPr lang="en-US" sz="2800" b="1" dirty="0" err="1" smtClean="0"/>
              <a:t>Aku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menjadikan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penolong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baginya,yang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sepadan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dia</a:t>
            </a:r>
            <a:r>
              <a:rPr lang="en-US" sz="2800" b="1" dirty="0" smtClean="0"/>
              <a:t> “.</a:t>
            </a:r>
          </a:p>
          <a:p>
            <a:pPr algn="l"/>
            <a:r>
              <a:rPr lang="en-US" sz="2800" b="1" dirty="0" err="1" smtClean="0"/>
              <a:t>Kejadian</a:t>
            </a:r>
            <a:r>
              <a:rPr lang="en-US" sz="2800" b="1" dirty="0" smtClean="0"/>
              <a:t> 1 : 28 “</a:t>
            </a:r>
            <a:r>
              <a:rPr lang="en-US" sz="2800" b="1" dirty="0" err="1" smtClean="0"/>
              <a:t>Beranak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cuculah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bertambah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banyak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penuhilah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bumi</a:t>
            </a:r>
            <a:r>
              <a:rPr lang="en-US" sz="2800" b="1" dirty="0" smtClean="0"/>
              <a:t> “</a:t>
            </a:r>
            <a:endParaRPr lang="en-US" sz="2800" b="1" dirty="0"/>
          </a:p>
        </p:txBody>
      </p:sp>
      <p:pic>
        <p:nvPicPr>
          <p:cNvPr id="10242" name="Picture 2" descr="https://tse4.mm.bing.net/th?id=OIP.Md673d8098c443d9379475a99a3d772d1H0&amp;pid=15.1&amp;P=0&amp;w=202&amp;h=1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62382"/>
            <a:ext cx="1599611" cy="1290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367" y="381000"/>
            <a:ext cx="8458200" cy="54864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3600" b="1" dirty="0" err="1" smtClean="0"/>
              <a:t>Mengasihi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sesama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seperti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diri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sendiri</a:t>
            </a:r>
            <a:endParaRPr lang="en-US" sz="3600" b="1" dirty="0" smtClean="0"/>
          </a:p>
          <a:p>
            <a:pPr algn="l">
              <a:buFont typeface="Wingdings" pitchFamily="2" charset="2"/>
              <a:buChar char="q"/>
            </a:pPr>
            <a:r>
              <a:rPr lang="en-US" sz="3600" b="1" dirty="0" err="1" smtClean="0"/>
              <a:t>Ulangan</a:t>
            </a:r>
            <a:r>
              <a:rPr lang="en-US" sz="3600" b="1" dirty="0" smtClean="0"/>
              <a:t> 6 : 5 : “</a:t>
            </a:r>
            <a:r>
              <a:rPr lang="en-US" sz="3600" b="1" dirty="0" err="1" smtClean="0"/>
              <a:t>Kasihilah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Tuhan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Allahmu</a:t>
            </a:r>
            <a:r>
              <a:rPr lang="en-US" sz="3600" b="1" dirty="0" smtClean="0"/>
              <a:t> ,    	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segenap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hatimu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smtClean="0"/>
              <a:t>     </a:t>
            </a:r>
            <a:r>
              <a:rPr lang="en-US" sz="3600" b="1" dirty="0" err="1" smtClean="0"/>
              <a:t>segenap</a:t>
            </a:r>
            <a:r>
              <a:rPr lang="en-US" sz="3600" b="1" dirty="0" smtClean="0"/>
              <a:t> </a:t>
            </a:r>
            <a:r>
              <a:rPr lang="en-US" sz="3600" b="1" dirty="0" smtClean="0"/>
              <a:t>	</a:t>
            </a:r>
            <a:r>
              <a:rPr lang="en-US" sz="3600" b="1" dirty="0" err="1" smtClean="0"/>
              <a:t>jiwamu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segenap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kekuatanmu</a:t>
            </a:r>
            <a:r>
              <a:rPr lang="en-US" sz="3600" b="1" dirty="0" smtClean="0"/>
              <a:t>” </a:t>
            </a:r>
          </a:p>
          <a:p>
            <a:pPr algn="l"/>
            <a:r>
              <a:rPr lang="en-US" sz="3600" b="1" dirty="0" smtClean="0"/>
              <a:t>	</a:t>
            </a:r>
            <a:r>
              <a:rPr lang="en-US" sz="3600" b="1" dirty="0" err="1" smtClean="0"/>
              <a:t>Imamat</a:t>
            </a:r>
            <a:r>
              <a:rPr lang="en-US" sz="3600" b="1" dirty="0" smtClean="0"/>
              <a:t> 19 : 18 :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kasihilah</a:t>
            </a:r>
            <a:r>
              <a:rPr lang="en-US" sz="3600" b="1" dirty="0" smtClean="0"/>
              <a:t>  </a:t>
            </a:r>
            <a:r>
              <a:rPr lang="en-US" sz="3600" b="1" dirty="0" err="1" smtClean="0"/>
              <a:t>sesamamu</a:t>
            </a:r>
            <a:r>
              <a:rPr lang="en-US" sz="3600" b="1" dirty="0" smtClean="0"/>
              <a:t>  	</a:t>
            </a:r>
            <a:r>
              <a:rPr lang="en-US" sz="3600" b="1" dirty="0" err="1" smtClean="0"/>
              <a:t>seperti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dirimu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sendiri</a:t>
            </a:r>
            <a:endParaRPr lang="en-US" sz="3600" b="1" dirty="0" smtClean="0"/>
          </a:p>
          <a:p>
            <a:pPr algn="l"/>
            <a:r>
              <a:rPr lang="en-US" sz="3600" b="1" dirty="0" smtClean="0"/>
              <a:t>	</a:t>
            </a:r>
            <a:r>
              <a:rPr lang="en-US" sz="3600" b="1" dirty="0" err="1" smtClean="0"/>
              <a:t>Matius</a:t>
            </a:r>
            <a:r>
              <a:rPr lang="en-US" sz="3600" b="1" dirty="0" smtClean="0"/>
              <a:t> 22:40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540" y="575898"/>
            <a:ext cx="7924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err="1" smtClean="0"/>
              <a:t>Yesus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pernah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berkata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Matius</a:t>
            </a:r>
            <a:r>
              <a:rPr lang="en-US" sz="2800" b="1" dirty="0" smtClean="0"/>
              <a:t> 7: 12 “</a:t>
            </a:r>
            <a:r>
              <a:rPr lang="en-US" sz="2800" b="1" dirty="0" err="1" smtClean="0"/>
              <a:t>Apa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engkau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kehendaki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diperbuat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orang</a:t>
            </a:r>
            <a:r>
              <a:rPr lang="en-US" sz="2800" b="1" dirty="0" smtClean="0"/>
              <a:t> lain </a:t>
            </a:r>
            <a:r>
              <a:rPr lang="en-US" sz="2800" b="1" dirty="0" err="1" smtClean="0"/>
              <a:t>kepadamu,perbuatlah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demikian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juga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mereka,itulah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seluruh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hukum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Taurat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kitab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nabi</a:t>
            </a:r>
            <a:r>
              <a:rPr lang="en-US" sz="2800" b="1" dirty="0" smtClean="0"/>
              <a:t> “</a:t>
            </a:r>
          </a:p>
          <a:p>
            <a:r>
              <a:rPr lang="en-US" sz="2800" b="1" dirty="0" err="1" smtClean="0"/>
              <a:t>Matius</a:t>
            </a:r>
            <a:r>
              <a:rPr lang="en-US" sz="2800" b="1" dirty="0" smtClean="0"/>
              <a:t>  5: 44 “ </a:t>
            </a:r>
            <a:r>
              <a:rPr lang="en-US" sz="2800" b="1" dirty="0" err="1" smtClean="0"/>
              <a:t>Kasihilah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musuhmu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berdolah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mereka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menganiaya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kamu</a:t>
            </a:r>
            <a:endParaRPr lang="en-US" sz="2800" b="1" dirty="0" smtClean="0"/>
          </a:p>
          <a:p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Jadilah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garam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masyarakat</a:t>
            </a:r>
            <a:endParaRPr lang="en-US" sz="2800" b="1" dirty="0" smtClean="0"/>
          </a:p>
          <a:p>
            <a:r>
              <a:rPr lang="en-US" sz="2800" b="1" dirty="0" err="1" smtClean="0"/>
              <a:t>Orang</a:t>
            </a:r>
            <a:r>
              <a:rPr lang="en-US" sz="2800" b="1" dirty="0" smtClean="0"/>
              <a:t> Kristen </a:t>
            </a:r>
            <a:r>
              <a:rPr lang="en-US" sz="2800" b="1" dirty="0" err="1" smtClean="0"/>
              <a:t>mempunyai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fungsi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kehidupan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bermasyarakat</a:t>
            </a:r>
            <a:r>
              <a:rPr lang="en-US" sz="2800" b="1" dirty="0" smtClean="0"/>
              <a:t> ;</a:t>
            </a:r>
            <a:r>
              <a:rPr lang="en-US" sz="2800" b="1" dirty="0" err="1" smtClean="0"/>
              <a:t>yaitu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menjadi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garam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terang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8194" name="Picture 2" descr="https://tse1.mm.bing.net/th?id=OIP.Ma93717ceea1a0e46fc65fbf5af77e672o0&amp;pid=15.1&amp;P=0&amp;w=236&amp;h=1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5618746"/>
            <a:ext cx="2209800" cy="1163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701" y="811762"/>
            <a:ext cx="5419299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garam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7924800" cy="426720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Orang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kristen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menjadi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kebutuhan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pokok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masyarakat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memberi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pengaruh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positif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disukai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ramah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baik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hati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menciptakan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suasana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nyaman</a:t>
            </a:r>
            <a:r>
              <a:rPr lang="en-US" sz="2800" b="1" dirty="0" smtClean="0"/>
              <a:t> ,</a:t>
            </a:r>
            <a:r>
              <a:rPr lang="en-US" sz="2800" b="1" dirty="0" err="1" smtClean="0"/>
              <a:t>dsb</a:t>
            </a:r>
            <a:endParaRPr lang="en-US" sz="2800" b="1" dirty="0" smtClean="0"/>
          </a:p>
          <a:p>
            <a:r>
              <a:rPr lang="en-US" sz="2800" b="1" dirty="0" smtClean="0"/>
              <a:t>GALATIA 5 : 22-23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1.Kasih, 2.sukacita,3.damai </a:t>
            </a:r>
            <a:r>
              <a:rPr lang="en-US" sz="2800" b="1" dirty="0" err="1" smtClean="0">
                <a:solidFill>
                  <a:srgbClr val="C00000"/>
                </a:solidFill>
              </a:rPr>
              <a:t>sejahtera</a:t>
            </a:r>
            <a:r>
              <a:rPr lang="en-US" sz="2800" b="1" dirty="0" smtClean="0">
                <a:solidFill>
                  <a:srgbClr val="C00000"/>
                </a:solidFill>
              </a:rPr>
              <a:t>, 4.lesabaran, 5.kemurahan,6.kebaikan, 7.kesetiaan,8.keemahlembutan,9.penguasaan </a:t>
            </a:r>
            <a:r>
              <a:rPr lang="en-US" sz="2800" b="1" dirty="0" err="1" smtClean="0">
                <a:solidFill>
                  <a:srgbClr val="C00000"/>
                </a:solidFill>
              </a:rPr>
              <a:t>diri</a:t>
            </a:r>
            <a:r>
              <a:rPr lang="en-US" sz="2800" b="1" dirty="0" smtClean="0">
                <a:solidFill>
                  <a:srgbClr val="C00000"/>
                </a:solidFill>
              </a:rPr>
              <a:t>,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th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6128" y="545062"/>
            <a:ext cx="1905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1828800" y="609600"/>
            <a:ext cx="5715000" cy="92333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29299" y="595952"/>
            <a:ext cx="4314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KESIMPULAN</a:t>
            </a:r>
            <a:endParaRPr lang="en-US" sz="5400" b="1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811532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Diharapkan</a:t>
            </a:r>
            <a:r>
              <a:rPr lang="en-US" sz="3600" dirty="0" smtClean="0"/>
              <a:t> para </a:t>
            </a:r>
            <a:r>
              <a:rPr lang="en-US" sz="3600" dirty="0" err="1" smtClean="0"/>
              <a:t>mahasiswa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Firman</a:t>
            </a:r>
            <a:r>
              <a:rPr lang="en-US" sz="3600" dirty="0" smtClean="0"/>
              <a:t> </a:t>
            </a:r>
            <a:r>
              <a:rPr lang="en-US" sz="3600" dirty="0" err="1" smtClean="0"/>
              <a:t>Tuhan</a:t>
            </a:r>
            <a:r>
              <a:rPr lang="en-US" sz="3600" dirty="0" smtClean="0"/>
              <a:t> </a:t>
            </a:r>
            <a:r>
              <a:rPr lang="en-US" sz="3600" dirty="0" err="1" smtClean="0"/>
              <a:t>dengn</a:t>
            </a:r>
            <a:r>
              <a:rPr lang="en-US" sz="3600" dirty="0" smtClean="0"/>
              <a:t> </a:t>
            </a:r>
            <a:r>
              <a:rPr lang="en-US" sz="3600" dirty="0" err="1" smtClean="0"/>
              <a:t>mewujudkan</a:t>
            </a:r>
            <a:r>
              <a:rPr lang="en-US" sz="3600" dirty="0" smtClean="0"/>
              <a:t> </a:t>
            </a:r>
            <a:r>
              <a:rPr lang="en-US" sz="3600" dirty="0" err="1" smtClean="0"/>
              <a:t>daam</a:t>
            </a:r>
            <a:r>
              <a:rPr lang="en-US" sz="3600" dirty="0" smtClean="0"/>
              <a:t> </a:t>
            </a:r>
            <a:r>
              <a:rPr lang="en-US" sz="3600" dirty="0" err="1" smtClean="0"/>
              <a:t>kehibdupan</a:t>
            </a:r>
            <a:r>
              <a:rPr lang="en-US" sz="3600" dirty="0" smtClean="0"/>
              <a:t> </a:t>
            </a:r>
            <a:r>
              <a:rPr lang="en-US" sz="3600" dirty="0" err="1" smtClean="0"/>
              <a:t>sehari</a:t>
            </a:r>
            <a:r>
              <a:rPr lang="en-US" sz="3600" dirty="0" smtClean="0"/>
              <a:t> </a:t>
            </a:r>
            <a:r>
              <a:rPr lang="en-US" sz="3600" dirty="0" err="1" smtClean="0"/>
              <a:t>hari</a:t>
            </a:r>
            <a:r>
              <a:rPr lang="en-US" sz="3600" dirty="0" smtClean="0"/>
              <a:t> ,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demikian</a:t>
            </a:r>
            <a:r>
              <a:rPr lang="en-US" sz="3600" dirty="0" smtClean="0"/>
              <a:t> </a:t>
            </a:r>
            <a:r>
              <a:rPr lang="en-US" sz="3600" dirty="0" err="1" smtClean="0"/>
              <a:t>tercipta</a:t>
            </a:r>
            <a:r>
              <a:rPr lang="en-US" sz="3600" dirty="0" smtClean="0"/>
              <a:t> </a:t>
            </a:r>
            <a:r>
              <a:rPr lang="en-US" sz="3600" dirty="0" err="1" smtClean="0"/>
              <a:t>kehidupan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harmonis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masyarakat</a:t>
            </a:r>
            <a:r>
              <a:rPr lang="en-US" sz="3600" dirty="0" smtClean="0"/>
              <a:t> </a:t>
            </a:r>
            <a:r>
              <a:rPr lang="en-US" sz="3600" dirty="0" err="1" smtClean="0"/>
              <a:t>dimana</a:t>
            </a:r>
            <a:r>
              <a:rPr lang="en-US" sz="3600" dirty="0" smtClean="0"/>
              <a:t> </a:t>
            </a:r>
            <a:r>
              <a:rPr lang="en-US" sz="3600" dirty="0" err="1" smtClean="0"/>
              <a:t>anda</a:t>
            </a:r>
            <a:r>
              <a:rPr lang="en-US" sz="3600" dirty="0" smtClean="0"/>
              <a:t> </a:t>
            </a:r>
            <a:r>
              <a:rPr lang="en-US" sz="3600" dirty="0" err="1" smtClean="0"/>
              <a:t>tinggal.Tuhan</a:t>
            </a:r>
            <a:r>
              <a:rPr lang="en-US" sz="3600" dirty="0" smtClean="0"/>
              <a:t> </a:t>
            </a:r>
            <a:r>
              <a:rPr lang="en-US" sz="3600" dirty="0" err="1" smtClean="0"/>
              <a:t>memberkati</a:t>
            </a:r>
            <a:r>
              <a:rPr lang="en-US" sz="3600" dirty="0" smtClean="0"/>
              <a:t> Amen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6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99" y="2953610"/>
            <a:ext cx="3687501" cy="37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6841" y="126651"/>
            <a:ext cx="81385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Nama  :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Dr.Valentina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DK, S.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Kom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.,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M.Pd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232" y="788369"/>
            <a:ext cx="77791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Rumah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Jl. Durian I no. 2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Banyumanik</a:t>
            </a:r>
            <a:endParaRPr lang="en-US" sz="36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4372" y="1855275"/>
            <a:ext cx="54142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No.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kontak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081390902570</a:t>
            </a:r>
            <a:endParaRPr lang="en-US" sz="36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691" y="2543377"/>
            <a:ext cx="60111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E-mail : valent938@gmail.com</a:t>
            </a:r>
            <a:endParaRPr lang="en-US" sz="36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L-Shape 9"/>
          <p:cNvSpPr/>
          <p:nvPr/>
        </p:nvSpPr>
        <p:spPr>
          <a:xfrm rot="18873700">
            <a:off x="306471" y="308352"/>
            <a:ext cx="396068" cy="308943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873700">
            <a:off x="347635" y="1068379"/>
            <a:ext cx="313741" cy="22786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/>
          <p:cNvSpPr/>
          <p:nvPr/>
        </p:nvSpPr>
        <p:spPr>
          <a:xfrm rot="18873700">
            <a:off x="387061" y="1921977"/>
            <a:ext cx="339722" cy="186694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rot="18873700">
            <a:off x="405614" y="2656648"/>
            <a:ext cx="415827" cy="23375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609600"/>
            <a:ext cx="6096000" cy="1219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https://tse2.mm.bing.net/th?id=OIP.Mcb348251ef26dfbef31fa5b7ed9a9cb4o0&amp;pid=15.1&amp;P=0&amp;w=300&amp;h=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86200"/>
            <a:ext cx="4229100" cy="288652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MASYARAKAT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HIDUP DALAM MASYARAKAT DENGAN PRINSIP KRISTIANI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>
            <a:off x="1828800" y="455541"/>
            <a:ext cx="5715000" cy="1524000"/>
          </a:xfrm>
          <a:prstGeom prst="pi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55541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KOMPETENSI DASAR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120829"/>
            <a:ext cx="5638800" cy="1600200"/>
          </a:xfrm>
        </p:spPr>
        <p:txBody>
          <a:bodyPr>
            <a:normAutofit fontScale="92500"/>
          </a:bodyPr>
          <a:lstStyle/>
          <a:p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Mahasiswa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menyadari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prinsip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prinsip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Kristiani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kehidupan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bermasyarakat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386" name="Picture 2" descr="https://tse1.mm.bing.net/th?id=OIP.Md0d3f721ee7d2658a98c8322a65f7583o0&amp;pid=15.1&amp;P=0&amp;w=206&amp;h=1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7505" y="4572000"/>
            <a:ext cx="2692590" cy="2091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Terminator 14"/>
          <p:cNvSpPr/>
          <p:nvPr/>
        </p:nvSpPr>
        <p:spPr>
          <a:xfrm>
            <a:off x="1410154" y="3517610"/>
            <a:ext cx="7255024" cy="1738716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/>
          <p:cNvSpPr/>
          <p:nvPr/>
        </p:nvSpPr>
        <p:spPr>
          <a:xfrm>
            <a:off x="1888976" y="1896527"/>
            <a:ext cx="7255024" cy="150599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Right Arrow 12"/>
          <p:cNvSpPr/>
          <p:nvPr/>
        </p:nvSpPr>
        <p:spPr>
          <a:xfrm>
            <a:off x="304800" y="1447800"/>
            <a:ext cx="631742" cy="4976836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541606" y="1447800"/>
            <a:ext cx="631742" cy="3082828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941093" y="1576115"/>
            <a:ext cx="666651" cy="1559966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" y="230385"/>
            <a:ext cx="4038600" cy="17662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68" y="80630"/>
            <a:ext cx="4069864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INDIKATOR  </a:t>
            </a:r>
            <a:r>
              <a:rPr lang="en-US" sz="3600" b="1" dirty="0" smtClean="0">
                <a:solidFill>
                  <a:srgbClr val="FFFF00"/>
                </a:solidFill>
              </a:rPr>
              <a:t/>
            </a:r>
            <a:br>
              <a:rPr lang="en-US" sz="3600" b="1" dirty="0" smtClean="0">
                <a:solidFill>
                  <a:srgbClr val="FFFF00"/>
                </a:solidFill>
              </a:rPr>
            </a:br>
            <a:r>
              <a:rPr lang="en-US" sz="3600" b="1" dirty="0" smtClean="0">
                <a:solidFill>
                  <a:srgbClr val="FFFF00"/>
                </a:solidFill>
              </a:rPr>
              <a:t>HASIL </a:t>
            </a:r>
            <a:r>
              <a:rPr lang="en-US" sz="3600" b="1" dirty="0" smtClean="0">
                <a:solidFill>
                  <a:srgbClr val="FFFF00"/>
                </a:solidFill>
              </a:rPr>
              <a:t>BELAJAR</a:t>
            </a:r>
            <a:endParaRPr lang="en-US" sz="3600" b="1" dirty="0">
              <a:solidFill>
                <a:srgbClr val="FFFF00"/>
              </a:solidFill>
            </a:endParaRPr>
          </a:p>
        </p:txBody>
      </p:sp>
      <p:pic>
        <p:nvPicPr>
          <p:cNvPr id="15364" name="Picture 4" descr="https://tse1.mm.bing.net/th?id=OIP.M38308bde5d8c643c834af6d9e76c5b34o0&amp;pid=15.1&amp;P=0&amp;w=328&amp;h=1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4913" y="127092"/>
            <a:ext cx="2587542" cy="144902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924233" y="2125706"/>
            <a:ext cx="725695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menjelaskan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pergumulan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masyarakat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secara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umum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7769" y="3567864"/>
            <a:ext cx="697368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Mampu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menjelaskan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prinsip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Bermasyarakat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Dengan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dasar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firman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Tuhan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1120207" y="5455809"/>
            <a:ext cx="7852248" cy="1277713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2357" y="5611190"/>
            <a:ext cx="778450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Mampu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mengajukan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beberapa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bentuk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Partisipasi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Kristiani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masyarakat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3" grpId="0" animBg="1"/>
      <p:bldP spid="12" grpId="0" animBg="1"/>
      <p:bldP spid="9" grpId="0" animBg="1"/>
      <p:bldP spid="6" grpId="0" animBg="1"/>
      <p:bldP spid="2" grpId="0"/>
      <p:bldP spid="4" grpId="0"/>
      <p:bldP spid="7" grpId="0"/>
      <p:bldP spid="1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 rot="1922512">
            <a:off x="418913" y="4733564"/>
            <a:ext cx="963175" cy="718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rizontal Scroll 3"/>
          <p:cNvSpPr/>
          <p:nvPr/>
        </p:nvSpPr>
        <p:spPr>
          <a:xfrm>
            <a:off x="219221" y="2378234"/>
            <a:ext cx="2762253" cy="2714784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82" y="2886656"/>
            <a:ext cx="2819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LATAR BELAKANG </a:t>
            </a:r>
            <a: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MASALAH</a:t>
            </a:r>
            <a:endParaRPr lang="en-US" sz="3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14183855_10208385539891148_446824026120928995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234462"/>
            <a:ext cx="1981200" cy="1968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7551" y="57547"/>
            <a:ext cx="589616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Umat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Kristiani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bagaimanapun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juga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selalu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terlibat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Dalam</a:t>
            </a:r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pergumulan</a:t>
            </a:r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di </a:t>
            </a:r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masyarakat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3653" y="2796420"/>
            <a:ext cx="50465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Banyak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umat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kristianai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yang </a:t>
            </a:r>
          </a:p>
          <a:p>
            <a:pPr algn="ctr"/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tidak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menyadari</a:t>
            </a:r>
            <a:endParaRPr lang="en-US" sz="32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Posisinya</a:t>
            </a:r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dalam</a:t>
            </a:r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masyarakat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9920" y="4844676"/>
            <a:ext cx="698101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Umat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kristiani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harus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menjadi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terang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Garam</a:t>
            </a:r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di </a:t>
            </a:r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masyarakat</a:t>
            </a:r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en-US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Yoh</a:t>
            </a:r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17 :14-19)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 rot="18346539">
            <a:off x="2609453" y="1959347"/>
            <a:ext cx="914400" cy="54554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1421863">
            <a:off x="2692023" y="3533002"/>
            <a:ext cx="914400" cy="5133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rot="18918383">
            <a:off x="8296741" y="474528"/>
            <a:ext cx="464661" cy="408897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8918383">
            <a:off x="8382420" y="3376802"/>
            <a:ext cx="464661" cy="408897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18918383">
            <a:off x="8382421" y="5969350"/>
            <a:ext cx="464661" cy="408897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2" grpId="0"/>
      <p:bldP spid="6" grpId="0"/>
      <p:bldP spid="7" grpId="0"/>
      <p:bldP spid="8" grpId="0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4876800" cy="7619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KAJIAN MATERI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914399"/>
            <a:ext cx="6705600" cy="5638800"/>
          </a:xfrm>
        </p:spPr>
        <p:txBody>
          <a:bodyPr>
            <a:noAutofit/>
          </a:bodyPr>
          <a:lstStyle/>
          <a:p>
            <a:r>
              <a:rPr lang="en-US" sz="2000" b="1" u="sng" dirty="0" err="1" smtClean="0">
                <a:solidFill>
                  <a:schemeClr val="tx1"/>
                </a:solidFill>
              </a:rPr>
              <a:t>Pengertian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Masyarakat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secara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umum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Hendro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Puspito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dalam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buku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sosiologi</a:t>
            </a:r>
            <a:r>
              <a:rPr lang="en-US" sz="2000" dirty="0" smtClean="0">
                <a:solidFill>
                  <a:srgbClr val="002060"/>
                </a:solidFill>
              </a:rPr>
              <a:t> agama 1983, </a:t>
            </a:r>
            <a:r>
              <a:rPr lang="en-US" sz="2000" dirty="0" err="1" smtClean="0">
                <a:solidFill>
                  <a:srgbClr val="002060"/>
                </a:solidFill>
              </a:rPr>
              <a:t>membagi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atas</a:t>
            </a:r>
            <a:r>
              <a:rPr lang="en-US" sz="2000" dirty="0" smtClean="0">
                <a:solidFill>
                  <a:srgbClr val="002060"/>
                </a:solidFill>
              </a:rPr>
              <a:t> 5 </a:t>
            </a:r>
            <a:r>
              <a:rPr lang="en-US" sz="2000" dirty="0" err="1" smtClean="0">
                <a:solidFill>
                  <a:srgbClr val="002060"/>
                </a:solidFill>
              </a:rPr>
              <a:t>unsur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kesamaan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yg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dapat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menciptakan</a:t>
            </a:r>
            <a:r>
              <a:rPr lang="en-US" sz="2000" dirty="0" smtClean="0">
                <a:solidFill>
                  <a:srgbClr val="002060"/>
                </a:solidFill>
              </a:rPr>
              <a:t>  </a:t>
            </a:r>
            <a:r>
              <a:rPr lang="en-US" sz="2000" dirty="0" err="1" smtClean="0">
                <a:solidFill>
                  <a:srgbClr val="002060"/>
                </a:solidFill>
              </a:rPr>
              <a:t>kesatuan</a:t>
            </a:r>
            <a:r>
              <a:rPr lang="en-US" sz="2000" dirty="0" smtClean="0">
                <a:solidFill>
                  <a:srgbClr val="002060"/>
                </a:solidFill>
              </a:rPr>
              <a:t>  </a:t>
            </a:r>
            <a:r>
              <a:rPr lang="en-US" sz="2000" dirty="0" err="1" smtClean="0">
                <a:solidFill>
                  <a:srgbClr val="002060"/>
                </a:solidFill>
              </a:rPr>
              <a:t>sosiologis</a:t>
            </a:r>
            <a:r>
              <a:rPr lang="en-US" sz="2000" dirty="0" smtClean="0">
                <a:solidFill>
                  <a:srgbClr val="002060"/>
                </a:solidFill>
              </a:rPr>
              <a:t> :</a:t>
            </a:r>
          </a:p>
          <a:p>
            <a:pPr marL="514350" indent="-514350" algn="l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</a:rPr>
              <a:t>Kesaatuan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orang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orang</a:t>
            </a:r>
            <a:r>
              <a:rPr lang="en-US" sz="2000" dirty="0" smtClean="0">
                <a:solidFill>
                  <a:srgbClr val="002060"/>
                </a:solidFill>
              </a:rPr>
              <a:t> yang </a:t>
            </a:r>
            <a:r>
              <a:rPr lang="en-US" sz="2000" dirty="0" err="1" smtClean="0">
                <a:solidFill>
                  <a:srgbClr val="002060"/>
                </a:solidFill>
              </a:rPr>
              <a:t>dibangun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atas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dasr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kesamaan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etnis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</a:rPr>
              <a:t>meliputi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persamaan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darh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</a:rPr>
              <a:t>bahasa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</a:rPr>
              <a:t>daerah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nasib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yg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sama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</a:rPr>
              <a:t>Kesatuan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yg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dibangun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atas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dasar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persamaan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ideologi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</a:rPr>
              <a:t>contoh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liberalisme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soaialisme,komunisme,marhenisme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dll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</a:rPr>
              <a:t>Kesatuan</a:t>
            </a:r>
            <a:r>
              <a:rPr lang="en-US" sz="2000" dirty="0" smtClean="0">
                <a:solidFill>
                  <a:srgbClr val="002060"/>
                </a:solidFill>
              </a:rPr>
              <a:t> yang </a:t>
            </a:r>
            <a:r>
              <a:rPr lang="en-US" sz="2000" dirty="0" err="1" smtClean="0">
                <a:solidFill>
                  <a:srgbClr val="002060"/>
                </a:solidFill>
              </a:rPr>
              <a:t>dibangun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oleh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penerimaan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sistem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politi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yg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sama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</a:rPr>
              <a:t>Kesatuan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atas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dasar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pragmatis,yaitu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persamaan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profesi,hoby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</a:rPr>
              <a:t>bakat,keilmuan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</a:rPr>
              <a:t>Kesatuan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yg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dibangun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atas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dasar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kesamaan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iman</a:t>
            </a:r>
            <a:r>
              <a:rPr lang="en-US" sz="2000" dirty="0" smtClean="0">
                <a:solidFill>
                  <a:srgbClr val="002060"/>
                </a:solidFill>
              </a:rPr>
              <a:t> ( </a:t>
            </a:r>
            <a:r>
              <a:rPr lang="en-US" sz="2000" dirty="0" err="1" smtClean="0">
                <a:solidFill>
                  <a:srgbClr val="002060"/>
                </a:solidFill>
              </a:rPr>
              <a:t>ini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kesatuan</a:t>
            </a:r>
            <a:r>
              <a:rPr lang="en-US" sz="2000" dirty="0" smtClean="0">
                <a:solidFill>
                  <a:srgbClr val="002060"/>
                </a:solidFill>
              </a:rPr>
              <a:t> yang </a:t>
            </a:r>
            <a:r>
              <a:rPr lang="en-US" sz="2000" dirty="0" err="1" smtClean="0">
                <a:solidFill>
                  <a:srgbClr val="002060"/>
                </a:solidFill>
              </a:rPr>
              <a:t>terkuat</a:t>
            </a:r>
            <a:r>
              <a:rPr lang="en-US" sz="2000" dirty="0" smtClean="0">
                <a:solidFill>
                  <a:srgbClr val="002060"/>
                </a:solidFill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PERBEDAAN ADALAM MASYARAKAT YG PERLU KITA HARGAI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8001000" cy="4038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dirty="0" err="1" smtClean="0"/>
              <a:t>suku</a:t>
            </a:r>
            <a:endParaRPr lang="en-US" sz="3200" dirty="0" smtClean="0"/>
          </a:p>
          <a:p>
            <a:pPr algn="l">
              <a:buFont typeface="Wingdings" pitchFamily="2" charset="2"/>
              <a:buChar char="ü"/>
            </a:pPr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dirty="0" err="1" smtClean="0"/>
              <a:t>agama,keyakinan,bangsa</a:t>
            </a:r>
            <a:r>
              <a:rPr lang="en-US" sz="3200" dirty="0" smtClean="0"/>
              <a:t> , </a:t>
            </a:r>
            <a:r>
              <a:rPr lang="en-US" sz="3200" dirty="0" err="1" smtClean="0"/>
              <a:t>ras</a:t>
            </a:r>
            <a:endParaRPr lang="en-US" sz="3200" dirty="0" smtClean="0"/>
          </a:p>
          <a:p>
            <a:pPr algn="l">
              <a:buFont typeface="Wingdings" pitchFamily="2" charset="2"/>
              <a:buChar char="ü"/>
            </a:pPr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dirty="0" err="1" smtClean="0"/>
              <a:t>tingkat</a:t>
            </a:r>
            <a:r>
              <a:rPr lang="en-US" sz="3200" dirty="0" smtClean="0"/>
              <a:t> </a:t>
            </a:r>
            <a:r>
              <a:rPr lang="en-US" sz="3200" dirty="0" err="1" smtClean="0"/>
              <a:t>pendidikan,adat</a:t>
            </a:r>
            <a:r>
              <a:rPr lang="en-US" sz="3200" dirty="0" smtClean="0"/>
              <a:t> 	</a:t>
            </a:r>
            <a:r>
              <a:rPr lang="en-US" sz="3200" dirty="0" err="1" smtClean="0"/>
              <a:t>istiadat</a:t>
            </a:r>
            <a:endParaRPr lang="en-US" sz="3200" dirty="0" smtClean="0"/>
          </a:p>
          <a:p>
            <a:pPr algn="l">
              <a:buFont typeface="Wingdings" pitchFamily="2" charset="2"/>
              <a:buChar char="ü"/>
            </a:pPr>
            <a:r>
              <a:rPr lang="en-US" sz="3200" dirty="0" err="1" smtClean="0"/>
              <a:t>Perbedaan</a:t>
            </a:r>
            <a:r>
              <a:rPr lang="en-US" sz="3200" dirty="0" smtClean="0"/>
              <a:t>  status  </a:t>
            </a:r>
            <a:r>
              <a:rPr lang="en-US" sz="3200" dirty="0" err="1" smtClean="0"/>
              <a:t>sosial</a:t>
            </a:r>
            <a:r>
              <a:rPr lang="en-US" sz="3200" dirty="0" smtClean="0"/>
              <a:t> </a:t>
            </a:r>
            <a:r>
              <a:rPr lang="en-US" sz="3200" dirty="0" err="1" smtClean="0"/>
              <a:t>ekonomi</a:t>
            </a:r>
            <a:endParaRPr lang="en-US" sz="3200" dirty="0" smtClean="0"/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12540621_1055230754527268_124626880644439684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276850"/>
            <a:ext cx="198120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824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PERGUMULAN MASYARAKAT SECARA UMUM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293" y="1676400"/>
            <a:ext cx="7696200" cy="4572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b="1" dirty="0" err="1" smtClean="0"/>
              <a:t>Jhon</a:t>
            </a:r>
            <a:r>
              <a:rPr lang="en-US" sz="2400" b="1" dirty="0" smtClean="0"/>
              <a:t> Stott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artikelnya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berjudul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kepemimpinan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Kristiani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buku</a:t>
            </a:r>
            <a:r>
              <a:rPr lang="en-US" sz="2400" b="1" dirty="0" smtClean="0"/>
              <a:t> :</a:t>
            </a:r>
            <a:r>
              <a:rPr lang="en-US" sz="2400" b="1" dirty="0" err="1" smtClean="0"/>
              <a:t>isu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isu</a:t>
            </a:r>
            <a:r>
              <a:rPr lang="en-US" sz="2400" b="1" dirty="0" smtClean="0"/>
              <a:t> global( 1994 ) </a:t>
            </a:r>
            <a:r>
              <a:rPr lang="en-US" sz="2400" b="1" dirty="0" err="1" smtClean="0"/>
              <a:t>mengariskan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bhwa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beberapa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kategori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bahaya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mengancam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duni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masyarakat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masa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kini</a:t>
            </a:r>
            <a:r>
              <a:rPr lang="en-US" sz="2400" b="1" dirty="0" smtClean="0"/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dirty="0" err="1" smtClean="0"/>
              <a:t>Kategori</a:t>
            </a:r>
            <a:r>
              <a:rPr lang="en-US" sz="2400" b="1" dirty="0" smtClean="0"/>
              <a:t> global : ,</a:t>
            </a:r>
            <a:r>
              <a:rPr lang="en-US" sz="2400" b="1" dirty="0" err="1" smtClean="0"/>
              <a:t>nuklir</a:t>
            </a:r>
            <a:r>
              <a:rPr lang="en-US" sz="2400" b="1" dirty="0" smtClean="0"/>
              <a:t> ,HAM, </a:t>
            </a:r>
            <a:r>
              <a:rPr lang="en-US" sz="2400" b="1" dirty="0" err="1" smtClean="0"/>
              <a:t>krisis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energi,kepincangan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ekonomi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selatan</a:t>
            </a:r>
            <a:endParaRPr lang="en-US" sz="2400" b="1" dirty="0" smtClean="0"/>
          </a:p>
          <a:p>
            <a:pPr algn="l">
              <a:buFont typeface="Wingdings" pitchFamily="2" charset="2"/>
              <a:buChar char="Ø"/>
            </a:pPr>
            <a:r>
              <a:rPr lang="en-US" sz="2400" b="1" dirty="0" err="1" smtClean="0"/>
              <a:t>Kategori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sosial</a:t>
            </a:r>
            <a:r>
              <a:rPr lang="en-US" sz="2400" b="1" dirty="0" smtClean="0"/>
              <a:t> : 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dirty="0" err="1" smtClean="0"/>
              <a:t>Kategori</a:t>
            </a:r>
            <a:r>
              <a:rPr lang="en-US" sz="2400" b="1" dirty="0" smtClean="0"/>
              <a:t> Moral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dirty="0" err="1" smtClean="0"/>
              <a:t>Kategori</a:t>
            </a:r>
            <a:r>
              <a:rPr lang="en-US" sz="2400" b="1" dirty="0" smtClean="0"/>
              <a:t> spiritual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dirty="0" err="1" smtClean="0"/>
              <a:t>Firman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Yoh</a:t>
            </a:r>
            <a:r>
              <a:rPr lang="en-US" sz="2400" b="1" dirty="0" smtClean="0"/>
              <a:t> 3 : 16 “ </a:t>
            </a:r>
            <a:r>
              <a:rPr lang="en-US" sz="2400" b="1" dirty="0" err="1" smtClean="0"/>
              <a:t>karena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begitu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besar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2477</TotalTime>
  <Words>500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MASYARAKAT</vt:lpstr>
      <vt:lpstr>KOMPETENSI DASAR</vt:lpstr>
      <vt:lpstr>INDIKATOR   HASIL BELAJAR</vt:lpstr>
      <vt:lpstr>LATAR BELAKANG  MASALAH</vt:lpstr>
      <vt:lpstr>KAJIAN MATERI</vt:lpstr>
      <vt:lpstr>PERBEDAAN ADALAM MASYARAKAT YG PERLU KITA HARGAI</vt:lpstr>
      <vt:lpstr>PERGUMULAN MASYARAKAT SECARA UMUM</vt:lpstr>
      <vt:lpstr>PRINSIP HIDUP BERMASYARAKAT  SECARA KRISTIANI</vt:lpstr>
      <vt:lpstr>PowerPoint Presentation</vt:lpstr>
      <vt:lpstr>PowerPoint Presentation</vt:lpstr>
      <vt:lpstr>Menjadi garam artinya :</vt:lpstr>
      <vt:lpstr>PowerPoint Presentation</vt:lpstr>
    </vt:vector>
  </TitlesOfParts>
  <Company>http://weduzcorp.blogspot.com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MASYARAKAT</dc:title>
  <dc:creator>wau^wau</dc:creator>
  <cp:lastModifiedBy>NOTEBOOK</cp:lastModifiedBy>
  <cp:revision>68</cp:revision>
  <dcterms:created xsi:type="dcterms:W3CDTF">2016-10-11T04:20:04Z</dcterms:created>
  <dcterms:modified xsi:type="dcterms:W3CDTF">2021-10-15T03:40:07Z</dcterms:modified>
</cp:coreProperties>
</file>