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2A66EA-841D-451C-8BEF-2903659226B9}" type="doc">
      <dgm:prSet loTypeId="urn:microsoft.com/office/officeart/2005/8/layout/h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d-ID"/>
        </a:p>
      </dgm:t>
    </dgm:pt>
    <dgm:pt modelId="{F8D10875-CA0C-4FC6-B836-6A21F6BE8B99}">
      <dgm:prSet phldrT="[Text]"/>
      <dgm:spPr/>
      <dgm:t>
        <a:bodyPr/>
        <a:lstStyle/>
        <a:p>
          <a:r>
            <a:rPr lang="id-ID" dirty="0" smtClean="0"/>
            <a:t>Pencegahan</a:t>
          </a:r>
          <a:endParaRPr lang="id-ID" dirty="0"/>
        </a:p>
      </dgm:t>
    </dgm:pt>
    <dgm:pt modelId="{870E5085-04A4-410B-AF03-A8F077BF0016}" type="parTrans" cxnId="{3BE53747-57D1-4619-90F2-B48A0892D5BA}">
      <dgm:prSet/>
      <dgm:spPr/>
      <dgm:t>
        <a:bodyPr/>
        <a:lstStyle/>
        <a:p>
          <a:endParaRPr lang="id-ID"/>
        </a:p>
      </dgm:t>
    </dgm:pt>
    <dgm:pt modelId="{E4E60512-375F-4D4F-AB31-5BFB6F78D6F4}" type="sibTrans" cxnId="{3BE53747-57D1-4619-90F2-B48A0892D5BA}">
      <dgm:prSet/>
      <dgm:spPr/>
      <dgm:t>
        <a:bodyPr/>
        <a:lstStyle/>
        <a:p>
          <a:endParaRPr lang="id-ID"/>
        </a:p>
      </dgm:t>
    </dgm:pt>
    <dgm:pt modelId="{9CA7FA1A-FF40-4010-9E64-856D3F434ABE}">
      <dgm:prSet phldrT="[Text]"/>
      <dgm:spPr/>
      <dgm:t>
        <a:bodyPr/>
        <a:lstStyle/>
        <a:p>
          <a:r>
            <a:rPr lang="id-ID" dirty="0" smtClean="0"/>
            <a:t>Pendidikan Anti Korupsi</a:t>
          </a:r>
          <a:endParaRPr lang="id-ID" dirty="0"/>
        </a:p>
      </dgm:t>
    </dgm:pt>
    <dgm:pt modelId="{91FFFEB5-CDCE-4528-808A-EDAD78B0EAB6}" type="parTrans" cxnId="{1D167588-86D8-4E78-937A-3AD39570D5E8}">
      <dgm:prSet/>
      <dgm:spPr/>
      <dgm:t>
        <a:bodyPr/>
        <a:lstStyle/>
        <a:p>
          <a:endParaRPr lang="id-ID"/>
        </a:p>
      </dgm:t>
    </dgm:pt>
    <dgm:pt modelId="{033CD124-82CA-4450-9480-AF31EAA9D95D}" type="sibTrans" cxnId="{1D167588-86D8-4E78-937A-3AD39570D5E8}">
      <dgm:prSet/>
      <dgm:spPr/>
      <dgm:t>
        <a:bodyPr/>
        <a:lstStyle/>
        <a:p>
          <a:endParaRPr lang="id-ID"/>
        </a:p>
      </dgm:t>
    </dgm:pt>
    <dgm:pt modelId="{53458AC6-5CFC-4D3F-9AE9-98802E75FF87}">
      <dgm:prSet phldrT="[Text]"/>
      <dgm:spPr/>
      <dgm:t>
        <a:bodyPr/>
        <a:lstStyle/>
        <a:p>
          <a:r>
            <a:rPr lang="id-ID" dirty="0" smtClean="0"/>
            <a:t>Pendidikan Karakter</a:t>
          </a:r>
          <a:endParaRPr lang="id-ID" dirty="0"/>
        </a:p>
      </dgm:t>
    </dgm:pt>
    <dgm:pt modelId="{2724D58E-2063-4954-849C-4AD54260F171}" type="parTrans" cxnId="{FB5ADFB3-39E3-46C0-B008-D18CFFF4CE35}">
      <dgm:prSet/>
      <dgm:spPr/>
      <dgm:t>
        <a:bodyPr/>
        <a:lstStyle/>
        <a:p>
          <a:endParaRPr lang="id-ID"/>
        </a:p>
      </dgm:t>
    </dgm:pt>
    <dgm:pt modelId="{BD940C40-3EF8-430C-8E1F-CFF6BAF1ED25}" type="sibTrans" cxnId="{FB5ADFB3-39E3-46C0-B008-D18CFFF4CE35}">
      <dgm:prSet/>
      <dgm:spPr/>
      <dgm:t>
        <a:bodyPr/>
        <a:lstStyle/>
        <a:p>
          <a:endParaRPr lang="id-ID"/>
        </a:p>
      </dgm:t>
    </dgm:pt>
    <dgm:pt modelId="{67D28ADF-691F-4083-B4ED-593FDF2E16F8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id-ID" dirty="0" smtClean="0"/>
            <a:t>Opini</a:t>
          </a:r>
          <a:endParaRPr lang="id-ID" dirty="0"/>
        </a:p>
      </dgm:t>
    </dgm:pt>
    <dgm:pt modelId="{C88F03DD-39C2-46EA-990C-840229D7D787}" type="parTrans" cxnId="{59B39331-6FA5-4E87-80D2-8094C02DA297}">
      <dgm:prSet/>
      <dgm:spPr/>
      <dgm:t>
        <a:bodyPr/>
        <a:lstStyle/>
        <a:p>
          <a:endParaRPr lang="id-ID"/>
        </a:p>
      </dgm:t>
    </dgm:pt>
    <dgm:pt modelId="{5FF82BD7-7980-41D1-8DE8-71B82C898576}" type="sibTrans" cxnId="{59B39331-6FA5-4E87-80D2-8094C02DA297}">
      <dgm:prSet/>
      <dgm:spPr/>
      <dgm:t>
        <a:bodyPr/>
        <a:lstStyle/>
        <a:p>
          <a:endParaRPr lang="id-ID"/>
        </a:p>
      </dgm:t>
    </dgm:pt>
    <dgm:pt modelId="{00693941-ADE6-42BE-8F81-DBFF5B7DEEE1}">
      <dgm:prSet phldrT="[Text]"/>
      <dgm:spPr/>
      <dgm:t>
        <a:bodyPr/>
        <a:lstStyle/>
        <a:p>
          <a:r>
            <a:rPr lang="id-ID" dirty="0" smtClean="0"/>
            <a:t>Gagasan - Ide</a:t>
          </a:r>
          <a:endParaRPr lang="id-ID" dirty="0"/>
        </a:p>
      </dgm:t>
    </dgm:pt>
    <dgm:pt modelId="{09DF7B99-4869-4582-9F4F-592154D38D44}" type="parTrans" cxnId="{E38C984B-D313-4D74-83F5-95EB51C6186F}">
      <dgm:prSet/>
      <dgm:spPr/>
      <dgm:t>
        <a:bodyPr/>
        <a:lstStyle/>
        <a:p>
          <a:endParaRPr lang="id-ID"/>
        </a:p>
      </dgm:t>
    </dgm:pt>
    <dgm:pt modelId="{099F1AC1-8525-40AD-9ACA-FD1A53996666}" type="sibTrans" cxnId="{E38C984B-D313-4D74-83F5-95EB51C6186F}">
      <dgm:prSet/>
      <dgm:spPr/>
      <dgm:t>
        <a:bodyPr/>
        <a:lstStyle/>
        <a:p>
          <a:endParaRPr lang="id-ID"/>
        </a:p>
      </dgm:t>
    </dgm:pt>
    <dgm:pt modelId="{9C90C322-551C-45FC-A925-65EE4CFED2CB}">
      <dgm:prSet phldrT="[Text]"/>
      <dgm:spPr/>
      <dgm:t>
        <a:bodyPr/>
        <a:lstStyle/>
        <a:p>
          <a:r>
            <a:rPr lang="id-ID" dirty="0" smtClean="0"/>
            <a:t>Metode Pencegahan dan Pemberantasan Korupsi</a:t>
          </a:r>
          <a:endParaRPr lang="id-ID" dirty="0"/>
        </a:p>
      </dgm:t>
    </dgm:pt>
    <dgm:pt modelId="{B9DC0518-06F1-4998-AA21-85C636A1BA71}" type="parTrans" cxnId="{1421DF5A-260D-437D-B4E9-76A0B217442F}">
      <dgm:prSet/>
      <dgm:spPr/>
      <dgm:t>
        <a:bodyPr/>
        <a:lstStyle/>
        <a:p>
          <a:endParaRPr lang="id-ID"/>
        </a:p>
      </dgm:t>
    </dgm:pt>
    <dgm:pt modelId="{149E4CC7-77FE-4773-96CA-EF733537620D}" type="sibTrans" cxnId="{1421DF5A-260D-437D-B4E9-76A0B217442F}">
      <dgm:prSet/>
      <dgm:spPr/>
      <dgm:t>
        <a:bodyPr/>
        <a:lstStyle/>
        <a:p>
          <a:endParaRPr lang="id-ID"/>
        </a:p>
      </dgm:t>
    </dgm:pt>
    <dgm:pt modelId="{180F5004-F8D5-4731-B612-1A5F998A6603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err="1" smtClean="0"/>
            <a:t>Gerakan</a:t>
          </a:r>
          <a:r>
            <a:rPr lang="en-US" dirty="0" smtClean="0"/>
            <a:t> Moral</a:t>
          </a:r>
          <a:r>
            <a:rPr lang="id-ID" dirty="0" smtClean="0"/>
            <a:t> </a:t>
          </a:r>
          <a:endParaRPr lang="id-ID" dirty="0"/>
        </a:p>
      </dgm:t>
    </dgm:pt>
    <dgm:pt modelId="{4825B7C4-7638-47DA-A798-A7651B839C41}" type="parTrans" cxnId="{82D2AF0B-6E7C-4CF0-A805-7C23CB906C73}">
      <dgm:prSet/>
      <dgm:spPr/>
      <dgm:t>
        <a:bodyPr/>
        <a:lstStyle/>
        <a:p>
          <a:endParaRPr lang="id-ID"/>
        </a:p>
      </dgm:t>
    </dgm:pt>
    <dgm:pt modelId="{85CB08C0-D518-4ADB-AE2E-3792B9D8FC0C}" type="sibTrans" cxnId="{82D2AF0B-6E7C-4CF0-A805-7C23CB906C73}">
      <dgm:prSet/>
      <dgm:spPr/>
      <dgm:t>
        <a:bodyPr/>
        <a:lstStyle/>
        <a:p>
          <a:endParaRPr lang="id-ID"/>
        </a:p>
      </dgm:t>
    </dgm:pt>
    <dgm:pt modelId="{6330EF7A-8D44-415C-930A-E6E0EA0468EB}">
      <dgm:prSet phldrT="[Text]"/>
      <dgm:spPr/>
      <dgm:t>
        <a:bodyPr/>
        <a:lstStyle/>
        <a:p>
          <a:r>
            <a:rPr lang="id-ID" dirty="0" smtClean="0"/>
            <a:t>Kampanye Ujian Bersih</a:t>
          </a:r>
          <a:endParaRPr lang="id-ID" dirty="0"/>
        </a:p>
      </dgm:t>
    </dgm:pt>
    <dgm:pt modelId="{356EA045-CE82-4B83-BE97-954B5597E886}" type="parTrans" cxnId="{D2EC1403-93BC-4FC3-90D8-AF75C7E72E55}">
      <dgm:prSet/>
      <dgm:spPr/>
      <dgm:t>
        <a:bodyPr/>
        <a:lstStyle/>
        <a:p>
          <a:endParaRPr lang="id-ID"/>
        </a:p>
      </dgm:t>
    </dgm:pt>
    <dgm:pt modelId="{2286405D-4D76-4811-97C3-3B3A89D586E7}" type="sibTrans" cxnId="{D2EC1403-93BC-4FC3-90D8-AF75C7E72E55}">
      <dgm:prSet/>
      <dgm:spPr/>
      <dgm:t>
        <a:bodyPr/>
        <a:lstStyle/>
        <a:p>
          <a:endParaRPr lang="id-ID"/>
        </a:p>
      </dgm:t>
    </dgm:pt>
    <dgm:pt modelId="{ED1A5A59-403A-40C6-B1CD-A53D583A413C}">
      <dgm:prSet phldrT="[Text]"/>
      <dgm:spPr/>
      <dgm:t>
        <a:bodyPr/>
        <a:lstStyle/>
        <a:p>
          <a:r>
            <a:rPr lang="id-ID" dirty="0" smtClean="0"/>
            <a:t>Mengangkat Isu Korupsi Lokal-Nasional ke Media</a:t>
          </a:r>
          <a:endParaRPr lang="id-ID" dirty="0"/>
        </a:p>
      </dgm:t>
    </dgm:pt>
    <dgm:pt modelId="{1210D89F-E8D3-49E7-88CE-D18DD9D34524}" type="parTrans" cxnId="{325F11BF-D9C4-4D8F-9D09-A430E363A4CB}">
      <dgm:prSet/>
      <dgm:spPr/>
      <dgm:t>
        <a:bodyPr/>
        <a:lstStyle/>
        <a:p>
          <a:endParaRPr lang="id-ID"/>
        </a:p>
      </dgm:t>
    </dgm:pt>
    <dgm:pt modelId="{223E404D-201B-45F6-B83F-900D7FBDFDFD}" type="sibTrans" cxnId="{325F11BF-D9C4-4D8F-9D09-A430E363A4CB}">
      <dgm:prSet/>
      <dgm:spPr/>
      <dgm:t>
        <a:bodyPr/>
        <a:lstStyle/>
        <a:p>
          <a:endParaRPr lang="id-ID"/>
        </a:p>
      </dgm:t>
    </dgm:pt>
    <dgm:pt modelId="{5F3F4E1E-5F1F-40C2-A641-EB987BBE7A10}">
      <dgm:prSet phldrT="[Text]"/>
      <dgm:spPr/>
      <dgm:t>
        <a:bodyPr/>
        <a:lstStyle/>
        <a:p>
          <a:r>
            <a:rPr lang="id-ID" i="1" dirty="0" smtClean="0"/>
            <a:t>Pressure Group</a:t>
          </a:r>
          <a:endParaRPr lang="id-ID" i="1" dirty="0"/>
        </a:p>
      </dgm:t>
    </dgm:pt>
    <dgm:pt modelId="{FF20194C-6313-44FB-9332-1D168B988166}" type="parTrans" cxnId="{B89F0F1B-1D78-4699-B133-6E6B196B292D}">
      <dgm:prSet/>
      <dgm:spPr/>
      <dgm:t>
        <a:bodyPr/>
        <a:lstStyle/>
        <a:p>
          <a:endParaRPr lang="id-ID"/>
        </a:p>
      </dgm:t>
    </dgm:pt>
    <dgm:pt modelId="{4714CC01-8448-456D-AE28-B34273AF40B8}" type="sibTrans" cxnId="{B89F0F1B-1D78-4699-B133-6E6B196B292D}">
      <dgm:prSet/>
      <dgm:spPr/>
      <dgm:t>
        <a:bodyPr/>
        <a:lstStyle/>
        <a:p>
          <a:endParaRPr lang="id-ID"/>
        </a:p>
      </dgm:t>
    </dgm:pt>
    <dgm:pt modelId="{1EECB169-593F-44BF-B73C-0258CDEEA8BF}">
      <dgm:prSet phldrT="[Text]"/>
      <dgm:spPr/>
      <dgm:t>
        <a:bodyPr/>
        <a:lstStyle/>
        <a:p>
          <a:r>
            <a:rPr lang="id-ID" dirty="0" smtClean="0"/>
            <a:t>Kampanye Anti-Korupsi</a:t>
          </a:r>
          <a:endParaRPr lang="id-ID" dirty="0"/>
        </a:p>
      </dgm:t>
    </dgm:pt>
    <dgm:pt modelId="{7899F27B-ADF3-4208-8B27-ED665F9AD29B}" type="parTrans" cxnId="{E31600B3-8CFC-49F6-9F05-E86AEEE530FB}">
      <dgm:prSet/>
      <dgm:spPr/>
      <dgm:t>
        <a:bodyPr/>
        <a:lstStyle/>
        <a:p>
          <a:endParaRPr lang="id-ID"/>
        </a:p>
      </dgm:t>
    </dgm:pt>
    <dgm:pt modelId="{3DF36C15-B1F6-4E28-B4CD-D110891E2380}" type="sibTrans" cxnId="{E31600B3-8CFC-49F6-9F05-E86AEEE530FB}">
      <dgm:prSet/>
      <dgm:spPr/>
      <dgm:t>
        <a:bodyPr/>
        <a:lstStyle/>
        <a:p>
          <a:endParaRPr lang="id-ID"/>
        </a:p>
      </dgm:t>
    </dgm:pt>
    <dgm:pt modelId="{610B6378-63B4-4E5C-948B-C36D923BF5CE}" type="pres">
      <dgm:prSet presAssocID="{702A66EA-841D-451C-8BEF-2903659226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31A7667E-A0AC-46A4-9083-296CE61B28A5}" type="pres">
      <dgm:prSet presAssocID="{702A66EA-841D-451C-8BEF-2903659226B9}" presName="tSp" presStyleCnt="0"/>
      <dgm:spPr/>
    </dgm:pt>
    <dgm:pt modelId="{50DD4A91-7EBB-4354-86DE-57C143CC70C4}" type="pres">
      <dgm:prSet presAssocID="{702A66EA-841D-451C-8BEF-2903659226B9}" presName="bSp" presStyleCnt="0"/>
      <dgm:spPr/>
    </dgm:pt>
    <dgm:pt modelId="{7EBF1E1E-DAF5-4A3A-8309-F229AA618B82}" type="pres">
      <dgm:prSet presAssocID="{702A66EA-841D-451C-8BEF-2903659226B9}" presName="process" presStyleCnt="0"/>
      <dgm:spPr/>
    </dgm:pt>
    <dgm:pt modelId="{C4FC8A35-9C68-42EB-A02E-02D95669FA22}" type="pres">
      <dgm:prSet presAssocID="{F8D10875-CA0C-4FC6-B836-6A21F6BE8B99}" presName="composite1" presStyleCnt="0"/>
      <dgm:spPr/>
    </dgm:pt>
    <dgm:pt modelId="{C1BE2F8B-92BC-4A4D-BB03-0D842EF7D54D}" type="pres">
      <dgm:prSet presAssocID="{F8D10875-CA0C-4FC6-B836-6A21F6BE8B99}" presName="dummyNode1" presStyleLbl="node1" presStyleIdx="0" presStyleCnt="3"/>
      <dgm:spPr/>
    </dgm:pt>
    <dgm:pt modelId="{637501EA-9045-40E3-8A64-A7B55906FCB6}" type="pres">
      <dgm:prSet presAssocID="{F8D10875-CA0C-4FC6-B836-6A21F6BE8B99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6ECB040-DCC7-4145-8B3D-BEB4215CF7BF}" type="pres">
      <dgm:prSet presAssocID="{F8D10875-CA0C-4FC6-B836-6A21F6BE8B99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49728ED-D529-4BED-A232-D66FE767C85C}" type="pres">
      <dgm:prSet presAssocID="{F8D10875-CA0C-4FC6-B836-6A21F6BE8B99}" presName="parentNode1" presStyleLbl="node1" presStyleIdx="0" presStyleCnt="3" custLinFactNeighborY="-5306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38316AF-E48B-4228-93C7-AF7F0EADB519}" type="pres">
      <dgm:prSet presAssocID="{F8D10875-CA0C-4FC6-B836-6A21F6BE8B99}" presName="connSite1" presStyleCnt="0"/>
      <dgm:spPr/>
    </dgm:pt>
    <dgm:pt modelId="{A4E55111-DA46-478C-86F2-0668759506D6}" type="pres">
      <dgm:prSet presAssocID="{E4E60512-375F-4D4F-AB31-5BFB6F78D6F4}" presName="Name9" presStyleLbl="sibTrans2D1" presStyleIdx="0" presStyleCnt="2" custLinFactNeighborY="-13853"/>
      <dgm:spPr/>
      <dgm:t>
        <a:bodyPr/>
        <a:lstStyle/>
        <a:p>
          <a:endParaRPr lang="id-ID"/>
        </a:p>
      </dgm:t>
    </dgm:pt>
    <dgm:pt modelId="{6852E7E0-2313-4C45-90E2-664CEC4D8F7E}" type="pres">
      <dgm:prSet presAssocID="{67D28ADF-691F-4083-B4ED-593FDF2E16F8}" presName="composite2" presStyleCnt="0"/>
      <dgm:spPr/>
    </dgm:pt>
    <dgm:pt modelId="{118AD793-C449-4E1A-9B30-2FBD8EE09723}" type="pres">
      <dgm:prSet presAssocID="{67D28ADF-691F-4083-B4ED-593FDF2E16F8}" presName="dummyNode2" presStyleLbl="node1" presStyleIdx="0" presStyleCnt="3"/>
      <dgm:spPr/>
    </dgm:pt>
    <dgm:pt modelId="{97D319C9-E5DD-486F-A786-A5AF51C50B3E}" type="pres">
      <dgm:prSet presAssocID="{67D28ADF-691F-4083-B4ED-593FDF2E16F8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01C44C0-61B1-4CFC-A477-219D67971A75}" type="pres">
      <dgm:prSet presAssocID="{67D28ADF-691F-4083-B4ED-593FDF2E16F8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23BD848-82A5-4C32-8376-0B337832DB09}" type="pres">
      <dgm:prSet presAssocID="{67D28ADF-691F-4083-B4ED-593FDF2E16F8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E4D81BF-521D-460E-ACAB-BFB34B2A3254}" type="pres">
      <dgm:prSet presAssocID="{67D28ADF-691F-4083-B4ED-593FDF2E16F8}" presName="connSite2" presStyleCnt="0"/>
      <dgm:spPr/>
    </dgm:pt>
    <dgm:pt modelId="{8E2D3F54-E6F2-4866-9555-AA2C9A2D17A2}" type="pres">
      <dgm:prSet presAssocID="{5FF82BD7-7980-41D1-8DE8-71B82C898576}" presName="Name18" presStyleLbl="sibTrans2D1" presStyleIdx="1" presStyleCnt="2" custLinFactNeighborY="7264"/>
      <dgm:spPr/>
      <dgm:t>
        <a:bodyPr/>
        <a:lstStyle/>
        <a:p>
          <a:endParaRPr lang="id-ID"/>
        </a:p>
      </dgm:t>
    </dgm:pt>
    <dgm:pt modelId="{04A73D33-246F-44BC-B956-A9E001841013}" type="pres">
      <dgm:prSet presAssocID="{180F5004-F8D5-4731-B612-1A5F998A6603}" presName="composite1" presStyleCnt="0"/>
      <dgm:spPr/>
    </dgm:pt>
    <dgm:pt modelId="{2F8F7918-7628-43BB-B2A5-C74447910B26}" type="pres">
      <dgm:prSet presAssocID="{180F5004-F8D5-4731-B612-1A5F998A6603}" presName="dummyNode1" presStyleLbl="node1" presStyleIdx="1" presStyleCnt="3"/>
      <dgm:spPr/>
    </dgm:pt>
    <dgm:pt modelId="{0EBDDDCA-52D5-4D8B-AB3E-D53EC6424E9A}" type="pres">
      <dgm:prSet presAssocID="{180F5004-F8D5-4731-B612-1A5F998A6603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70E6C77-6D84-4389-8C6A-B1680DB9BA45}" type="pres">
      <dgm:prSet presAssocID="{180F5004-F8D5-4731-B612-1A5F998A6603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7540D3B-E1C7-410E-AB72-BC77900FA642}" type="pres">
      <dgm:prSet presAssocID="{180F5004-F8D5-4731-B612-1A5F998A6603}" presName="parentNode1" presStyleLbl="node1" presStyleIdx="2" presStyleCnt="3" custLinFactNeighborX="-11683" custLinFactNeighborY="-62132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D9CEB2F-9157-4E40-9E28-A1C81D078C0E}" type="pres">
      <dgm:prSet presAssocID="{180F5004-F8D5-4731-B612-1A5F998A6603}" presName="connSite1" presStyleCnt="0"/>
      <dgm:spPr/>
    </dgm:pt>
  </dgm:ptLst>
  <dgm:cxnLst>
    <dgm:cxn modelId="{DA39FE55-8F45-4055-BC8D-4A7590FE67AB}" type="presOf" srcId="{E4E60512-375F-4D4F-AB31-5BFB6F78D6F4}" destId="{A4E55111-DA46-478C-86F2-0668759506D6}" srcOrd="0" destOrd="0" presId="urn:microsoft.com/office/officeart/2005/8/layout/hProcess4"/>
    <dgm:cxn modelId="{1421DF5A-260D-437D-B4E9-76A0B217442F}" srcId="{67D28ADF-691F-4083-B4ED-593FDF2E16F8}" destId="{9C90C322-551C-45FC-A925-65EE4CFED2CB}" srcOrd="1" destOrd="0" parTransId="{B9DC0518-06F1-4998-AA21-85C636A1BA71}" sibTransId="{149E4CC7-77FE-4773-96CA-EF733537620D}"/>
    <dgm:cxn modelId="{E38C984B-D313-4D74-83F5-95EB51C6186F}" srcId="{67D28ADF-691F-4083-B4ED-593FDF2E16F8}" destId="{00693941-ADE6-42BE-8F81-DBFF5B7DEEE1}" srcOrd="0" destOrd="0" parTransId="{09DF7B99-4869-4582-9F4F-592154D38D44}" sibTransId="{099F1AC1-8525-40AD-9ACA-FD1A53996666}"/>
    <dgm:cxn modelId="{6CCE8D49-571D-4455-9B6F-29B97B1484FA}" type="presOf" srcId="{53458AC6-5CFC-4D3F-9AE9-98802E75FF87}" destId="{637501EA-9045-40E3-8A64-A7B55906FCB6}" srcOrd="0" destOrd="1" presId="urn:microsoft.com/office/officeart/2005/8/layout/hProcess4"/>
    <dgm:cxn modelId="{D2EC1403-93BC-4FC3-90D8-AF75C7E72E55}" srcId="{F8D10875-CA0C-4FC6-B836-6A21F6BE8B99}" destId="{6330EF7A-8D44-415C-930A-E6E0EA0468EB}" srcOrd="2" destOrd="0" parTransId="{356EA045-CE82-4B83-BE97-954B5597E886}" sibTransId="{2286405D-4D76-4811-97C3-3B3A89D586E7}"/>
    <dgm:cxn modelId="{3BE53747-57D1-4619-90F2-B48A0892D5BA}" srcId="{702A66EA-841D-451C-8BEF-2903659226B9}" destId="{F8D10875-CA0C-4FC6-B836-6A21F6BE8B99}" srcOrd="0" destOrd="0" parTransId="{870E5085-04A4-410B-AF03-A8F077BF0016}" sibTransId="{E4E60512-375F-4D4F-AB31-5BFB6F78D6F4}"/>
    <dgm:cxn modelId="{8A32114F-8EAC-4F77-AEA9-52C189AEBFC1}" type="presOf" srcId="{67D28ADF-691F-4083-B4ED-593FDF2E16F8}" destId="{323BD848-82A5-4C32-8376-0B337832DB09}" srcOrd="0" destOrd="0" presId="urn:microsoft.com/office/officeart/2005/8/layout/hProcess4"/>
    <dgm:cxn modelId="{59B39331-6FA5-4E87-80D2-8094C02DA297}" srcId="{702A66EA-841D-451C-8BEF-2903659226B9}" destId="{67D28ADF-691F-4083-B4ED-593FDF2E16F8}" srcOrd="1" destOrd="0" parTransId="{C88F03DD-39C2-46EA-990C-840229D7D787}" sibTransId="{5FF82BD7-7980-41D1-8DE8-71B82C898576}"/>
    <dgm:cxn modelId="{5C7C4AF5-5809-4548-BBCE-71EE072D25D0}" type="presOf" srcId="{1EECB169-593F-44BF-B73C-0258CDEEA8BF}" destId="{0EBDDDCA-52D5-4D8B-AB3E-D53EC6424E9A}" srcOrd="0" destOrd="1" presId="urn:microsoft.com/office/officeart/2005/8/layout/hProcess4"/>
    <dgm:cxn modelId="{1D167588-86D8-4E78-937A-3AD39570D5E8}" srcId="{F8D10875-CA0C-4FC6-B836-6A21F6BE8B99}" destId="{9CA7FA1A-FF40-4010-9E64-856D3F434ABE}" srcOrd="0" destOrd="0" parTransId="{91FFFEB5-CDCE-4528-808A-EDAD78B0EAB6}" sibTransId="{033CD124-82CA-4450-9480-AF31EAA9D95D}"/>
    <dgm:cxn modelId="{5F031D22-A527-4392-825C-EEF6B003CAE1}" type="presOf" srcId="{9CA7FA1A-FF40-4010-9E64-856D3F434ABE}" destId="{637501EA-9045-40E3-8A64-A7B55906FCB6}" srcOrd="0" destOrd="0" presId="urn:microsoft.com/office/officeart/2005/8/layout/hProcess4"/>
    <dgm:cxn modelId="{3214C927-1DE6-49EB-91A4-070AAB11D1A4}" type="presOf" srcId="{180F5004-F8D5-4731-B612-1A5F998A6603}" destId="{57540D3B-E1C7-410E-AB72-BC77900FA642}" srcOrd="0" destOrd="0" presId="urn:microsoft.com/office/officeart/2005/8/layout/hProcess4"/>
    <dgm:cxn modelId="{A417A180-6B84-4307-92A8-4A8A0726E42A}" type="presOf" srcId="{9C90C322-551C-45FC-A925-65EE4CFED2CB}" destId="{97D319C9-E5DD-486F-A786-A5AF51C50B3E}" srcOrd="0" destOrd="1" presId="urn:microsoft.com/office/officeart/2005/8/layout/hProcess4"/>
    <dgm:cxn modelId="{B25E9266-F068-4C79-8E83-6165160A6496}" type="presOf" srcId="{702A66EA-841D-451C-8BEF-2903659226B9}" destId="{610B6378-63B4-4E5C-948B-C36D923BF5CE}" srcOrd="0" destOrd="0" presId="urn:microsoft.com/office/officeart/2005/8/layout/hProcess4"/>
    <dgm:cxn modelId="{119B49CD-D907-4534-B072-59D2630CCF82}" type="presOf" srcId="{9C90C322-551C-45FC-A925-65EE4CFED2CB}" destId="{201C44C0-61B1-4CFC-A477-219D67971A75}" srcOrd="1" destOrd="1" presId="urn:microsoft.com/office/officeart/2005/8/layout/hProcess4"/>
    <dgm:cxn modelId="{C1A20D15-2E8D-4F61-B5C7-28D50BD2ABDD}" type="presOf" srcId="{00693941-ADE6-42BE-8F81-DBFF5B7DEEE1}" destId="{97D319C9-E5DD-486F-A786-A5AF51C50B3E}" srcOrd="0" destOrd="0" presId="urn:microsoft.com/office/officeart/2005/8/layout/hProcess4"/>
    <dgm:cxn modelId="{DB500615-5640-46D5-AEB8-0E7BB7FD938C}" type="presOf" srcId="{F8D10875-CA0C-4FC6-B836-6A21F6BE8B99}" destId="{149728ED-D529-4BED-A232-D66FE767C85C}" srcOrd="0" destOrd="0" presId="urn:microsoft.com/office/officeart/2005/8/layout/hProcess4"/>
    <dgm:cxn modelId="{A2C5E685-E24C-43B6-974D-D33A02B6D257}" type="presOf" srcId="{9CA7FA1A-FF40-4010-9E64-856D3F434ABE}" destId="{76ECB040-DCC7-4145-8B3D-BEB4215CF7BF}" srcOrd="1" destOrd="0" presId="urn:microsoft.com/office/officeart/2005/8/layout/hProcess4"/>
    <dgm:cxn modelId="{E31600B3-8CFC-49F6-9F05-E86AEEE530FB}" srcId="{180F5004-F8D5-4731-B612-1A5F998A6603}" destId="{1EECB169-593F-44BF-B73C-0258CDEEA8BF}" srcOrd="1" destOrd="0" parTransId="{7899F27B-ADF3-4208-8B27-ED665F9AD29B}" sibTransId="{3DF36C15-B1F6-4E28-B4CD-D110891E2380}"/>
    <dgm:cxn modelId="{B9CEC5D2-CAE7-4864-B070-A59575363323}" type="presOf" srcId="{53458AC6-5CFC-4D3F-9AE9-98802E75FF87}" destId="{76ECB040-DCC7-4145-8B3D-BEB4215CF7BF}" srcOrd="1" destOrd="1" presId="urn:microsoft.com/office/officeart/2005/8/layout/hProcess4"/>
    <dgm:cxn modelId="{63A8FBF3-3121-46C3-AEE0-650ACDBA2BCB}" type="presOf" srcId="{5F3F4E1E-5F1F-40C2-A641-EB987BBE7A10}" destId="{0EBDDDCA-52D5-4D8B-AB3E-D53EC6424E9A}" srcOrd="0" destOrd="0" presId="urn:microsoft.com/office/officeart/2005/8/layout/hProcess4"/>
    <dgm:cxn modelId="{A082DD3C-A046-46B1-B2E0-40B898C6DEEC}" type="presOf" srcId="{ED1A5A59-403A-40C6-B1CD-A53D583A413C}" destId="{201C44C0-61B1-4CFC-A477-219D67971A75}" srcOrd="1" destOrd="2" presId="urn:microsoft.com/office/officeart/2005/8/layout/hProcess4"/>
    <dgm:cxn modelId="{8A68B29F-4E88-4666-A4FB-F6F286F3A612}" type="presOf" srcId="{00693941-ADE6-42BE-8F81-DBFF5B7DEEE1}" destId="{201C44C0-61B1-4CFC-A477-219D67971A75}" srcOrd="1" destOrd="0" presId="urn:microsoft.com/office/officeart/2005/8/layout/hProcess4"/>
    <dgm:cxn modelId="{820824C3-4407-4FD8-B49D-AEF24C657938}" type="presOf" srcId="{6330EF7A-8D44-415C-930A-E6E0EA0468EB}" destId="{637501EA-9045-40E3-8A64-A7B55906FCB6}" srcOrd="0" destOrd="2" presId="urn:microsoft.com/office/officeart/2005/8/layout/hProcess4"/>
    <dgm:cxn modelId="{FB5ADFB3-39E3-46C0-B008-D18CFFF4CE35}" srcId="{F8D10875-CA0C-4FC6-B836-6A21F6BE8B99}" destId="{53458AC6-5CFC-4D3F-9AE9-98802E75FF87}" srcOrd="1" destOrd="0" parTransId="{2724D58E-2063-4954-849C-4AD54260F171}" sibTransId="{BD940C40-3EF8-430C-8E1F-CFF6BAF1ED25}"/>
    <dgm:cxn modelId="{457D5E57-D429-4A9D-A8B4-F42BAFF30728}" type="presOf" srcId="{5FF82BD7-7980-41D1-8DE8-71B82C898576}" destId="{8E2D3F54-E6F2-4866-9555-AA2C9A2D17A2}" srcOrd="0" destOrd="0" presId="urn:microsoft.com/office/officeart/2005/8/layout/hProcess4"/>
    <dgm:cxn modelId="{4F97BA9B-018D-4C50-9F39-3290694DD0EF}" type="presOf" srcId="{1EECB169-593F-44BF-B73C-0258CDEEA8BF}" destId="{270E6C77-6D84-4389-8C6A-B1680DB9BA45}" srcOrd="1" destOrd="1" presId="urn:microsoft.com/office/officeart/2005/8/layout/hProcess4"/>
    <dgm:cxn modelId="{325F11BF-D9C4-4D8F-9D09-A430E363A4CB}" srcId="{67D28ADF-691F-4083-B4ED-593FDF2E16F8}" destId="{ED1A5A59-403A-40C6-B1CD-A53D583A413C}" srcOrd="2" destOrd="0" parTransId="{1210D89F-E8D3-49E7-88CE-D18DD9D34524}" sibTransId="{223E404D-201B-45F6-B83F-900D7FBDFDFD}"/>
    <dgm:cxn modelId="{82D2AF0B-6E7C-4CF0-A805-7C23CB906C73}" srcId="{702A66EA-841D-451C-8BEF-2903659226B9}" destId="{180F5004-F8D5-4731-B612-1A5F998A6603}" srcOrd="2" destOrd="0" parTransId="{4825B7C4-7638-47DA-A798-A7651B839C41}" sibTransId="{85CB08C0-D518-4ADB-AE2E-3792B9D8FC0C}"/>
    <dgm:cxn modelId="{B89F0F1B-1D78-4699-B133-6E6B196B292D}" srcId="{180F5004-F8D5-4731-B612-1A5F998A6603}" destId="{5F3F4E1E-5F1F-40C2-A641-EB987BBE7A10}" srcOrd="0" destOrd="0" parTransId="{FF20194C-6313-44FB-9332-1D168B988166}" sibTransId="{4714CC01-8448-456D-AE28-B34273AF40B8}"/>
    <dgm:cxn modelId="{C32FBD62-22FF-4292-A3D7-96ADD7312FE8}" type="presOf" srcId="{6330EF7A-8D44-415C-930A-E6E0EA0468EB}" destId="{76ECB040-DCC7-4145-8B3D-BEB4215CF7BF}" srcOrd="1" destOrd="2" presId="urn:microsoft.com/office/officeart/2005/8/layout/hProcess4"/>
    <dgm:cxn modelId="{8C103BC4-F2F1-4A01-B71F-656D3B6B56BF}" type="presOf" srcId="{ED1A5A59-403A-40C6-B1CD-A53D583A413C}" destId="{97D319C9-E5DD-486F-A786-A5AF51C50B3E}" srcOrd="0" destOrd="2" presId="urn:microsoft.com/office/officeart/2005/8/layout/hProcess4"/>
    <dgm:cxn modelId="{EEC8256A-9982-4C4C-8267-3EA42B94EEE9}" type="presOf" srcId="{5F3F4E1E-5F1F-40C2-A641-EB987BBE7A10}" destId="{270E6C77-6D84-4389-8C6A-B1680DB9BA45}" srcOrd="1" destOrd="0" presId="urn:microsoft.com/office/officeart/2005/8/layout/hProcess4"/>
    <dgm:cxn modelId="{1856CE7B-CDA0-43F1-925A-B8951BCE4AB3}" type="presParOf" srcId="{610B6378-63B4-4E5C-948B-C36D923BF5CE}" destId="{31A7667E-A0AC-46A4-9083-296CE61B28A5}" srcOrd="0" destOrd="0" presId="urn:microsoft.com/office/officeart/2005/8/layout/hProcess4"/>
    <dgm:cxn modelId="{94AD9C1A-F795-4E7A-A36C-9C20F74236F9}" type="presParOf" srcId="{610B6378-63B4-4E5C-948B-C36D923BF5CE}" destId="{50DD4A91-7EBB-4354-86DE-57C143CC70C4}" srcOrd="1" destOrd="0" presId="urn:microsoft.com/office/officeart/2005/8/layout/hProcess4"/>
    <dgm:cxn modelId="{5320B0F8-ABA3-4B20-A2F3-6FAFB81DFC23}" type="presParOf" srcId="{610B6378-63B4-4E5C-948B-C36D923BF5CE}" destId="{7EBF1E1E-DAF5-4A3A-8309-F229AA618B82}" srcOrd="2" destOrd="0" presId="urn:microsoft.com/office/officeart/2005/8/layout/hProcess4"/>
    <dgm:cxn modelId="{4D64FD64-1C42-4632-AD2F-CDA852D2464F}" type="presParOf" srcId="{7EBF1E1E-DAF5-4A3A-8309-F229AA618B82}" destId="{C4FC8A35-9C68-42EB-A02E-02D95669FA22}" srcOrd="0" destOrd="0" presId="urn:microsoft.com/office/officeart/2005/8/layout/hProcess4"/>
    <dgm:cxn modelId="{8D448BDC-C815-48E5-AFF0-4EDDD31DE4FD}" type="presParOf" srcId="{C4FC8A35-9C68-42EB-A02E-02D95669FA22}" destId="{C1BE2F8B-92BC-4A4D-BB03-0D842EF7D54D}" srcOrd="0" destOrd="0" presId="urn:microsoft.com/office/officeart/2005/8/layout/hProcess4"/>
    <dgm:cxn modelId="{66DCF0B2-5C58-4AF5-9B84-62CE5C87C060}" type="presParOf" srcId="{C4FC8A35-9C68-42EB-A02E-02D95669FA22}" destId="{637501EA-9045-40E3-8A64-A7B55906FCB6}" srcOrd="1" destOrd="0" presId="urn:microsoft.com/office/officeart/2005/8/layout/hProcess4"/>
    <dgm:cxn modelId="{F6625E9F-D171-4EAC-A38B-89C4346E6C68}" type="presParOf" srcId="{C4FC8A35-9C68-42EB-A02E-02D95669FA22}" destId="{76ECB040-DCC7-4145-8B3D-BEB4215CF7BF}" srcOrd="2" destOrd="0" presId="urn:microsoft.com/office/officeart/2005/8/layout/hProcess4"/>
    <dgm:cxn modelId="{10B0AC07-0F9C-466B-BC3D-1C1EA8D6B109}" type="presParOf" srcId="{C4FC8A35-9C68-42EB-A02E-02D95669FA22}" destId="{149728ED-D529-4BED-A232-D66FE767C85C}" srcOrd="3" destOrd="0" presId="urn:microsoft.com/office/officeart/2005/8/layout/hProcess4"/>
    <dgm:cxn modelId="{B859E223-4D01-4CA4-A96C-F9C8994AAD65}" type="presParOf" srcId="{C4FC8A35-9C68-42EB-A02E-02D95669FA22}" destId="{D38316AF-E48B-4228-93C7-AF7F0EADB519}" srcOrd="4" destOrd="0" presId="urn:microsoft.com/office/officeart/2005/8/layout/hProcess4"/>
    <dgm:cxn modelId="{75D3D319-CED4-41F9-89A5-42F0BB43A3A9}" type="presParOf" srcId="{7EBF1E1E-DAF5-4A3A-8309-F229AA618B82}" destId="{A4E55111-DA46-478C-86F2-0668759506D6}" srcOrd="1" destOrd="0" presId="urn:microsoft.com/office/officeart/2005/8/layout/hProcess4"/>
    <dgm:cxn modelId="{31D757C8-CB3A-4BDE-A469-0633E41BB795}" type="presParOf" srcId="{7EBF1E1E-DAF5-4A3A-8309-F229AA618B82}" destId="{6852E7E0-2313-4C45-90E2-664CEC4D8F7E}" srcOrd="2" destOrd="0" presId="urn:microsoft.com/office/officeart/2005/8/layout/hProcess4"/>
    <dgm:cxn modelId="{6D862787-503F-4AE7-B4B8-DB3473CCC0BC}" type="presParOf" srcId="{6852E7E0-2313-4C45-90E2-664CEC4D8F7E}" destId="{118AD793-C449-4E1A-9B30-2FBD8EE09723}" srcOrd="0" destOrd="0" presId="urn:microsoft.com/office/officeart/2005/8/layout/hProcess4"/>
    <dgm:cxn modelId="{6CEBAC4C-07E3-48D9-81FE-539A03A0783B}" type="presParOf" srcId="{6852E7E0-2313-4C45-90E2-664CEC4D8F7E}" destId="{97D319C9-E5DD-486F-A786-A5AF51C50B3E}" srcOrd="1" destOrd="0" presId="urn:microsoft.com/office/officeart/2005/8/layout/hProcess4"/>
    <dgm:cxn modelId="{7292043E-3331-4C41-B129-D822AFF55016}" type="presParOf" srcId="{6852E7E0-2313-4C45-90E2-664CEC4D8F7E}" destId="{201C44C0-61B1-4CFC-A477-219D67971A75}" srcOrd="2" destOrd="0" presId="urn:microsoft.com/office/officeart/2005/8/layout/hProcess4"/>
    <dgm:cxn modelId="{61D75DB6-E50A-4D69-8052-6C89B49BE461}" type="presParOf" srcId="{6852E7E0-2313-4C45-90E2-664CEC4D8F7E}" destId="{323BD848-82A5-4C32-8376-0B337832DB09}" srcOrd="3" destOrd="0" presId="urn:microsoft.com/office/officeart/2005/8/layout/hProcess4"/>
    <dgm:cxn modelId="{69FDFFC6-7996-4A84-9FC7-11410BC57E12}" type="presParOf" srcId="{6852E7E0-2313-4C45-90E2-664CEC4D8F7E}" destId="{EE4D81BF-521D-460E-ACAB-BFB34B2A3254}" srcOrd="4" destOrd="0" presId="urn:microsoft.com/office/officeart/2005/8/layout/hProcess4"/>
    <dgm:cxn modelId="{226774DB-28C3-4B09-9552-2DC75E160CBB}" type="presParOf" srcId="{7EBF1E1E-DAF5-4A3A-8309-F229AA618B82}" destId="{8E2D3F54-E6F2-4866-9555-AA2C9A2D17A2}" srcOrd="3" destOrd="0" presId="urn:microsoft.com/office/officeart/2005/8/layout/hProcess4"/>
    <dgm:cxn modelId="{C783FBBA-4587-48D2-9288-62F4F660B9F7}" type="presParOf" srcId="{7EBF1E1E-DAF5-4A3A-8309-F229AA618B82}" destId="{04A73D33-246F-44BC-B956-A9E001841013}" srcOrd="4" destOrd="0" presId="urn:microsoft.com/office/officeart/2005/8/layout/hProcess4"/>
    <dgm:cxn modelId="{DAF05F57-EFB6-4D27-8970-728791262486}" type="presParOf" srcId="{04A73D33-246F-44BC-B956-A9E001841013}" destId="{2F8F7918-7628-43BB-B2A5-C74447910B26}" srcOrd="0" destOrd="0" presId="urn:microsoft.com/office/officeart/2005/8/layout/hProcess4"/>
    <dgm:cxn modelId="{7C323B35-ABBC-42FF-A3AF-BFB327E70EB6}" type="presParOf" srcId="{04A73D33-246F-44BC-B956-A9E001841013}" destId="{0EBDDDCA-52D5-4D8B-AB3E-D53EC6424E9A}" srcOrd="1" destOrd="0" presId="urn:microsoft.com/office/officeart/2005/8/layout/hProcess4"/>
    <dgm:cxn modelId="{BB2F0454-A504-43E4-9B0E-1DD272771F10}" type="presParOf" srcId="{04A73D33-246F-44BC-B956-A9E001841013}" destId="{270E6C77-6D84-4389-8C6A-B1680DB9BA45}" srcOrd="2" destOrd="0" presId="urn:microsoft.com/office/officeart/2005/8/layout/hProcess4"/>
    <dgm:cxn modelId="{4362020A-59CF-403E-9582-5DB5B1AB80A3}" type="presParOf" srcId="{04A73D33-246F-44BC-B956-A9E001841013}" destId="{57540D3B-E1C7-410E-AB72-BC77900FA642}" srcOrd="3" destOrd="0" presId="urn:microsoft.com/office/officeart/2005/8/layout/hProcess4"/>
    <dgm:cxn modelId="{E201573D-F540-48D8-9353-BDB450AB49E6}" type="presParOf" srcId="{04A73D33-246F-44BC-B956-A9E001841013}" destId="{8D9CEB2F-9157-4E40-9E28-A1C81D078C0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501EA-9045-40E3-8A64-A7B55906FCB6}">
      <dsp:nvSpPr>
        <dsp:cNvPr id="0" name=""/>
        <dsp:cNvSpPr/>
      </dsp:nvSpPr>
      <dsp:spPr>
        <a:xfrm>
          <a:off x="266" y="1589832"/>
          <a:ext cx="2570496" cy="2120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Pendidikan Anti Korupsi</a:t>
          </a:r>
          <a:endParaRPr lang="id-ID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Pendidikan Karakter</a:t>
          </a:r>
          <a:endParaRPr lang="id-ID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Kampanye Ujian Bersih</a:t>
          </a:r>
          <a:endParaRPr lang="id-ID" sz="1700" kern="1200" dirty="0"/>
        </a:p>
      </dsp:txBody>
      <dsp:txXfrm>
        <a:off x="49056" y="1638622"/>
        <a:ext cx="2472916" cy="1568230"/>
      </dsp:txXfrm>
    </dsp:sp>
    <dsp:sp modelId="{A4E55111-DA46-478C-86F2-0668759506D6}">
      <dsp:nvSpPr>
        <dsp:cNvPr id="0" name=""/>
        <dsp:cNvSpPr/>
      </dsp:nvSpPr>
      <dsp:spPr>
        <a:xfrm>
          <a:off x="1565961" y="1482325"/>
          <a:ext cx="2821371" cy="2821371"/>
        </a:xfrm>
        <a:prstGeom prst="leftCircularArrow">
          <a:avLst>
            <a:gd name="adj1" fmla="val 2835"/>
            <a:gd name="adj2" fmla="val 346268"/>
            <a:gd name="adj3" fmla="val 2846955"/>
            <a:gd name="adj4" fmla="val 9749665"/>
            <a:gd name="adj5" fmla="val 330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728ED-D529-4BED-A232-D66FE767C85C}">
      <dsp:nvSpPr>
        <dsp:cNvPr id="0" name=""/>
        <dsp:cNvSpPr/>
      </dsp:nvSpPr>
      <dsp:spPr>
        <a:xfrm>
          <a:off x="571487" y="2773500"/>
          <a:ext cx="2284886" cy="9086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/>
            <a:t>Pencegahan</a:t>
          </a:r>
          <a:endParaRPr lang="id-ID" sz="2800" kern="1200" dirty="0"/>
        </a:p>
      </dsp:txBody>
      <dsp:txXfrm>
        <a:off x="598100" y="2800113"/>
        <a:ext cx="2231660" cy="855397"/>
      </dsp:txXfrm>
    </dsp:sp>
    <dsp:sp modelId="{97D319C9-E5DD-486F-A786-A5AF51C50B3E}">
      <dsp:nvSpPr>
        <dsp:cNvPr id="0" name=""/>
        <dsp:cNvSpPr/>
      </dsp:nvSpPr>
      <dsp:spPr>
        <a:xfrm>
          <a:off x="3237252" y="1589832"/>
          <a:ext cx="2570496" cy="2120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Gagasan - Ide</a:t>
          </a:r>
          <a:endParaRPr lang="id-ID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Metode Pencegahan dan Pemberantasan Korupsi</a:t>
          </a:r>
          <a:endParaRPr lang="id-ID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Mengangkat Isu Korupsi Lokal-Nasional ke Media</a:t>
          </a:r>
          <a:endParaRPr lang="id-ID" sz="1700" kern="1200" dirty="0"/>
        </a:p>
      </dsp:txBody>
      <dsp:txXfrm>
        <a:off x="3286042" y="2092934"/>
        <a:ext cx="2472916" cy="1568230"/>
      </dsp:txXfrm>
    </dsp:sp>
    <dsp:sp modelId="{8E2D3F54-E6F2-4866-9555-AA2C9A2D17A2}">
      <dsp:nvSpPr>
        <dsp:cNvPr id="0" name=""/>
        <dsp:cNvSpPr/>
      </dsp:nvSpPr>
      <dsp:spPr>
        <a:xfrm>
          <a:off x="4673973" y="534935"/>
          <a:ext cx="3091125" cy="3091125"/>
        </a:xfrm>
        <a:prstGeom prst="circularArrow">
          <a:avLst>
            <a:gd name="adj1" fmla="val 2588"/>
            <a:gd name="adj2" fmla="val 314232"/>
            <a:gd name="adj3" fmla="val 19510257"/>
            <a:gd name="adj4" fmla="val 12575511"/>
            <a:gd name="adj5" fmla="val 3019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3BD848-82A5-4C32-8376-0B337832DB09}">
      <dsp:nvSpPr>
        <dsp:cNvPr id="0" name=""/>
        <dsp:cNvSpPr/>
      </dsp:nvSpPr>
      <dsp:spPr>
        <a:xfrm>
          <a:off x="3808473" y="1135520"/>
          <a:ext cx="2284886" cy="908623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/>
            <a:t>Opini</a:t>
          </a:r>
          <a:endParaRPr lang="id-ID" sz="2800" kern="1200" dirty="0"/>
        </a:p>
      </dsp:txBody>
      <dsp:txXfrm>
        <a:off x="3835086" y="1162133"/>
        <a:ext cx="2231660" cy="855397"/>
      </dsp:txXfrm>
    </dsp:sp>
    <dsp:sp modelId="{0EBDDDCA-52D5-4D8B-AB3E-D53EC6424E9A}">
      <dsp:nvSpPr>
        <dsp:cNvPr id="0" name=""/>
        <dsp:cNvSpPr/>
      </dsp:nvSpPr>
      <dsp:spPr>
        <a:xfrm>
          <a:off x="6474238" y="1589832"/>
          <a:ext cx="2570496" cy="2120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i="1" kern="1200" dirty="0" smtClean="0"/>
            <a:t>Pressure Group</a:t>
          </a:r>
          <a:endParaRPr lang="id-ID" sz="1700" i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Kampanye Anti-Korupsi</a:t>
          </a:r>
          <a:endParaRPr lang="id-ID" sz="1700" kern="1200" dirty="0"/>
        </a:p>
      </dsp:txBody>
      <dsp:txXfrm>
        <a:off x="6523028" y="1638622"/>
        <a:ext cx="2472916" cy="1568230"/>
      </dsp:txXfrm>
    </dsp:sp>
    <dsp:sp modelId="{57540D3B-E1C7-410E-AB72-BC77900FA642}">
      <dsp:nvSpPr>
        <dsp:cNvPr id="0" name=""/>
        <dsp:cNvSpPr/>
      </dsp:nvSpPr>
      <dsp:spPr>
        <a:xfrm>
          <a:off x="6778516" y="2691097"/>
          <a:ext cx="2284886" cy="908623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Gerakan</a:t>
          </a:r>
          <a:r>
            <a:rPr lang="en-US" sz="2800" kern="1200" dirty="0" smtClean="0"/>
            <a:t> Moral</a:t>
          </a:r>
          <a:r>
            <a:rPr lang="id-ID" sz="2800" kern="1200" dirty="0" smtClean="0"/>
            <a:t> </a:t>
          </a:r>
          <a:endParaRPr lang="id-ID" sz="2800" kern="1200" dirty="0"/>
        </a:p>
      </dsp:txBody>
      <dsp:txXfrm>
        <a:off x="6805129" y="2717710"/>
        <a:ext cx="2231660" cy="855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F62-C9DD-4B72-98EA-5E3874E76DE3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E7EA-C7FD-478A-8A0E-FBF6443E6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08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F62-C9DD-4B72-98EA-5E3874E76DE3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E7EA-C7FD-478A-8A0E-FBF6443E6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439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F62-C9DD-4B72-98EA-5E3874E76DE3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E7EA-C7FD-478A-8A0E-FBF6443E6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11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F62-C9DD-4B72-98EA-5E3874E76DE3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E7EA-C7FD-478A-8A0E-FBF6443E6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130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F62-C9DD-4B72-98EA-5E3874E76DE3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E7EA-C7FD-478A-8A0E-FBF6443E6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069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F62-C9DD-4B72-98EA-5E3874E76DE3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E7EA-C7FD-478A-8A0E-FBF6443E6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542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F62-C9DD-4B72-98EA-5E3874E76DE3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E7EA-C7FD-478A-8A0E-FBF6443E6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13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F62-C9DD-4B72-98EA-5E3874E76DE3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E7EA-C7FD-478A-8A0E-FBF6443E6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26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F62-C9DD-4B72-98EA-5E3874E76DE3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E7EA-C7FD-478A-8A0E-FBF6443E6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47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F62-C9DD-4B72-98EA-5E3874E76DE3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E7EA-C7FD-478A-8A0E-FBF6443E6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050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F62-C9DD-4B72-98EA-5E3874E76DE3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E7EA-C7FD-478A-8A0E-FBF6443E6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08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1DF62-C9DD-4B72-98EA-5E3874E76DE3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6E7EA-C7FD-478A-8A0E-FBF6443E6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712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EMBANGUN.ppt" TargetMode="External"/><Relationship Id="rId2" Type="http://schemas.openxmlformats.org/officeDocument/2006/relationships/hyperlink" Target="MENJAGA%20DIRI.pp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NILAI%207%20KESEDERHANAAN.ppt" TargetMode="External"/><Relationship Id="rId3" Type="http://schemas.openxmlformats.org/officeDocument/2006/relationships/hyperlink" Target="NILAI%202%20KEPEDULIAN.ppt" TargetMode="External"/><Relationship Id="rId7" Type="http://schemas.openxmlformats.org/officeDocument/2006/relationships/hyperlink" Target="NILAI%206%20KERJA%20KERAS.ppt" TargetMode="External"/><Relationship Id="rId2" Type="http://schemas.openxmlformats.org/officeDocument/2006/relationships/hyperlink" Target="NILAI%201%20KEJUJURAN.p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NILAI%205%20TANGGUNG%20JAWAB.ppt" TargetMode="External"/><Relationship Id="rId5" Type="http://schemas.openxmlformats.org/officeDocument/2006/relationships/hyperlink" Target="NILAI%204%20KEDISIPLINAN.ppt" TargetMode="External"/><Relationship Id="rId10" Type="http://schemas.openxmlformats.org/officeDocument/2006/relationships/hyperlink" Target="NILAI%209%20KEADILAN.ppt" TargetMode="External"/><Relationship Id="rId4" Type="http://schemas.openxmlformats.org/officeDocument/2006/relationships/hyperlink" Target="NILAI%203%20KEMANDIRIAN.ppt" TargetMode="External"/><Relationship Id="rId9" Type="http://schemas.openxmlformats.org/officeDocument/2006/relationships/hyperlink" Target="NILAI%208%20KEBERANIAN.pp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PRINSIP%202%20TRANSPARANSI.ppt" TargetMode="External"/><Relationship Id="rId2" Type="http://schemas.openxmlformats.org/officeDocument/2006/relationships/hyperlink" Target="PRINSIP%201%20AKUNTABILITAS.p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PRINSIP%205%20KONTROL%20KEBIJAKAN.ppt" TargetMode="External"/><Relationship Id="rId5" Type="http://schemas.openxmlformats.org/officeDocument/2006/relationships/hyperlink" Target="PRINSIP%204%20KEBIJAKAN.ppt" TargetMode="External"/><Relationship Id="rId4" Type="http://schemas.openxmlformats.org/officeDocument/2006/relationships/hyperlink" Target="PRINSIP%203%20KEWAJARAN.p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1" y="1306286"/>
            <a:ext cx="7957457" cy="997531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marL="87313"/>
            <a:r>
              <a:rPr lang="id-ID" sz="4400" b="1" dirty="0"/>
              <a:t>PENDIDIKAN ANTI KORUPSI</a:t>
            </a:r>
            <a:r>
              <a:rPr lang="en-AU" sz="4400" b="1" dirty="0"/>
              <a:t> </a:t>
            </a:r>
            <a:endParaRPr lang="en-US" sz="44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299858" y="4059239"/>
            <a:ext cx="2688771" cy="480105"/>
          </a:xfrm>
          <a:solidFill>
            <a:srgbClr val="00B0F0"/>
          </a:solidFill>
        </p:spPr>
        <p:txBody>
          <a:bodyPr/>
          <a:lstStyle/>
          <a:p>
            <a:r>
              <a:rPr lang="en-AU" dirty="0" smtClean="0"/>
              <a:t>MATERI KE 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496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9600" y="304802"/>
            <a:ext cx="8229600" cy="7402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Lucida Sans Unicode" charset="0"/>
                <a:cs typeface="Lucida Sans Unicode" charset="0"/>
              </a:rPr>
              <a:t>Akuntabilitas</a:t>
            </a:r>
            <a:endParaRPr lang="en-U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a typeface="Lucida Sans Unicode" charset="0"/>
              <a:cs typeface="Lucida Sans Unicod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224" y="1642188"/>
            <a:ext cx="9629192" cy="46653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38138" indent="-338138" algn="just">
              <a:spcBef>
                <a:spcPts val="800"/>
              </a:spcBef>
              <a:buClr>
                <a:srgbClr val="0000FF"/>
              </a:buClr>
              <a:buFont typeface="Times New Roman" pitchFamily="16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Akuntabilitas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mengacu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pada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kesesuaian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antara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aturan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dan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pelaksanaan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kerja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Lucida Sans Unicode" charset="0"/>
              <a:cs typeface="Times New Roman" pitchFamily="18" charset="0"/>
            </a:endParaRPr>
          </a:p>
          <a:p>
            <a:pPr marL="338138" indent="-338138" algn="just">
              <a:spcBef>
                <a:spcPts val="800"/>
              </a:spcBef>
              <a:buClr>
                <a:srgbClr val="0000FF"/>
              </a:buClr>
              <a:buFont typeface="Times New Roman" pitchFamily="16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Semua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lembaga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mempertanggungjawabkan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kinerjanya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sesuai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aturan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main </a:t>
            </a:r>
            <a:r>
              <a:rPr lang="id-ID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baik dalam bentuk konvensi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de facto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) </a:t>
            </a:r>
            <a:r>
              <a:rPr lang="id-ID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maupun konstitusi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(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de jure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)</a:t>
            </a:r>
            <a:r>
              <a:rPr lang="id-ID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, baik pada level budaya (individu dengan individu) maupun pada level lembaga. </a:t>
            </a:r>
          </a:p>
          <a:p>
            <a:pPr marL="338138" indent="-338138" algn="just">
              <a:spcBef>
                <a:spcPts val="800"/>
              </a:spcBef>
              <a:buClr>
                <a:srgbClr val="0000FF"/>
              </a:buClr>
              <a:buFont typeface="Times New Roman" pitchFamily="16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Akuntabilitas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harus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dapat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diukur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dan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dipertanggungjawabkan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melalui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M</a:t>
            </a:r>
            <a:r>
              <a:rPr lang="id-ID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ekanisme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id-ID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pelaporan dan pertanggungjawaban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atas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pelaksanaan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semua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kegiatan</a:t>
            </a:r>
            <a:r>
              <a:rPr lang="id-ID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. </a:t>
            </a:r>
          </a:p>
          <a:p>
            <a:pPr marL="338138" indent="-338138" algn="just">
              <a:spcBef>
                <a:spcPts val="800"/>
              </a:spcBef>
              <a:buClr>
                <a:srgbClr val="0000FF"/>
              </a:buClr>
              <a:buFont typeface="Times New Roman" pitchFamily="16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E</a:t>
            </a:r>
            <a:r>
              <a:rPr lang="id-ID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valuasi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atas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id-ID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kinerja administrasi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,</a:t>
            </a:r>
            <a:r>
              <a:rPr lang="id-ID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proses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	 </a:t>
            </a:r>
            <a:r>
              <a:rPr lang="id-ID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pelaksanaan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, </a:t>
            </a:r>
            <a:r>
              <a:rPr lang="id-ID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dampak dan manfaat yang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diperoleh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masyarakat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id-ID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baik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secara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  </a:t>
            </a:r>
            <a:r>
              <a:rPr lang="id-ID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langsung maupun manfaat jangka panjang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dari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sebuah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kegiatan</a:t>
            </a:r>
            <a:r>
              <a:rPr lang="id-ID" sz="2400" dirty="0">
                <a:solidFill>
                  <a:srgbClr val="000000"/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. </a:t>
            </a: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Lucida Sans Unicode" charset="0"/>
              <a:cs typeface="Times New Roman" pitchFamily="18" charset="0"/>
            </a:endParaRPr>
          </a:p>
          <a:p>
            <a:pPr marL="338138" indent="-338138" algn="just">
              <a:spcBef>
                <a:spcPts val="8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id-ID" dirty="0">
              <a:solidFill>
                <a:srgbClr val="0000FF"/>
              </a:solidFill>
              <a:latin typeface="Times New Roman" pitchFamily="16" charset="0"/>
              <a:ea typeface="Lucida Sans Unicode" charset="0"/>
              <a:cs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38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9600" y="304802"/>
            <a:ext cx="8229600" cy="7402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Lucida Sans Unicode" charset="0"/>
                <a:cs typeface="Lucida Sans Unicode" charset="0"/>
              </a:rPr>
              <a:t>Transparansi</a:t>
            </a:r>
            <a:endParaRPr lang="en-U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a typeface="Lucida Sans Unicode" charset="0"/>
              <a:cs typeface="Lucida Sans Unicod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0" y="1623529"/>
            <a:ext cx="9181323" cy="47772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38138" indent="-338138" algn="just">
              <a:lnSpc>
                <a:spcPct val="90000"/>
              </a:lnSpc>
              <a:spcBef>
                <a:spcPts val="600"/>
              </a:spcBef>
              <a:buClr>
                <a:srgbClr val="800000"/>
              </a:buClr>
              <a:buFont typeface="Wingdings" charset="2"/>
              <a:buChar char="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id-ID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Transparansi merupakan prinsip yang mengharuskan semua proses kebijakan dilakukan secara terbuka, sehingga segala bentuk penyimpangan dapat diketahui oleh publik. </a:t>
            </a:r>
          </a:p>
          <a:p>
            <a:pPr marL="338138" indent="-338138" algn="just">
              <a:lnSpc>
                <a:spcPct val="90000"/>
              </a:lnSpc>
              <a:spcBef>
                <a:spcPts val="600"/>
              </a:spcBef>
              <a:buClr>
                <a:srgbClr val="800000"/>
              </a:buClr>
              <a:buFont typeface="Wingdings" charset="2"/>
              <a:buChar char="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id-ID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Transparansi menjadi pintu masuk sekaligus kontrol bagi seluruh proses dinamika struktural kelembagaan. </a:t>
            </a:r>
          </a:p>
          <a:p>
            <a:pPr marL="338138" indent="-338138" algn="just">
              <a:lnSpc>
                <a:spcPct val="90000"/>
              </a:lnSpc>
              <a:spcBef>
                <a:spcPts val="600"/>
              </a:spcBef>
              <a:buClr>
                <a:srgbClr val="800000"/>
              </a:buClr>
              <a:buFont typeface="Wingdings" charset="2"/>
              <a:buChar char="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id-ID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Dalam bentuk yang paling sederhana,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transparansi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mengacu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pada</a:t>
            </a:r>
            <a:r>
              <a:rPr lang="id-ID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k</a:t>
            </a:r>
            <a:r>
              <a:rPr lang="id-ID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eterbukaan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dan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 </a:t>
            </a:r>
            <a:r>
              <a:rPr lang="id-ID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kejujuran untuk saling menjunjung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tinggi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 </a:t>
            </a:r>
            <a:r>
              <a:rPr lang="id-ID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kepercayaan (</a:t>
            </a:r>
            <a:r>
              <a:rPr lang="id-ID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trust</a:t>
            </a:r>
            <a:r>
              <a:rPr lang="id-ID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).</a:t>
            </a:r>
            <a:endParaRPr lang="id-ID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  <a:ea typeface="Lucida Sans Unicode" charset="0"/>
              <a:cs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71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3144" y="1306285"/>
            <a:ext cx="6027575" cy="44227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03513" y="1632859"/>
            <a:ext cx="5715000" cy="4068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38138">
              <a:lnSpc>
                <a:spcPct val="90000"/>
              </a:lnSpc>
              <a:spcBef>
                <a:spcPts val="800"/>
              </a:spcBef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ea typeface="Lucida Sans Unicode" charset="0"/>
              <a:cs typeface="Lucida Sans Unicode" charset="0"/>
            </a:endParaRPr>
          </a:p>
          <a:p>
            <a:pPr marL="341313" indent="-338138">
              <a:lnSpc>
                <a:spcPct val="90000"/>
              </a:lnSpc>
              <a:spcBef>
                <a:spcPts val="800"/>
              </a:spcBef>
              <a:buClr>
                <a:srgbClr val="008000"/>
              </a:buClr>
              <a:buFont typeface="Wingdings" charset="2"/>
              <a:buChar char="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id-ID" sz="3200" dirty="0">
                <a:solidFill>
                  <a:schemeClr val="tx1">
                    <a:lumMod val="95000"/>
                    <a:lumOff val="5000"/>
                  </a:schemeClr>
                </a:solidFill>
                <a:ea typeface="Lucida Sans Unicode" charset="0"/>
                <a:cs typeface="Lucida Sans Unicode" charset="0"/>
              </a:rPr>
              <a:t>Prinsip </a:t>
            </a:r>
            <a:r>
              <a:rPr lang="id-ID" sz="3200" i="1" dirty="0">
                <a:solidFill>
                  <a:schemeClr val="tx1">
                    <a:lumMod val="95000"/>
                    <a:lumOff val="5000"/>
                  </a:schemeClr>
                </a:solidFill>
                <a:ea typeface="Lucida Sans Unicode" charset="0"/>
                <a:cs typeface="Lucida Sans Unicode" charset="0"/>
              </a:rPr>
              <a:t>fairness </a:t>
            </a:r>
            <a:r>
              <a:rPr lang="id-ID" sz="3200" dirty="0">
                <a:solidFill>
                  <a:schemeClr val="tx1">
                    <a:lumMod val="95000"/>
                    <a:lumOff val="5000"/>
                  </a:schemeClr>
                </a:solidFill>
                <a:ea typeface="Lucida Sans Unicode" charset="0"/>
                <a:cs typeface="Lucida Sans Unicode" charset="0"/>
              </a:rPr>
              <a:t>ditujukan untuk mencegah terjadinya manipulasi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ea typeface="Lucida Sans Unicode" charset="0"/>
                <a:cs typeface="Lucida Sans Unicode" charset="0"/>
              </a:rPr>
              <a:t>(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ea typeface="Lucida Sans Unicode" charset="0"/>
                <a:cs typeface="Lucida Sans Unicode" charset="0"/>
              </a:rPr>
              <a:t>ketidakwajaran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ea typeface="Lucida Sans Unicode" charset="0"/>
                <a:cs typeface="Lucida Sans Unicode" charset="0"/>
              </a:rPr>
              <a:t>) </a:t>
            </a:r>
            <a:r>
              <a:rPr lang="id-ID" sz="3200" dirty="0">
                <a:solidFill>
                  <a:schemeClr val="tx1">
                    <a:lumMod val="95000"/>
                    <a:lumOff val="5000"/>
                  </a:schemeClr>
                </a:solidFill>
                <a:ea typeface="Lucida Sans Unicode" charset="0"/>
                <a:cs typeface="Lucida Sans Unicode" charset="0"/>
              </a:rPr>
              <a:t>dalam penganggaran, baik dalam bentuk </a:t>
            </a:r>
            <a:r>
              <a:rPr lang="id-ID" sz="3200" i="1" dirty="0">
                <a:solidFill>
                  <a:schemeClr val="tx1">
                    <a:lumMod val="95000"/>
                    <a:lumOff val="5000"/>
                  </a:schemeClr>
                </a:solidFill>
                <a:ea typeface="Lucida Sans Unicode" charset="0"/>
                <a:cs typeface="Lucida Sans Unicode" charset="0"/>
              </a:rPr>
              <a:t>mark up </a:t>
            </a:r>
            <a:r>
              <a:rPr lang="id-ID" sz="3200" dirty="0">
                <a:solidFill>
                  <a:schemeClr val="tx1">
                    <a:lumMod val="95000"/>
                    <a:lumOff val="5000"/>
                  </a:schemeClr>
                </a:solidFill>
                <a:ea typeface="Lucida Sans Unicode" charset="0"/>
                <a:cs typeface="Lucida Sans Unicode" charset="0"/>
              </a:rPr>
              <a:t>maupun ketidakwajaran lainnya.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304802"/>
            <a:ext cx="8229600" cy="7402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Lucida Sans Unicode" charset="0"/>
                <a:cs typeface="Lucida Sans Unicode" charset="0"/>
              </a:rPr>
              <a:t>Kewajaran/fairness</a:t>
            </a:r>
            <a:endParaRPr lang="en-U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a typeface="Lucida Sans Unicode" charset="0"/>
              <a:cs typeface="Lucida Sans Unicode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0421" y="1679512"/>
            <a:ext cx="2251667" cy="36589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785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854" y="1287625"/>
            <a:ext cx="8901404" cy="44227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94523" y="1528669"/>
            <a:ext cx="8229600" cy="4373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8138" indent="-338138" algn="just">
              <a:lnSpc>
                <a:spcPct val="90000"/>
              </a:lnSpc>
              <a:spcBef>
                <a:spcPts val="600"/>
              </a:spcBef>
              <a:buClr>
                <a:srgbClr val="660066"/>
              </a:buClr>
              <a:buFont typeface="Franklin Gothic Medium" pitchFamily="32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id-ID" sz="2400" dirty="0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Kebijakan </a:t>
            </a:r>
            <a:r>
              <a:rPr lang="en-US" sz="2400" dirty="0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anti </a:t>
            </a:r>
            <a:r>
              <a:rPr lang="en-US" sz="2400" dirty="0" err="1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korupsi</a:t>
            </a:r>
            <a:r>
              <a:rPr lang="en-US" sz="2400" dirty="0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 </a:t>
            </a:r>
            <a:r>
              <a:rPr lang="id-ID" sz="2400" dirty="0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mengatur tata interaksi </a:t>
            </a:r>
            <a:r>
              <a:rPr lang="en-US" sz="2400" dirty="0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agar </a:t>
            </a:r>
            <a:r>
              <a:rPr lang="en-US" sz="2400" dirty="0" err="1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tidak</a:t>
            </a:r>
            <a:r>
              <a:rPr lang="en-US" sz="2400" dirty="0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 </a:t>
            </a:r>
            <a:r>
              <a:rPr lang="en-US" sz="2400" dirty="0" err="1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terjadi</a:t>
            </a:r>
            <a:r>
              <a:rPr lang="en-US" sz="2400" dirty="0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 </a:t>
            </a:r>
            <a:r>
              <a:rPr lang="en-US" sz="2400" dirty="0" err="1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penyimpangan</a:t>
            </a:r>
            <a:r>
              <a:rPr lang="en-US" sz="2400" dirty="0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 yang </a:t>
            </a:r>
            <a:r>
              <a:rPr lang="en-US" sz="2400" dirty="0" err="1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dapat</a:t>
            </a:r>
            <a:r>
              <a:rPr lang="en-US" sz="2400" dirty="0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 </a:t>
            </a:r>
            <a:r>
              <a:rPr lang="en-US" sz="2400" dirty="0" err="1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merugikan</a:t>
            </a:r>
            <a:r>
              <a:rPr lang="en-US" sz="2400" dirty="0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 </a:t>
            </a:r>
            <a:r>
              <a:rPr lang="en-US" sz="2400" dirty="0" err="1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negara</a:t>
            </a:r>
            <a:r>
              <a:rPr lang="en-US" sz="2400" dirty="0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 </a:t>
            </a:r>
            <a:r>
              <a:rPr lang="en-US" sz="2400" dirty="0" err="1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dan</a:t>
            </a:r>
            <a:r>
              <a:rPr lang="en-US" sz="2400" dirty="0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 </a:t>
            </a:r>
            <a:r>
              <a:rPr lang="en-US" sz="2400" dirty="0" err="1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masyarakat</a:t>
            </a:r>
            <a:r>
              <a:rPr lang="id-ID" sz="2400" dirty="0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. </a:t>
            </a:r>
          </a:p>
          <a:p>
            <a:pPr marL="338138" indent="-338138" algn="just">
              <a:lnSpc>
                <a:spcPct val="90000"/>
              </a:lnSpc>
              <a:spcBef>
                <a:spcPts val="600"/>
              </a:spcBef>
              <a:buClr>
                <a:srgbClr val="660066"/>
              </a:buClr>
              <a:buFont typeface="Franklin Gothic Medium" pitchFamily="32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400" dirty="0" err="1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Kebijakan</a:t>
            </a:r>
            <a:r>
              <a:rPr lang="en-US" sz="2400" dirty="0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 anti </a:t>
            </a:r>
            <a:r>
              <a:rPr lang="en-US" sz="2400" dirty="0" err="1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korupsi</a:t>
            </a:r>
            <a:r>
              <a:rPr lang="en-US" sz="2400" dirty="0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 </a:t>
            </a:r>
            <a:r>
              <a:rPr lang="id-ID" sz="2400" dirty="0">
                <a:solidFill>
                  <a:srgbClr val="660066"/>
                </a:solidFill>
                <a:latin typeface="Franklin Gothic Medium" pitchFamily="32" charset="0"/>
                <a:ea typeface="Lucida Sans Unicode" charset="0"/>
                <a:cs typeface="Lucida Sans Unicode" charset="0"/>
              </a:rPr>
              <a:t>tidak selalu identik dengan undang-undang anti-korupsi, namun bisa berupa undang-undang kebebasan mengakses informasi, undang-undang desentralisasi, undang-undang anti-monopoli, maupun lainnya yang dapat memudahkan masyarakat mengetahui sekaligus mengontrol terhadap kinerja dan penggunaan anggaran negara oleh para pejabat negara.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304802"/>
            <a:ext cx="8229600" cy="7402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Lucida Sans Unicode" charset="0"/>
                <a:cs typeface="Lucida Sans Unicode" charset="0"/>
              </a:rPr>
              <a:t>Kebijakan</a:t>
            </a:r>
            <a:endParaRPr lang="en-U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a typeface="Lucida Sans Unicode" charset="0"/>
              <a:cs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9600" y="304802"/>
            <a:ext cx="8229600" cy="7402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Lucida Sans Unicode" charset="0"/>
                <a:cs typeface="Lucida Sans Unicode" charset="0"/>
              </a:rPr>
              <a:t>Kontrol Kebijakan</a:t>
            </a:r>
            <a:endParaRPr lang="en-U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a typeface="Lucida Sans Unicode" charset="0"/>
              <a:cs typeface="Lucida Sans Unicod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176" y="1548884"/>
            <a:ext cx="8602824" cy="47772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spcBef>
                <a:spcPts val="87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Kontrol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kebijakan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merupakan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upaya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agar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kebijakan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yang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dibuat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betul-betul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efektif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dan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mengeliminasi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semua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bentuk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korupsi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. </a:t>
            </a: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Lucida Sans Unicode" charset="0"/>
              <a:cs typeface="Times New Roman" pitchFamily="18" charset="0"/>
            </a:endParaRPr>
          </a:p>
          <a:p>
            <a:pPr algn="just">
              <a:spcBef>
                <a:spcPts val="87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Lucida Sans Unicode" charset="0"/>
                <a:cs typeface="Times New Roman" pitchFamily="18" charset="0"/>
              </a:rPr>
              <a:t>3 model kontrol kebijakan :</a:t>
            </a:r>
          </a:p>
          <a:p>
            <a:pPr marL="604838" indent="-604838" algn="just">
              <a:lnSpc>
                <a:spcPct val="90000"/>
              </a:lnSpc>
              <a:spcBef>
                <a:spcPts val="700"/>
              </a:spcBef>
              <a:buClr>
                <a:srgbClr val="0000CC"/>
              </a:buClr>
              <a:buFont typeface="Wingdings" charset="2"/>
              <a:buChar char=""/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</a:pP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Lucida Sans Unicode" charset="0"/>
                <a:cs typeface="Lucida Sans Unicode" charset="0"/>
              </a:rPr>
              <a:t>Partisipasi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Lucida Sans Unicode" charset="0"/>
                <a:cs typeface="Lucida Sans Unicode" charset="0"/>
              </a:rPr>
              <a:t>: </a:t>
            </a:r>
          </a:p>
          <a:p>
            <a:pPr marL="604838" indent="-604838" algn="just">
              <a:lnSpc>
                <a:spcPct val="90000"/>
              </a:lnSpc>
              <a:spcBef>
                <a:spcPts val="700"/>
              </a:spcBef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</a:pPr>
            <a:r>
              <a:rPr lang="en-US" sz="2400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Melakukan</a:t>
            </a:r>
            <a:r>
              <a:rPr lang="en-US" sz="2400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kontrol</a:t>
            </a:r>
            <a:r>
              <a:rPr lang="en-US" sz="2400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terhadap</a:t>
            </a:r>
            <a:r>
              <a:rPr lang="en-US" sz="2400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kebijakan</a:t>
            </a:r>
            <a:r>
              <a:rPr lang="en-US" sz="2400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dengan</a:t>
            </a:r>
            <a:r>
              <a:rPr lang="en-US" sz="2400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ikut</a:t>
            </a:r>
            <a:r>
              <a:rPr lang="en-US" sz="2400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serta</a:t>
            </a:r>
            <a:r>
              <a:rPr lang="en-US" sz="2400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dalam</a:t>
            </a:r>
            <a:r>
              <a:rPr lang="en-US" sz="2400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penyusunan</a:t>
            </a:r>
            <a:r>
              <a:rPr lang="en-US" sz="2400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dan</a:t>
            </a:r>
            <a:r>
              <a:rPr lang="en-US" sz="2400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pelaksanaannya</a:t>
            </a:r>
            <a:r>
              <a:rPr lang="en-US" sz="2400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.</a:t>
            </a:r>
          </a:p>
          <a:p>
            <a:pPr marL="604838" indent="-604838" algn="just">
              <a:lnSpc>
                <a:spcPct val="90000"/>
              </a:lnSpc>
              <a:spcBef>
                <a:spcPts val="700"/>
              </a:spcBef>
              <a:buClr>
                <a:srgbClr val="FF3399"/>
              </a:buClr>
              <a:buFont typeface="Wingdings" charset="2"/>
              <a:buChar char=""/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</a:pP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Lucida Sans Unicode" charset="0"/>
                <a:cs typeface="Lucida Sans Unicode" charset="0"/>
              </a:rPr>
              <a:t>Oposisi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Lucida Sans Unicode" charset="0"/>
                <a:cs typeface="Lucida Sans Unicode" charset="0"/>
              </a:rPr>
              <a:t>: </a:t>
            </a:r>
          </a:p>
          <a:p>
            <a:pPr marL="604838" indent="-604838" algn="just">
              <a:lnSpc>
                <a:spcPct val="90000"/>
              </a:lnSpc>
              <a:spcBef>
                <a:spcPts val="700"/>
              </a:spcBef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</a:pPr>
            <a:r>
              <a:rPr lang="en-US" sz="2400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Mengontrol</a:t>
            </a:r>
            <a:r>
              <a:rPr lang="en-US" sz="2400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dengan</a:t>
            </a:r>
            <a:r>
              <a:rPr lang="en-US" sz="2400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menawarkan</a:t>
            </a:r>
            <a:r>
              <a:rPr lang="en-US" sz="2400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alternatif</a:t>
            </a:r>
            <a:r>
              <a:rPr lang="en-US" sz="2400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kebijakan</a:t>
            </a:r>
            <a:r>
              <a:rPr lang="en-US" sz="2400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baru</a:t>
            </a:r>
            <a:r>
              <a:rPr lang="en-US" sz="2400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yang </a:t>
            </a:r>
            <a:r>
              <a:rPr lang="en-US" sz="2400" dirty="0" err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dianggap</a:t>
            </a:r>
            <a:r>
              <a:rPr lang="en-US" sz="2400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lebih</a:t>
            </a:r>
            <a:r>
              <a:rPr lang="en-US" sz="2400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layak</a:t>
            </a:r>
            <a:r>
              <a:rPr lang="en-US" sz="2400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.</a:t>
            </a:r>
          </a:p>
          <a:p>
            <a:pPr marL="604838" indent="-604838" algn="just">
              <a:lnSpc>
                <a:spcPct val="90000"/>
              </a:lnSpc>
              <a:spcBef>
                <a:spcPts val="700"/>
              </a:spcBef>
              <a:buClr>
                <a:srgbClr val="FF0000"/>
              </a:buClr>
              <a:buFont typeface="Wingdings" charset="2"/>
              <a:buChar char=""/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</a:pP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Lucida Sans Unicode" charset="0"/>
                <a:cs typeface="Lucida Sans Unicode" charset="0"/>
              </a:rPr>
              <a:t>Revolusi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Lucida Sans Unicode" charset="0"/>
                <a:cs typeface="Lucida Sans Unicode" charset="0"/>
              </a:rPr>
              <a:t>; </a:t>
            </a:r>
          </a:p>
          <a:p>
            <a:pPr marL="604838" indent="-604838" algn="just">
              <a:lnSpc>
                <a:spcPct val="90000"/>
              </a:lnSpc>
              <a:spcBef>
                <a:spcPts val="700"/>
              </a:spcBef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</a:pPr>
            <a:r>
              <a:rPr lang="en-US" sz="2400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Mengontrol</a:t>
            </a:r>
            <a:r>
              <a:rPr lang="en-US" sz="2400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dengan</a:t>
            </a:r>
            <a:r>
              <a:rPr lang="en-US" sz="2400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mengganti</a:t>
            </a:r>
            <a:r>
              <a:rPr lang="en-US" sz="2400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kebijakan</a:t>
            </a:r>
            <a:r>
              <a:rPr lang="en-US" sz="2400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yang </a:t>
            </a:r>
            <a:r>
              <a:rPr lang="en-US" sz="2400" dirty="0" err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dianggap</a:t>
            </a:r>
            <a:r>
              <a:rPr lang="en-US" sz="2400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tidak</a:t>
            </a:r>
            <a:r>
              <a:rPr lang="en-US" sz="2400" dirty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sesuai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Lucida Sans Unicode" charset="0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04175" y="2178700"/>
            <a:ext cx="2590800" cy="1933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15061" y="4231435"/>
            <a:ext cx="2438400" cy="183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349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PERAN MAHASISWA</a:t>
            </a:r>
            <a:endParaRPr lang="id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2433" y="1548882"/>
            <a:ext cx="7445828" cy="46093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4488" indent="-344488">
              <a:buFont typeface="Arial" pitchFamily="34" charset="0"/>
              <a:buChar char="•"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Pemberantasan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korupsi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</a:t>
            </a:r>
            <a:r>
              <a:rPr lang="id-ID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(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terutama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</a:t>
            </a:r>
            <a:r>
              <a:rPr lang="id-ID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Pencegahan) perlu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melibatkan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peran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serta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masyarakat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,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termasuk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mahasiswa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.</a:t>
            </a:r>
          </a:p>
          <a:p>
            <a:pPr marL="344488" indent="-344488">
              <a:buFont typeface="Arial" pitchFamily="34" charset="0"/>
              <a:buChar char="•"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</a:endParaRPr>
          </a:p>
          <a:p>
            <a:pPr marL="344488" indent="-344488">
              <a:buFont typeface="Arial" pitchFamily="34" charset="0"/>
              <a:buChar char="•"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Mahasiswa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mempunyai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potensi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besar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untuk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menjadi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agen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perubahan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dan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motor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penggerak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gerakan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 anti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korupsi</a:t>
            </a:r>
            <a:endParaRPr lang="id-ID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05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>
            <a:off x="1590675" y="847725"/>
            <a:ext cx="457200" cy="4572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01552" y="493264"/>
            <a:ext cx="75888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Peran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Mahasiswa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Pemberantasan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Korupsi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914400" y="2438400"/>
            <a:ext cx="7696200" cy="1524000"/>
            <a:chOff x="914400" y="2438400"/>
            <a:chExt cx="7696200" cy="1524000"/>
          </a:xfrm>
        </p:grpSpPr>
        <p:sp>
          <p:nvSpPr>
            <p:cNvPr id="7" name="Rounded Rectangle 6">
              <a:hlinkClick r:id="rId2" action="ppaction://hlinkpres?slideindex=1&amp;slidetitle="/>
            </p:cNvPr>
            <p:cNvSpPr/>
            <p:nvPr/>
          </p:nvSpPr>
          <p:spPr>
            <a:xfrm>
              <a:off x="914400" y="2438400"/>
              <a:ext cx="7696200" cy="1524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514350" indent="-514350">
                <a:buFont typeface="+mj-lt"/>
                <a:buAutoNum type="arabicPeriod"/>
                <a:defRPr/>
              </a:pPr>
              <a:r>
                <a:rPr lang="en-US" sz="28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Menjaga</a:t>
              </a:r>
              <a:r>
                <a:rPr lang="en-US" sz="2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diri</a:t>
              </a:r>
              <a:r>
                <a:rPr lang="en-US" sz="2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dan</a:t>
              </a:r>
              <a:r>
                <a:rPr lang="en-US" sz="2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komunitas</a:t>
              </a:r>
              <a:r>
                <a:rPr lang="en-US" sz="2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mahasiswa</a:t>
              </a:r>
              <a:r>
                <a:rPr lang="en-US" sz="2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bersih</a:t>
              </a:r>
              <a:r>
                <a:rPr lang="en-US" sz="2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dari</a:t>
              </a:r>
              <a:r>
                <a:rPr lang="en-US" sz="2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korupsi</a:t>
              </a:r>
              <a:r>
                <a:rPr lang="en-US" sz="2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dan</a:t>
              </a:r>
              <a:r>
                <a:rPr lang="en-US" sz="2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perilaku</a:t>
              </a:r>
              <a:r>
                <a:rPr lang="en-US" sz="2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koruptif</a:t>
              </a:r>
              <a:r>
                <a:rPr lang="en-US" sz="2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077200" y="3429000"/>
              <a:ext cx="304800" cy="304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914400" y="4114800"/>
            <a:ext cx="7696200" cy="1524000"/>
            <a:chOff x="914400" y="4114800"/>
            <a:chExt cx="7696200" cy="1524000"/>
          </a:xfrm>
        </p:grpSpPr>
        <p:sp>
          <p:nvSpPr>
            <p:cNvPr id="10" name="Rounded Rectangle 9">
              <a:hlinkClick r:id="rId3" action="ppaction://hlinkpres?slideindex=1&amp;slidetitle="/>
            </p:cNvPr>
            <p:cNvSpPr/>
            <p:nvPr/>
          </p:nvSpPr>
          <p:spPr>
            <a:xfrm>
              <a:off x="914400" y="4114800"/>
              <a:ext cx="7696200" cy="1524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514350" indent="-514350">
                <a:defRPr/>
              </a:pPr>
              <a:r>
                <a:rPr lang="en-US" sz="2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2.	</a:t>
              </a:r>
              <a:r>
                <a:rPr lang="en-US" sz="28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Membangun</a:t>
              </a:r>
              <a:r>
                <a:rPr lang="en-US" sz="2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dan</a:t>
              </a:r>
              <a:r>
                <a:rPr lang="en-US" sz="2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memelihara</a:t>
              </a:r>
              <a:r>
                <a:rPr lang="en-US" sz="2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gerakan</a:t>
              </a:r>
              <a:r>
                <a:rPr lang="en-US" sz="2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anti </a:t>
              </a:r>
              <a:r>
                <a:rPr lang="en-US" sz="28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korupsi</a:t>
              </a:r>
              <a:r>
                <a:rPr lang="en-US" sz="2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077200" y="5181600"/>
              <a:ext cx="304800" cy="304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326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>
            <a:off x="1590675" y="847725"/>
            <a:ext cx="457200" cy="4572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58657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Peran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Mahasiswa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Pemberantasan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Korupsi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485192" y="1268964"/>
          <a:ext cx="9330612" cy="5299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75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>
            <a:off x="1710418" y="423182"/>
            <a:ext cx="457200" cy="4572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65758" y="319189"/>
            <a:ext cx="34676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 dirty="0">
                <a:latin typeface="Arial" pitchFamily="34" charset="0"/>
                <a:cs typeface="Arial" pitchFamily="34" charset="0"/>
              </a:rPr>
              <a:t>PENCEGAHAN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82617" y="1012372"/>
            <a:ext cx="6396135" cy="5091404"/>
          </a:xfrm>
          <a:prstGeom prst="roundRect">
            <a:avLst>
              <a:gd name="adj" fmla="val 8405"/>
            </a:avLst>
          </a:prstGeom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id-ID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Pendidikan Anti Korupsi</a:t>
            </a:r>
          </a:p>
          <a:p>
            <a:pPr marL="344488" lvl="1" indent="-223838">
              <a:buFont typeface="Arial" pitchFamily="34" charset="0"/>
              <a:buChar char="•"/>
              <a:defRPr/>
            </a:pP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Mewajibkan Pemimpin Mahasiswa untuk Mengikuti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Pendidikan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A</a:t>
            </a: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nti Korupsi</a:t>
            </a:r>
          </a:p>
          <a:p>
            <a:pPr marL="344488" lvl="1" indent="-223838">
              <a:buFont typeface="Arial" pitchFamily="34" charset="0"/>
              <a:buChar char="•"/>
              <a:defRPr/>
            </a:pP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Mendorong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adanya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Pendidikan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Anti Korupsi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Kampus</a:t>
            </a:r>
            <a:endParaRPr lang="id-ID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4488" lvl="1" indent="-223838">
              <a:buFont typeface="Arial" pitchFamily="34" charset="0"/>
              <a:buChar char="•"/>
              <a:defRPr/>
            </a:pP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Mengadakan Seminar Anti-Korupsi </a:t>
            </a:r>
          </a:p>
          <a:p>
            <a:pPr marL="344488" lvl="1" indent="-223838">
              <a:buFont typeface="Arial" pitchFamily="34" charset="0"/>
              <a:buChar char="•"/>
              <a:defRPr/>
            </a:pP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Adanya Materi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Pendidikan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Anti-Korupsi di Kaderisasi Mahasiswa</a:t>
            </a:r>
          </a:p>
          <a:p>
            <a:pPr>
              <a:defRPr/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id-ID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Kampanye U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jian</a:t>
            </a:r>
            <a:r>
              <a:rPr lang="id-ID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Bersih</a:t>
            </a:r>
          </a:p>
          <a:p>
            <a:pPr marL="344488" lvl="1" indent="-223838">
              <a:buFont typeface="Arial" pitchFamily="34" charset="0"/>
              <a:buChar char="•"/>
              <a:defRPr/>
            </a:pP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Pembuatan Media Prograganda (Baliho, Spanduk, dan Poster)</a:t>
            </a:r>
          </a:p>
          <a:p>
            <a:pPr marL="344488" lvl="1" indent="-223838">
              <a:buFont typeface="Arial" pitchFamily="34" charset="0"/>
              <a:buChar char="•"/>
              <a:defRPr/>
            </a:pP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Pembuatan Media On-line untuk mengkampanyekan U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jian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Bersih</a:t>
            </a:r>
          </a:p>
          <a:p>
            <a:pPr marL="344488" lvl="1" indent="-223838">
              <a:buFont typeface="Arial" pitchFamily="34" charset="0"/>
              <a:buChar char="•"/>
              <a:defRPr/>
            </a:pP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Menanamkan Nilai Kejujuran/U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jian</a:t>
            </a: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Bersih di Kaderisasi Mahasiswa</a:t>
            </a:r>
          </a:p>
        </p:txBody>
      </p:sp>
    </p:spTree>
    <p:extLst>
      <p:ext uri="{BB962C8B-B14F-4D97-AF65-F5344CB8AC3E}">
        <p14:creationId xmlns:p14="http://schemas.microsoft.com/office/powerpoint/2010/main" val="213626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332" y="217714"/>
            <a:ext cx="8596668" cy="696686"/>
          </a:xfrm>
        </p:spPr>
        <p:txBody>
          <a:bodyPr/>
          <a:lstStyle/>
          <a:p>
            <a:r>
              <a:rPr lang="id-ID" dirty="0" smtClean="0"/>
              <a:t>CONTOH PENCEGAHAN</a:t>
            </a:r>
            <a:endParaRPr lang="id-ID" dirty="0"/>
          </a:p>
        </p:txBody>
      </p:sp>
      <p:pic>
        <p:nvPicPr>
          <p:cNvPr id="4" name="Picture 6" descr="D:\Downladed Items\antikor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1868" y="858416"/>
            <a:ext cx="4030824" cy="3023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D:\Downladed Items\antikor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9948" y="858419"/>
            <a:ext cx="3764711" cy="531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D:\Downladed Items\antikor2.jpg"/>
          <p:cNvPicPr>
            <a:picLocks noChangeAspect="1" noChangeArrowheads="1"/>
          </p:cNvPicPr>
          <p:nvPr/>
        </p:nvPicPr>
        <p:blipFill>
          <a:blip r:embed="rId4"/>
          <a:srcRect b="9261"/>
          <a:stretch>
            <a:fillRect/>
          </a:stretch>
        </p:blipFill>
        <p:spPr bwMode="auto">
          <a:xfrm>
            <a:off x="1879189" y="3506854"/>
            <a:ext cx="3937518" cy="267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D:\Downladed Items\antikor4.jpg"/>
          <p:cNvPicPr>
            <a:picLocks noChangeAspect="1" noChangeArrowheads="1"/>
          </p:cNvPicPr>
          <p:nvPr/>
        </p:nvPicPr>
        <p:blipFill>
          <a:blip r:embed="rId5"/>
          <a:srcRect b="17204"/>
          <a:stretch>
            <a:fillRect/>
          </a:stretch>
        </p:blipFill>
        <p:spPr bwMode="auto">
          <a:xfrm>
            <a:off x="5959584" y="4086809"/>
            <a:ext cx="3570708" cy="2118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13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>
            <a:off x="1590675" y="847725"/>
            <a:ext cx="457200" cy="4572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3790" y="874358"/>
            <a:ext cx="5861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Program </a:t>
            </a:r>
            <a:r>
              <a:rPr lang="id-ID" sz="2800" b="1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endidikan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Anti-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korupsi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" y="2133600"/>
            <a:ext cx="1981200" cy="762000"/>
          </a:xfrm>
          <a:prstGeom prst="roundRect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VISI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33600" y="2514600"/>
            <a:ext cx="6781800" cy="990600"/>
          </a:xfrm>
          <a:prstGeom prst="roundRect">
            <a:avLst/>
          </a:prstGeom>
          <a:solidFill>
            <a:schemeClr val="accent1">
              <a:alpha val="7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Terwujudnya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Sarjana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Indonesia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Berkarakter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Bersih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Korupsi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200" y="3657600"/>
            <a:ext cx="1981200" cy="762000"/>
          </a:xfrm>
          <a:prstGeom prst="round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MISI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133600" y="3962402"/>
            <a:ext cx="6781800" cy="2662335"/>
          </a:xfrm>
          <a:prstGeom prst="roundRect">
            <a:avLst/>
          </a:prstGeom>
          <a:solidFill>
            <a:schemeClr val="accent3">
              <a:lumMod val="75000"/>
              <a:alpha val="78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Meningkatkan pengetahuan dan pemahaman  mahasiswa terhadap bahaya korupsi</a:t>
            </a:r>
          </a:p>
          <a:p>
            <a:pPr marL="284163" indent="-284163">
              <a:buFont typeface="Arial" pitchFamily="34" charset="0"/>
              <a:buChar char="•"/>
              <a:defRPr/>
            </a:pP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Meningkatkan kesadaran mahasiswa terhadap bahaya korupsi </a:t>
            </a:r>
          </a:p>
          <a:p>
            <a:pPr marL="284163" indent="-284163">
              <a:buFont typeface="Arial" pitchFamily="34" charset="0"/>
              <a:buChar char="•"/>
              <a:defRPr/>
            </a:pP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Meningkatkan peran mahasiswa dalam gerakan anti korupsi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Me</a:t>
            </a: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laku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kan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PENDIDIKAN &amp; PENGAJARAN ANTI KORUPSI</a:t>
            </a:r>
          </a:p>
        </p:txBody>
      </p:sp>
    </p:spTree>
    <p:extLst>
      <p:ext uri="{BB962C8B-B14F-4D97-AF65-F5344CB8AC3E}">
        <p14:creationId xmlns:p14="http://schemas.microsoft.com/office/powerpoint/2010/main" val="174030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 animBg="1"/>
      <p:bldP spid="8" grpId="0" build="p" animBg="1"/>
      <p:bldP spid="9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>
            <a:off x="-1152525" y="847725"/>
            <a:ext cx="457200" cy="4572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2204" y="725071"/>
            <a:ext cx="1441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 dirty="0">
                <a:latin typeface="Arial" pitchFamily="34" charset="0"/>
                <a:cs typeface="Arial" pitchFamily="34" charset="0"/>
              </a:rPr>
              <a:t>OPINI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ntent Placeholder 6" descr="anti-korupsi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817" y="1511560"/>
            <a:ext cx="2419738" cy="4739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ounded Rectangle 6"/>
          <p:cNvSpPr/>
          <p:nvPr/>
        </p:nvSpPr>
        <p:spPr>
          <a:xfrm>
            <a:off x="3002904" y="665586"/>
            <a:ext cx="4666861" cy="6043126"/>
          </a:xfrm>
          <a:prstGeom prst="roundRect">
            <a:avLst>
              <a:gd name="adj" fmla="val 8405"/>
            </a:avLst>
          </a:prstGeom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id-ID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Gagasan / Ide</a:t>
            </a:r>
          </a:p>
          <a:p>
            <a:pPr lvl="1" indent="-292100">
              <a:buFont typeface="Arial" pitchFamily="34" charset="0"/>
              <a:buChar char="•"/>
              <a:defRPr/>
            </a:pPr>
            <a:r>
              <a:rPr lang="id-ID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Memperbanyak opini mengenai kasus korupsi ke media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indent="-292100">
              <a:buFont typeface="Arial" pitchFamily="34" charset="0"/>
              <a:buChar char="•"/>
              <a:defRPr/>
            </a:pPr>
            <a:r>
              <a:rPr lang="id-ID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Membuat Bunga Rampai (buku) mengenai Anti-Korupsi </a:t>
            </a:r>
          </a:p>
          <a:p>
            <a:pPr lvl="1" indent="-292100">
              <a:buFont typeface="Arial" pitchFamily="34" charset="0"/>
              <a:buChar char="•"/>
              <a:defRPr/>
            </a:pPr>
            <a:r>
              <a:rPr lang="id-ID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Membuat audiovisual interaktif terkait anti-korupsi </a:t>
            </a:r>
          </a:p>
          <a:p>
            <a:pPr>
              <a:defRPr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id-ID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Metode Pencegahan Korupsi</a:t>
            </a:r>
          </a:p>
          <a:p>
            <a:pPr lvl="1" indent="-292100">
              <a:buFont typeface="Arial" pitchFamily="34" charset="0"/>
              <a:buChar char="•"/>
              <a:defRPr/>
            </a:pPr>
            <a:r>
              <a:rPr lang="id-ID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Gagasan untuk pencegahan korupsi sejak dini (PAUD, SD, SMP, SMA)</a:t>
            </a:r>
          </a:p>
          <a:p>
            <a:pPr lvl="1" indent="-292100">
              <a:buFont typeface="Arial" pitchFamily="34" charset="0"/>
              <a:buChar char="•"/>
              <a:defRPr/>
            </a:pPr>
            <a:r>
              <a:rPr lang="id-ID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Membuat Korps Anti Korupsi di Tingkat Universitas</a:t>
            </a:r>
          </a:p>
          <a:p>
            <a:pPr lvl="1" indent="-292100">
              <a:buFont typeface="Arial" pitchFamily="34" charset="0"/>
              <a:buChar char="•"/>
              <a:defRPr/>
            </a:pPr>
            <a:r>
              <a:rPr lang="id-ID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Adanya Tata Etika dan Norma diantara Mahasiswa </a:t>
            </a:r>
          </a:p>
          <a:p>
            <a:pPr>
              <a:defRPr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id-ID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Mengangkat Isu Korupsi Lokal-Nasional</a:t>
            </a:r>
          </a:p>
          <a:p>
            <a:pPr lvl="1" indent="-292100">
              <a:buFont typeface="Arial" pitchFamily="34" charset="0"/>
              <a:buChar char="•"/>
              <a:defRPr/>
            </a:pPr>
            <a:r>
              <a:rPr lang="id-ID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Mahasiswa diharapkan dapat lebih peka dan siaga menanggapi isu Korupsi  lokal yang terjadi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772400" y="908178"/>
            <a:ext cx="4419600" cy="5638800"/>
          </a:xfrm>
          <a:prstGeom prst="roundRect">
            <a:avLst>
              <a:gd name="adj" fmla="val 8405"/>
            </a:avLst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04813" indent="-404813">
              <a:buFont typeface="Arial" pitchFamily="34" charset="0"/>
              <a:buChar char="•"/>
              <a:defRPr/>
            </a:pP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Advokasi dan Pengawalan Penyusunan Anggaran serta pelaksanaan pembangunan di daerah / nasional</a:t>
            </a:r>
          </a:p>
          <a:p>
            <a:pPr marL="404813" indent="-404813">
              <a:buFont typeface="Arial" pitchFamily="34" charset="0"/>
              <a:buChar char="•"/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Gerakan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moral </a:t>
            </a: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untuk mendorong pemerintah menindaklanjuti kasus korupsi yang terjadi</a:t>
            </a:r>
          </a:p>
          <a:p>
            <a:pPr marL="404813" indent="-404813">
              <a:buFont typeface="Arial" pitchFamily="34" charset="0"/>
              <a:buChar char="•"/>
              <a:defRPr/>
            </a:pP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Sebagai kelompok penyeimbang bagi gerakan yang mendukung koruptor</a:t>
            </a:r>
          </a:p>
          <a:p>
            <a:pPr marL="404813" indent="-404813">
              <a:buFont typeface="Arial" pitchFamily="34" charset="0"/>
              <a:buChar char="•"/>
              <a:defRPr/>
            </a:pP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Mendorong Penguatan institusi KPK sebagai lembaga pemberantasan korupsi yang kredibel, kokoh, dan transparan</a:t>
            </a:r>
          </a:p>
        </p:txBody>
      </p:sp>
    </p:spTree>
    <p:extLst>
      <p:ext uri="{BB962C8B-B14F-4D97-AF65-F5344CB8AC3E}">
        <p14:creationId xmlns:p14="http://schemas.microsoft.com/office/powerpoint/2010/main" val="381378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829" y="2556587"/>
            <a:ext cx="700573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96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sz="9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27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>
            <a:off x="1590675" y="847725"/>
            <a:ext cx="457200" cy="4572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87636" y="781052"/>
            <a:ext cx="7673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 err="1">
                <a:latin typeface="Arial" pitchFamily="34" charset="0"/>
                <a:cs typeface="Arial" pitchFamily="34" charset="0"/>
              </a:rPr>
              <a:t>Tujuan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Mata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Kuliah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Pendidikan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Anti-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korupsi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160" y="1922108"/>
            <a:ext cx="8789437" cy="43480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4488" indent="-344488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Membangun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budaya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anti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korupsi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kalangan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mahasiswa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dengan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1079500" lvl="2" indent="-449263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Memberikan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pengetahuan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tentang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korupsi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pemberantasannya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079500" lvl="2" indent="-449263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Menanamkan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nilai-nilai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anti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korupsi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4488" lvl="1" indent="-344488">
              <a:buFont typeface="Arial" pitchFamily="34" charset="0"/>
              <a:buChar char="•"/>
              <a:defRPr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4488" indent="-344488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Menyiapkan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mahasiswa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sebagai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agent of change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bagi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kehidupan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bermasyarakat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bernegara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yang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bersih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bebas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dari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korupsi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9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>
            <a:off x="1590675" y="847725"/>
            <a:ext cx="457200" cy="4572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19705" y="855699"/>
            <a:ext cx="4169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Kompetensi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2434" y="1828800"/>
            <a:ext cx="8192277" cy="45346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just">
              <a:buFont typeface="Calibri" pitchFamily="34" charset="0"/>
              <a:buAutoNum type="arabicPeriod"/>
            </a:pPr>
            <a:r>
              <a:rPr lang="en-US" sz="3200" dirty="0" err="1">
                <a:solidFill>
                  <a:sysClr val="windowText" lastClr="000000"/>
                </a:solidFill>
              </a:rPr>
              <a:t>Mahasiswa</a:t>
            </a:r>
            <a:r>
              <a:rPr lang="en-US" sz="3200" dirty="0">
                <a:solidFill>
                  <a:sysClr val="windowText" lastClr="000000"/>
                </a:solidFill>
              </a:rPr>
              <a:t> </a:t>
            </a:r>
            <a:r>
              <a:rPr lang="en-US" sz="3200" dirty="0" err="1">
                <a:solidFill>
                  <a:sysClr val="windowText" lastClr="000000"/>
                </a:solidFill>
              </a:rPr>
              <a:t>mampu</a:t>
            </a:r>
            <a:r>
              <a:rPr lang="en-US" sz="3200" dirty="0">
                <a:solidFill>
                  <a:sysClr val="windowText" lastClr="000000"/>
                </a:solidFill>
              </a:rPr>
              <a:t> </a:t>
            </a:r>
            <a:r>
              <a:rPr lang="en-US" sz="3200" dirty="0" err="1">
                <a:solidFill>
                  <a:sysClr val="windowText" lastClr="000000"/>
                </a:solidFill>
              </a:rPr>
              <a:t>mengenali</a:t>
            </a:r>
            <a:r>
              <a:rPr lang="en-US" sz="3200" dirty="0">
                <a:solidFill>
                  <a:sysClr val="windowText" lastClr="000000"/>
                </a:solidFill>
              </a:rPr>
              <a:t> </a:t>
            </a:r>
            <a:r>
              <a:rPr lang="en-US" sz="3200" dirty="0" err="1">
                <a:solidFill>
                  <a:sysClr val="windowText" lastClr="000000"/>
                </a:solidFill>
              </a:rPr>
              <a:t>dan</a:t>
            </a:r>
            <a:r>
              <a:rPr lang="en-US" sz="3200" dirty="0">
                <a:solidFill>
                  <a:sysClr val="windowText" lastClr="000000"/>
                </a:solidFill>
              </a:rPr>
              <a:t> </a:t>
            </a:r>
            <a:r>
              <a:rPr lang="en-US" sz="3200" dirty="0" err="1">
                <a:solidFill>
                  <a:sysClr val="windowText" lastClr="000000"/>
                </a:solidFill>
              </a:rPr>
              <a:t>memahami</a:t>
            </a:r>
            <a:r>
              <a:rPr lang="en-US" sz="3200" dirty="0">
                <a:solidFill>
                  <a:sysClr val="windowText" lastClr="000000"/>
                </a:solidFill>
              </a:rPr>
              <a:t> </a:t>
            </a:r>
            <a:r>
              <a:rPr lang="en-US" sz="3200" dirty="0" err="1">
                <a:solidFill>
                  <a:sysClr val="windowText" lastClr="000000"/>
                </a:solidFill>
              </a:rPr>
              <a:t>korupsi</a:t>
            </a:r>
            <a:r>
              <a:rPr lang="en-US" sz="3200" dirty="0">
                <a:solidFill>
                  <a:sysClr val="windowText" lastClr="000000"/>
                </a:solidFill>
              </a:rPr>
              <a:t> (</a:t>
            </a:r>
            <a:r>
              <a:rPr lang="en-US" sz="3200" i="1" dirty="0">
                <a:solidFill>
                  <a:sysClr val="windowText" lastClr="000000"/>
                </a:solidFill>
              </a:rPr>
              <a:t>individual competence</a:t>
            </a:r>
            <a:r>
              <a:rPr lang="en-US" sz="3200" dirty="0">
                <a:solidFill>
                  <a:sysClr val="windowText" lastClr="000000"/>
                </a:solidFill>
              </a:rPr>
              <a:t>).</a:t>
            </a:r>
          </a:p>
          <a:p>
            <a:pPr marL="514350" indent="-514350" algn="just">
              <a:buFont typeface="Calibri" pitchFamily="34" charset="0"/>
              <a:buAutoNum type="arabicPeriod"/>
            </a:pPr>
            <a:r>
              <a:rPr lang="en-US" sz="3200" dirty="0" err="1">
                <a:solidFill>
                  <a:sysClr val="windowText" lastClr="000000"/>
                </a:solidFill>
              </a:rPr>
              <a:t>Mahasiswa</a:t>
            </a:r>
            <a:r>
              <a:rPr lang="en-US" sz="3200" dirty="0">
                <a:solidFill>
                  <a:sysClr val="windowText" lastClr="000000"/>
                </a:solidFill>
              </a:rPr>
              <a:t> </a:t>
            </a:r>
            <a:r>
              <a:rPr lang="en-US" sz="3200" dirty="0" err="1">
                <a:solidFill>
                  <a:sysClr val="windowText" lastClr="000000"/>
                </a:solidFill>
              </a:rPr>
              <a:t>mampu</a:t>
            </a:r>
            <a:r>
              <a:rPr lang="en-US" sz="3200" dirty="0">
                <a:solidFill>
                  <a:sysClr val="windowText" lastClr="000000"/>
                </a:solidFill>
              </a:rPr>
              <a:t> </a:t>
            </a:r>
            <a:r>
              <a:rPr lang="en-US" sz="3200" dirty="0" err="1">
                <a:solidFill>
                  <a:sysClr val="windowText" lastClr="000000"/>
                </a:solidFill>
              </a:rPr>
              <a:t>mencegah</a:t>
            </a:r>
            <a:r>
              <a:rPr lang="en-US" sz="3200" dirty="0">
                <a:solidFill>
                  <a:sysClr val="windowText" lastClr="000000"/>
                </a:solidFill>
              </a:rPr>
              <a:t> </a:t>
            </a:r>
            <a:r>
              <a:rPr lang="en-US" sz="3200" dirty="0" err="1">
                <a:solidFill>
                  <a:sysClr val="windowText" lastClr="000000"/>
                </a:solidFill>
              </a:rPr>
              <a:t>diri</a:t>
            </a:r>
            <a:r>
              <a:rPr lang="en-US" sz="3200" dirty="0">
                <a:solidFill>
                  <a:sysClr val="windowText" lastClr="000000"/>
                </a:solidFill>
              </a:rPr>
              <a:t> </a:t>
            </a:r>
            <a:r>
              <a:rPr lang="en-US" sz="3200" dirty="0" err="1">
                <a:solidFill>
                  <a:sysClr val="windowText" lastClr="000000"/>
                </a:solidFill>
              </a:rPr>
              <a:t>sendiri</a:t>
            </a:r>
            <a:r>
              <a:rPr lang="en-US" sz="3200" dirty="0">
                <a:solidFill>
                  <a:sysClr val="windowText" lastClr="000000"/>
                </a:solidFill>
              </a:rPr>
              <a:t> agar </a:t>
            </a:r>
            <a:r>
              <a:rPr lang="en-US" sz="3200" dirty="0" err="1">
                <a:solidFill>
                  <a:sysClr val="windowText" lastClr="000000"/>
                </a:solidFill>
              </a:rPr>
              <a:t>tidak</a:t>
            </a:r>
            <a:r>
              <a:rPr lang="en-US" sz="3200" dirty="0">
                <a:solidFill>
                  <a:sysClr val="windowText" lastClr="000000"/>
                </a:solidFill>
              </a:rPr>
              <a:t> </a:t>
            </a:r>
            <a:r>
              <a:rPr lang="en-US" sz="3200" dirty="0" err="1">
                <a:solidFill>
                  <a:sysClr val="windowText" lastClr="000000"/>
                </a:solidFill>
              </a:rPr>
              <a:t>melakukan</a:t>
            </a:r>
            <a:r>
              <a:rPr lang="en-US" sz="3200" dirty="0">
                <a:solidFill>
                  <a:sysClr val="windowText" lastClr="000000"/>
                </a:solidFill>
              </a:rPr>
              <a:t> </a:t>
            </a:r>
            <a:r>
              <a:rPr lang="en-US" sz="3200" dirty="0" err="1">
                <a:solidFill>
                  <a:sysClr val="windowText" lastClr="000000"/>
                </a:solidFill>
              </a:rPr>
              <a:t>korupsi</a:t>
            </a:r>
            <a:r>
              <a:rPr lang="en-US" sz="3200" dirty="0">
                <a:solidFill>
                  <a:sysClr val="windowText" lastClr="000000"/>
                </a:solidFill>
              </a:rPr>
              <a:t>.</a:t>
            </a:r>
          </a:p>
          <a:p>
            <a:pPr marL="514350" indent="-514350" algn="just">
              <a:buFont typeface="Calibri" pitchFamily="34" charset="0"/>
              <a:buAutoNum type="arabicPeriod"/>
            </a:pPr>
            <a:r>
              <a:rPr lang="en-US" sz="3200" dirty="0" err="1">
                <a:solidFill>
                  <a:sysClr val="windowText" lastClr="000000"/>
                </a:solidFill>
              </a:rPr>
              <a:t>Mahasiswa</a:t>
            </a:r>
            <a:r>
              <a:rPr lang="en-US" sz="3200" dirty="0">
                <a:solidFill>
                  <a:sysClr val="windowText" lastClr="000000"/>
                </a:solidFill>
              </a:rPr>
              <a:t> </a:t>
            </a:r>
            <a:r>
              <a:rPr lang="en-US" sz="3200" dirty="0" err="1">
                <a:solidFill>
                  <a:sysClr val="windowText" lastClr="000000"/>
                </a:solidFill>
              </a:rPr>
              <a:t>mampu</a:t>
            </a:r>
            <a:r>
              <a:rPr lang="en-US" sz="3200" dirty="0">
                <a:solidFill>
                  <a:sysClr val="windowText" lastClr="000000"/>
                </a:solidFill>
              </a:rPr>
              <a:t> </a:t>
            </a:r>
            <a:r>
              <a:rPr lang="en-US" sz="3200" dirty="0" err="1">
                <a:solidFill>
                  <a:sysClr val="windowText" lastClr="000000"/>
                </a:solidFill>
              </a:rPr>
              <a:t>mencegah</a:t>
            </a:r>
            <a:r>
              <a:rPr lang="en-US" sz="3200" dirty="0">
                <a:solidFill>
                  <a:sysClr val="windowText" lastClr="000000"/>
                </a:solidFill>
              </a:rPr>
              <a:t> </a:t>
            </a:r>
            <a:r>
              <a:rPr lang="en-US" sz="3200" dirty="0" err="1">
                <a:solidFill>
                  <a:sysClr val="windowText" lastClr="000000"/>
                </a:solidFill>
              </a:rPr>
              <a:t>orang</a:t>
            </a:r>
            <a:r>
              <a:rPr lang="en-US" sz="3200" dirty="0">
                <a:solidFill>
                  <a:sysClr val="windowText" lastClr="000000"/>
                </a:solidFill>
              </a:rPr>
              <a:t> lain </a:t>
            </a:r>
            <a:r>
              <a:rPr lang="en-US" sz="3200" dirty="0" err="1">
                <a:solidFill>
                  <a:sysClr val="windowText" lastClr="000000"/>
                </a:solidFill>
              </a:rPr>
              <a:t>untuk</a:t>
            </a:r>
            <a:r>
              <a:rPr lang="en-US" sz="3200" dirty="0">
                <a:solidFill>
                  <a:sysClr val="windowText" lastClr="000000"/>
                </a:solidFill>
              </a:rPr>
              <a:t> </a:t>
            </a:r>
            <a:r>
              <a:rPr lang="en-US" sz="3200" dirty="0" err="1">
                <a:solidFill>
                  <a:sysClr val="windowText" lastClr="000000"/>
                </a:solidFill>
              </a:rPr>
              <a:t>tidak</a:t>
            </a:r>
            <a:r>
              <a:rPr lang="en-US" sz="3200" dirty="0">
                <a:solidFill>
                  <a:sysClr val="windowText" lastClr="000000"/>
                </a:solidFill>
              </a:rPr>
              <a:t> </a:t>
            </a:r>
            <a:r>
              <a:rPr lang="en-US" sz="3200" dirty="0" err="1">
                <a:solidFill>
                  <a:sysClr val="windowText" lastClr="000000"/>
                </a:solidFill>
              </a:rPr>
              <a:t>melakukan</a:t>
            </a:r>
            <a:r>
              <a:rPr lang="en-US" sz="3200" dirty="0">
                <a:solidFill>
                  <a:sysClr val="windowText" lastClr="000000"/>
                </a:solidFill>
              </a:rPr>
              <a:t> </a:t>
            </a:r>
            <a:r>
              <a:rPr lang="en-US" sz="3200" dirty="0" err="1">
                <a:solidFill>
                  <a:sysClr val="windowText" lastClr="000000"/>
                </a:solidFill>
              </a:rPr>
              <a:t>korupsi</a:t>
            </a:r>
            <a:r>
              <a:rPr lang="en-US" sz="3200" dirty="0">
                <a:solidFill>
                  <a:sysClr val="windowText" lastClr="000000"/>
                </a:solidFill>
              </a:rPr>
              <a:t>.</a:t>
            </a:r>
            <a:endParaRPr lang="en-US" sz="3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>
            <a:off x="1590675" y="847725"/>
            <a:ext cx="457200" cy="4572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97161" y="799714"/>
            <a:ext cx="7761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 err="1">
                <a:latin typeface="Arial" pitchFamily="34" charset="0"/>
                <a:cs typeface="Arial" pitchFamily="34" charset="0"/>
              </a:rPr>
              <a:t>Bentuk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Perkuliahan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Pendidikan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Anti-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korupsi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89045" y="1772818"/>
            <a:ext cx="7744408" cy="44973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404813" indent="-404813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bg1"/>
                </a:solidFill>
              </a:rPr>
              <a:t>Penyampaian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materi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oleh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dosen</a:t>
            </a:r>
            <a:endParaRPr lang="en-US" sz="2800" dirty="0">
              <a:solidFill>
                <a:schemeClr val="bg1"/>
              </a:solidFill>
            </a:endParaRPr>
          </a:p>
          <a:p>
            <a:pPr marL="404813" indent="-404813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bg1"/>
                </a:solidFill>
              </a:rPr>
              <a:t>Kuliah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umum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dari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para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tokoh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pemberantasan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korupsi</a:t>
            </a:r>
            <a:endParaRPr lang="en-US" sz="2800" dirty="0">
              <a:solidFill>
                <a:schemeClr val="bg1"/>
              </a:solidFill>
            </a:endParaRPr>
          </a:p>
          <a:p>
            <a:pPr marL="404813" indent="-404813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bg1"/>
                </a:solidFill>
              </a:rPr>
              <a:t>Pemutaran</a:t>
            </a:r>
            <a:r>
              <a:rPr lang="en-US" sz="2800" dirty="0">
                <a:solidFill>
                  <a:schemeClr val="bg1"/>
                </a:solidFill>
              </a:rPr>
              <a:t> film </a:t>
            </a:r>
            <a:r>
              <a:rPr lang="en-US" sz="2800" dirty="0" err="1">
                <a:solidFill>
                  <a:schemeClr val="bg1"/>
                </a:solidFill>
              </a:rPr>
              <a:t>dan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diskusi</a:t>
            </a:r>
            <a:endParaRPr lang="en-US" sz="2800" dirty="0">
              <a:solidFill>
                <a:schemeClr val="bg1"/>
              </a:solidFill>
            </a:endParaRPr>
          </a:p>
          <a:p>
            <a:pPr marL="404813" indent="-404813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bg1"/>
                </a:solidFill>
              </a:rPr>
              <a:t>Tugas</a:t>
            </a:r>
            <a:r>
              <a:rPr lang="en-US" sz="2800" dirty="0">
                <a:solidFill>
                  <a:schemeClr val="bg1"/>
                </a:solidFill>
              </a:rPr>
              <a:t> (</a:t>
            </a:r>
            <a:r>
              <a:rPr lang="en-US" sz="2800" dirty="0" err="1">
                <a:solidFill>
                  <a:schemeClr val="bg1"/>
                </a:solidFill>
              </a:rPr>
              <a:t>disesuaikan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dengan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kekhasan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Perguruan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Tinggi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lang="id-ID" sz="2800" dirty="0">
              <a:solidFill>
                <a:schemeClr val="bg1"/>
              </a:solidFill>
            </a:endParaRPr>
          </a:p>
          <a:p>
            <a:pPr marL="404813" indent="-404813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bg1"/>
                </a:solidFill>
              </a:rPr>
              <a:t>Observasi</a:t>
            </a:r>
            <a:r>
              <a:rPr lang="en-US" sz="2800" dirty="0">
                <a:solidFill>
                  <a:schemeClr val="bg1"/>
                </a:solidFill>
              </a:rPr>
              <a:t> / </a:t>
            </a:r>
            <a:r>
              <a:rPr lang="en-US" sz="2800" dirty="0" err="1">
                <a:solidFill>
                  <a:schemeClr val="bg1"/>
                </a:solidFill>
              </a:rPr>
              <a:t>Karya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tulis</a:t>
            </a:r>
            <a:r>
              <a:rPr lang="en-US" sz="2800" dirty="0">
                <a:solidFill>
                  <a:schemeClr val="bg1"/>
                </a:solidFill>
              </a:rPr>
              <a:t> / </a:t>
            </a:r>
            <a:r>
              <a:rPr lang="en-US" sz="2800" dirty="0" err="1">
                <a:solidFill>
                  <a:schemeClr val="bg1"/>
                </a:solidFill>
              </a:rPr>
              <a:t>Karya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teknologi</a:t>
            </a:r>
            <a:endParaRPr lang="en-US" sz="2800" dirty="0">
              <a:solidFill>
                <a:schemeClr val="bg1"/>
              </a:solidFill>
            </a:endParaRPr>
          </a:p>
          <a:p>
            <a:pPr marL="793750" lvl="1" indent="-449263">
              <a:buFont typeface="Arial" pitchFamily="34" charset="0"/>
              <a:buChar char="•"/>
              <a:defRPr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5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>
            <a:off x="1590675" y="847725"/>
            <a:ext cx="457200" cy="4572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89997" y="799716"/>
            <a:ext cx="7455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 err="1">
                <a:latin typeface="Arial" pitchFamily="34" charset="0"/>
                <a:cs typeface="Arial" pitchFamily="34" charset="0"/>
              </a:rPr>
              <a:t>Materi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Dasar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Pendidikan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Anti-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korupsi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2351" y="1810141"/>
            <a:ext cx="7893698" cy="44040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Pengertian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Korupsi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Faktor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Penyebab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Korupsi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Dampak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Masif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Korupsi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Nilai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Prinsip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Anti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Korupsi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Upaya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Pemberantasan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Korupsi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Gerakan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Kerjasama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Instrumen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Internasional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Pencegahan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Korupsi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Tindak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Pidana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Korupsi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Dalam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Peraturan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Perundang-undangan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Indonesia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Peran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Mahasiswa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Dalam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Gerakan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Anti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Korupsi</a:t>
            </a:r>
            <a:endParaRPr lang="id-ID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3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70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NILAI-NILAI ANTI-KORUPSI</a:t>
            </a:r>
            <a:endParaRPr lang="id-ID" dirty="0"/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838200" y="2057400"/>
            <a:ext cx="2514600" cy="1143000"/>
            <a:chOff x="838200" y="2057400"/>
            <a:chExt cx="2514600" cy="1143000"/>
          </a:xfrm>
        </p:grpSpPr>
        <p:sp>
          <p:nvSpPr>
            <p:cNvPr id="5" name="Rounded Rectangle 4">
              <a:hlinkClick r:id="rId2" action="ppaction://hlinkpres?slideindex=1&amp;slidetitle="/>
            </p:cNvPr>
            <p:cNvSpPr/>
            <p:nvPr/>
          </p:nvSpPr>
          <p:spPr>
            <a:xfrm>
              <a:off x="914400" y="2133600"/>
              <a:ext cx="2438400" cy="1066800"/>
            </a:xfrm>
            <a:prstGeom prst="round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Arial" pitchFamily="34" charset="0"/>
                  <a:cs typeface="Arial" pitchFamily="34" charset="0"/>
                </a:rPr>
                <a:t>KEJUJURAN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838200" y="2057400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3429000" y="2057400"/>
            <a:ext cx="2514600" cy="1143000"/>
            <a:chOff x="3429000" y="2057400"/>
            <a:chExt cx="2514600" cy="1143000"/>
          </a:xfrm>
        </p:grpSpPr>
        <p:sp>
          <p:nvSpPr>
            <p:cNvPr id="8" name="Rounded Rectangle 7">
              <a:hlinkClick r:id="rId3" action="ppaction://hlinkpres?slideindex=1&amp;slidetitle="/>
            </p:cNvPr>
            <p:cNvSpPr/>
            <p:nvPr/>
          </p:nvSpPr>
          <p:spPr>
            <a:xfrm>
              <a:off x="3505200" y="2133600"/>
              <a:ext cx="2438400" cy="1066800"/>
            </a:xfrm>
            <a:prstGeom prst="round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Arial" pitchFamily="34" charset="0"/>
                  <a:cs typeface="Arial" pitchFamily="34" charset="0"/>
                </a:rPr>
                <a:t>KEPEDULIAN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057400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6019800" y="2057400"/>
            <a:ext cx="2514600" cy="1143000"/>
            <a:chOff x="6019800" y="2057400"/>
            <a:chExt cx="2514600" cy="1143000"/>
          </a:xfrm>
        </p:grpSpPr>
        <p:sp>
          <p:nvSpPr>
            <p:cNvPr id="11" name="Rounded Rectangle 10">
              <a:hlinkClick r:id="rId4" action="ppaction://hlinkpres?slideindex=1&amp;slidetitle="/>
            </p:cNvPr>
            <p:cNvSpPr/>
            <p:nvPr/>
          </p:nvSpPr>
          <p:spPr>
            <a:xfrm>
              <a:off x="6096000" y="2133600"/>
              <a:ext cx="2438400" cy="1066800"/>
            </a:xfrm>
            <a:prstGeom prst="round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Arial" pitchFamily="34" charset="0"/>
                  <a:cs typeface="Arial" pitchFamily="34" charset="0"/>
                </a:rPr>
                <a:t>KEMANDIRIAN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019800" y="2057400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838200" y="3276600"/>
            <a:ext cx="2514600" cy="1143000"/>
            <a:chOff x="838200" y="3276600"/>
            <a:chExt cx="2514600" cy="1143000"/>
          </a:xfrm>
        </p:grpSpPr>
        <p:sp>
          <p:nvSpPr>
            <p:cNvPr id="14" name="Rounded Rectangle 13">
              <a:hlinkClick r:id="rId5" action="ppaction://hlinkpres?slideindex=1&amp;slidetitle="/>
            </p:cNvPr>
            <p:cNvSpPr/>
            <p:nvPr/>
          </p:nvSpPr>
          <p:spPr>
            <a:xfrm>
              <a:off x="914400" y="3352800"/>
              <a:ext cx="2438400" cy="1066800"/>
            </a:xfrm>
            <a:prstGeom prst="round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Arial" pitchFamily="34" charset="0"/>
                  <a:cs typeface="Arial" pitchFamily="34" charset="0"/>
                </a:rPr>
                <a:t>KEDISIPLINAN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838200" y="3276600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</p:grp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3429000" y="3276600"/>
            <a:ext cx="2514600" cy="1143000"/>
            <a:chOff x="3429000" y="3276600"/>
            <a:chExt cx="2514600" cy="1143000"/>
          </a:xfrm>
        </p:grpSpPr>
        <p:sp>
          <p:nvSpPr>
            <p:cNvPr id="17" name="Rounded Rectangle 16">
              <a:hlinkClick r:id="rId6" action="ppaction://hlinkpres?slideindex=1&amp;slidetitle="/>
            </p:cNvPr>
            <p:cNvSpPr/>
            <p:nvPr/>
          </p:nvSpPr>
          <p:spPr>
            <a:xfrm>
              <a:off x="3505200" y="3352800"/>
              <a:ext cx="2438400" cy="1066800"/>
            </a:xfrm>
            <a:prstGeom prst="round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Arial" pitchFamily="34" charset="0"/>
                  <a:cs typeface="Arial" pitchFamily="34" charset="0"/>
                </a:rPr>
                <a:t>TANGGUNG JAWAB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429000" y="3276600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6019800" y="3276600"/>
            <a:ext cx="2514600" cy="1143000"/>
            <a:chOff x="6019800" y="3276600"/>
            <a:chExt cx="2514600" cy="1143000"/>
          </a:xfrm>
        </p:grpSpPr>
        <p:sp>
          <p:nvSpPr>
            <p:cNvPr id="20" name="Rounded Rectangle 19">
              <a:hlinkClick r:id="rId7" action="ppaction://hlinkpres?slideindex=1&amp;slidetitle="/>
            </p:cNvPr>
            <p:cNvSpPr/>
            <p:nvPr/>
          </p:nvSpPr>
          <p:spPr>
            <a:xfrm>
              <a:off x="6096000" y="3352800"/>
              <a:ext cx="2438400" cy="1066800"/>
            </a:xfrm>
            <a:prstGeom prst="round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Arial" pitchFamily="34" charset="0"/>
                  <a:cs typeface="Arial" pitchFamily="34" charset="0"/>
                </a:rPr>
                <a:t>KERJA KERAS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6019800" y="3276600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</p:grpSp>
      <p:grpSp>
        <p:nvGrpSpPr>
          <p:cNvPr id="19" name="Group 39"/>
          <p:cNvGrpSpPr>
            <a:grpSpLocks/>
          </p:cNvGrpSpPr>
          <p:nvPr/>
        </p:nvGrpSpPr>
        <p:grpSpPr bwMode="auto">
          <a:xfrm>
            <a:off x="838200" y="4495800"/>
            <a:ext cx="2514600" cy="1143000"/>
            <a:chOff x="838200" y="4495800"/>
            <a:chExt cx="2514600" cy="1143000"/>
          </a:xfrm>
        </p:grpSpPr>
        <p:sp>
          <p:nvSpPr>
            <p:cNvPr id="23" name="Rounded Rectangle 22">
              <a:hlinkClick r:id="rId8" action="ppaction://hlinkpres?slideindex=1&amp;slidetitle="/>
            </p:cNvPr>
            <p:cNvSpPr/>
            <p:nvPr/>
          </p:nvSpPr>
          <p:spPr>
            <a:xfrm>
              <a:off x="914400" y="4572000"/>
              <a:ext cx="2438400" cy="1066800"/>
            </a:xfrm>
            <a:prstGeom prst="round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latin typeface="Arial" pitchFamily="34" charset="0"/>
                  <a:cs typeface="Arial" pitchFamily="34" charset="0"/>
                </a:rPr>
                <a:t>KESEDERHANAAN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838200" y="4495800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</p:grpSp>
      <p:grpSp>
        <p:nvGrpSpPr>
          <p:cNvPr id="22" name="Group 44"/>
          <p:cNvGrpSpPr>
            <a:grpSpLocks/>
          </p:cNvGrpSpPr>
          <p:nvPr/>
        </p:nvGrpSpPr>
        <p:grpSpPr bwMode="auto">
          <a:xfrm>
            <a:off x="3429000" y="4495800"/>
            <a:ext cx="2514600" cy="1143000"/>
            <a:chOff x="3429000" y="4495800"/>
            <a:chExt cx="2514600" cy="1143000"/>
          </a:xfrm>
        </p:grpSpPr>
        <p:sp>
          <p:nvSpPr>
            <p:cNvPr id="26" name="Rounded Rectangle 25">
              <a:hlinkClick r:id="rId9" action="ppaction://hlinkpres?slideindex=1&amp;slidetitle="/>
            </p:cNvPr>
            <p:cNvSpPr/>
            <p:nvPr/>
          </p:nvSpPr>
          <p:spPr>
            <a:xfrm>
              <a:off x="3505200" y="4572000"/>
              <a:ext cx="2438400" cy="1066800"/>
            </a:xfrm>
            <a:prstGeom prst="round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Arial" pitchFamily="34" charset="0"/>
                  <a:cs typeface="Arial" pitchFamily="34" charset="0"/>
                </a:rPr>
                <a:t>KEBERANIAN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3429000" y="4495800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</p:grpSp>
      <p:grpSp>
        <p:nvGrpSpPr>
          <p:cNvPr id="25" name="Group 45"/>
          <p:cNvGrpSpPr>
            <a:grpSpLocks/>
          </p:cNvGrpSpPr>
          <p:nvPr/>
        </p:nvGrpSpPr>
        <p:grpSpPr bwMode="auto">
          <a:xfrm>
            <a:off x="6019800" y="4495800"/>
            <a:ext cx="2514600" cy="1143000"/>
            <a:chOff x="6019800" y="4495800"/>
            <a:chExt cx="2514600" cy="1143000"/>
          </a:xfrm>
        </p:grpSpPr>
        <p:sp>
          <p:nvSpPr>
            <p:cNvPr id="29" name="Rounded Rectangle 28">
              <a:hlinkClick r:id="rId10" action="ppaction://hlinkpres?slideindex=1&amp;slidetitle="/>
            </p:cNvPr>
            <p:cNvSpPr/>
            <p:nvPr/>
          </p:nvSpPr>
          <p:spPr>
            <a:xfrm>
              <a:off x="6096000" y="4572000"/>
              <a:ext cx="2438400" cy="1066800"/>
            </a:xfrm>
            <a:prstGeom prst="round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Arial" pitchFamily="34" charset="0"/>
                  <a:cs typeface="Arial" pitchFamily="34" charset="0"/>
                </a:rPr>
                <a:t>KEADILAN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6019800" y="4495800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55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52560" y="93307"/>
            <a:ext cx="8229600" cy="79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  <a:defRPr/>
            </a:pPr>
            <a:r>
              <a:rPr lang="id-ID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9 Nilai Antikorupsi Menurut KPK </a:t>
            </a:r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</p:nvPr>
        </p:nvGraphicFramePr>
        <p:xfrm>
          <a:off x="746448" y="782320"/>
          <a:ext cx="9144000" cy="5965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456"/>
                <a:gridCol w="7606544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Arial"/>
                          <a:ea typeface="Calibri"/>
                          <a:cs typeface="Times New Roman"/>
                        </a:rPr>
                        <a:t>Nilai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Arial"/>
                          <a:ea typeface="Calibri"/>
                          <a:cs typeface="Times New Roman"/>
                        </a:rPr>
                        <a:t>Contoh Indikator</a:t>
                      </a:r>
                      <a:endParaRPr lang="id-ID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4318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id-ID" sz="1400" dirty="0" smtClean="0">
                          <a:latin typeface="Arial"/>
                          <a:ea typeface="Calibri"/>
                          <a:cs typeface="Times New Roman"/>
                        </a:rPr>
                        <a:t>Jujur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9388" indent="-136525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id-ID" sz="1400" dirty="0">
                          <a:latin typeface="Arial"/>
                          <a:ea typeface="Calibri"/>
                          <a:cs typeface="Times New Roman"/>
                        </a:rPr>
                        <a:t>Selalu berbicara dan berbuat sesuai dengan </a:t>
                      </a:r>
                      <a:r>
                        <a:rPr lang="id-ID" sz="1400" dirty="0" smtClean="0">
                          <a:latin typeface="Arial"/>
                          <a:ea typeface="Calibri"/>
                          <a:cs typeface="Times New Roman"/>
                        </a:rPr>
                        <a:t>fakta (konsisten), </a:t>
                      </a:r>
                    </a:p>
                    <a:p>
                      <a:pPr marL="179388" indent="-136525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id-ID" sz="1400" dirty="0" smtClean="0">
                          <a:latin typeface="Arial"/>
                          <a:ea typeface="Calibri"/>
                          <a:cs typeface="Times New Roman"/>
                        </a:rPr>
                        <a:t>Tidak </a:t>
                      </a:r>
                      <a:r>
                        <a:rPr lang="id-ID" sz="1400" dirty="0">
                          <a:latin typeface="Arial"/>
                          <a:ea typeface="Calibri"/>
                          <a:cs typeface="Times New Roman"/>
                        </a:rPr>
                        <a:t>melakukan perbuatan curang, </a:t>
                      </a:r>
                      <a:endParaRPr lang="id-ID" sz="1400" dirty="0" smtClean="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marL="179388" indent="-136525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id-ID" sz="1400" dirty="0" smtClean="0">
                          <a:latin typeface="Arial"/>
                          <a:ea typeface="Calibri"/>
                          <a:cs typeface="Times New Roman"/>
                        </a:rPr>
                        <a:t>Tidak </a:t>
                      </a:r>
                      <a:r>
                        <a:rPr lang="id-ID" sz="1400" dirty="0">
                          <a:latin typeface="Arial"/>
                          <a:ea typeface="Calibri"/>
                          <a:cs typeface="Times New Roman"/>
                        </a:rPr>
                        <a:t>berbohong, </a:t>
                      </a:r>
                      <a:endParaRPr lang="id-ID" sz="1400" dirty="0" smtClean="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marL="179388" indent="-136525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id-ID" sz="1400" dirty="0" smtClean="0">
                          <a:latin typeface="Arial"/>
                          <a:ea typeface="Calibri"/>
                          <a:cs typeface="Times New Roman"/>
                        </a:rPr>
                        <a:t>Tidak </a:t>
                      </a:r>
                      <a:r>
                        <a:rPr lang="id-ID" sz="1400" dirty="0">
                          <a:latin typeface="Arial"/>
                          <a:ea typeface="Calibri"/>
                          <a:cs typeface="Times New Roman"/>
                        </a:rPr>
                        <a:t>mengakui milik orang lain </a:t>
                      </a:r>
                      <a:r>
                        <a:rPr lang="id-ID" sz="1400" dirty="0" smtClean="0">
                          <a:latin typeface="Arial"/>
                          <a:ea typeface="Calibri"/>
                          <a:cs typeface="Times New Roman"/>
                        </a:rPr>
                        <a:t>sebagai </a:t>
                      </a:r>
                      <a:r>
                        <a:rPr lang="id-ID" sz="1400" dirty="0">
                          <a:latin typeface="Arial"/>
                          <a:ea typeface="Calibri"/>
                          <a:cs typeface="Times New Roman"/>
                        </a:rPr>
                        <a:t>miliknya 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4318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id-ID" sz="1400" dirty="0" smtClean="0">
                          <a:latin typeface="Arial"/>
                          <a:ea typeface="Calibri"/>
                          <a:cs typeface="Times New Roman"/>
                        </a:rPr>
                        <a:t> Disiplin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9388" indent="-136525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id-ID" sz="1400" dirty="0">
                          <a:latin typeface="Arial"/>
                          <a:ea typeface="Calibri"/>
                          <a:cs typeface="Times New Roman"/>
                        </a:rPr>
                        <a:t>Berkomitmen untuk selalu berperilaku konsisten dan berpegang teguh pada  aturan yang </a:t>
                      </a:r>
                      <a:r>
                        <a:rPr lang="id-ID" sz="1400" dirty="0" smtClean="0">
                          <a:latin typeface="Arial"/>
                          <a:ea typeface="Calibri"/>
                          <a:cs typeface="Times New Roman"/>
                        </a:rPr>
                        <a:t>ada dalam semua kegiatan 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0488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id-ID" sz="1400" dirty="0" smtClean="0">
                          <a:latin typeface="Arial"/>
                          <a:ea typeface="Calibri"/>
                          <a:cs typeface="Times New Roman"/>
                        </a:rPr>
                        <a:t>Tanggung</a:t>
                      </a:r>
                      <a:r>
                        <a:rPr lang="id-ID" sz="1400" baseline="0" dirty="0" smtClean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id-ID" sz="1400" dirty="0" smtClean="0">
                          <a:latin typeface="Arial"/>
                          <a:ea typeface="Calibri"/>
                          <a:cs typeface="Times New Roman"/>
                        </a:rPr>
                        <a:t>Jawab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9388" indent="-136525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id-ID" sz="1400" dirty="0">
                          <a:latin typeface="Arial"/>
                          <a:ea typeface="Calibri"/>
                          <a:cs typeface="Times New Roman"/>
                        </a:rPr>
                        <a:t>Selalu menyelesaikan pekerjaan atau tugas-tugas </a:t>
                      </a:r>
                      <a:r>
                        <a:rPr lang="id-ID" sz="1400" baseline="0" dirty="0" smtClean="0">
                          <a:latin typeface="Arial"/>
                          <a:ea typeface="Calibri"/>
                          <a:cs typeface="Times New Roman"/>
                        </a:rPr>
                        <a:t>secara tuntas dengan hasil terbaik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179388" indent="-136525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id-ID" sz="1400" dirty="0" smtClean="0">
                          <a:latin typeface="Arial"/>
                          <a:ea typeface="Calibri"/>
                          <a:cs typeface="Times New Roman"/>
                        </a:rPr>
                        <a:t> Kerja </a:t>
                      </a:r>
                      <a:r>
                        <a:rPr lang="id-ID" sz="1400" dirty="0">
                          <a:latin typeface="Arial"/>
                          <a:ea typeface="Calibri"/>
                          <a:cs typeface="Times New Roman"/>
                        </a:rPr>
                        <a:t>Keras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9388" indent="-136525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id-ID" sz="1400" dirty="0">
                          <a:latin typeface="Arial"/>
                          <a:ea typeface="Calibri"/>
                          <a:cs typeface="Times New Roman"/>
                        </a:rPr>
                        <a:t>Selalu berupaya untuk menuntaskan suatu pekerjaan dengan hasil yang terbaik, </a:t>
                      </a:r>
                      <a:endParaRPr lang="id-ID" sz="1400" dirty="0" smtClean="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marL="179388" indent="-136525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id-ID" sz="1400" dirty="0" smtClean="0">
                          <a:latin typeface="Arial"/>
                          <a:ea typeface="Calibri"/>
                          <a:cs typeface="Times New Roman"/>
                        </a:rPr>
                        <a:t>Tenghindari </a:t>
                      </a:r>
                      <a:r>
                        <a:rPr lang="id-ID" sz="1400" dirty="0">
                          <a:latin typeface="Arial"/>
                          <a:ea typeface="Calibri"/>
                          <a:cs typeface="Times New Roman"/>
                        </a:rPr>
                        <a:t>perilaku instan (jalan pintas) yang mengarah pada kecurangan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4318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id-ID" sz="1400" dirty="0" smtClean="0">
                          <a:latin typeface="Arial"/>
                          <a:ea typeface="Calibri"/>
                          <a:cs typeface="Times New Roman"/>
                        </a:rPr>
                        <a:t> Sederhana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9388" indent="-136525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id-ID" sz="1400" dirty="0">
                          <a:latin typeface="Arial"/>
                          <a:ea typeface="Calibri"/>
                          <a:cs typeface="Times New Roman"/>
                        </a:rPr>
                        <a:t>Selalu berpenampilan apa adanya, </a:t>
                      </a:r>
                      <a:r>
                        <a:rPr lang="id-ID" sz="1400" dirty="0" smtClean="0">
                          <a:latin typeface="Arial"/>
                          <a:ea typeface="Calibri"/>
                          <a:cs typeface="Times New Roman"/>
                        </a:rPr>
                        <a:t> tidak </a:t>
                      </a:r>
                      <a:r>
                        <a:rPr lang="id-ID" sz="1400" dirty="0">
                          <a:latin typeface="Arial"/>
                          <a:ea typeface="Calibri"/>
                          <a:cs typeface="Times New Roman"/>
                        </a:rPr>
                        <a:t>berlebihan, </a:t>
                      </a:r>
                      <a:r>
                        <a:rPr lang="id-ID" sz="1400" dirty="0" smtClean="0">
                          <a:latin typeface="Arial"/>
                          <a:ea typeface="Calibri"/>
                          <a:cs typeface="Times New Roman"/>
                        </a:rPr>
                        <a:t> tidak </a:t>
                      </a:r>
                      <a:r>
                        <a:rPr lang="id-ID" sz="1400" dirty="0">
                          <a:latin typeface="Arial"/>
                          <a:ea typeface="Calibri"/>
                          <a:cs typeface="Times New Roman"/>
                        </a:rPr>
                        <a:t>pamer dan tidak ria 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4318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id-ID" sz="1400" dirty="0" smtClean="0">
                          <a:latin typeface="Arial"/>
                          <a:ea typeface="Calibri"/>
                          <a:cs typeface="Times New Roman"/>
                        </a:rPr>
                        <a:t> Mandiri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9388" indent="-136525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id-ID" sz="1400" dirty="0">
                          <a:latin typeface="Arial"/>
                          <a:ea typeface="Calibri"/>
                          <a:cs typeface="Times New Roman"/>
                        </a:rPr>
                        <a:t>Selalu menuntaskan pekerjaan </a:t>
                      </a:r>
                      <a:r>
                        <a:rPr lang="id-ID" sz="1400" dirty="0" smtClean="0">
                          <a:latin typeface="Arial"/>
                          <a:ea typeface="Calibri"/>
                          <a:cs typeface="Times New Roman"/>
                        </a:rPr>
                        <a:t>tanpa </a:t>
                      </a:r>
                      <a:r>
                        <a:rPr lang="id-ID" sz="1400" dirty="0">
                          <a:latin typeface="Arial"/>
                          <a:ea typeface="Calibri"/>
                          <a:cs typeface="Times New Roman"/>
                        </a:rPr>
                        <a:t>mengandalkan bantuan dari orang lain, </a:t>
                      </a:r>
                      <a:endParaRPr lang="id-ID" sz="1400" dirty="0" smtClean="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marL="179388" indent="-136525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id-ID" sz="1400" dirty="0" smtClean="0">
                          <a:latin typeface="Arial"/>
                          <a:ea typeface="Calibri"/>
                          <a:cs typeface="Times New Roman"/>
                        </a:rPr>
                        <a:t>Tidak </a:t>
                      </a:r>
                      <a:r>
                        <a:rPr lang="id-ID" sz="1400" dirty="0">
                          <a:latin typeface="Arial"/>
                          <a:ea typeface="Calibri"/>
                          <a:cs typeface="Times New Roman"/>
                        </a:rPr>
                        <a:t>menyuruh-menyuru atau menggunakan kewenangannya untuk menyuruh orang lain untuk sesuatu yang mampu dikerjakan sendiri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4318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id-ID" sz="1400" dirty="0" smtClean="0">
                          <a:latin typeface="Arial"/>
                          <a:ea typeface="Calibri"/>
                          <a:cs typeface="Times New Roman"/>
                        </a:rPr>
                        <a:t> Adil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9388" indent="-136525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id-ID" sz="1400" dirty="0">
                          <a:latin typeface="Arial"/>
                          <a:ea typeface="Calibri"/>
                          <a:cs typeface="Times New Roman"/>
                        </a:rPr>
                        <a:t>Selalu menghargai perbedaan, </a:t>
                      </a:r>
                      <a:endParaRPr lang="id-ID" sz="1400" dirty="0" smtClean="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marL="179388" indent="-136525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id-ID" sz="1400" dirty="0" smtClean="0">
                          <a:latin typeface="Arial"/>
                          <a:ea typeface="Calibri"/>
                          <a:cs typeface="Times New Roman"/>
                        </a:rPr>
                        <a:t>Tidak </a:t>
                      </a:r>
                      <a:r>
                        <a:rPr lang="id-ID" sz="1400" dirty="0">
                          <a:latin typeface="Arial"/>
                          <a:ea typeface="Calibri"/>
                          <a:cs typeface="Times New Roman"/>
                        </a:rPr>
                        <a:t>pilih kasih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4318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id-ID" sz="1400" dirty="0" smtClean="0">
                          <a:latin typeface="Arial"/>
                          <a:ea typeface="Calibri"/>
                          <a:cs typeface="Times New Roman"/>
                        </a:rPr>
                        <a:t> Berani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9388" indent="-136525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id-ID" sz="1400" dirty="0">
                          <a:latin typeface="Arial"/>
                          <a:ea typeface="Calibri"/>
                          <a:cs typeface="Times New Roman"/>
                        </a:rPr>
                        <a:t>Berani jujur, </a:t>
                      </a:r>
                      <a:endParaRPr lang="id-ID" sz="1400" dirty="0" smtClean="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marL="179388" indent="-136525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id-ID" sz="1400" dirty="0" smtClean="0">
                          <a:latin typeface="Arial"/>
                          <a:ea typeface="Calibri"/>
                          <a:cs typeface="Times New Roman"/>
                        </a:rPr>
                        <a:t>Berani </a:t>
                      </a:r>
                      <a:r>
                        <a:rPr lang="id-ID" sz="1400" dirty="0">
                          <a:latin typeface="Arial"/>
                          <a:ea typeface="Calibri"/>
                          <a:cs typeface="Times New Roman"/>
                        </a:rPr>
                        <a:t>menolak ajakan untuk berbuat curang, </a:t>
                      </a:r>
                      <a:endParaRPr lang="id-ID" sz="1400" dirty="0" smtClean="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marL="179388" indent="-136525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id-ID" sz="1400" dirty="0" smtClean="0">
                          <a:latin typeface="Arial"/>
                          <a:ea typeface="Calibri"/>
                          <a:cs typeface="Times New Roman"/>
                        </a:rPr>
                        <a:t>Berani </a:t>
                      </a:r>
                      <a:r>
                        <a:rPr lang="id-ID" sz="1400" dirty="0">
                          <a:latin typeface="Arial"/>
                          <a:ea typeface="Calibri"/>
                          <a:cs typeface="Times New Roman"/>
                        </a:rPr>
                        <a:t>melaporkan adanya kecurangan, </a:t>
                      </a:r>
                      <a:endParaRPr lang="id-ID" sz="1400" dirty="0" smtClean="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marL="179388" indent="-136525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id-ID" sz="1400" dirty="0" smtClean="0">
                          <a:latin typeface="Arial"/>
                          <a:ea typeface="Calibri"/>
                          <a:cs typeface="Times New Roman"/>
                        </a:rPr>
                        <a:t>Berani </a:t>
                      </a:r>
                      <a:r>
                        <a:rPr lang="id-ID" sz="1400" dirty="0">
                          <a:latin typeface="Arial"/>
                          <a:ea typeface="Calibri"/>
                          <a:cs typeface="Times New Roman"/>
                        </a:rPr>
                        <a:t>mengakui kesalahan 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4318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id-ID" sz="1400" dirty="0" smtClean="0">
                          <a:latin typeface="Arial"/>
                          <a:ea typeface="Calibri"/>
                          <a:cs typeface="Times New Roman"/>
                        </a:rPr>
                        <a:t> Peduli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9388" indent="-136525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id-ID" sz="1400" dirty="0">
                          <a:latin typeface="Arial"/>
                          <a:ea typeface="Calibri"/>
                          <a:cs typeface="Times New Roman"/>
                        </a:rPr>
                        <a:t>Menjaga diri dan lingkungan agar tetap konsisten dengan aturan yang berlaku, </a:t>
                      </a:r>
                      <a:endParaRPr lang="id-ID" sz="1400" dirty="0" smtClean="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marL="179388" indent="-136525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id-ID" sz="1400" dirty="0" smtClean="0">
                          <a:latin typeface="Arial"/>
                          <a:ea typeface="Calibri"/>
                          <a:cs typeface="Times New Roman"/>
                        </a:rPr>
                        <a:t>Selalu </a:t>
                      </a:r>
                      <a:r>
                        <a:rPr lang="id-ID" sz="1400" dirty="0">
                          <a:latin typeface="Arial"/>
                          <a:ea typeface="Calibri"/>
                          <a:cs typeface="Times New Roman"/>
                        </a:rPr>
                        <a:t>berusaha untuk menjadi teladan dalam menegakkan disiplin,  kejujuran, dan tanggung jawab bersama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22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2"/>
            <a:ext cx="8596668" cy="62204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PRINSIP-PRINSIP ANTI-KORUPSI</a:t>
            </a:r>
            <a:b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endParaRPr lang="id-ID" dirty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600200" y="2209800"/>
            <a:ext cx="7010400" cy="609600"/>
            <a:chOff x="1600200" y="2209800"/>
            <a:chExt cx="7010400" cy="609600"/>
          </a:xfrm>
        </p:grpSpPr>
        <p:sp>
          <p:nvSpPr>
            <p:cNvPr id="5" name="Rounded Rectangle 4">
              <a:hlinkClick r:id="rId2" action="ppaction://hlinkpres?slideindex=1&amp;slidetitle="/>
            </p:cNvPr>
            <p:cNvSpPr/>
            <p:nvPr/>
          </p:nvSpPr>
          <p:spPr>
            <a:xfrm>
              <a:off x="1600200" y="2209800"/>
              <a:ext cx="7010400" cy="6096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latin typeface="Arial" pitchFamily="34" charset="0"/>
                  <a:cs typeface="Arial" pitchFamily="34" charset="0"/>
                </a:rPr>
                <a:t>AKUNTABILITAS</a:t>
              </a:r>
            </a:p>
          </p:txBody>
        </p:sp>
        <p:sp>
          <p:nvSpPr>
            <p:cNvPr id="6" name="Isosceles Triangle 5"/>
            <p:cNvSpPr/>
            <p:nvPr/>
          </p:nvSpPr>
          <p:spPr>
            <a:xfrm rot="5400000">
              <a:off x="8039100" y="2247900"/>
              <a:ext cx="381000" cy="45720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1600200" y="2971800"/>
            <a:ext cx="7010400" cy="609600"/>
            <a:chOff x="1600200" y="2971800"/>
            <a:chExt cx="7010400" cy="609600"/>
          </a:xfrm>
        </p:grpSpPr>
        <p:sp>
          <p:nvSpPr>
            <p:cNvPr id="8" name="Rounded Rectangle 7">
              <a:hlinkClick r:id="rId3" action="ppaction://hlinkpres?slideindex=1&amp;slidetitle="/>
            </p:cNvPr>
            <p:cNvSpPr/>
            <p:nvPr/>
          </p:nvSpPr>
          <p:spPr>
            <a:xfrm>
              <a:off x="1600200" y="2971800"/>
              <a:ext cx="7010400" cy="6096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latin typeface="Arial" pitchFamily="34" charset="0"/>
                  <a:cs typeface="Arial" pitchFamily="34" charset="0"/>
                </a:rPr>
                <a:t>TRANSPARANSI</a:t>
              </a:r>
            </a:p>
          </p:txBody>
        </p:sp>
        <p:sp>
          <p:nvSpPr>
            <p:cNvPr id="9" name="Isosceles Triangle 8"/>
            <p:cNvSpPr/>
            <p:nvPr/>
          </p:nvSpPr>
          <p:spPr>
            <a:xfrm rot="5400000">
              <a:off x="8039100" y="3009900"/>
              <a:ext cx="381000" cy="45720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1600200" y="3733800"/>
            <a:ext cx="7010400" cy="609600"/>
            <a:chOff x="1600200" y="3733800"/>
            <a:chExt cx="7010400" cy="609600"/>
          </a:xfrm>
        </p:grpSpPr>
        <p:sp>
          <p:nvSpPr>
            <p:cNvPr id="11" name="Rounded Rectangle 10">
              <a:hlinkClick r:id="rId4" action="ppaction://hlinkpres?slideindex=1&amp;slidetitle="/>
            </p:cNvPr>
            <p:cNvSpPr/>
            <p:nvPr/>
          </p:nvSpPr>
          <p:spPr>
            <a:xfrm>
              <a:off x="1600200" y="3733800"/>
              <a:ext cx="7010400" cy="6096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latin typeface="Arial" pitchFamily="34" charset="0"/>
                  <a:cs typeface="Arial" pitchFamily="34" charset="0"/>
                </a:rPr>
                <a:t>KEWAJARAN</a:t>
              </a:r>
              <a:r>
                <a:rPr lang="id-ID" sz="2800" b="1" dirty="0">
                  <a:latin typeface="Arial" pitchFamily="34" charset="0"/>
                  <a:cs typeface="Arial" pitchFamily="34" charset="0"/>
                </a:rPr>
                <a:t>/FAIRNESS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5400000">
              <a:off x="8039100" y="3771900"/>
              <a:ext cx="381000" cy="45720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1600200" y="4495800"/>
            <a:ext cx="7010400" cy="609600"/>
            <a:chOff x="1600200" y="4495800"/>
            <a:chExt cx="7010400" cy="609600"/>
          </a:xfrm>
        </p:grpSpPr>
        <p:sp>
          <p:nvSpPr>
            <p:cNvPr id="14" name="Rounded Rectangle 13">
              <a:hlinkClick r:id="rId5" action="ppaction://hlinkpres?slideindex=1&amp;slidetitle="/>
            </p:cNvPr>
            <p:cNvSpPr/>
            <p:nvPr/>
          </p:nvSpPr>
          <p:spPr>
            <a:xfrm>
              <a:off x="1600200" y="4495800"/>
              <a:ext cx="7010400" cy="6096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latin typeface="Arial" pitchFamily="34" charset="0"/>
                  <a:cs typeface="Arial" pitchFamily="34" charset="0"/>
                </a:rPr>
                <a:t>KEBIJAKAN</a:t>
              </a: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8039100" y="4533900"/>
              <a:ext cx="381000" cy="45720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6" name="Group 23"/>
          <p:cNvGrpSpPr>
            <a:grpSpLocks/>
          </p:cNvGrpSpPr>
          <p:nvPr/>
        </p:nvGrpSpPr>
        <p:grpSpPr bwMode="auto">
          <a:xfrm>
            <a:off x="1600200" y="5257800"/>
            <a:ext cx="7010400" cy="609600"/>
            <a:chOff x="1600200" y="5257800"/>
            <a:chExt cx="7010400" cy="609600"/>
          </a:xfrm>
        </p:grpSpPr>
        <p:sp>
          <p:nvSpPr>
            <p:cNvPr id="17" name="Rounded Rectangle 16">
              <a:hlinkClick r:id="rId6" action="ppaction://hlinkpres?slideindex=1&amp;slidetitle="/>
            </p:cNvPr>
            <p:cNvSpPr/>
            <p:nvPr/>
          </p:nvSpPr>
          <p:spPr>
            <a:xfrm>
              <a:off x="1600200" y="5257800"/>
              <a:ext cx="7010400" cy="6096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latin typeface="Arial" pitchFamily="34" charset="0"/>
                  <a:cs typeface="Arial" pitchFamily="34" charset="0"/>
                </a:rPr>
                <a:t>KONTROL KEBIJAKAN</a:t>
              </a: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8039100" y="5295900"/>
              <a:ext cx="381000" cy="45720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874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915</Words>
  <Application>Microsoft Office PowerPoint</Application>
  <PresentationFormat>Widescreen</PresentationFormat>
  <Paragraphs>164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Franklin Gothic Medium</vt:lpstr>
      <vt:lpstr>Lucida Sans Unicode</vt:lpstr>
      <vt:lpstr>Times New Roman</vt:lpstr>
      <vt:lpstr>Wingdings</vt:lpstr>
      <vt:lpstr>Office Theme</vt:lpstr>
      <vt:lpstr>PENDIDIKAN ANTI KORUPSI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NILAI-NILAI ANTI-KORUPSI</vt:lpstr>
      <vt:lpstr>PowerPoint Presentation</vt:lpstr>
      <vt:lpstr> PRINSIP-PRINSIP ANTI-KORUPSI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PERAN MAHASISWA</vt:lpstr>
      <vt:lpstr>PowerPoint Presentation</vt:lpstr>
      <vt:lpstr>PowerPoint Presentation</vt:lpstr>
      <vt:lpstr>PowerPoint Presentation</vt:lpstr>
      <vt:lpstr>CONTOH PENCEGAHAN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PENDIDIKAN ANTI KORUPSI </dc:title>
  <dc:creator>bbwinar</dc:creator>
  <cp:lastModifiedBy>bbwinar</cp:lastModifiedBy>
  <cp:revision>1</cp:revision>
  <dcterms:created xsi:type="dcterms:W3CDTF">2022-12-12T03:46:12Z</dcterms:created>
  <dcterms:modified xsi:type="dcterms:W3CDTF">2022-12-12T03:50:02Z</dcterms:modified>
</cp:coreProperties>
</file>