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sldIdLst>
    <p:sldId id="257" r:id="rId2"/>
    <p:sldId id="301" r:id="rId3"/>
    <p:sldId id="362" r:id="rId4"/>
    <p:sldId id="307" r:id="rId5"/>
    <p:sldId id="308" r:id="rId6"/>
    <p:sldId id="309" r:id="rId7"/>
    <p:sldId id="310" r:id="rId8"/>
    <p:sldId id="312" r:id="rId9"/>
    <p:sldId id="317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95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02/03/2021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36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2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82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234" y="3941534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1800" b="1" i="0" dirty="0" err="1"/>
              <a:t>Oleh</a:t>
            </a:r>
            <a:r>
              <a:rPr lang="en-US" sz="1800" b="1" i="0" dirty="0"/>
              <a:t> :</a:t>
            </a:r>
            <a:br>
              <a:rPr lang="en-US" sz="1800" i="0" dirty="0"/>
            </a:br>
            <a:r>
              <a:rPr lang="en-ID" sz="1800" b="1" dirty="0">
                <a:solidFill>
                  <a:srgbClr val="00B0F0"/>
                </a:solidFill>
              </a:rPr>
              <a:t>Tim </a:t>
            </a:r>
            <a:r>
              <a:rPr lang="en-ID" sz="1800" b="1" dirty="0" err="1">
                <a:solidFill>
                  <a:srgbClr val="00B0F0"/>
                </a:solidFill>
              </a:rPr>
              <a:t>Dosen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1" y="1810838"/>
            <a:ext cx="8487176" cy="201986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PROCES, THREAD DAN VIRTUAL MACHINE</a:t>
            </a:r>
            <a:endParaRPr lang="en-ID" sz="54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b="1" i="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SISTEM TERDISTRIBUSI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619" y="1037478"/>
            <a:ext cx="9712946" cy="809251"/>
          </a:xfrm>
        </p:spPr>
        <p:txBody>
          <a:bodyPr>
            <a:normAutofit/>
          </a:bodyPr>
          <a:lstStyle/>
          <a:p>
            <a:r>
              <a:rPr lang="en-US" sz="3200" dirty="0" err="1"/>
              <a:t>Implementasi</a:t>
            </a:r>
            <a:r>
              <a:rPr lang="en-US" sz="3200" dirty="0"/>
              <a:t> Pada Kernel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</a:pPr>
            <a:r>
              <a:rPr lang="en-US" sz="2800" dirty="0"/>
              <a:t>Thread </a:t>
            </a:r>
            <a:r>
              <a:rPr lang="en-US" sz="2800" dirty="0" err="1"/>
              <a:t>Dikelola</a:t>
            </a:r>
            <a:r>
              <a:rPr lang="en-US" sz="2800" dirty="0"/>
              <a:t> oleh Kernel</a:t>
            </a:r>
          </a:p>
          <a:p>
            <a:pPr lvl="1">
              <a:buSzPct val="100000"/>
            </a:pPr>
            <a:r>
              <a:rPr lang="en-US" sz="2600" dirty="0"/>
              <a:t>Create/Terminate </a:t>
            </a:r>
            <a:r>
              <a:rPr lang="en-US" sz="2600" dirty="0" err="1"/>
              <a:t>dikelola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System Call</a:t>
            </a:r>
          </a:p>
          <a:p>
            <a:pPr lvl="1">
              <a:buSzPct val="100000"/>
            </a:pPr>
            <a:r>
              <a:rPr lang="en-US" sz="2600" dirty="0" err="1"/>
              <a:t>Tabel</a:t>
            </a:r>
            <a:r>
              <a:rPr lang="en-US" sz="2600" dirty="0"/>
              <a:t> Thread </a:t>
            </a:r>
            <a:r>
              <a:rPr lang="en-US" sz="2600" dirty="0" err="1"/>
              <a:t>dikelola</a:t>
            </a:r>
            <a:r>
              <a:rPr lang="en-US" sz="2600" dirty="0"/>
              <a:t> pada Kernel Space</a:t>
            </a:r>
          </a:p>
          <a:p>
            <a:pPr>
              <a:buSzPct val="100000"/>
            </a:pPr>
            <a:r>
              <a:rPr lang="en-US" sz="2800" dirty="0"/>
              <a:t>Thread </a:t>
            </a:r>
            <a:r>
              <a:rPr lang="en-US" sz="2800" dirty="0" err="1"/>
              <a:t>Dijadwalkan</a:t>
            </a:r>
            <a:r>
              <a:rPr lang="en-US" sz="2800" dirty="0"/>
              <a:t> oleh Proses</a:t>
            </a:r>
          </a:p>
          <a:p>
            <a:pPr lvl="1">
              <a:buSzPct val="100000"/>
            </a:pPr>
            <a:r>
              <a:rPr lang="en-US" sz="2600" dirty="0"/>
              <a:t>Ketika </a:t>
            </a:r>
            <a:r>
              <a:rPr lang="en-US" sz="2600" dirty="0" err="1"/>
              <a:t>sebuah</a:t>
            </a:r>
            <a:r>
              <a:rPr lang="en-US" sz="2600" dirty="0"/>
              <a:t> Thread </a:t>
            </a:r>
            <a:r>
              <a:rPr lang="en-US" sz="2600" dirty="0" err="1"/>
              <a:t>diblok</a:t>
            </a:r>
            <a:r>
              <a:rPr lang="en-US" sz="2600" dirty="0"/>
              <a:t>, Kernel </a:t>
            </a:r>
            <a:r>
              <a:rPr lang="en-US" sz="2600" dirty="0" err="1"/>
              <a:t>menjalankan</a:t>
            </a:r>
            <a:r>
              <a:rPr lang="en-US" sz="2600" dirty="0"/>
              <a:t> Thread lain </a:t>
            </a:r>
            <a:r>
              <a:rPr lang="en-US" sz="2600" dirty="0" err="1"/>
              <a:t>dari</a:t>
            </a:r>
            <a:r>
              <a:rPr lang="en-US" sz="2600" dirty="0"/>
              <a:t> proses yang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proses yang </a:t>
            </a:r>
            <a:r>
              <a:rPr lang="en-US" sz="2600" dirty="0" err="1"/>
              <a:t>berbeda</a:t>
            </a:r>
            <a:endParaRPr lang="en-US" sz="2600" dirty="0"/>
          </a:p>
          <a:p>
            <a:pPr>
              <a:buSzPct val="100000"/>
            </a:pPr>
            <a:r>
              <a:rPr lang="en-US" sz="2800" dirty="0" err="1"/>
              <a:t>Tetapi</a:t>
            </a:r>
            <a:r>
              <a:rPr lang="en-US" sz="2800" dirty="0"/>
              <a:t>,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Berat</a:t>
            </a:r>
            <a:endParaRPr lang="en-US" sz="2800" dirty="0"/>
          </a:p>
          <a:p>
            <a:pPr lvl="1">
              <a:buSzPct val="100000"/>
            </a:pPr>
            <a:r>
              <a:rPr lang="en-US" sz="1800" dirty="0"/>
              <a:t>Solusi : </a:t>
            </a:r>
            <a:r>
              <a:rPr lang="en-US" sz="1800" dirty="0" err="1"/>
              <a:t>Daur</a:t>
            </a:r>
            <a:r>
              <a:rPr lang="en-US" sz="1800" dirty="0"/>
              <a:t> </a:t>
            </a:r>
            <a:r>
              <a:rPr lang="en-US" sz="1800" dirty="0" err="1"/>
              <a:t>ulang</a:t>
            </a:r>
            <a:r>
              <a:rPr lang="en-US" sz="1800" dirty="0"/>
              <a:t> Thread (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Thread pada level kernel </a:t>
            </a:r>
            <a:r>
              <a:rPr lang="en-US" sz="1800" dirty="0" err="1"/>
              <a:t>dibanding</a:t>
            </a:r>
            <a:r>
              <a:rPr lang="en-US" sz="1800" dirty="0"/>
              <a:t> </a:t>
            </a:r>
            <a:r>
              <a:rPr lang="en-US" sz="1800" dirty="0" err="1"/>
              <a:t>prosesor</a:t>
            </a:r>
            <a:r>
              <a:rPr lang="en-US" sz="1800" dirty="0"/>
              <a:t> yang </a:t>
            </a:r>
            <a:r>
              <a:rPr lang="en-US" sz="1800" dirty="0" err="1"/>
              <a:t>tersedia</a:t>
            </a:r>
            <a:r>
              <a:rPr lang="en-US" sz="1800" dirty="0"/>
              <a:t>; </a:t>
            </a:r>
            <a:r>
              <a:rPr lang="en-US" sz="1800" dirty="0" err="1"/>
              <a:t>Tetapi</a:t>
            </a:r>
            <a:endParaRPr lang="en-US" sz="1800" dirty="0"/>
          </a:p>
          <a:p>
            <a:pPr lvl="1">
              <a:buSzPct val="100000"/>
            </a:pPr>
            <a:r>
              <a:rPr lang="en-US" sz="1800" dirty="0"/>
              <a:t>Thread kernel </a:t>
            </a:r>
            <a:r>
              <a:rPr lang="en-US" sz="1800" dirty="0" err="1"/>
              <a:t>nganggur</a:t>
            </a:r>
            <a:r>
              <a:rPr lang="en-US" sz="1800" dirty="0"/>
              <a:t>,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prioritas</a:t>
            </a:r>
            <a:r>
              <a:rPr lang="en-US" sz="1800" dirty="0"/>
              <a:t>, Deadlock </a:t>
            </a:r>
            <a:r>
              <a:rPr lang="en-US" sz="1800" dirty="0" err="1"/>
              <a:t>karena</a:t>
            </a:r>
            <a:r>
              <a:rPr lang="en-US" sz="1800" dirty="0"/>
              <a:t> Thread Kernel yang </a:t>
            </a:r>
            <a:r>
              <a:rPr lang="en-US" sz="1800" dirty="0" err="1"/>
              <a:t>diblok</a:t>
            </a:r>
            <a:endParaRPr lang="en-US" sz="1800" dirty="0"/>
          </a:p>
          <a:p>
            <a:pPr lvl="1">
              <a:buSzPct val="100000"/>
            </a:pPr>
            <a:r>
              <a:rPr lang="en-US" sz="1800" dirty="0"/>
              <a:t>Kernel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mana Thread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dibawa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83365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Virtualisasi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ID" sz="2800" b="1" i="0" dirty="0" err="1">
                <a:solidFill>
                  <a:srgbClr val="202124"/>
                </a:solidFill>
                <a:effectLst/>
              </a:rPr>
              <a:t>Virtualisasi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 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bisa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diartikan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sebagai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pembuatan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suatu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bentuk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atau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versi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virtual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dari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sesuatu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yang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bersifat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fisik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,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misalnya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sistem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operasi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,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perangkat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storage/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penyimpanan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data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atau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sumber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daya</a:t>
            </a:r>
            <a:r>
              <a:rPr lang="en-ID" sz="2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02124"/>
                </a:solidFill>
                <a:effectLst/>
              </a:rPr>
              <a:t>jaringan</a:t>
            </a:r>
            <a:r>
              <a:rPr lang="en-ID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ID" sz="2800" dirty="0" err="1">
                <a:solidFill>
                  <a:srgbClr val="202124"/>
                </a:solidFill>
              </a:rPr>
              <a:t>Mesin</a:t>
            </a:r>
            <a:r>
              <a:rPr lang="en-ID" sz="2800" dirty="0">
                <a:solidFill>
                  <a:srgbClr val="202124"/>
                </a:solidFill>
              </a:rPr>
              <a:t> virtual </a:t>
            </a:r>
            <a:r>
              <a:rPr lang="en-ID" sz="2800" dirty="0" err="1">
                <a:solidFill>
                  <a:srgbClr val="202124"/>
                </a:solidFill>
              </a:rPr>
              <a:t>berbicara</a:t>
            </a:r>
            <a:r>
              <a:rPr lang="en-ID" sz="2800" dirty="0">
                <a:solidFill>
                  <a:srgbClr val="202124"/>
                </a:solidFill>
              </a:rPr>
              <a:t> </a:t>
            </a:r>
            <a:r>
              <a:rPr lang="en-ID" sz="2800" dirty="0" err="1">
                <a:solidFill>
                  <a:srgbClr val="202124"/>
                </a:solidFill>
              </a:rPr>
              <a:t>tentang</a:t>
            </a:r>
            <a:r>
              <a:rPr lang="en-ID" sz="2800" dirty="0">
                <a:solidFill>
                  <a:srgbClr val="202124"/>
                </a:solidFill>
              </a:rPr>
              <a:t> </a:t>
            </a:r>
            <a:r>
              <a:rPr lang="en-ID" sz="2800" dirty="0" err="1">
                <a:solidFill>
                  <a:srgbClr val="202124"/>
                </a:solidFill>
              </a:rPr>
              <a:t>membuat</a:t>
            </a:r>
            <a:r>
              <a:rPr lang="en-ID" sz="2800" dirty="0">
                <a:solidFill>
                  <a:srgbClr val="202124"/>
                </a:solidFill>
              </a:rPr>
              <a:t> dan </a:t>
            </a:r>
            <a:r>
              <a:rPr lang="en-ID" sz="2800" dirty="0" err="1">
                <a:solidFill>
                  <a:srgbClr val="202124"/>
                </a:solidFill>
              </a:rPr>
              <a:t>mengelola</a:t>
            </a:r>
            <a:r>
              <a:rPr lang="en-ID" sz="2800" dirty="0">
                <a:solidFill>
                  <a:srgbClr val="202124"/>
                </a:solidFill>
              </a:rPr>
              <a:t> VMs pada “real” machine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E.g. </a:t>
            </a:r>
            <a:r>
              <a:rPr lang="en-US" sz="1800" dirty="0">
                <a:solidFill>
                  <a:srgbClr val="C00000"/>
                </a:solidFill>
              </a:rPr>
              <a:t>Java Virtual Machine </a:t>
            </a:r>
            <a:r>
              <a:rPr lang="en-US" sz="1800" dirty="0"/>
              <a:t>to accept java bytecode in the form .class files. 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>
                <a:solidFill>
                  <a:srgbClr val="C00000"/>
                </a:solidFill>
              </a:rPr>
              <a:t>Virtual PC  </a:t>
            </a:r>
            <a:r>
              <a:rPr lang="en-US" sz="1800" dirty="0"/>
              <a:t>allows Windows app to be run on Mac/PowerPC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/>
              <a:t>SunPC</a:t>
            </a:r>
            <a:r>
              <a:rPr lang="en-US" sz="1800" dirty="0"/>
              <a:t>  software emulates a PC </a:t>
            </a:r>
            <a:r>
              <a:rPr lang="en-US" sz="1800" dirty="0" err="1"/>
              <a:t>hw</a:t>
            </a:r>
            <a:r>
              <a:rPr lang="en-US" sz="1800" dirty="0"/>
              <a:t> environment on Solaris/SPARC  [10 years ago]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How about Cygwin, which provides Linux-like environment for Windows?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/>
              <a:t>etc</a:t>
            </a:r>
            <a:endParaRPr lang="en-US" sz="1800" dirty="0"/>
          </a:p>
          <a:p>
            <a:pPr lvl="1">
              <a:spcAft>
                <a:spcPts val="3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661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Virtualisasi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1D4735-879E-432B-A616-67EEAB5F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/>
              <a:t>Virtualisasi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Penciptaan</a:t>
            </a:r>
            <a:r>
              <a:rPr lang="en-US" sz="2800" dirty="0"/>
              <a:t> </a:t>
            </a:r>
            <a:r>
              <a:rPr lang="en-US" sz="2800" dirty="0" err="1"/>
              <a:t>alternatif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aktualB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:</a:t>
            </a:r>
          </a:p>
          <a:p>
            <a:pPr lvl="1"/>
            <a:r>
              <a:rPr lang="en-US" sz="2600" dirty="0"/>
              <a:t>Virtual memory</a:t>
            </a:r>
          </a:p>
          <a:p>
            <a:pPr lvl="1"/>
            <a:r>
              <a:rPr lang="en-US" sz="2600" dirty="0"/>
              <a:t>Virtual time ( buffering </a:t>
            </a:r>
            <a:r>
              <a:rPr lang="en-US" sz="2600" dirty="0" err="1"/>
              <a:t>saat</a:t>
            </a:r>
            <a:r>
              <a:rPr lang="en-US" sz="2600" dirty="0"/>
              <a:t> download)</a:t>
            </a:r>
          </a:p>
          <a:p>
            <a:pPr lvl="1"/>
            <a:r>
              <a:rPr lang="en-US" sz="2600" dirty="0"/>
              <a:t>Virtual hardware, desktop, disk</a:t>
            </a:r>
          </a:p>
          <a:p>
            <a:pPr lvl="1"/>
            <a:r>
              <a:rPr lang="en-US" sz="2600" dirty="0"/>
              <a:t>Virtual World</a:t>
            </a:r>
          </a:p>
          <a:p>
            <a:r>
              <a:rPr lang="en-ID" sz="3000" i="0" dirty="0" err="1">
                <a:effectLst/>
              </a:rPr>
              <a:t>Tujuan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dari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virtualisasi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adalah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kinerja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tingkat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tinggi</a:t>
            </a:r>
            <a:r>
              <a:rPr lang="en-ID" sz="3000" i="0" dirty="0">
                <a:effectLst/>
              </a:rPr>
              <a:t>, </a:t>
            </a:r>
            <a:r>
              <a:rPr lang="en-ID" sz="3000" i="0" dirty="0" err="1">
                <a:effectLst/>
              </a:rPr>
              <a:t>ketersediaan</a:t>
            </a:r>
            <a:r>
              <a:rPr lang="en-ID" sz="3000" i="0" dirty="0">
                <a:effectLst/>
              </a:rPr>
              <a:t>, </a:t>
            </a:r>
            <a:r>
              <a:rPr lang="en-ID" sz="3000" i="0" dirty="0" err="1">
                <a:effectLst/>
              </a:rPr>
              <a:t>keandalan</a:t>
            </a:r>
            <a:r>
              <a:rPr lang="en-ID" sz="3000" i="0" dirty="0">
                <a:effectLst/>
              </a:rPr>
              <a:t>, </a:t>
            </a:r>
            <a:r>
              <a:rPr lang="en-ID" sz="3000" i="0" dirty="0" err="1">
                <a:effectLst/>
              </a:rPr>
              <a:t>ketangkasan</a:t>
            </a:r>
            <a:r>
              <a:rPr lang="en-ID" sz="3000" i="0" dirty="0">
                <a:effectLst/>
              </a:rPr>
              <a:t>, </a:t>
            </a:r>
            <a:r>
              <a:rPr lang="en-ID" sz="3000" i="0" dirty="0" err="1">
                <a:effectLst/>
              </a:rPr>
              <a:t>atau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untuk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membuat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dasar</a:t>
            </a:r>
            <a:r>
              <a:rPr lang="en-ID" sz="3000" i="0" dirty="0">
                <a:effectLst/>
              </a:rPr>
              <a:t> </a:t>
            </a:r>
            <a:r>
              <a:rPr lang="en-ID" sz="3000" i="0" dirty="0" err="1">
                <a:effectLst/>
              </a:rPr>
              <a:t>keamanan</a:t>
            </a:r>
            <a:r>
              <a:rPr lang="en-ID" sz="3000" i="0" dirty="0">
                <a:effectLst/>
              </a:rPr>
              <a:t> dan </a:t>
            </a:r>
            <a:r>
              <a:rPr lang="en-ID" sz="3000" i="0" dirty="0" err="1">
                <a:effectLst/>
              </a:rPr>
              <a:t>manajemen</a:t>
            </a:r>
            <a:r>
              <a:rPr lang="en-ID" sz="3000" i="0" dirty="0">
                <a:effectLst/>
              </a:rPr>
              <a:t> yang </a:t>
            </a:r>
            <a:r>
              <a:rPr lang="en-ID" sz="3000" i="0" dirty="0" err="1">
                <a:effectLst/>
              </a:rPr>
              <a:t>terpadu</a:t>
            </a:r>
            <a:r>
              <a:rPr lang="en-ID" sz="3000" i="0" dirty="0">
                <a:effectLst/>
              </a:rPr>
              <a:t>.</a:t>
            </a:r>
            <a:endParaRPr lang="en-ID" sz="3000" dirty="0"/>
          </a:p>
        </p:txBody>
      </p:sp>
    </p:spTree>
    <p:extLst>
      <p:ext uri="{BB962C8B-B14F-4D97-AF65-F5344CB8AC3E}">
        <p14:creationId xmlns:p14="http://schemas.microsoft.com/office/powerpoint/2010/main" val="64062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554072" cy="2976563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ID" sz="2800" b="0" i="0" dirty="0">
                <a:effectLst/>
              </a:rPr>
              <a:t>Virtual machine </a:t>
            </a:r>
            <a:r>
              <a:rPr lang="en-ID" sz="2800" b="0" i="0" dirty="0" err="1">
                <a:effectLst/>
              </a:rPr>
              <a:t>merupakan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sebuah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rekayasa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perangkat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lunak</a:t>
            </a:r>
            <a:r>
              <a:rPr lang="en-ID" sz="2800" b="0" i="0" dirty="0">
                <a:effectLst/>
              </a:rPr>
              <a:t> yang </a:t>
            </a:r>
            <a:r>
              <a:rPr lang="en-ID" sz="2800" b="0" i="0" dirty="0" err="1">
                <a:effectLst/>
              </a:rPr>
              <a:t>dapat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berperan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seperti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komputer</a:t>
            </a:r>
            <a:r>
              <a:rPr lang="en-ID" sz="2800" b="0" i="0" dirty="0">
                <a:effectLst/>
              </a:rPr>
              <a:t> </a:t>
            </a:r>
            <a:r>
              <a:rPr lang="en-ID" sz="2800" b="0" i="0" dirty="0" err="1">
                <a:effectLst/>
              </a:rPr>
              <a:t>fisik</a:t>
            </a:r>
            <a:r>
              <a:rPr lang="en-ID" sz="2800" b="0" i="0" dirty="0">
                <a:effectLst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ID" sz="2800" b="0" i="0" dirty="0">
                <a:solidFill>
                  <a:srgbClr val="212121"/>
                </a:solidFill>
                <a:effectLst/>
              </a:rPr>
              <a:t>Peran yang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diambil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seperti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menjalankan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tugas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aplikasi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, program,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pengelolaan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,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pengolahan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yang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sifatnya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terselesaikan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dengan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212121"/>
                </a:solidFill>
                <a:effectLst/>
              </a:rPr>
              <a:t>komputerisasi</a:t>
            </a:r>
            <a:r>
              <a:rPr lang="en-ID" sz="2800" b="0" i="0" dirty="0">
                <a:solidFill>
                  <a:srgbClr val="212121"/>
                </a:solidFill>
                <a:effectLst/>
              </a:rPr>
              <a:t>.</a:t>
            </a:r>
            <a:endParaRPr 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E7D6A3-D584-4616-B4E3-5B793343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21" y="2163762"/>
            <a:ext cx="5553016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0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EF1A02-E836-4B40-8EBA-228F9180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54" y="163580"/>
            <a:ext cx="3135640" cy="2076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DFAC98-8E77-4AE6-B3A1-B6DB1A20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48" y="2240320"/>
            <a:ext cx="2804139" cy="3229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2A0E9-E55B-4DB6-99E6-E04B6EB1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663" y="2428044"/>
            <a:ext cx="3120260" cy="2962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7C19C9-5CDC-4E4F-B4DC-6B911341BA28}"/>
              </a:ext>
            </a:extLst>
          </p:cNvPr>
          <p:cNvSpPr txBox="1"/>
          <p:nvPr/>
        </p:nvSpPr>
        <p:spPr>
          <a:xfrm>
            <a:off x="4204754" y="2240320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of Computer Systems</a:t>
            </a:r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F01B4-98C3-4F73-AB4B-2AB8F802C176}"/>
              </a:ext>
            </a:extLst>
          </p:cNvPr>
          <p:cNvSpPr txBox="1"/>
          <p:nvPr/>
        </p:nvSpPr>
        <p:spPr>
          <a:xfrm>
            <a:off x="6703479" y="3301035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849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Tipe</a:t>
            </a:r>
            <a:r>
              <a:rPr lang="en-US" sz="3200" dirty="0"/>
              <a:t>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Process Virtual Machine,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User Process</a:t>
            </a:r>
          </a:p>
          <a:p>
            <a:r>
              <a:rPr lang="en-US" sz="2800" dirty="0"/>
              <a:t>System Virtual Machine,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182697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 Virtual Machine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1ED83-F7C3-4C29-9FB6-9440BAD3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034709"/>
            <a:ext cx="5752006" cy="360054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VMs </a:t>
            </a:r>
            <a:r>
              <a:rPr lang="en-US" sz="2800" dirty="0" err="1"/>
              <a:t>tingkat</a:t>
            </a:r>
            <a:r>
              <a:rPr lang="en-US" sz="2800" dirty="0"/>
              <a:t> Proses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 “Virtual ABI”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endParaRPr lang="en-US" sz="28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</a:rPr>
              <a:t>Types of process-level VMs: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Multiprogramming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Emulators and Dynamic Binary Translators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Same-ISA Binary Optimizers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>
                <a:solidFill>
                  <a:srgbClr val="FF0000"/>
                </a:solidFill>
              </a:rPr>
              <a:t>High-Level Language Virtual Machine</a:t>
            </a:r>
            <a:endParaRPr lang="en-US" sz="2600" dirty="0"/>
          </a:p>
          <a:p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F7571-6A1B-49A7-A295-360AB10A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492" y="978180"/>
            <a:ext cx="2544073" cy="484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1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9909D-4809-4EAA-B625-E4C4C813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HLL Process VM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CEB149-40B3-4FF1-B63B-DE4493AC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4291827" cy="3785813"/>
          </a:xfrm>
        </p:spPr>
        <p:txBody>
          <a:bodyPr>
            <a:normAutofit fontScale="92500"/>
          </a:bodyPr>
          <a:lstStyle/>
          <a:p>
            <a:pPr marL="514350" indent="-514350">
              <a:buFontTx/>
              <a:buAutoNum type="alphaLcParenBoth"/>
            </a:pPr>
            <a:r>
              <a:rPr lang="en-US" altLang="id-ID" sz="2400" dirty="0"/>
              <a:t>Platform-dependent code is distributed in traditional systems  </a:t>
            </a:r>
          </a:p>
          <a:p>
            <a:pPr marL="514350" indent="-514350">
              <a:buFontTx/>
              <a:buAutoNum type="alphaLcParenBoth"/>
            </a:pPr>
            <a:r>
              <a:rPr lang="en-US" altLang="id-ID" sz="2400" dirty="0"/>
              <a:t>In HLL Process VM like JVM and MS common language </a:t>
            </a:r>
            <a:r>
              <a:rPr lang="en-US" altLang="id-ID" sz="2400" dirty="0" err="1"/>
              <a:t>infrs</a:t>
            </a:r>
            <a:r>
              <a:rPr lang="en-US" altLang="id-ID" sz="2400" dirty="0"/>
              <a:t> (CML):  portable immediate code is interpreted by a platform-dependent VM</a:t>
            </a:r>
            <a:endParaRPr lang="en-US" altLang="id-ID" sz="2000" dirty="0"/>
          </a:p>
          <a:p>
            <a:pPr marL="914400" lvl="1" indent="-514350"/>
            <a:r>
              <a:rPr lang="en-US" altLang="id-ID" sz="2000" dirty="0"/>
              <a:t>bytecode intermediate ISA,  stack  arch,  runtime lib support</a:t>
            </a:r>
          </a:p>
          <a:p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F01939-8756-41D9-A984-D956C442E4AA}"/>
              </a:ext>
            </a:extLst>
          </p:cNvPr>
          <p:cNvSpPr txBox="1">
            <a:spLocks/>
          </p:cNvSpPr>
          <p:nvPr/>
        </p:nvSpPr>
        <p:spPr>
          <a:xfrm>
            <a:off x="1541927" y="1846729"/>
            <a:ext cx="4093329" cy="429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Tx/>
              <a:buAutoNum type="alphaLcParenBoth"/>
            </a:pPr>
            <a:endParaRPr lang="en-US" altLang="id-ID" sz="20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633DBC8-E6FC-4D1E-8CB4-36F2A16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88" y="1846729"/>
            <a:ext cx="4960144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28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4800" dirty="0"/>
              <a:t>System Virtual Machine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E19BF-2636-4914-82F1-E1BA52B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034709"/>
            <a:ext cx="4093328" cy="4217235"/>
          </a:xfrm>
        </p:spPr>
        <p:txBody>
          <a:bodyPr>
            <a:normAutofit/>
          </a:bodyPr>
          <a:lstStyle/>
          <a:p>
            <a:r>
              <a:rPr lang="id-ID" sz="2800" dirty="0"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2800" dirty="0"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Monitor</a:t>
            </a:r>
            <a:r>
              <a:rPr lang="id-ID" sz="2800" dirty="0"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(VMM): menyediakan lingkungan </a:t>
            </a:r>
            <a:r>
              <a:rPr lang="en-US" sz="2800" dirty="0" err="1"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id-ID" sz="2800" dirty="0"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lengkap yang mendukung banyak pengguna proses, memberi mereka akses ke perangkat I/O, dan mendukung GUI </a:t>
            </a:r>
            <a:r>
              <a:rPr lang="en-US" sz="2800" dirty="0"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id-ID" sz="2800" dirty="0"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  <a:endParaRPr lang="en-ID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0F1869-C5E2-4DF8-BB2A-15DD7988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645" y="2163762"/>
            <a:ext cx="5517477" cy="330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05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3200" dirty="0">
                <a:solidFill>
                  <a:srgbClr val="0000CC"/>
                </a:solidFill>
              </a:rPr>
              <a:t>System VMs Architecture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E269-CCF5-47FD-8CDE-1B09AD40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5114053" cy="2976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VMM : Hypervisor Vs Hosted VM</a:t>
            </a:r>
          </a:p>
          <a:p>
            <a:r>
              <a:rPr lang="en-US" sz="2800" dirty="0"/>
              <a:t>Hypervisor (bare-metal)</a:t>
            </a:r>
          </a:p>
          <a:p>
            <a:pPr lvl="1"/>
            <a:r>
              <a:rPr lang="en-US" sz="2600" dirty="0"/>
              <a:t>VMM </a:t>
            </a:r>
            <a:r>
              <a:rPr lang="en-US" sz="2600" dirty="0" err="1"/>
              <a:t>ditempatkan</a:t>
            </a:r>
            <a:r>
              <a:rPr lang="en-US" sz="2600" dirty="0"/>
              <a:t> pada bare HW dan VMM </a:t>
            </a:r>
            <a:r>
              <a:rPr lang="en-US" sz="2600" dirty="0" err="1"/>
              <a:t>diatasnya</a:t>
            </a:r>
            <a:endParaRPr lang="en-US" sz="2600" dirty="0"/>
          </a:p>
          <a:p>
            <a:pPr lvl="1"/>
            <a:r>
              <a:rPr lang="en-US" sz="2600" dirty="0"/>
              <a:t>VMM </a:t>
            </a:r>
            <a:r>
              <a:rPr lang="en-US" sz="2600" dirty="0" err="1"/>
              <a:t>berfjalan</a:t>
            </a:r>
            <a:r>
              <a:rPr lang="en-US" sz="2600" dirty="0"/>
              <a:t> pada mode most highly </a:t>
            </a:r>
            <a:r>
              <a:rPr lang="en-US" sz="2600" dirty="0" err="1"/>
              <a:t>previleged</a:t>
            </a:r>
            <a:r>
              <a:rPr lang="en-US" sz="2600" dirty="0"/>
              <a:t> dan VMs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previlege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rendah</a:t>
            </a:r>
            <a:endParaRPr lang="en-ID" sz="2600" dirty="0"/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C3856294-5FFF-4773-9AED-225FBAF6767B}"/>
              </a:ext>
            </a:extLst>
          </p:cNvPr>
          <p:cNvGrpSpPr>
            <a:grpSpLocks/>
          </p:cNvGrpSpPr>
          <p:nvPr/>
        </p:nvGrpSpPr>
        <p:grpSpPr bwMode="auto">
          <a:xfrm>
            <a:off x="7278221" y="1703189"/>
            <a:ext cx="4008343" cy="3783211"/>
            <a:chOff x="1296" y="2135"/>
            <a:chExt cx="2832" cy="191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AA4DBB4-4E15-438E-8282-C094B3BAB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56"/>
              <a:ext cx="14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32E835FF-083A-4660-A330-2D01B3116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80"/>
              <a:ext cx="2832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5B7885D-6628-42BB-8E90-B82B2DDB7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024"/>
              <a:ext cx="7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 b="1">
                  <a:solidFill>
                    <a:srgbClr val="7030A0"/>
                  </a:solidFill>
                </a:rPr>
                <a:t>VMM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176E9211-D624-4C06-BD54-49F7E5C60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600"/>
              <a:ext cx="5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/>
                <a:t>IA-32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585EA3A3-54A0-451A-9734-47C14774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81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732F5EF7-C237-4300-A10F-23EFD4F88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81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ABD57AE1-F6AD-4534-A926-AE48B6C8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60"/>
              <a:ext cx="1104" cy="7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F40952CD-9E27-43A3-B65A-7C37939D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1104" cy="7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CAD2BA0F-7C56-42C1-B503-59C51FDE1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44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id-ID" altLang="id-ID" sz="2000"/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A15CD482-2D81-4959-8164-01F459BA8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96"/>
              <a:ext cx="7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/>
                <a:t>Windows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DE1D8AA0-23F0-495D-AE7F-B6AFC02C5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44"/>
              <a:ext cx="7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/>
                <a:t>Linux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3EA70A3C-8799-45B5-A3F7-7C353D9A9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135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altLang="id-ID" sz="2000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E8D589F3-6FB4-415E-8A32-F8CB940BA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60"/>
              <a:ext cx="10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/>
                <a:t>Window apps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8AE2F175-C295-444D-BBC0-DA78622D9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08"/>
              <a:ext cx="10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/>
                <a:t>Linux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1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548971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Proses dan Thread</a:t>
            </a:r>
          </a:p>
          <a:p>
            <a:pPr lvl="1">
              <a:spcAft>
                <a:spcPts val="1200"/>
              </a:spcAft>
            </a:pPr>
            <a:r>
              <a:rPr lang="en-US" sz="3200" dirty="0" err="1"/>
              <a:t>Pengenalan</a:t>
            </a:r>
            <a:r>
              <a:rPr lang="en-US" sz="3200" dirty="0"/>
              <a:t> proses dan thread </a:t>
            </a:r>
          </a:p>
          <a:p>
            <a:pPr lvl="1">
              <a:spcAft>
                <a:spcPts val="1200"/>
              </a:spcAft>
            </a:pPr>
            <a:r>
              <a:rPr lang="en-US" sz="3200" dirty="0" err="1"/>
              <a:t>Konsep</a:t>
            </a:r>
            <a:r>
              <a:rPr lang="en-US" sz="3200" dirty="0"/>
              <a:t> Thread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Virtual Machine</a:t>
            </a:r>
          </a:p>
          <a:p>
            <a:pPr lvl="1">
              <a:spcAft>
                <a:spcPts val="1200"/>
              </a:spcAft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Virtual Machine</a:t>
            </a:r>
          </a:p>
          <a:p>
            <a:pPr lvl="1">
              <a:spcAft>
                <a:spcPts val="1200"/>
              </a:spcAft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7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4800" dirty="0">
                <a:solidFill>
                  <a:srgbClr val="0000CC"/>
                </a:solidFill>
              </a:rPr>
              <a:t>System VM Arch: Hosted 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554072" cy="297656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 err="1"/>
              <a:t>Tempatkan</a:t>
            </a:r>
            <a:r>
              <a:rPr lang="en-US" sz="2800" dirty="0"/>
              <a:t> Software Virtual </a:t>
            </a:r>
            <a:r>
              <a:rPr lang="en-US" sz="2800" dirty="0" err="1"/>
              <a:t>diatas</a:t>
            </a:r>
            <a:r>
              <a:rPr lang="en-US" sz="2800" dirty="0"/>
              <a:t> host OS yang </a:t>
            </a:r>
            <a:r>
              <a:rPr lang="en-US" sz="2800" dirty="0" err="1"/>
              <a:t>ada</a:t>
            </a:r>
            <a:endParaRPr lang="en-US" sz="2800" dirty="0"/>
          </a:p>
          <a:p>
            <a:pPr algn="just">
              <a:spcAft>
                <a:spcPts val="600"/>
              </a:spcAft>
            </a:pP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(</a:t>
            </a:r>
            <a:r>
              <a:rPr lang="en-US" sz="2800" dirty="0" err="1"/>
              <a:t>instalasi</a:t>
            </a:r>
            <a:r>
              <a:rPr lang="en-US" sz="2800" dirty="0"/>
              <a:t>), </a:t>
            </a:r>
            <a:r>
              <a:rPr lang="en-US" sz="2800" dirty="0" err="1"/>
              <a:t>mengandalkan</a:t>
            </a:r>
            <a:r>
              <a:rPr lang="en-US" sz="2800" dirty="0"/>
              <a:t> Host OS </a:t>
            </a:r>
            <a:r>
              <a:rPr lang="en-US" sz="2800" dirty="0" err="1"/>
              <a:t>untuk</a:t>
            </a:r>
            <a:r>
              <a:rPr lang="en-US" sz="2800" dirty="0"/>
              <a:t> Device Driver</a:t>
            </a:r>
          </a:p>
          <a:p>
            <a:pPr algn="just">
              <a:spcAft>
                <a:spcPts val="600"/>
              </a:spcAft>
            </a:pP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endParaRPr lang="id-ID" sz="2800" dirty="0"/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29BA9B85-F82B-4C33-B453-4131E6049F49}"/>
              </a:ext>
            </a:extLst>
          </p:cNvPr>
          <p:cNvGrpSpPr>
            <a:grpSpLocks/>
          </p:cNvGrpSpPr>
          <p:nvPr/>
        </p:nvGrpSpPr>
        <p:grpSpPr bwMode="auto">
          <a:xfrm>
            <a:off x="7558719" y="2034709"/>
            <a:ext cx="3371850" cy="3240088"/>
            <a:chOff x="1296" y="1991"/>
            <a:chExt cx="2832" cy="2041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7741ABFF-374C-4988-BFC4-8CDFE29E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56"/>
              <a:ext cx="14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429A08E8-BB04-41D5-B785-691E5857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80"/>
              <a:ext cx="2832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D2ACD2C-67D3-4FDF-846A-C89D23A90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24"/>
              <a:ext cx="96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2000" b="1"/>
                <a:t>Host OS</a:t>
              </a:r>
            </a:p>
            <a:p>
              <a:pPr algn="ctr"/>
              <a:r>
                <a:rPr lang="en-US" altLang="id-ID" sz="2000" b="1"/>
                <a:t>(e.g. Linux)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79BA85DC-C4EB-46A3-AE2F-BEDC1BC99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8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/>
                <a:t>hardware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7BF8A43-C6E9-440E-BF18-E37BC7A1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75"/>
              <a:ext cx="110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D5D8E82-B8EA-4299-9190-D697C4CD1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91"/>
              <a:ext cx="1104" cy="88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A2B1952D-A817-4B95-91DC-619ABCB1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1104" cy="7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 sz="2000"/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E26A8801-F118-4317-8626-A4481B521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75"/>
              <a:ext cx="120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id-ID" sz="2000"/>
                <a:t>Guest OS (win) 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DA12B3F7-D9D6-4C0D-A78B-28450713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135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altLang="id-ID" sz="2000"/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539A0AB-1FA2-48E4-AC23-16773A4B1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087"/>
              <a:ext cx="10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000" dirty="0"/>
                <a:t>Guest Apps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F6BBD838-E315-40AE-8AE4-4F669B422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400"/>
              <a:ext cx="10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/>
                <a:t>Apps</a:t>
              </a:r>
            </a:p>
          </p:txBody>
        </p:sp>
      </p:grpSp>
      <p:sp>
        <p:nvSpPr>
          <p:cNvPr id="18" name="Text Box 17">
            <a:extLst>
              <a:ext uri="{FF2B5EF4-FFF2-40B4-BE49-F238E27FC236}">
                <a16:creationId xmlns:a16="http://schemas.microsoft.com/office/drawing/2014/main" id="{929A8336-3EDB-4848-94A3-72BFFF57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869" y="3051166"/>
            <a:ext cx="1428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id-ID" sz="2000" b="1" dirty="0">
                <a:solidFill>
                  <a:srgbClr val="7030A0"/>
                </a:solidFill>
              </a:rPr>
              <a:t>VMM</a:t>
            </a:r>
          </a:p>
        </p:txBody>
      </p:sp>
    </p:spTree>
    <p:extLst>
      <p:ext uri="{BB962C8B-B14F-4D97-AF65-F5344CB8AC3E}">
        <p14:creationId xmlns:p14="http://schemas.microsoft.com/office/powerpoint/2010/main" val="416937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Implementasi</a:t>
            </a:r>
            <a:r>
              <a:rPr lang="en-US" sz="3200" dirty="0"/>
              <a:t> VMM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98331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en-US" sz="2800" dirty="0" err="1"/>
              <a:t>Variasi</a:t>
            </a:r>
            <a:r>
              <a:rPr lang="en-US" sz="2800" dirty="0"/>
              <a:t> lain </a:t>
            </a:r>
            <a:r>
              <a:rPr lang="en-US" sz="2800" dirty="0" err="1"/>
              <a:t>dari</a:t>
            </a:r>
            <a:r>
              <a:rPr lang="en-US" sz="2800" dirty="0"/>
              <a:t> “Full Virtualization”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:</a:t>
            </a:r>
          </a:p>
          <a:p>
            <a:pPr marL="866140" lvl="1" indent="-457200"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en-US" sz="2000" dirty="0"/>
              <a:t>Paravirtualization, </a:t>
            </a:r>
            <a:r>
              <a:rPr lang="en-ID" sz="2000" b="0" i="0" dirty="0" err="1">
                <a:effectLst/>
              </a:rPr>
              <a:t>teknik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virtualisasi</a:t>
            </a:r>
            <a:r>
              <a:rPr lang="en-ID" sz="2000" b="0" i="0" dirty="0">
                <a:effectLst/>
              </a:rPr>
              <a:t> yang </a:t>
            </a:r>
            <a:r>
              <a:rPr lang="en-ID" sz="2000" b="0" i="0" dirty="0" err="1">
                <a:effectLst/>
              </a:rPr>
              <a:t>menyajikan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antarmuka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perangkat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lunak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untuk</a:t>
            </a:r>
            <a:r>
              <a:rPr lang="en-ID" sz="2000" b="0" i="0" dirty="0">
                <a:effectLst/>
              </a:rPr>
              <a:t> virtual machine yang </a:t>
            </a:r>
            <a:r>
              <a:rPr lang="en-ID" sz="2000" b="0" i="0" dirty="0" err="1">
                <a:effectLst/>
              </a:rPr>
              <a:t>mirip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tapi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tidak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identik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dengan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perangkat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keras</a:t>
            </a:r>
            <a:r>
              <a:rPr lang="en-ID" sz="2000" b="0" i="0" dirty="0">
                <a:effectLst/>
              </a:rPr>
              <a:t> yang </a:t>
            </a:r>
            <a:r>
              <a:rPr lang="en-ID" sz="2000" b="0" i="0" dirty="0" err="1">
                <a:effectLst/>
              </a:rPr>
              <a:t>mendasarinya</a:t>
            </a:r>
            <a:endParaRPr lang="en-ID" sz="2000" b="0" i="0" dirty="0">
              <a:effectLst/>
            </a:endParaRPr>
          </a:p>
          <a:p>
            <a:pPr marL="866140" lvl="1" indent="-457200"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en-ID" sz="2000" dirty="0"/>
              <a:t>Programming-environment Virtualization, VMM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memvirtualisasi</a:t>
            </a:r>
            <a:r>
              <a:rPr lang="en-ID" sz="2000" dirty="0"/>
              <a:t> hardware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system virtual yang optimal</a:t>
            </a:r>
          </a:p>
          <a:p>
            <a:pPr marL="866140" lvl="1" indent="-457200"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en-ID" sz="2000" dirty="0"/>
              <a:t>Emulator, </a:t>
            </a:r>
            <a:r>
              <a:rPr lang="en-US" sz="20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</a:t>
            </a:r>
            <a:r>
              <a:rPr lang="id-ID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zinkan aplikasi yang ditulis untuk satu lingkungan perangkat keras untuk berjalan di lingkungan perangkat keras yang sangat berbeda, seperti jenis CPU yang berbeda</a:t>
            </a:r>
            <a:endParaRPr lang="en-US" sz="20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66140" lvl="1" indent="-457200"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en-US" sz="2000" dirty="0">
                <a:solidFill>
                  <a:srgbClr val="20212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Application Containment, b</a:t>
            </a:r>
            <a:r>
              <a:rPr lang="id-ID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ukan virtualisasi sama sekali </a:t>
            </a:r>
            <a:r>
              <a:rPr lang="en-US" sz="1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id-ID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menyediakan fitur seperti virtualisasi dengan memisahkan aplikasi dari sistem operasi, membuatnya lebih aman</a:t>
            </a:r>
            <a:r>
              <a:rPr lang="en-US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</a:t>
            </a:r>
            <a:r>
              <a:rPr lang="id-ID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mudah dikelola.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966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058743"/>
            <a:ext cx="9744637" cy="809251"/>
          </a:xfrm>
        </p:spPr>
        <p:txBody>
          <a:bodyPr>
            <a:normAutofit/>
          </a:bodyPr>
          <a:lstStyle/>
          <a:p>
            <a:r>
              <a:rPr lang="en-US" altLang="id-ID" sz="4800" dirty="0"/>
              <a:t>CPU Virtualization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4355265" cy="42172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3600" dirty="0"/>
              <a:t>Execution of the guest instructions</a:t>
            </a:r>
          </a:p>
          <a:p>
            <a:pPr lvl="1" eaLnBrk="1" hangingPunct="1"/>
            <a:r>
              <a:rPr lang="en-US" altLang="id-ID" sz="2400" dirty="0">
                <a:solidFill>
                  <a:srgbClr val="FF0000"/>
                </a:solidFill>
              </a:rPr>
              <a:t>Direct native execution, </a:t>
            </a:r>
            <a:r>
              <a:rPr lang="en-US" altLang="id-ID" sz="2400" dirty="0"/>
              <a:t>but n</a:t>
            </a:r>
            <a:r>
              <a:rPr lang="en-US" altLang="id-ID" sz="2000" dirty="0"/>
              <a:t>ot always possible </a:t>
            </a:r>
          </a:p>
          <a:p>
            <a:pPr lvl="2" eaLnBrk="1" hangingPunct="1"/>
            <a:r>
              <a:rPr lang="en-US" altLang="id-ID" sz="2000" dirty="0"/>
              <a:t>“A virtualizable arch allows any instruction inspecting/modifying machine state to be trapped when executed in any but the most privileged mode.” (</a:t>
            </a:r>
            <a:r>
              <a:rPr lang="en-US" altLang="id-ID" sz="2000" dirty="0" err="1"/>
              <a:t>Popek</a:t>
            </a:r>
            <a:r>
              <a:rPr lang="en-US" altLang="id-ID" sz="2000" dirty="0"/>
              <a:t> &amp; Goldberg’1974) </a:t>
            </a:r>
            <a:endParaRPr lang="en-US" altLang="id-ID" sz="3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5D80D66-B03A-486B-8834-8D3D405350ED}"/>
              </a:ext>
            </a:extLst>
          </p:cNvPr>
          <p:cNvGrpSpPr>
            <a:grpSpLocks/>
          </p:cNvGrpSpPr>
          <p:nvPr/>
        </p:nvGrpSpPr>
        <p:grpSpPr bwMode="auto">
          <a:xfrm>
            <a:off x="6257153" y="2000426"/>
            <a:ext cx="3293588" cy="2743200"/>
            <a:chOff x="914400" y="1066800"/>
            <a:chExt cx="4912618" cy="381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661429-2FC3-4869-9E72-E687A62B291E}"/>
                </a:ext>
              </a:extLst>
            </p:cNvPr>
            <p:cNvSpPr/>
            <p:nvPr/>
          </p:nvSpPr>
          <p:spPr bwMode="auto">
            <a:xfrm>
              <a:off x="914400" y="4191089"/>
              <a:ext cx="2894718" cy="6857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Hardware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5ECECF-E856-4627-8361-BBF1E88238DC}"/>
                </a:ext>
              </a:extLst>
            </p:cNvPr>
            <p:cNvSpPr/>
            <p:nvPr/>
          </p:nvSpPr>
          <p:spPr bwMode="auto">
            <a:xfrm>
              <a:off x="914400" y="3123936"/>
              <a:ext cx="2209221" cy="6857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Kernel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42C444-56B9-42D6-AD07-0CB106D9E0A2}"/>
                </a:ext>
              </a:extLst>
            </p:cNvPr>
            <p:cNvSpPr/>
            <p:nvPr/>
          </p:nvSpPr>
          <p:spPr bwMode="auto">
            <a:xfrm>
              <a:off x="914400" y="2056783"/>
              <a:ext cx="1752815" cy="6857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User Library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832EC8-18E5-415C-9C7A-20BF3B98F7CA}"/>
                </a:ext>
              </a:extLst>
            </p:cNvPr>
            <p:cNvSpPr/>
            <p:nvPr/>
          </p:nvSpPr>
          <p:spPr bwMode="auto">
            <a:xfrm>
              <a:off x="914400" y="1066800"/>
              <a:ext cx="3047446" cy="6085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Applications</a:t>
              </a:r>
            </a:p>
          </p:txBody>
        </p:sp>
        <p:cxnSp>
          <p:nvCxnSpPr>
            <p:cNvPr id="9" name="Straight Arrow Connector 9">
              <a:extLst>
                <a:ext uri="{FF2B5EF4-FFF2-40B4-BE49-F238E27FC236}">
                  <a16:creationId xmlns:a16="http://schemas.microsoft.com/office/drawing/2014/main" id="{00698DC7-CFF7-459E-BD17-5D1330A554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85900" y="1866900"/>
              <a:ext cx="3810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0">
              <a:extLst>
                <a:ext uri="{FF2B5EF4-FFF2-40B4-BE49-F238E27FC236}">
                  <a16:creationId xmlns:a16="http://schemas.microsoft.com/office/drawing/2014/main" id="{E581C43E-822F-49F3-9901-57A5750B9F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86694" y="2932906"/>
              <a:ext cx="3810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47093B1E-659E-4E38-9BA3-CB224D6113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86694" y="3999706"/>
              <a:ext cx="3810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2">
              <a:extLst>
                <a:ext uri="{FF2B5EF4-FFF2-40B4-BE49-F238E27FC236}">
                  <a16:creationId xmlns:a16="http://schemas.microsoft.com/office/drawing/2014/main" id="{33466DD1-2025-4F7F-8D8F-38F10BE08D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72494" y="2399506"/>
              <a:ext cx="14478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3">
              <a:extLst>
                <a:ext uri="{FF2B5EF4-FFF2-40B4-BE49-F238E27FC236}">
                  <a16:creationId xmlns:a16="http://schemas.microsoft.com/office/drawing/2014/main" id="{8004136A-00FE-4AF6-93D1-B6D8604D3A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48694" y="2932906"/>
              <a:ext cx="25146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4">
              <a:extLst>
                <a:ext uri="{FF2B5EF4-FFF2-40B4-BE49-F238E27FC236}">
                  <a16:creationId xmlns:a16="http://schemas.microsoft.com/office/drawing/2014/main" id="{2A9E170E-E27B-4135-AE41-2B9B0DEC32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2971800"/>
              <a:ext cx="2286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DA96F429-C5A1-43A2-A9BC-886FA7B85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399" y="1981200"/>
              <a:ext cx="2245619" cy="897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d-ID" sz="1800">
                  <a:solidFill>
                    <a:srgbClr val="002060"/>
                  </a:solidFill>
                </a:rPr>
                <a:t>User Space</a:t>
              </a:r>
            </a:p>
            <a:p>
              <a:r>
                <a:rPr lang="en-US" altLang="id-ID" sz="1800">
                  <a:solidFill>
                    <a:srgbClr val="002060"/>
                  </a:solidFill>
                </a:rPr>
                <a:t>(unprivileged)</a:t>
              </a: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18226E8-8380-47FA-A9BB-BD80DD928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1" y="3124200"/>
              <a:ext cx="2121287" cy="897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d-ID" sz="1800" dirty="0">
                  <a:solidFill>
                    <a:srgbClr val="002060"/>
                  </a:solidFill>
                </a:rPr>
                <a:t>Kernel Space</a:t>
              </a:r>
            </a:p>
            <a:p>
              <a:r>
                <a:rPr lang="en-US" altLang="id-ID" sz="1800" dirty="0">
                  <a:solidFill>
                    <a:srgbClr val="002060"/>
                  </a:solidFill>
                </a:rPr>
                <a:t>(privileged)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89BBAD7-B9A6-40F4-AB6A-4139F926462F}"/>
              </a:ext>
            </a:extLst>
          </p:cNvPr>
          <p:cNvGrpSpPr>
            <a:grpSpLocks/>
          </p:cNvGrpSpPr>
          <p:nvPr/>
        </p:nvGrpSpPr>
        <p:grpSpPr bwMode="auto">
          <a:xfrm>
            <a:off x="9931193" y="1738989"/>
            <a:ext cx="2171700" cy="3279775"/>
            <a:chOff x="4419600" y="2819400"/>
            <a:chExt cx="3048000" cy="39654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2F6DA9-5D34-4B8C-8E01-1FCE53D4B568}"/>
                </a:ext>
              </a:extLst>
            </p:cNvPr>
            <p:cNvSpPr/>
            <p:nvPr/>
          </p:nvSpPr>
          <p:spPr bwMode="auto">
            <a:xfrm>
              <a:off x="5333666" y="5333793"/>
              <a:ext cx="1524000" cy="548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VM Monitor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F6A6B7-5D40-49DF-A14C-41BE4F7D293C}"/>
                </a:ext>
              </a:extLst>
            </p:cNvPr>
            <p:cNvSpPr/>
            <p:nvPr/>
          </p:nvSpPr>
          <p:spPr bwMode="auto">
            <a:xfrm>
              <a:off x="4419600" y="4466232"/>
              <a:ext cx="2209132" cy="547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Kernel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298FC6-8CF1-42D0-A2F8-43D826224728}"/>
                </a:ext>
              </a:extLst>
            </p:cNvPr>
            <p:cNvSpPr/>
            <p:nvPr/>
          </p:nvSpPr>
          <p:spPr bwMode="auto">
            <a:xfrm>
              <a:off x="4419600" y="3612106"/>
              <a:ext cx="1752935" cy="548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User Library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EDD2DC-746A-4803-A8F0-39BA89D5378E}"/>
                </a:ext>
              </a:extLst>
            </p:cNvPr>
            <p:cNvSpPr/>
            <p:nvPr/>
          </p:nvSpPr>
          <p:spPr bwMode="auto">
            <a:xfrm>
              <a:off x="4419600" y="2819400"/>
              <a:ext cx="3048000" cy="487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Applications</a:t>
              </a:r>
            </a:p>
          </p:txBody>
        </p:sp>
        <p:cxnSp>
          <p:nvCxnSpPr>
            <p:cNvPr id="22" name="Straight Arrow Connector 22">
              <a:extLst>
                <a:ext uri="{FF2B5EF4-FFF2-40B4-BE49-F238E27FC236}">
                  <a16:creationId xmlns:a16="http://schemas.microsoft.com/office/drawing/2014/main" id="{40A85894-01DA-4C87-BBE3-BAC5130581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29200" y="3459321"/>
              <a:ext cx="3048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3">
              <a:extLst>
                <a:ext uri="{FF2B5EF4-FFF2-40B4-BE49-F238E27FC236}">
                  <a16:creationId xmlns:a16="http://schemas.microsoft.com/office/drawing/2014/main" id="{A7EDA01C-CCE0-472D-A2A2-85D5B9285B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29994" y="4312126"/>
              <a:ext cx="3048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4">
              <a:extLst>
                <a:ext uri="{FF2B5EF4-FFF2-40B4-BE49-F238E27FC236}">
                  <a16:creationId xmlns:a16="http://schemas.microsoft.com/office/drawing/2014/main" id="{E676E253-4116-4EA7-B77F-40E1BD565D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65174" y="5630386"/>
              <a:ext cx="123444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5">
              <a:extLst>
                <a:ext uri="{FF2B5EF4-FFF2-40B4-BE49-F238E27FC236}">
                  <a16:creationId xmlns:a16="http://schemas.microsoft.com/office/drawing/2014/main" id="{044C9576-C8C3-47C4-8DB4-91CD728F4F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822474" y="3885406"/>
              <a:ext cx="115824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26">
              <a:extLst>
                <a:ext uri="{FF2B5EF4-FFF2-40B4-BE49-F238E27FC236}">
                  <a16:creationId xmlns:a16="http://schemas.microsoft.com/office/drawing/2014/main" id="{970BA972-AD28-4551-81A0-36FD3E35BF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540534" y="4776946"/>
              <a:ext cx="294132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B69D71-D6EC-4307-BD6F-777E49F25B15}"/>
                </a:ext>
              </a:extLst>
            </p:cNvPr>
            <p:cNvSpPr/>
            <p:nvPr/>
          </p:nvSpPr>
          <p:spPr bwMode="auto">
            <a:xfrm>
              <a:off x="4419600" y="6235904"/>
              <a:ext cx="2895935" cy="548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/>
            <a:lstStyle/>
            <a:p>
              <a:pPr algn="ctr">
                <a:defRPr/>
              </a:pPr>
              <a:r>
                <a:rPr lang="en-US" dirty="0">
                  <a:solidFill>
                    <a:srgbClr val="002060"/>
                  </a:solidFill>
                </a:rPr>
                <a:t>Hardware</a:t>
              </a:r>
            </a:p>
          </p:txBody>
        </p:sp>
        <p:cxnSp>
          <p:nvCxnSpPr>
            <p:cNvPr id="28" name="Straight Arrow Connector 28">
              <a:extLst>
                <a:ext uri="{FF2B5EF4-FFF2-40B4-BE49-F238E27FC236}">
                  <a16:creationId xmlns:a16="http://schemas.microsoft.com/office/drawing/2014/main" id="{BC8750FD-05C5-425E-9AC5-04100EE0CD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868194" y="5180806"/>
              <a:ext cx="304800" cy="1588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9">
              <a:extLst>
                <a:ext uri="{FF2B5EF4-FFF2-40B4-BE49-F238E27FC236}">
                  <a16:creationId xmlns:a16="http://schemas.microsoft.com/office/drawing/2014/main" id="{F2D87B9D-682A-457B-84EE-BF0B55A4CA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91994" y="4342606"/>
              <a:ext cx="1981200" cy="1588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30">
              <a:extLst>
                <a:ext uri="{FF2B5EF4-FFF2-40B4-BE49-F238E27FC236}">
                  <a16:creationId xmlns:a16="http://schemas.microsoft.com/office/drawing/2014/main" id="{C1713AFA-54BE-4EDD-87AC-BD9D5A753E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096794" y="6095206"/>
              <a:ext cx="3048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39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4800" dirty="0"/>
              <a:t>Memory Virtualization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04B20-0F81-4D94-9407-AD7EC57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18905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Platform Asli (</a:t>
            </a:r>
            <a:r>
              <a:rPr lang="en-US" sz="2800" dirty="0" err="1"/>
              <a:t>tanpa</a:t>
            </a:r>
            <a:r>
              <a:rPr lang="en-US" sz="2800" dirty="0"/>
              <a:t> VMM)</a:t>
            </a:r>
          </a:p>
          <a:p>
            <a:pPr lvl="1"/>
            <a:r>
              <a:rPr lang="en-US" sz="2600" dirty="0"/>
              <a:t>OS </a:t>
            </a:r>
            <a:r>
              <a:rPr lang="en-US" sz="2600" dirty="0" err="1"/>
              <a:t>menyimpan</a:t>
            </a:r>
            <a:r>
              <a:rPr lang="en-US" sz="2600" dirty="0"/>
              <a:t> peta </a:t>
            </a:r>
            <a:r>
              <a:rPr lang="en-US" sz="2600" dirty="0" err="1"/>
              <a:t>dari</a:t>
            </a:r>
            <a:r>
              <a:rPr lang="en-US" sz="2600" dirty="0"/>
              <a:t> Virtual Address Space </a:t>
            </a:r>
            <a:r>
              <a:rPr lang="en-US" sz="2600" dirty="0" err="1"/>
              <a:t>ke</a:t>
            </a:r>
            <a:r>
              <a:rPr lang="en-US" sz="2600" dirty="0"/>
              <a:t> real memory yang </a:t>
            </a:r>
            <a:r>
              <a:rPr lang="en-US" sz="2600" dirty="0" err="1"/>
              <a:t>merupakan</a:t>
            </a:r>
            <a:r>
              <a:rPr lang="en-US" sz="2600" dirty="0"/>
              <a:t> </a:t>
            </a:r>
            <a:r>
              <a:rPr lang="en-US" sz="2600" dirty="0" err="1"/>
              <a:t>memori</a:t>
            </a:r>
            <a:r>
              <a:rPr lang="en-US" sz="2600" dirty="0"/>
              <a:t> </a:t>
            </a:r>
            <a:r>
              <a:rPr lang="en-US" sz="2600" dirty="0" err="1"/>
              <a:t>fisik</a:t>
            </a:r>
            <a:endParaRPr lang="en-US" sz="2600" dirty="0"/>
          </a:p>
          <a:p>
            <a:r>
              <a:rPr lang="en-US" sz="2800" dirty="0"/>
              <a:t>Platform Virtual (</a:t>
            </a:r>
            <a:r>
              <a:rPr lang="en-US" sz="2800" dirty="0" err="1"/>
              <a:t>dengan</a:t>
            </a:r>
            <a:r>
              <a:rPr lang="en-US" sz="2800" dirty="0"/>
              <a:t> VMM)</a:t>
            </a:r>
          </a:p>
          <a:p>
            <a:pPr lvl="1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Guest’s Real </a:t>
            </a:r>
            <a:r>
              <a:rPr kumimoji="0" lang="id-ID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Memori harus menjalani pemetaan lebih lanjut untuk menentukan alamat dalam memori fisik perangkat keras host</a:t>
            </a:r>
            <a:r>
              <a:rPr kumimoji="0" lang="id-ID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70A5D-641E-4532-A659-82A971CF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1A82A65-C865-4D99-A1D5-337010C8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75" y="3925229"/>
            <a:ext cx="6982580" cy="259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70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4800" dirty="0" err="1"/>
              <a:t>Virtualisasi</a:t>
            </a:r>
            <a:r>
              <a:rPr lang="en-US" altLang="id-ID" sz="4800" dirty="0"/>
              <a:t> I/O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089644"/>
          </a:xfrm>
        </p:spPr>
        <p:txBody>
          <a:bodyPr>
            <a:noAutofit/>
          </a:bodyPr>
          <a:lstStyle/>
          <a:p>
            <a:r>
              <a:rPr lang="en-US" sz="2400" dirty="0" err="1"/>
              <a:t>Mengelola</a:t>
            </a:r>
            <a:r>
              <a:rPr lang="en-US" sz="2400" dirty="0"/>
              <a:t> routing </a:t>
            </a:r>
            <a:r>
              <a:rPr lang="en-US" sz="2400" dirty="0" err="1"/>
              <a:t>dari</a:t>
            </a:r>
            <a:r>
              <a:rPr lang="en-US" sz="2400" dirty="0"/>
              <a:t> I/O request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virtual dan shared physical hardware</a:t>
            </a:r>
          </a:p>
          <a:p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Untuk jenis perangkat I / O tertentu, buat versi virtual perangkat lalu virtualisasikan aktivitas I / O yang diarahkan ke perangkat</a:t>
            </a: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id-ID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Saat VM tamu membuat permintaan untuk menggunakan perangkat virtual, permintaan dicegat dan dikonversi ke yang setara di perangkat fisik</a:t>
            </a: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 err="1"/>
              <a:t>Perlakuan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  <a:buFont typeface="Calibri" panose="020F0502020204030204" pitchFamily="34" charset="0"/>
              <a:buChar char="–"/>
            </a:pPr>
            <a:r>
              <a:rPr lang="en-US" altLang="id-ID" sz="2200" dirty="0"/>
              <a:t>Partitioned devices: disk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  <a:buFont typeface="Calibri" panose="020F0502020204030204" pitchFamily="34" charset="0"/>
              <a:buChar char="–"/>
            </a:pPr>
            <a:r>
              <a:rPr lang="en-US" altLang="id-ID" sz="2200" dirty="0"/>
              <a:t>Dedicated devices: mouse, console, keyboard… 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  <a:buFont typeface="Calibri" panose="020F0502020204030204" pitchFamily="34" charset="0"/>
              <a:buChar char="–"/>
            </a:pPr>
            <a:r>
              <a:rPr lang="en-US" altLang="id-ID" sz="2200" dirty="0"/>
              <a:t>Shared devices: network adapter</a:t>
            </a:r>
          </a:p>
          <a:p>
            <a:pPr lvl="1"/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59428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1035087"/>
            <a:ext cx="6179672" cy="809251"/>
          </a:xfrm>
        </p:spPr>
        <p:txBody>
          <a:bodyPr>
            <a:normAutofit/>
          </a:bodyPr>
          <a:lstStyle/>
          <a:p>
            <a:r>
              <a:rPr lang="en-US" sz="3200" dirty="0"/>
              <a:t>PROSES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A05F2D-BAF6-45F5-BEB5-653B950E0416}"/>
              </a:ext>
            </a:extLst>
          </p:cNvPr>
          <p:cNvSpPr txBox="1">
            <a:spLocks/>
          </p:cNvSpPr>
          <p:nvPr/>
        </p:nvSpPr>
        <p:spPr>
          <a:xfrm>
            <a:off x="524434" y="1844338"/>
            <a:ext cx="7654600" cy="3723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yang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sedang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dieksekusi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virtual machine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lengkap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yang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mendefinisikan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address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sendiri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memelihara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running state</a:t>
            </a:r>
          </a:p>
          <a:p>
            <a:pPr lvl="1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Space :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Himpunan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lokasi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diakses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langsung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oleh program;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diberlakukan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oleh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perangkat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perlindungan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Bagian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perangkat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I/O yang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diakses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melalui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call</a:t>
            </a:r>
          </a:p>
        </p:txBody>
      </p:sp>
      <p:pic>
        <p:nvPicPr>
          <p:cNvPr id="6" name="Picture 12" descr="mt_base">
            <a:extLst>
              <a:ext uri="{FF2B5EF4-FFF2-40B4-BE49-F238E27FC236}">
                <a16:creationId xmlns:a16="http://schemas.microsoft.com/office/drawing/2014/main" id="{4D78D1D8-ECD1-457B-9794-E68DB6CD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34" y="765968"/>
            <a:ext cx="3488531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8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8" y="841329"/>
            <a:ext cx="9744637" cy="809251"/>
          </a:xfrm>
        </p:spPr>
        <p:txBody>
          <a:bodyPr>
            <a:normAutofit/>
          </a:bodyPr>
          <a:lstStyle/>
          <a:p>
            <a:r>
              <a:rPr lang="en-US" sz="3200" dirty="0"/>
              <a:t>Thread dan Multi-Thread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88" y="1465749"/>
            <a:ext cx="9744637" cy="19632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ts val="2800"/>
            </a:pPr>
            <a:r>
              <a:rPr lang="en-US" sz="2400" dirty="0"/>
              <a:t>Thread 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yang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proses. Masing </a:t>
            </a:r>
            <a:r>
              <a:rPr lang="en-US" sz="2400" dirty="0" err="1"/>
              <a:t>masing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aliran</a:t>
            </a:r>
            <a:r>
              <a:rPr lang="en-US" sz="2400" dirty="0"/>
              <a:t> </a:t>
            </a:r>
            <a:r>
              <a:rPr lang="en-US" sz="2400" dirty="0" err="1"/>
              <a:t>konrol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  <a:p>
            <a:pPr>
              <a:lnSpc>
                <a:spcPct val="90000"/>
              </a:lnSpc>
              <a:buSzPts val="2800"/>
            </a:pPr>
            <a:r>
              <a:rPr lang="en-US" sz="2400" dirty="0"/>
              <a:t>Multithread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thread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berbagi</a:t>
            </a:r>
            <a:r>
              <a:rPr lang="en-US" sz="2400" dirty="0"/>
              <a:t> code, data dan kernel (open files, timers, </a:t>
            </a:r>
            <a:r>
              <a:rPr lang="en-US" sz="2400" dirty="0" err="1"/>
              <a:t>dll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SzPts val="2800"/>
            </a:pPr>
            <a:r>
              <a:rPr lang="en-US" sz="2400" dirty="0" err="1"/>
              <a:t>Setiap</a:t>
            </a:r>
            <a:r>
              <a:rPr lang="en-US" sz="2400" dirty="0"/>
              <a:t> thread </a:t>
            </a:r>
            <a:r>
              <a:rPr lang="en-US" sz="2400" dirty="0" err="1"/>
              <a:t>memiliki</a:t>
            </a:r>
            <a:r>
              <a:rPr lang="en-US" sz="2400" dirty="0"/>
              <a:t> id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ECA45C66-0769-4425-BC46-7F938A3099DB}"/>
              </a:ext>
            </a:extLst>
          </p:cNvPr>
          <p:cNvGrpSpPr>
            <a:grpSpLocks/>
          </p:cNvGrpSpPr>
          <p:nvPr/>
        </p:nvGrpSpPr>
        <p:grpSpPr bwMode="auto">
          <a:xfrm>
            <a:off x="1597663" y="3429000"/>
            <a:ext cx="7804365" cy="3319058"/>
            <a:chOff x="-443" y="1629"/>
            <a:chExt cx="6851" cy="270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BFC6570-2ECD-4532-97F7-1EFF16BE26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shared libraries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ED4AC4B-EADF-40C8-AAB5-26C5393689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altLang="id-ID" sz="1600" b="1">
                <a:latin typeface="Helvetica" panose="020B0604020202020204" pitchFamily="34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0555D855-F5A5-44A8-943B-3538CB45B3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 dirty="0">
                  <a:latin typeface="Helvetica" panose="020B0604020202020204" pitchFamily="34" charset="0"/>
                </a:rPr>
                <a:t>run-time heap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83B3FB6-8CB2-4192-A1A8-572394BFCF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read/write data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F8C04E92-B229-4F9F-87BB-688ABAB7C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4" y="2414"/>
              <a:ext cx="1851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d-ID" sz="1800" b="1" dirty="0">
                  <a:latin typeface="Helvetica" panose="020B0604020202020204" pitchFamily="34" charset="0"/>
                </a:rPr>
                <a:t>Thread 1 context: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Data registers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Condition codes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SP1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PC1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788874C1-324F-4079-8CCE-151601339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629"/>
              <a:ext cx="277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800" b="1" dirty="0">
                  <a:latin typeface="Helvetica" panose="020B0604020202020204" pitchFamily="34" charset="0"/>
                </a:rPr>
                <a:t>         Shared code and data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69A33DBC-1F3E-4ED9-97F1-E6C05319B1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 dirty="0">
                  <a:latin typeface="Helvetica" panose="020B0604020202020204" pitchFamily="34" charset="0"/>
                </a:rPr>
                <a:t>read-only code/data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2D27B09F-EF7B-48BC-AA87-489BA9BD5B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altLang="id-ID" sz="1600" b="1">
                <a:latin typeface="Helvetica" panose="020B0604020202020204" pitchFamily="34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9281F35F-C683-4993-A77F-3E390B86EC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3" y="2169"/>
              <a:ext cx="1188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stack 1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E96EA3BD-0BFE-4D11-A5FF-BDEBCF5D8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3" y="1629"/>
              <a:ext cx="234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800" b="1" dirty="0">
                  <a:latin typeface="Helvetica" panose="020B0604020202020204" pitchFamily="34" charset="0"/>
                </a:rPr>
                <a:t>Thread 1 (main thread)</a:t>
              </a: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BB1F031D-A82A-4B71-BDBB-EF4CD6D2F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3205"/>
              <a:ext cx="1706" cy="112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d-ID" sz="1800" b="1" dirty="0">
                  <a:latin typeface="Helvetica" panose="020B0604020202020204" pitchFamily="34" charset="0"/>
                </a:rPr>
                <a:t>Kernel context:</a:t>
              </a:r>
            </a:p>
            <a:p>
              <a:r>
                <a:rPr lang="en-US" altLang="id-ID" sz="1800" b="1" dirty="0">
                  <a:latin typeface="Helvetica" panose="020B0604020202020204" pitchFamily="34" charset="0"/>
                </a:rPr>
                <a:t>    </a:t>
              </a:r>
              <a:r>
                <a:rPr lang="en-US" altLang="id-ID" sz="1600" b="1" dirty="0">
                  <a:latin typeface="Helvetica" panose="020B0604020202020204" pitchFamily="34" charset="0"/>
                </a:rPr>
                <a:t>VM structures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Open files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Signal handlers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</a:t>
              </a:r>
              <a:r>
                <a:rPr lang="en-US" altLang="id-ID" sz="1600" b="1" dirty="0" err="1">
                  <a:latin typeface="Helvetica" panose="020B0604020202020204" pitchFamily="34" charset="0"/>
                </a:rPr>
                <a:t>brk</a:t>
              </a:r>
              <a:r>
                <a:rPr lang="en-US" altLang="id-ID" sz="1600" b="1" dirty="0">
                  <a:latin typeface="Helvetica" panose="020B0604020202020204" pitchFamily="34" charset="0"/>
                </a:rPr>
                <a:t> pointer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F868A08F-EC0D-4162-8EAF-6F1EBB571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394"/>
              <a:ext cx="1851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d-ID" sz="1800" b="1" dirty="0">
                  <a:latin typeface="Helvetica" panose="020B0604020202020204" pitchFamily="34" charset="0"/>
                </a:rPr>
                <a:t>Thread 2 context: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Data registers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Condition codes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SP2</a:t>
              </a:r>
            </a:p>
            <a:p>
              <a:r>
                <a:rPr lang="en-US" altLang="id-ID" sz="1600" b="1" dirty="0">
                  <a:latin typeface="Helvetica" panose="020B0604020202020204" pitchFamily="34" charset="0"/>
                </a:rPr>
                <a:t>    PC2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8F2D4897-86DD-4898-950B-B411BD530F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4" y="2138"/>
              <a:ext cx="1188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stack 2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D9B0C8B6-E083-4E44-9E28-2809EE7D8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1661"/>
              <a:ext cx="230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800" b="1" dirty="0">
                  <a:latin typeface="Helvetica" panose="020B0604020202020204" pitchFamily="34" charset="0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9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Tampilan</a:t>
            </a:r>
            <a:r>
              <a:rPr lang="en-US" sz="3200" dirty="0"/>
              <a:t> </a:t>
            </a:r>
            <a:r>
              <a:rPr lang="en-US" sz="3200" dirty="0" err="1"/>
              <a:t>Logis</a:t>
            </a:r>
            <a:r>
              <a:rPr lang="en-US" sz="3200" dirty="0"/>
              <a:t> Thread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E80BCF-1521-494F-B3A1-7D6615351CB1}"/>
              </a:ext>
            </a:extLst>
          </p:cNvPr>
          <p:cNvGrpSpPr/>
          <p:nvPr/>
        </p:nvGrpSpPr>
        <p:grpSpPr>
          <a:xfrm>
            <a:off x="1056640" y="2661920"/>
            <a:ext cx="4023360" cy="3279869"/>
            <a:chOff x="1629983" y="3122389"/>
            <a:chExt cx="3086034" cy="2819400"/>
          </a:xfrm>
        </p:grpSpPr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C235E18D-F628-48BB-9B15-113E1014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33" y="3731989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T1</a:t>
              </a: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516820F6-7A15-4A49-A8EE-DB0AD4E3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983" y="3122389"/>
              <a:ext cx="3086034" cy="281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F290D9B2-B07E-4103-AE60-256214BBB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283" y="3198589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T2</a:t>
              </a:r>
            </a:p>
          </p:txBody>
        </p:sp>
        <p:sp>
          <p:nvSpPr>
            <p:cNvPr id="14" name="Oval 22">
              <a:extLst>
                <a:ext uri="{FF2B5EF4-FFF2-40B4-BE49-F238E27FC236}">
                  <a16:creationId xmlns:a16="http://schemas.microsoft.com/office/drawing/2014/main" id="{2CFEA198-241E-496C-88BD-C797E0CCC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883" y="3427189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T4</a:t>
              </a:r>
            </a:p>
          </p:txBody>
        </p:sp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FBE833EB-7436-4CF7-A4B3-37A50F8D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083" y="5332189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T5</a:t>
              </a:r>
            </a:p>
          </p:txBody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98127E0C-1107-4F6C-B943-E19CD31FE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683" y="5255989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T3</a:t>
              </a: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0B39C5C-F45B-4473-83E6-68DEE56A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871" y="4274784"/>
              <a:ext cx="1600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400" b="1" dirty="0">
                  <a:latin typeface="Helvetica" panose="020B0604020202020204" pitchFamily="34" charset="0"/>
                </a:rPr>
                <a:t>shared code, data</a:t>
              </a:r>
            </a:p>
            <a:p>
              <a:pPr algn="ctr"/>
              <a:r>
                <a:rPr lang="en-US" altLang="id-ID" sz="1400" b="1" dirty="0">
                  <a:latin typeface="Helvetica" panose="020B0604020202020204" pitchFamily="34" charset="0"/>
                </a:rPr>
                <a:t>and kernel context</a:t>
              </a:r>
            </a:p>
          </p:txBody>
        </p: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97282053-7784-482F-896C-1887E0798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683" y="4798789"/>
              <a:ext cx="2286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FBFD0235-1413-415A-8424-33362FC29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533" y="4798789"/>
              <a:ext cx="17145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70794002-A5D5-4612-8FA4-5AF17973A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933" y="4112989"/>
              <a:ext cx="28575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FD334F6E-BE8D-4626-8399-8D2B189DC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58733" y="3655789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417E2851-308C-4B9F-8ECD-C5393AD3A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133" y="3808189"/>
              <a:ext cx="3429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AA66EF-4A44-44BF-9A00-CC8EFD851E8E}"/>
              </a:ext>
            </a:extLst>
          </p:cNvPr>
          <p:cNvGrpSpPr/>
          <p:nvPr/>
        </p:nvGrpSpPr>
        <p:grpSpPr>
          <a:xfrm>
            <a:off x="7499008" y="2652251"/>
            <a:ext cx="1773645" cy="3601519"/>
            <a:chOff x="5516183" y="3102270"/>
            <a:chExt cx="1371600" cy="3601519"/>
          </a:xfrm>
        </p:grpSpPr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30CEC072-4BC0-4E6C-A0E1-4ED3FCE85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533" y="5484589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foo</a:t>
              </a: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838694B-A68D-4559-825C-F4A418ECA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983" y="5179789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59026365-DD3B-48C4-8A2E-E22A2AC2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533" y="6246589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bar</a:t>
              </a: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824AF0C3-576C-4068-97BE-2F16E7222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983" y="5941789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2B20C21-1DD7-47A3-932F-2319A47C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533" y="3102270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 dirty="0">
                  <a:latin typeface="Helvetica" panose="020B0604020202020204" pitchFamily="34" charset="0"/>
                </a:rPr>
                <a:t>P0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21804E84-FCAD-4F1D-A050-F1FD1D6A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533" y="3940470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P1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44B4FE0C-8B32-49BC-99D8-BF071EB4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183" y="4702470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sh</a:t>
              </a: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C52D28A3-1C1F-4C4F-B70D-AD98D3C83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983" y="355947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BBD164AD-C00F-423C-A606-CF46BAAB6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933" y="4321470"/>
              <a:ext cx="28575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19CEBB8B-ED49-4C7F-8335-0E6AF7D7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533" y="4702470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 dirty="0" err="1">
                  <a:latin typeface="Helvetica" panose="020B0604020202020204" pitchFamily="34" charset="0"/>
                </a:rPr>
                <a:t>sh</a:t>
              </a:r>
              <a:endParaRPr lang="en-US" altLang="id-ID" sz="1600" b="1" dirty="0">
                <a:latin typeface="Helvetica" panose="020B0604020202020204" pitchFamily="34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6F322BCF-945C-44E1-8F3A-A6201E98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883" y="4702470"/>
              <a:ext cx="3429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d-ID" sz="1600" b="1">
                  <a:latin typeface="Helvetica" panose="020B0604020202020204" pitchFamily="34" charset="0"/>
                </a:rPr>
                <a:t>sh</a:t>
              </a:r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79CDF8C1-8971-4C65-BFE0-926003C9E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983" y="439767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B7EBB0F8-323C-4E37-8011-687FDFD81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6283" y="4321470"/>
              <a:ext cx="28575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7" name="Text Box 20">
            <a:extLst>
              <a:ext uri="{FF2B5EF4-FFF2-40B4-BE49-F238E27FC236}">
                <a16:creationId xmlns:a16="http://schemas.microsoft.com/office/drawing/2014/main" id="{0BBCEC43-2A8E-4DE6-8216-412747E55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70" y="2087067"/>
            <a:ext cx="4685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2000" b="1" dirty="0">
                <a:latin typeface="Helvetica" panose="020B0604020202020204" pitchFamily="34" charset="0"/>
              </a:rPr>
              <a:t>Threads associated with process foo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11F2B37-027E-42B8-8173-1D1916D0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14" y="2090532"/>
            <a:ext cx="2408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2000" b="1" dirty="0">
                <a:latin typeface="Helvetica" panose="020B0604020202020204" pitchFamily="34" charset="0"/>
              </a:rPr>
              <a:t>Process hierarchy</a:t>
            </a:r>
          </a:p>
        </p:txBody>
      </p:sp>
    </p:spTree>
    <p:extLst>
      <p:ext uri="{BB962C8B-B14F-4D97-AF65-F5344CB8AC3E}">
        <p14:creationId xmlns:p14="http://schemas.microsoft.com/office/powerpoint/2010/main" val="29468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Proses vs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0612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Proses </a:t>
            </a:r>
            <a:r>
              <a:rPr lang="en-US" sz="2800" dirty="0" err="1"/>
              <a:t>seringkali</a:t>
            </a:r>
            <a:r>
              <a:rPr lang="en-US" sz="2800" dirty="0"/>
              <a:t> independent, </a:t>
            </a:r>
            <a:r>
              <a:rPr lang="en-US" sz="2800" dirty="0" err="1"/>
              <a:t>sedangkan</a:t>
            </a:r>
            <a:r>
              <a:rPr lang="en-US" sz="2800" dirty="0"/>
              <a:t> threat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proses</a:t>
            </a:r>
          </a:p>
          <a:p>
            <a:r>
              <a:rPr lang="en-US" sz="2800" dirty="0"/>
              <a:t>Proses </a:t>
            </a:r>
            <a:r>
              <a:rPr lang="en-US" sz="2800" dirty="0" err="1"/>
              <a:t>membawa</a:t>
            </a:r>
            <a:r>
              <a:rPr lang="en-US" sz="2800" dirty="0"/>
              <a:t> info status yang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thread </a:t>
            </a:r>
            <a:r>
              <a:rPr lang="en-US" sz="2800" dirty="0" err="1"/>
              <a:t>dari</a:t>
            </a:r>
            <a:r>
              <a:rPr lang="en-US" sz="2800" dirty="0"/>
              <a:t> Proses </a:t>
            </a:r>
            <a:r>
              <a:rPr lang="en-US" sz="2800" dirty="0" err="1"/>
              <a:t>berbagi</a:t>
            </a:r>
            <a:r>
              <a:rPr lang="en-US" sz="2800" dirty="0"/>
              <a:t> status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dan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endParaRPr lang="en-US" sz="2800" dirty="0"/>
          </a:p>
          <a:p>
            <a:r>
              <a:rPr lang="en-US" sz="2800" dirty="0"/>
              <a:t>Proses </a:t>
            </a:r>
            <a:r>
              <a:rPr lang="en-US" sz="2800" dirty="0" err="1"/>
              <a:t>memiliki</a:t>
            </a:r>
            <a:r>
              <a:rPr lang="en-US" sz="2800" dirty="0"/>
              <a:t> address space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thread </a:t>
            </a:r>
            <a:r>
              <a:rPr lang="en-US" sz="2800" dirty="0" err="1"/>
              <a:t>berbagi</a:t>
            </a:r>
            <a:r>
              <a:rPr lang="en-US" sz="2800" dirty="0"/>
              <a:t> address space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endParaRPr lang="en-US" sz="2800" dirty="0"/>
          </a:p>
          <a:p>
            <a:r>
              <a:rPr lang="en-US" sz="2800" dirty="0"/>
              <a:t>Proses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IPC yang </a:t>
            </a:r>
            <a:r>
              <a:rPr lang="en-US" sz="2800" dirty="0" err="1"/>
              <a:t>disediakan</a:t>
            </a:r>
            <a:r>
              <a:rPr lang="en-US" sz="2800" dirty="0"/>
              <a:t> system</a:t>
            </a:r>
          </a:p>
          <a:p>
            <a:r>
              <a:rPr lang="en-US" sz="2800" dirty="0"/>
              <a:t>Context switching </a:t>
            </a:r>
            <a:r>
              <a:rPr lang="en-US" sz="2800" dirty="0" err="1"/>
              <a:t>antar</a:t>
            </a:r>
            <a:r>
              <a:rPr lang="en-US" sz="2800" dirty="0"/>
              <a:t> thread </a:t>
            </a:r>
            <a:r>
              <a:rPr lang="en-US" sz="2800" dirty="0" err="1"/>
              <a:t>jauh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dibanding</a:t>
            </a:r>
            <a:r>
              <a:rPr lang="en-US" sz="2800" dirty="0"/>
              <a:t> context switching </a:t>
            </a:r>
            <a:r>
              <a:rPr lang="en-US" sz="2800" dirty="0" err="1"/>
              <a:t>antar</a:t>
            </a:r>
            <a:r>
              <a:rPr lang="en-US" sz="2800" dirty="0"/>
              <a:t> proses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97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81" y="857831"/>
            <a:ext cx="9744637" cy="809251"/>
          </a:xfrm>
        </p:spPr>
        <p:txBody>
          <a:bodyPr>
            <a:normAutofit/>
          </a:bodyPr>
          <a:lstStyle/>
          <a:p>
            <a:r>
              <a:rPr lang="en-US" sz="3200" dirty="0" err="1"/>
              <a:t>Mengapa</a:t>
            </a:r>
            <a:r>
              <a:rPr lang="en-US" sz="3200" dirty="0"/>
              <a:t> Multi-thread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32" y="1506487"/>
            <a:ext cx="11047021" cy="415344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Perbaikan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Program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Efisiensi</a:t>
            </a:r>
            <a:endParaRPr lang="en-US" sz="2800" dirty="0"/>
          </a:p>
          <a:p>
            <a:pPr lvl="1">
              <a:spcAft>
                <a:spcPts val="600"/>
              </a:spcAft>
            </a:pPr>
            <a:r>
              <a:rPr lang="en-US" sz="2600" dirty="0" err="1"/>
              <a:t>Membuat</a:t>
            </a:r>
            <a:r>
              <a:rPr lang="en-US" sz="2600" dirty="0"/>
              <a:t> Process call </a:t>
            </a:r>
            <a:r>
              <a:rPr lang="en-US" sz="2600" dirty="0" err="1"/>
              <a:t>ke</a:t>
            </a:r>
            <a:r>
              <a:rPr lang="en-US" sz="2600" dirty="0"/>
              <a:t> OS, yang </a:t>
            </a:r>
            <a:r>
              <a:rPr lang="en-US" sz="2600" dirty="0" err="1"/>
              <a:t>menduplikasi</a:t>
            </a:r>
            <a:r>
              <a:rPr lang="en-US" sz="2600" dirty="0"/>
              <a:t> </a:t>
            </a:r>
            <a:r>
              <a:rPr lang="en-US" sz="2600" dirty="0" err="1"/>
              <a:t>seluruh</a:t>
            </a:r>
            <a:r>
              <a:rPr lang="en-US" sz="2600" dirty="0"/>
              <a:t> address space</a:t>
            </a:r>
          </a:p>
          <a:p>
            <a:pPr lvl="1">
              <a:spcAft>
                <a:spcPts val="600"/>
              </a:spcAft>
            </a:pPr>
            <a:r>
              <a:rPr lang="en-US" sz="2600" dirty="0" err="1"/>
              <a:t>Sinkronisasi</a:t>
            </a:r>
            <a:r>
              <a:rPr lang="en-US" sz="2600" dirty="0"/>
              <a:t> </a:t>
            </a:r>
            <a:r>
              <a:rPr lang="en-US" sz="2600" dirty="0" err="1"/>
              <a:t>banyak</a:t>
            </a:r>
            <a:r>
              <a:rPr lang="en-US" sz="2600" dirty="0"/>
              <a:t> proses juga </a:t>
            </a:r>
            <a:r>
              <a:rPr lang="en-US" sz="2600" dirty="0" err="1"/>
              <a:t>perlu</a:t>
            </a:r>
            <a:r>
              <a:rPr lang="en-US" sz="2600" dirty="0"/>
              <a:t> </a:t>
            </a:r>
            <a:r>
              <a:rPr lang="en-US" sz="2600" dirty="0" err="1"/>
              <a:t>masuk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OS</a:t>
            </a:r>
          </a:p>
          <a:p>
            <a:pPr lvl="1">
              <a:spcAft>
                <a:spcPts val="600"/>
              </a:spcAft>
            </a:pPr>
            <a:r>
              <a:rPr lang="en-US" sz="2600" dirty="0"/>
              <a:t>Thread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dibuat</a:t>
            </a:r>
            <a:r>
              <a:rPr lang="en-US" sz="2600" dirty="0"/>
              <a:t> di user space</a:t>
            </a:r>
          </a:p>
          <a:p>
            <a:pPr lvl="1">
              <a:spcAft>
                <a:spcPts val="600"/>
              </a:spcAft>
            </a:pPr>
            <a:r>
              <a:rPr lang="en-US" sz="2600" dirty="0"/>
              <a:t>Thread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disinkronisasi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memantau</a:t>
            </a:r>
            <a:r>
              <a:rPr lang="en-US" sz="2600" dirty="0"/>
              <a:t> variable Bersama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Kesesuaian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multiprosesor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 err="1"/>
              <a:t>Meningkatkan</a:t>
            </a:r>
            <a:r>
              <a:rPr lang="en-US" sz="2800" dirty="0"/>
              <a:t> responsibility </a:t>
            </a:r>
            <a:r>
              <a:rPr lang="en-US" sz="2800" dirty="0" err="1"/>
              <a:t>aplikasi</a:t>
            </a:r>
            <a:endParaRPr lang="en-US" sz="2800" dirty="0"/>
          </a:p>
          <a:p>
            <a:pPr lvl="1">
              <a:spcAft>
                <a:spcPts val="600"/>
              </a:spcAft>
            </a:pPr>
            <a:r>
              <a:rPr lang="en-US" sz="2600" dirty="0"/>
              <a:t>Overlapping I/O</a:t>
            </a:r>
          </a:p>
          <a:p>
            <a:pPr lvl="1">
              <a:spcAft>
                <a:spcPts val="600"/>
              </a:spcAft>
            </a:pPr>
            <a:r>
              <a:rPr lang="en-US" sz="2600" dirty="0"/>
              <a:t>Asynchronous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3858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Implementasi</a:t>
            </a:r>
            <a:r>
              <a:rPr lang="en-US" sz="2800" dirty="0"/>
              <a:t> User Space (Green Threads)</a:t>
            </a:r>
          </a:p>
          <a:p>
            <a:pPr lvl="1"/>
            <a:r>
              <a:rPr lang="en-US" sz="2600" dirty="0" err="1"/>
              <a:t>Bersifat</a:t>
            </a:r>
            <a:r>
              <a:rPr lang="en-US" sz="2600" dirty="0"/>
              <a:t> </a:t>
            </a:r>
            <a:r>
              <a:rPr lang="en-US" sz="2600" dirty="0" err="1"/>
              <a:t>transparan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Kernel OS</a:t>
            </a:r>
          </a:p>
          <a:p>
            <a:pPr lvl="1"/>
            <a:r>
              <a:rPr lang="en-US" sz="2600" dirty="0"/>
              <a:t>Runtime system </a:t>
            </a:r>
            <a:r>
              <a:rPr lang="en-US" sz="2600" dirty="0" err="1"/>
              <a:t>mengelola</a:t>
            </a:r>
            <a:r>
              <a:rPr lang="en-US" sz="2600" dirty="0"/>
              <a:t> </a:t>
            </a:r>
            <a:r>
              <a:rPr lang="en-US" sz="2600" dirty="0" err="1"/>
              <a:t>trhead</a:t>
            </a:r>
            <a:r>
              <a:rPr lang="en-US" sz="2600" dirty="0"/>
              <a:t> pada user space</a:t>
            </a:r>
          </a:p>
          <a:p>
            <a:r>
              <a:rPr lang="en-US" sz="2800" dirty="0" err="1"/>
              <a:t>Implementasi</a:t>
            </a:r>
            <a:r>
              <a:rPr lang="en-US" sz="2800" dirty="0"/>
              <a:t> pada Kernel Space</a:t>
            </a:r>
          </a:p>
          <a:p>
            <a:pPr lvl="1"/>
            <a:r>
              <a:rPr lang="en-US" sz="2600" dirty="0"/>
              <a:t>Thread </a:t>
            </a:r>
            <a:r>
              <a:rPr lang="en-US" sz="2600" dirty="0" err="1"/>
              <a:t>menjadi</a:t>
            </a:r>
            <a:r>
              <a:rPr lang="en-US" sz="2600" dirty="0"/>
              <a:t> unit </a:t>
            </a:r>
            <a:r>
              <a:rPr lang="en-US" sz="2600" dirty="0" err="1"/>
              <a:t>dasar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pengelolaan</a:t>
            </a:r>
            <a:r>
              <a:rPr lang="en-US" sz="2600" dirty="0"/>
              <a:t> </a:t>
            </a:r>
            <a:r>
              <a:rPr lang="en-US" sz="2600" dirty="0" err="1"/>
              <a:t>sumberdaya</a:t>
            </a:r>
            <a:r>
              <a:rPr lang="en-US" sz="2600" dirty="0"/>
              <a:t> OS</a:t>
            </a:r>
          </a:p>
          <a:p>
            <a:r>
              <a:rPr lang="en-US" sz="2800" dirty="0" err="1"/>
              <a:t>Implementasi</a:t>
            </a:r>
            <a:r>
              <a:rPr lang="en-US" sz="2800" dirty="0"/>
              <a:t> pada Hardware	: </a:t>
            </a:r>
            <a:r>
              <a:rPr lang="en-US" altLang="id-ID" sz="2800" dirty="0"/>
              <a:t>Simultaneous Multithreading (SMT)</a:t>
            </a:r>
            <a:endParaRPr lang="en-US" sz="2800" dirty="0"/>
          </a:p>
          <a:p>
            <a:pPr lvl="1"/>
            <a:r>
              <a:rPr lang="en-US" sz="2600" dirty="0" err="1"/>
              <a:t>Menggandakan</a:t>
            </a:r>
            <a:r>
              <a:rPr lang="en-US" sz="2600" dirty="0"/>
              <a:t> </a:t>
            </a:r>
            <a:r>
              <a:rPr lang="en-US" sz="2600" dirty="0" err="1"/>
              <a:t>bagian</a:t>
            </a:r>
            <a:r>
              <a:rPr lang="en-US" sz="2600" dirty="0"/>
              <a:t> </a:t>
            </a:r>
            <a:r>
              <a:rPr lang="en-US" sz="2600" dirty="0" err="1"/>
              <a:t>tertentu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CPU,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membuat</a:t>
            </a:r>
            <a:r>
              <a:rPr lang="en-US" sz="2600" dirty="0"/>
              <a:t> </a:t>
            </a:r>
            <a:r>
              <a:rPr lang="en-US" sz="2600" dirty="0" err="1"/>
              <a:t>prosesor</a:t>
            </a:r>
            <a:r>
              <a:rPr lang="en-US" sz="2600" dirty="0"/>
              <a:t> </a:t>
            </a:r>
            <a:r>
              <a:rPr lang="en-US" sz="2600" dirty="0" err="1"/>
              <a:t>terlihat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prosesor</a:t>
            </a:r>
            <a:r>
              <a:rPr lang="en-US" sz="2600" dirty="0"/>
              <a:t> “</a:t>
            </a:r>
            <a:r>
              <a:rPr lang="en-US" sz="2600" dirty="0" err="1"/>
              <a:t>Logis</a:t>
            </a:r>
            <a:r>
              <a:rPr lang="en-US" sz="2600" dirty="0"/>
              <a:t>”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651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Implementasi</a:t>
            </a:r>
            <a:r>
              <a:rPr lang="en-US" sz="3200" dirty="0"/>
              <a:t> Pada User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Runtime system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yang </a:t>
            </a:r>
            <a:r>
              <a:rPr lang="en-US" sz="2800" dirty="0" err="1"/>
              <a:t>mengelola</a:t>
            </a:r>
            <a:r>
              <a:rPr lang="en-US" sz="2800" dirty="0"/>
              <a:t> thread</a:t>
            </a:r>
          </a:p>
          <a:p>
            <a:pPr lvl="1"/>
            <a:r>
              <a:rPr lang="en-US" sz="2600" dirty="0"/>
              <a:t>Create/Terminate Threads, </a:t>
            </a:r>
            <a:r>
              <a:rPr lang="en-US" altLang="id-ID" sz="2800" dirty="0"/>
              <a:t>synchronization, schedule</a:t>
            </a:r>
          </a:p>
          <a:p>
            <a:pPr lvl="1"/>
            <a:r>
              <a:rPr lang="en-US" sz="2800" dirty="0"/>
              <a:t>Runtime system </a:t>
            </a:r>
            <a:r>
              <a:rPr lang="en-US" sz="2800" dirty="0" err="1"/>
              <a:t>mempertahankan</a:t>
            </a:r>
            <a:r>
              <a:rPr lang="en-US" sz="2800" dirty="0"/>
              <a:t> table </a:t>
            </a:r>
            <a:r>
              <a:rPr lang="en-US" sz="2800" dirty="0" err="1"/>
              <a:t>tiap</a:t>
            </a:r>
            <a:r>
              <a:rPr lang="en-US" sz="2800" dirty="0"/>
              <a:t> proses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entri</a:t>
            </a:r>
            <a:r>
              <a:rPr lang="en-US" sz="2800" dirty="0"/>
              <a:t> per thread</a:t>
            </a:r>
          </a:p>
          <a:p>
            <a:pPr lvl="1"/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pertukaran</a:t>
            </a:r>
            <a:r>
              <a:rPr lang="en-US" sz="2800" dirty="0"/>
              <a:t> thread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thread yang di suspend</a:t>
            </a:r>
          </a:p>
        </p:txBody>
      </p:sp>
    </p:spTree>
    <p:extLst>
      <p:ext uri="{BB962C8B-B14F-4D97-AF65-F5344CB8AC3E}">
        <p14:creationId xmlns:p14="http://schemas.microsoft.com/office/powerpoint/2010/main" val="245686190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1266</Words>
  <Application>Microsoft Office PowerPoint</Application>
  <PresentationFormat>Widescreen</PresentationFormat>
  <Paragraphs>201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Arial Black</vt:lpstr>
      <vt:lpstr>Calibri</vt:lpstr>
      <vt:lpstr>Helvetica</vt:lpstr>
      <vt:lpstr>Signika</vt:lpstr>
      <vt:lpstr>Times New Roman</vt:lpstr>
      <vt:lpstr>1_Custom Design</vt:lpstr>
      <vt:lpstr>PROCES, THREAD DAN VIRTUAL MACHINE</vt:lpstr>
      <vt:lpstr>Outline</vt:lpstr>
      <vt:lpstr>PROSES</vt:lpstr>
      <vt:lpstr>Thread dan Multi-Thread</vt:lpstr>
      <vt:lpstr>Tampilan Logis Thread </vt:lpstr>
      <vt:lpstr>Proses vs Thread</vt:lpstr>
      <vt:lpstr>Mengapa Multi-thread</vt:lpstr>
      <vt:lpstr>Implementasi</vt:lpstr>
      <vt:lpstr>Implementasi Pada User Space</vt:lpstr>
      <vt:lpstr>Implementasi Pada Kernel Space</vt:lpstr>
      <vt:lpstr>Virtualisasi</vt:lpstr>
      <vt:lpstr>Virtualisasi</vt:lpstr>
      <vt:lpstr>Virtual Machine</vt:lpstr>
      <vt:lpstr>PowerPoint Presentation</vt:lpstr>
      <vt:lpstr>Tipe Virtual Machine</vt:lpstr>
      <vt:lpstr>Process Virtual Machine</vt:lpstr>
      <vt:lpstr>HLL Process VM</vt:lpstr>
      <vt:lpstr>System Virtual Machine</vt:lpstr>
      <vt:lpstr>System VMs Architecture</vt:lpstr>
      <vt:lpstr>System VM Arch: Hosted VM</vt:lpstr>
      <vt:lpstr>Implementasi VMM</vt:lpstr>
      <vt:lpstr>CPU Virtualization</vt:lpstr>
      <vt:lpstr>Memory Virtualization</vt:lpstr>
      <vt:lpstr>Virtualisasi I/O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Pendahuluan Sistem Terdistribusi</cp:keywords>
  <cp:lastModifiedBy>Lenovo</cp:lastModifiedBy>
  <cp:revision>145</cp:revision>
  <dcterms:created xsi:type="dcterms:W3CDTF">2020-07-23T01:18:59Z</dcterms:created>
  <dcterms:modified xsi:type="dcterms:W3CDTF">2021-03-02T13:43:49Z</dcterms:modified>
</cp:coreProperties>
</file>