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30"/>
  </p:notesMasterIdLst>
  <p:sldIdLst>
    <p:sldId id="257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27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5326" autoAdjust="0"/>
  </p:normalViewPr>
  <p:slideViewPr>
    <p:cSldViewPr snapToGrid="0">
      <p:cViewPr varScale="1">
        <p:scale>
          <a:sx n="83" d="100"/>
          <a:sy n="83" d="100"/>
        </p:scale>
        <p:origin x="36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3/21/2022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072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7742" y="1656613"/>
            <a:ext cx="8487176" cy="2019860"/>
          </a:xfrm>
        </p:spPr>
        <p:txBody>
          <a:bodyPr/>
          <a:lstStyle/>
          <a:p>
            <a:pPr algn="ctr"/>
            <a:r>
              <a:rPr lang="en-US" dirty="0" smtClean="0"/>
              <a:t>Communication</a:t>
            </a:r>
            <a:endParaRPr lang="en-ID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950817" y="665384"/>
            <a:ext cx="266968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NAMA MATAKULIAH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0C0FC20F-AFC7-44B2-9D9C-E682CAB2AA88}"/>
              </a:ext>
            </a:extLst>
          </p:cNvPr>
          <p:cNvSpPr txBox="1">
            <a:spLocks/>
          </p:cNvSpPr>
          <p:nvPr/>
        </p:nvSpPr>
        <p:spPr>
          <a:xfrm>
            <a:off x="3902234" y="3941534"/>
            <a:ext cx="4778189" cy="1189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lang="en-US" sz="1800" b="1" i="0" dirty="0" err="1" smtClean="0"/>
              <a:t>Oleh</a:t>
            </a:r>
            <a:r>
              <a:rPr lang="en-US" sz="1800" b="1" i="0" dirty="0" smtClean="0"/>
              <a:t> :</a:t>
            </a:r>
            <a:r>
              <a:rPr lang="en-US" sz="1800" i="0" dirty="0" smtClean="0"/>
              <a:t/>
            </a:r>
            <a:br>
              <a:rPr lang="en-US" sz="1800" i="0" dirty="0" smtClean="0"/>
            </a:br>
            <a:r>
              <a:rPr lang="en-ID" sz="1800" b="1" dirty="0" smtClean="0">
                <a:solidFill>
                  <a:srgbClr val="00B0F0"/>
                </a:solidFill>
              </a:rPr>
              <a:t>Tim </a:t>
            </a:r>
            <a:r>
              <a:rPr lang="en-ID" sz="1800" b="1" dirty="0" err="1" smtClean="0">
                <a:solidFill>
                  <a:srgbClr val="00B0F0"/>
                </a:solidFill>
              </a:rPr>
              <a:t>Dosen</a:t>
            </a:r>
            <a:r>
              <a:rPr lang="en-ID" sz="1800" b="1" dirty="0" smtClean="0">
                <a:solidFill>
                  <a:srgbClr val="00B0F0"/>
                </a:solidFill>
              </a:rPr>
              <a:t> </a:t>
            </a:r>
            <a:endParaRPr lang="en-ID" sz="1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153;p22"/>
          <p:cNvGraphicFramePr/>
          <p:nvPr>
            <p:extLst>
              <p:ext uri="{D42A27DB-BD31-4B8C-83A1-F6EECF244321}">
                <p14:modId xmlns:p14="http://schemas.microsoft.com/office/powerpoint/2010/main" val="1870388028"/>
              </p:ext>
            </p:extLst>
          </p:nvPr>
        </p:nvGraphicFramePr>
        <p:xfrm>
          <a:off x="1956611" y="1417837"/>
          <a:ext cx="8275961" cy="469267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27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8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4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id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Primitive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id" b="1"/>
                        <a:t>Arti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4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id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Socket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id"/>
                        <a:t>Buat end-point komunikasi baru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4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id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Bind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id"/>
                        <a:t>melampirkan</a:t>
                      </a:r>
                      <a:r>
                        <a:rPr lang="id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id"/>
                        <a:t>alamat</a:t>
                      </a:r>
                      <a:r>
                        <a:rPr lang="id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id"/>
                        <a:t>lokal</a:t>
                      </a:r>
                      <a:r>
                        <a:rPr lang="id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id"/>
                        <a:t>ke</a:t>
                      </a:r>
                      <a:r>
                        <a:rPr lang="id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socket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03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id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Listen*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id" dirty="0"/>
                        <a:t>Bersedia menerima koneksi (non-blocking)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003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id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Accept</a:t>
                      </a:r>
                      <a:endParaRPr dirty="0"/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id" dirty="0"/>
                        <a:t>Blokir pemanggil hingga permintaan koneksi tiba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4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id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Connect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id" dirty="0"/>
                        <a:t>Secara aktif berupaya membuat koneksi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2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id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Send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id" dirty="0"/>
                        <a:t>Kirim beberapa data melalui koneksi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id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Receive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id"/>
                        <a:t>Terima beberapa data melalui koneksi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661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id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Close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id" dirty="0"/>
                        <a:t>Lepaskan koneksi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83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Bagaimana Cara Server Menggunakan Socket</a:t>
            </a:r>
            <a:endParaRPr lang="en-US" dirty="0"/>
          </a:p>
        </p:txBody>
      </p:sp>
      <p:sp>
        <p:nvSpPr>
          <p:cNvPr id="6" name="Google Shape;160;p23"/>
          <p:cNvSpPr txBox="1">
            <a:spLocks/>
          </p:cNvSpPr>
          <p:nvPr/>
        </p:nvSpPr>
        <p:spPr>
          <a:xfrm>
            <a:off x="1709998" y="2872792"/>
            <a:ext cx="2018400" cy="3339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System Calls</a:t>
            </a:r>
          </a:p>
          <a:p>
            <a:pPr marL="457200" indent="-304800">
              <a:spcBef>
                <a:spcPts val="1600"/>
              </a:spcBef>
              <a:buSzPts val="1200"/>
              <a:buFont typeface="Arial" panose="020B0604020202020204" pitchFamily="34" charset="0"/>
              <a:buChar char="●"/>
            </a:pPr>
            <a:r>
              <a:rPr lang="en-US" sz="2000" dirty="0" smtClean="0"/>
              <a:t>Socket</a:t>
            </a:r>
          </a:p>
          <a:p>
            <a:pPr marL="457200" indent="-304800">
              <a:buSzPts val="1200"/>
              <a:buFont typeface="Arial" panose="020B0604020202020204" pitchFamily="34" charset="0"/>
              <a:buChar char="●"/>
            </a:pPr>
            <a:r>
              <a:rPr lang="en-US" sz="2000" dirty="0" smtClean="0"/>
              <a:t>Bind</a:t>
            </a:r>
          </a:p>
          <a:p>
            <a:pPr marL="457200" indent="-304800">
              <a:buSzPts val="1200"/>
              <a:buFont typeface="Arial" panose="020B0604020202020204" pitchFamily="34" charset="0"/>
              <a:buChar char="●"/>
            </a:pPr>
            <a:r>
              <a:rPr lang="en-US" sz="2000" dirty="0" smtClean="0"/>
              <a:t>Listen</a:t>
            </a:r>
            <a:endParaRPr lang="id-ID" sz="2000" dirty="0" smtClean="0"/>
          </a:p>
          <a:p>
            <a:pPr marL="457200" indent="-304800">
              <a:buSzPts val="1200"/>
              <a:buFont typeface="Arial" panose="020B0604020202020204" pitchFamily="34" charset="0"/>
              <a:buChar char="●"/>
            </a:pPr>
            <a:endParaRPr lang="en-US" sz="2000" dirty="0" smtClean="0"/>
          </a:p>
          <a:p>
            <a:pPr marL="457200" indent="-304800">
              <a:buSzPts val="1200"/>
              <a:buFont typeface="Arial" panose="020B0604020202020204" pitchFamily="34" charset="0"/>
              <a:buChar char="●"/>
            </a:pPr>
            <a:r>
              <a:rPr lang="en-US" sz="2000" dirty="0" smtClean="0"/>
              <a:t>Accept</a:t>
            </a:r>
          </a:p>
          <a:p>
            <a:pPr marL="457200" indent="-304800">
              <a:buSzPts val="1200"/>
              <a:buFont typeface="Arial" panose="020B0604020202020204" pitchFamily="34" charset="0"/>
              <a:buChar char="●"/>
            </a:pPr>
            <a:r>
              <a:rPr lang="en-US" sz="2000" dirty="0" smtClean="0"/>
              <a:t>Read</a:t>
            </a:r>
          </a:p>
          <a:p>
            <a:pPr marL="457200" indent="-304800">
              <a:buSzPts val="1200"/>
              <a:buFont typeface="Arial" panose="020B0604020202020204" pitchFamily="34" charset="0"/>
              <a:buChar char="●"/>
            </a:pPr>
            <a:r>
              <a:rPr lang="en-US" sz="2000" dirty="0" smtClean="0"/>
              <a:t>Write</a:t>
            </a:r>
          </a:p>
          <a:p>
            <a:pPr marL="457200" indent="-304800">
              <a:buSzPts val="1200"/>
              <a:buFont typeface="Arial" panose="020B0604020202020204" pitchFamily="34" charset="0"/>
              <a:buChar char="●"/>
            </a:pPr>
            <a:r>
              <a:rPr lang="en-US" sz="2000" dirty="0" smtClean="0"/>
              <a:t>Close</a:t>
            </a:r>
            <a:endParaRPr lang="en-US" sz="2000" dirty="0"/>
          </a:p>
        </p:txBody>
      </p:sp>
      <p:sp>
        <p:nvSpPr>
          <p:cNvPr id="7" name="Google Shape;161;p23"/>
          <p:cNvSpPr txBox="1">
            <a:spLocks/>
          </p:cNvSpPr>
          <p:nvPr/>
        </p:nvSpPr>
        <p:spPr>
          <a:xfrm>
            <a:off x="5592903" y="2872792"/>
            <a:ext cx="4387500" cy="3339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 smtClean="0"/>
              <a:t>Arti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masing-masing</a:t>
            </a:r>
            <a:r>
              <a:rPr lang="en-US" sz="2000" dirty="0" smtClean="0"/>
              <a:t> </a:t>
            </a:r>
            <a:r>
              <a:rPr lang="en-US" sz="2000" dirty="0" err="1" smtClean="0"/>
              <a:t>prosesnya</a:t>
            </a:r>
            <a:r>
              <a:rPr lang="en-US" sz="2000" dirty="0" smtClean="0"/>
              <a:t> </a:t>
            </a:r>
          </a:p>
          <a:p>
            <a:pPr marL="457200" indent="-304800">
              <a:spcBef>
                <a:spcPts val="1600"/>
              </a:spcBef>
              <a:buSzPts val="1200"/>
              <a:buFont typeface="Arial" panose="020B0604020202020204" pitchFamily="34" charset="0"/>
              <a:buChar char="●"/>
            </a:pPr>
            <a:r>
              <a:rPr lang="en-US" sz="2000" dirty="0" err="1" smtClean="0"/>
              <a:t>Buat</a:t>
            </a:r>
            <a:r>
              <a:rPr lang="en-US" sz="2000" dirty="0" smtClean="0"/>
              <a:t> </a:t>
            </a:r>
            <a:r>
              <a:rPr lang="en-US" sz="2000" dirty="0" err="1" smtClean="0"/>
              <a:t>deskriptor</a:t>
            </a:r>
            <a:r>
              <a:rPr lang="en-US" sz="2000" dirty="0" smtClean="0"/>
              <a:t> </a:t>
            </a:r>
            <a:r>
              <a:rPr lang="en-US" sz="2000" dirty="0" err="1" smtClean="0"/>
              <a:t>soket</a:t>
            </a:r>
            <a:endParaRPr lang="en-US" sz="2000" dirty="0" smtClean="0"/>
          </a:p>
          <a:p>
            <a:pPr marL="457200" indent="-304800">
              <a:buSzPts val="1200"/>
              <a:buFont typeface="Arial" panose="020B0604020202020204" pitchFamily="34" charset="0"/>
              <a:buChar char="●"/>
            </a:pPr>
            <a:r>
              <a:rPr lang="en-US" sz="2000" dirty="0" smtClean="0"/>
              <a:t>set </a:t>
            </a:r>
            <a:r>
              <a:rPr lang="en-US" sz="2000" dirty="0" err="1" smtClean="0"/>
              <a:t>alamat</a:t>
            </a:r>
            <a:r>
              <a:rPr lang="en-US" sz="2000" dirty="0" smtClean="0"/>
              <a:t> IP </a:t>
            </a:r>
            <a:r>
              <a:rPr lang="en-US" sz="2000" dirty="0" err="1" smtClean="0"/>
              <a:t>lokal</a:t>
            </a:r>
            <a:r>
              <a:rPr lang="en-US" sz="2000" dirty="0" smtClean="0"/>
              <a:t> / port #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soket</a:t>
            </a:r>
            <a:endParaRPr lang="en-US" sz="2000" dirty="0" smtClean="0"/>
          </a:p>
          <a:p>
            <a:pPr marL="457200" indent="-304800">
              <a:buSzPts val="1200"/>
              <a:buFont typeface="Arial" panose="020B0604020202020204" pitchFamily="34" charset="0"/>
              <a:buChar char="●"/>
            </a:pPr>
            <a:r>
              <a:rPr lang="en-US" sz="2000" dirty="0" err="1" smtClean="0"/>
              <a:t>Tempatkan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mode </a:t>
            </a:r>
            <a:r>
              <a:rPr lang="en-US" sz="2000" dirty="0" err="1" smtClean="0"/>
              <a:t>pasif</a:t>
            </a:r>
            <a:r>
              <a:rPr lang="en-US" sz="2000" dirty="0" smtClean="0"/>
              <a:t>, </a:t>
            </a:r>
            <a:r>
              <a:rPr lang="en-US" sz="2000" dirty="0" err="1" smtClean="0"/>
              <a:t>atur</a:t>
            </a:r>
            <a:r>
              <a:rPr lang="en-US" sz="2000" dirty="0" smtClean="0"/>
              <a:t> </a:t>
            </a:r>
            <a:r>
              <a:rPr lang="en-US" sz="2000" dirty="0" err="1" smtClean="0"/>
              <a:t>antrian</a:t>
            </a:r>
            <a:r>
              <a:rPr lang="en-US" sz="2000" dirty="0" smtClean="0"/>
              <a:t> </a:t>
            </a:r>
            <a:r>
              <a:rPr lang="en-US" sz="2000" dirty="0" err="1" smtClean="0"/>
              <a:t>permintaan</a:t>
            </a:r>
            <a:endParaRPr lang="en-US" sz="2000" dirty="0" smtClean="0"/>
          </a:p>
          <a:p>
            <a:pPr marL="457200" indent="-304800">
              <a:buSzPts val="1200"/>
              <a:buFont typeface="Arial" panose="020B0604020202020204" pitchFamily="34" charset="0"/>
              <a:buChar char="●"/>
            </a:pPr>
            <a:r>
              <a:rPr lang="en-US" sz="2000" dirty="0" err="1" smtClean="0"/>
              <a:t>Dapatkan</a:t>
            </a:r>
            <a:r>
              <a:rPr lang="en-US" sz="2000" dirty="0" smtClean="0"/>
              <a:t> </a:t>
            </a:r>
            <a:r>
              <a:rPr lang="en-US" sz="2000" dirty="0" err="1" smtClean="0"/>
              <a:t>pesan</a:t>
            </a:r>
            <a:r>
              <a:rPr lang="en-US" sz="2000" dirty="0" smtClean="0"/>
              <a:t> </a:t>
            </a:r>
            <a:r>
              <a:rPr lang="en-US" sz="2000" dirty="0" err="1" smtClean="0"/>
              <a:t>selanjutnya</a:t>
            </a:r>
            <a:endParaRPr lang="en-US" sz="2000" dirty="0" smtClean="0"/>
          </a:p>
          <a:p>
            <a:pPr marL="457200" indent="-304800">
              <a:buSzPts val="1200"/>
              <a:buFont typeface="Arial" panose="020B0604020202020204" pitchFamily="34" charset="0"/>
              <a:buChar char="●"/>
            </a:pPr>
            <a:r>
              <a:rPr lang="en-US" sz="2000" dirty="0" smtClean="0"/>
              <a:t>Baca data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endParaRPr lang="en-US" sz="2000" dirty="0" smtClean="0"/>
          </a:p>
          <a:p>
            <a:pPr marL="457200" indent="-304800">
              <a:buSzPts val="1200"/>
              <a:buFont typeface="Arial" panose="020B0604020202020204" pitchFamily="34" charset="0"/>
              <a:buChar char="●"/>
            </a:pPr>
            <a:r>
              <a:rPr lang="en-US" sz="2000" dirty="0" err="1" smtClean="0"/>
              <a:t>Tulis</a:t>
            </a:r>
            <a:r>
              <a:rPr lang="en-US" sz="2000" dirty="0" smtClean="0"/>
              <a:t> data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endParaRPr lang="en-US" sz="2000" dirty="0" smtClean="0"/>
          </a:p>
          <a:p>
            <a:pPr marL="457200" indent="-304800">
              <a:buSzPts val="1200"/>
              <a:buFont typeface="Arial" panose="020B0604020202020204" pitchFamily="34" charset="0"/>
              <a:buChar char="●"/>
            </a:pPr>
            <a:r>
              <a:rPr lang="en-US" sz="2000" dirty="0" err="1" smtClean="0"/>
              <a:t>Hentikan</a:t>
            </a:r>
            <a:r>
              <a:rPr lang="en-US" sz="2000" dirty="0" smtClean="0"/>
              <a:t> </a:t>
            </a:r>
            <a:r>
              <a:rPr lang="en-US" sz="2000" dirty="0" err="1" smtClean="0"/>
              <a:t>koneksi</a:t>
            </a:r>
            <a:endParaRPr lang="en-US" sz="2000" dirty="0"/>
          </a:p>
        </p:txBody>
      </p:sp>
      <p:grpSp>
        <p:nvGrpSpPr>
          <p:cNvPr id="8" name="Google Shape;162;p23"/>
          <p:cNvGrpSpPr/>
          <p:nvPr/>
        </p:nvGrpSpPr>
        <p:grpSpPr>
          <a:xfrm>
            <a:off x="3362030" y="3489959"/>
            <a:ext cx="1836622" cy="1807221"/>
            <a:chOff x="26022" y="-766"/>
            <a:chExt cx="2234062" cy="2210398"/>
          </a:xfrm>
        </p:grpSpPr>
        <p:sp>
          <p:nvSpPr>
            <p:cNvPr id="9" name="Google Shape;163;p23"/>
            <p:cNvSpPr/>
            <p:nvPr/>
          </p:nvSpPr>
          <p:spPr>
            <a:xfrm>
              <a:off x="1427284" y="163303"/>
              <a:ext cx="832800" cy="8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4;p23"/>
            <p:cNvSpPr txBox="1"/>
            <p:nvPr/>
          </p:nvSpPr>
          <p:spPr>
            <a:xfrm>
              <a:off x="1427284" y="163303"/>
              <a:ext cx="832800" cy="8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Twentieth Century"/>
                <a:buNone/>
              </a:pPr>
              <a:endPara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65;p23"/>
            <p:cNvSpPr/>
            <p:nvPr/>
          </p:nvSpPr>
          <p:spPr>
            <a:xfrm>
              <a:off x="158074" y="-766"/>
              <a:ext cx="1969800" cy="1969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436" y="60786"/>
                  </a:moveTo>
                  <a:cubicBezTo>
                    <a:pt x="113205" y="76459"/>
                    <a:pt x="106096" y="91238"/>
                    <a:pt x="93994" y="101208"/>
                  </a:cubicBezTo>
                  <a:lnTo>
                    <a:pt x="97339" y="106812"/>
                  </a:lnTo>
                  <a:lnTo>
                    <a:pt x="84847" y="101624"/>
                  </a:lnTo>
                  <a:lnTo>
                    <a:pt x="85526" y="87023"/>
                  </a:lnTo>
                  <a:lnTo>
                    <a:pt x="88864" y="92615"/>
                  </a:lnTo>
                  <a:lnTo>
                    <a:pt x="88864" y="92615"/>
                  </a:lnTo>
                  <a:cubicBezTo>
                    <a:pt x="98068" y="84503"/>
                    <a:pt x="103418" y="72895"/>
                    <a:pt x="103599" y="60642"/>
                  </a:cubicBezTo>
                  <a:close/>
                </a:path>
              </a:pathLst>
            </a:custGeom>
            <a:solidFill>
              <a:srgbClr val="19ACE4"/>
            </a:solidFill>
            <a:ln w="158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6;p23"/>
            <p:cNvSpPr/>
            <p:nvPr/>
          </p:nvSpPr>
          <p:spPr>
            <a:xfrm>
              <a:off x="726653" y="1376832"/>
              <a:ext cx="832800" cy="8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7;p23"/>
            <p:cNvSpPr txBox="1"/>
            <p:nvPr/>
          </p:nvSpPr>
          <p:spPr>
            <a:xfrm>
              <a:off x="726653" y="1376832"/>
              <a:ext cx="832800" cy="8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Twentieth Century"/>
                <a:buNone/>
              </a:pPr>
              <a:endPara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68;p23"/>
            <p:cNvSpPr/>
            <p:nvPr/>
          </p:nvSpPr>
          <p:spPr>
            <a:xfrm>
              <a:off x="158074" y="-766"/>
              <a:ext cx="1969800" cy="1969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2622" y="105865"/>
                  </a:moveTo>
                  <a:lnTo>
                    <a:pt x="32622" y="105865"/>
                  </a:lnTo>
                  <a:cubicBezTo>
                    <a:pt x="19172" y="97847"/>
                    <a:pt x="9919" y="84337"/>
                    <a:pt x="7307" y="68906"/>
                  </a:cubicBezTo>
                  <a:lnTo>
                    <a:pt x="814" y="69002"/>
                  </a:lnTo>
                  <a:lnTo>
                    <a:pt x="11482" y="60714"/>
                  </a:lnTo>
                  <a:lnTo>
                    <a:pt x="23766" y="68664"/>
                  </a:lnTo>
                  <a:lnTo>
                    <a:pt x="17289" y="68759"/>
                  </a:lnTo>
                  <a:lnTo>
                    <a:pt x="17289" y="68759"/>
                  </a:lnTo>
                  <a:cubicBezTo>
                    <a:pt x="19755" y="80737"/>
                    <a:pt x="27158" y="91126"/>
                    <a:pt x="37685" y="97384"/>
                  </a:cubicBezTo>
                  <a:close/>
                </a:path>
              </a:pathLst>
            </a:custGeom>
            <a:solidFill>
              <a:srgbClr val="19ACE4"/>
            </a:solidFill>
            <a:ln w="158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9;p23"/>
            <p:cNvSpPr/>
            <p:nvPr/>
          </p:nvSpPr>
          <p:spPr>
            <a:xfrm>
              <a:off x="26022" y="163303"/>
              <a:ext cx="832800" cy="8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0;p23"/>
            <p:cNvSpPr txBox="1"/>
            <p:nvPr/>
          </p:nvSpPr>
          <p:spPr>
            <a:xfrm>
              <a:off x="26022" y="163303"/>
              <a:ext cx="832800" cy="8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Twentieth Century"/>
                <a:buNone/>
              </a:pPr>
              <a:endPara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1;p23"/>
            <p:cNvSpPr/>
            <p:nvPr/>
          </p:nvSpPr>
          <p:spPr>
            <a:xfrm>
              <a:off x="158074" y="-766"/>
              <a:ext cx="1969800" cy="1969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1322" y="9963"/>
                  </a:moveTo>
                  <a:lnTo>
                    <a:pt x="41322" y="9963"/>
                  </a:lnTo>
                  <a:cubicBezTo>
                    <a:pt x="50782" y="6436"/>
                    <a:pt x="61048" y="5660"/>
                    <a:pt x="70932" y="7724"/>
                  </a:cubicBezTo>
                  <a:lnTo>
                    <a:pt x="73213" y="1611"/>
                  </a:lnTo>
                  <a:lnTo>
                    <a:pt x="76949" y="14593"/>
                  </a:lnTo>
                  <a:lnTo>
                    <a:pt x="65147" y="23220"/>
                  </a:lnTo>
                  <a:lnTo>
                    <a:pt x="67424" y="17121"/>
                  </a:lnTo>
                  <a:cubicBezTo>
                    <a:pt x="59822" y="15811"/>
                    <a:pt x="52008" y="16536"/>
                    <a:pt x="44779" y="19223"/>
                  </a:cubicBezTo>
                  <a:close/>
                </a:path>
              </a:pathLst>
            </a:custGeom>
            <a:solidFill>
              <a:srgbClr val="19ACE4"/>
            </a:solidFill>
            <a:ln w="158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72;p23"/>
          <p:cNvSpPr txBox="1"/>
          <p:nvPr/>
        </p:nvSpPr>
        <p:spPr>
          <a:xfrm>
            <a:off x="3680341" y="3863117"/>
            <a:ext cx="12000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Repeat accept/close &amp; </a:t>
            </a:r>
            <a:endParaRPr sz="12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read/write cycles 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80914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7;p24"/>
          <p:cNvSpPr txBox="1">
            <a:spLocks noGrp="1"/>
          </p:cNvSpPr>
          <p:nvPr>
            <p:ph type="title"/>
          </p:nvPr>
        </p:nvSpPr>
        <p:spPr>
          <a:xfrm>
            <a:off x="1850215" y="1336113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Bagaimana Cara Client Menggunakan Socket</a:t>
            </a:r>
            <a:endParaRPr dirty="0"/>
          </a:p>
        </p:txBody>
      </p:sp>
      <p:sp>
        <p:nvSpPr>
          <p:cNvPr id="5" name="Google Shape;178;p24"/>
          <p:cNvSpPr/>
          <p:nvPr/>
        </p:nvSpPr>
        <p:spPr>
          <a:xfrm>
            <a:off x="8073772" y="5114439"/>
            <a:ext cx="3073200" cy="100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79;p24"/>
          <p:cNvSpPr txBox="1">
            <a:spLocks/>
          </p:cNvSpPr>
          <p:nvPr/>
        </p:nvSpPr>
        <p:spPr>
          <a:xfrm>
            <a:off x="2314672" y="2463589"/>
            <a:ext cx="1820100" cy="3339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System Calls</a:t>
            </a:r>
          </a:p>
          <a:p>
            <a:pPr marL="457200" indent="-304800">
              <a:spcBef>
                <a:spcPts val="1600"/>
              </a:spcBef>
              <a:buSzPts val="1200"/>
              <a:buFont typeface="Arial" panose="020B0604020202020204" pitchFamily="34" charset="0"/>
              <a:buChar char="●"/>
            </a:pPr>
            <a:r>
              <a:rPr lang="en-US" sz="2000" dirty="0" smtClean="0"/>
              <a:t>Socket</a:t>
            </a:r>
          </a:p>
          <a:p>
            <a:pPr marL="457200" indent="-304800">
              <a:buSzPts val="1200"/>
              <a:buFont typeface="Arial" panose="020B0604020202020204" pitchFamily="34" charset="0"/>
              <a:buChar char="●"/>
            </a:pPr>
            <a:r>
              <a:rPr lang="en-US" sz="2000" dirty="0" smtClean="0"/>
              <a:t>Connect</a:t>
            </a:r>
          </a:p>
          <a:p>
            <a:pPr marL="457200" indent="-304800">
              <a:buSzPts val="1200"/>
              <a:buFont typeface="Arial" panose="020B0604020202020204" pitchFamily="34" charset="0"/>
              <a:buChar char="●"/>
            </a:pPr>
            <a:r>
              <a:rPr lang="en-US" sz="2000" dirty="0" smtClean="0"/>
              <a:t>Write</a:t>
            </a:r>
          </a:p>
          <a:p>
            <a:pPr marL="457200" indent="-304800">
              <a:buSzPts val="1200"/>
              <a:buFont typeface="Arial" panose="020B0604020202020204" pitchFamily="34" charset="0"/>
              <a:buChar char="●"/>
            </a:pPr>
            <a:r>
              <a:rPr lang="en-US" sz="2000" dirty="0" smtClean="0"/>
              <a:t>Read</a:t>
            </a:r>
          </a:p>
          <a:p>
            <a:pPr marL="457200" indent="-304800">
              <a:buSzPts val="1200"/>
              <a:buFont typeface="Arial" panose="020B0604020202020204" pitchFamily="34" charset="0"/>
              <a:buChar char="●"/>
            </a:pPr>
            <a:r>
              <a:rPr lang="en-US" sz="2000" dirty="0" smtClean="0"/>
              <a:t>Close</a:t>
            </a:r>
            <a:endParaRPr lang="en-US" sz="2000" dirty="0"/>
          </a:p>
        </p:txBody>
      </p:sp>
      <p:sp>
        <p:nvSpPr>
          <p:cNvPr id="7" name="Google Shape;180;p24"/>
          <p:cNvSpPr txBox="1">
            <a:spLocks/>
          </p:cNvSpPr>
          <p:nvPr/>
        </p:nvSpPr>
        <p:spPr>
          <a:xfrm>
            <a:off x="6452397" y="2463589"/>
            <a:ext cx="4169400" cy="3339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 smtClean="0"/>
              <a:t>Arti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masing-masing</a:t>
            </a:r>
            <a:r>
              <a:rPr lang="en-US" sz="2000" dirty="0" smtClean="0"/>
              <a:t> </a:t>
            </a:r>
            <a:r>
              <a:rPr lang="en-US" sz="2000" dirty="0" err="1" smtClean="0"/>
              <a:t>prosesnya</a:t>
            </a:r>
            <a:r>
              <a:rPr lang="en-US" sz="2000" dirty="0" smtClean="0"/>
              <a:t> </a:t>
            </a:r>
          </a:p>
          <a:p>
            <a:pPr marL="457200" indent="-304800">
              <a:spcBef>
                <a:spcPts val="1600"/>
              </a:spcBef>
              <a:buSzPts val="1200"/>
              <a:buFont typeface="Arial" panose="020B0604020202020204" pitchFamily="34" charset="0"/>
              <a:buChar char="●"/>
            </a:pPr>
            <a:r>
              <a:rPr lang="en-US" sz="2000" dirty="0" err="1" smtClean="0"/>
              <a:t>Buat</a:t>
            </a:r>
            <a:r>
              <a:rPr lang="en-US" sz="2000" dirty="0" smtClean="0"/>
              <a:t> </a:t>
            </a:r>
            <a:r>
              <a:rPr lang="en-US" sz="2000" dirty="0" err="1" smtClean="0"/>
              <a:t>deskriptor</a:t>
            </a:r>
            <a:r>
              <a:rPr lang="en-US" sz="2000" dirty="0" smtClean="0"/>
              <a:t> </a:t>
            </a:r>
            <a:r>
              <a:rPr lang="en-US" sz="2000" dirty="0" err="1" smtClean="0"/>
              <a:t>soket</a:t>
            </a:r>
            <a:endParaRPr lang="en-US" sz="2000" dirty="0" smtClean="0"/>
          </a:p>
          <a:p>
            <a:pPr marL="457200" indent="-304800">
              <a:buSzPts val="1200"/>
              <a:buFont typeface="Arial" panose="020B0604020202020204" pitchFamily="34" charset="0"/>
              <a:buChar char="●"/>
            </a:pPr>
            <a:r>
              <a:rPr lang="en-US" sz="2000" dirty="0" err="1" smtClean="0"/>
              <a:t>Terhubung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server </a:t>
            </a:r>
            <a:r>
              <a:rPr lang="en-US" sz="2000" dirty="0" err="1" smtClean="0"/>
              <a:t>jarak</a:t>
            </a:r>
            <a:r>
              <a:rPr lang="en-US" sz="2000" dirty="0" smtClean="0"/>
              <a:t> </a:t>
            </a:r>
            <a:r>
              <a:rPr lang="en-US" sz="2000" dirty="0" err="1" smtClean="0"/>
              <a:t>jauh</a:t>
            </a:r>
            <a:endParaRPr lang="en-US" sz="2000" dirty="0" smtClean="0"/>
          </a:p>
          <a:p>
            <a:pPr marL="457200" indent="-304800">
              <a:buSzPts val="1200"/>
              <a:buFont typeface="Arial" panose="020B0604020202020204" pitchFamily="34" charset="0"/>
              <a:buChar char="●"/>
            </a:pPr>
            <a:r>
              <a:rPr lang="en-US" sz="2000" dirty="0" err="1" smtClean="0"/>
              <a:t>Tulis</a:t>
            </a:r>
            <a:r>
              <a:rPr lang="en-US" sz="2000" dirty="0" smtClean="0"/>
              <a:t> data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endParaRPr lang="en-US" sz="2000" dirty="0" smtClean="0"/>
          </a:p>
          <a:p>
            <a:pPr marL="457200" indent="-304800">
              <a:buSzPts val="1200"/>
              <a:buFont typeface="Arial" panose="020B0604020202020204" pitchFamily="34" charset="0"/>
              <a:buChar char="●"/>
            </a:pPr>
            <a:r>
              <a:rPr lang="en-US" sz="2000" dirty="0" smtClean="0"/>
              <a:t>Baca data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endParaRPr lang="en-US" sz="2000" dirty="0" smtClean="0"/>
          </a:p>
          <a:p>
            <a:pPr marL="457200" indent="-304800">
              <a:buSzPts val="1200"/>
              <a:buFont typeface="Arial" panose="020B0604020202020204" pitchFamily="34" charset="0"/>
              <a:buChar char="●"/>
            </a:pPr>
            <a:r>
              <a:rPr lang="en-US" sz="2000" dirty="0" err="1" smtClean="0"/>
              <a:t>Hentikan</a:t>
            </a:r>
            <a:r>
              <a:rPr lang="en-US" sz="2000" dirty="0" smtClean="0"/>
              <a:t> </a:t>
            </a:r>
            <a:r>
              <a:rPr lang="en-US" sz="2000" dirty="0" err="1" smtClean="0"/>
              <a:t>koneksi</a:t>
            </a:r>
            <a:endParaRPr lang="en-US" sz="2000" dirty="0"/>
          </a:p>
        </p:txBody>
      </p:sp>
      <p:grpSp>
        <p:nvGrpSpPr>
          <p:cNvPr id="8" name="Google Shape;181;p24"/>
          <p:cNvGrpSpPr/>
          <p:nvPr/>
        </p:nvGrpSpPr>
        <p:grpSpPr>
          <a:xfrm>
            <a:off x="4134774" y="3080756"/>
            <a:ext cx="1836622" cy="1807221"/>
            <a:chOff x="26022" y="-766"/>
            <a:chExt cx="2234062" cy="2210398"/>
          </a:xfrm>
        </p:grpSpPr>
        <p:sp>
          <p:nvSpPr>
            <p:cNvPr id="9" name="Google Shape;182;p24"/>
            <p:cNvSpPr/>
            <p:nvPr/>
          </p:nvSpPr>
          <p:spPr>
            <a:xfrm>
              <a:off x="1427284" y="163303"/>
              <a:ext cx="832800" cy="8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3;p24"/>
            <p:cNvSpPr txBox="1"/>
            <p:nvPr/>
          </p:nvSpPr>
          <p:spPr>
            <a:xfrm>
              <a:off x="1427284" y="163303"/>
              <a:ext cx="832800" cy="8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Twentieth Century"/>
                <a:buNone/>
              </a:pPr>
              <a:endPara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4;p24"/>
            <p:cNvSpPr/>
            <p:nvPr/>
          </p:nvSpPr>
          <p:spPr>
            <a:xfrm>
              <a:off x="158074" y="-766"/>
              <a:ext cx="1969800" cy="1969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436" y="60786"/>
                  </a:moveTo>
                  <a:cubicBezTo>
                    <a:pt x="113205" y="76459"/>
                    <a:pt x="106096" y="91238"/>
                    <a:pt x="93994" y="101208"/>
                  </a:cubicBezTo>
                  <a:lnTo>
                    <a:pt x="97339" y="106812"/>
                  </a:lnTo>
                  <a:lnTo>
                    <a:pt x="84847" y="101624"/>
                  </a:lnTo>
                  <a:lnTo>
                    <a:pt x="85526" y="87023"/>
                  </a:lnTo>
                  <a:lnTo>
                    <a:pt x="88864" y="92615"/>
                  </a:lnTo>
                  <a:lnTo>
                    <a:pt x="88864" y="92615"/>
                  </a:lnTo>
                  <a:cubicBezTo>
                    <a:pt x="98068" y="84503"/>
                    <a:pt x="103418" y="72895"/>
                    <a:pt x="103599" y="60642"/>
                  </a:cubicBezTo>
                  <a:close/>
                </a:path>
              </a:pathLst>
            </a:custGeom>
            <a:solidFill>
              <a:srgbClr val="19ACE4"/>
            </a:solidFill>
            <a:ln w="158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5;p24"/>
            <p:cNvSpPr/>
            <p:nvPr/>
          </p:nvSpPr>
          <p:spPr>
            <a:xfrm>
              <a:off x="726653" y="1376832"/>
              <a:ext cx="832800" cy="8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6;p24"/>
            <p:cNvSpPr txBox="1"/>
            <p:nvPr/>
          </p:nvSpPr>
          <p:spPr>
            <a:xfrm>
              <a:off x="726653" y="1376832"/>
              <a:ext cx="832800" cy="8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Twentieth Century"/>
                <a:buNone/>
              </a:pPr>
              <a:endPara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7;p24"/>
            <p:cNvSpPr/>
            <p:nvPr/>
          </p:nvSpPr>
          <p:spPr>
            <a:xfrm>
              <a:off x="158074" y="-766"/>
              <a:ext cx="1969800" cy="1969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2622" y="105865"/>
                  </a:moveTo>
                  <a:lnTo>
                    <a:pt x="32622" y="105865"/>
                  </a:lnTo>
                  <a:cubicBezTo>
                    <a:pt x="19172" y="97847"/>
                    <a:pt x="9919" y="84337"/>
                    <a:pt x="7307" y="68906"/>
                  </a:cubicBezTo>
                  <a:lnTo>
                    <a:pt x="814" y="69002"/>
                  </a:lnTo>
                  <a:lnTo>
                    <a:pt x="11482" y="60714"/>
                  </a:lnTo>
                  <a:lnTo>
                    <a:pt x="23766" y="68664"/>
                  </a:lnTo>
                  <a:lnTo>
                    <a:pt x="17289" y="68759"/>
                  </a:lnTo>
                  <a:lnTo>
                    <a:pt x="17289" y="68759"/>
                  </a:lnTo>
                  <a:cubicBezTo>
                    <a:pt x="19755" y="80737"/>
                    <a:pt x="27158" y="91126"/>
                    <a:pt x="37685" y="97384"/>
                  </a:cubicBezTo>
                  <a:close/>
                </a:path>
              </a:pathLst>
            </a:custGeom>
            <a:solidFill>
              <a:srgbClr val="19ACE4"/>
            </a:solidFill>
            <a:ln w="158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8;p24"/>
            <p:cNvSpPr/>
            <p:nvPr/>
          </p:nvSpPr>
          <p:spPr>
            <a:xfrm>
              <a:off x="26022" y="163303"/>
              <a:ext cx="832800" cy="8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9;p24"/>
            <p:cNvSpPr txBox="1"/>
            <p:nvPr/>
          </p:nvSpPr>
          <p:spPr>
            <a:xfrm>
              <a:off x="26022" y="163303"/>
              <a:ext cx="832800" cy="8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Twentieth Century"/>
                <a:buNone/>
              </a:pPr>
              <a:endPara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90;p24"/>
            <p:cNvSpPr/>
            <p:nvPr/>
          </p:nvSpPr>
          <p:spPr>
            <a:xfrm>
              <a:off x="158074" y="-766"/>
              <a:ext cx="1969800" cy="1969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1322" y="9963"/>
                  </a:moveTo>
                  <a:lnTo>
                    <a:pt x="41322" y="9963"/>
                  </a:lnTo>
                  <a:cubicBezTo>
                    <a:pt x="50782" y="6436"/>
                    <a:pt x="61048" y="5660"/>
                    <a:pt x="70932" y="7724"/>
                  </a:cubicBezTo>
                  <a:lnTo>
                    <a:pt x="73213" y="1611"/>
                  </a:lnTo>
                  <a:lnTo>
                    <a:pt x="76949" y="14593"/>
                  </a:lnTo>
                  <a:lnTo>
                    <a:pt x="65147" y="23220"/>
                  </a:lnTo>
                  <a:lnTo>
                    <a:pt x="67424" y="17121"/>
                  </a:lnTo>
                  <a:cubicBezTo>
                    <a:pt x="59822" y="15811"/>
                    <a:pt x="52008" y="16536"/>
                    <a:pt x="44779" y="19223"/>
                  </a:cubicBezTo>
                  <a:close/>
                </a:path>
              </a:pathLst>
            </a:custGeom>
            <a:solidFill>
              <a:srgbClr val="19ACE4"/>
            </a:solidFill>
            <a:ln w="158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91;p24"/>
          <p:cNvSpPr txBox="1"/>
          <p:nvPr/>
        </p:nvSpPr>
        <p:spPr>
          <a:xfrm>
            <a:off x="4453085" y="3453914"/>
            <a:ext cx="12000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Repeat read/write cycles 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46793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Komunikasi 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soket</a:t>
            </a:r>
            <a:r>
              <a:rPr lang="en-US" dirty="0"/>
              <a:t>, </a:t>
            </a:r>
            <a:r>
              <a:rPr lang="en-US" dirty="0" err="1"/>
              <a:t>klien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server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.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/>
              <a:t>Server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primitif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(socket, bind, listen, accept)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soket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primitif</a:t>
            </a:r>
            <a:r>
              <a:rPr lang="en-US" dirty="0"/>
              <a:t>)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[ </a:t>
            </a:r>
            <a:r>
              <a:rPr lang="en-US" dirty="0" err="1"/>
              <a:t>tulis</a:t>
            </a:r>
            <a:r>
              <a:rPr lang="en-US" dirty="0"/>
              <a:t> ], server [</a:t>
            </a:r>
            <a:r>
              <a:rPr lang="en-US" dirty="0" err="1"/>
              <a:t>baca</a:t>
            </a:r>
            <a:r>
              <a:rPr lang="en-US" dirty="0"/>
              <a:t>] ; server [ </a:t>
            </a:r>
            <a:r>
              <a:rPr lang="en-US" dirty="0" err="1"/>
              <a:t>tulis</a:t>
            </a:r>
            <a:r>
              <a:rPr lang="en-US" dirty="0"/>
              <a:t> ], </a:t>
            </a:r>
            <a:r>
              <a:rPr lang="en-US" dirty="0" err="1"/>
              <a:t>klien</a:t>
            </a:r>
            <a:r>
              <a:rPr lang="en-US" dirty="0"/>
              <a:t> [ </a:t>
            </a:r>
            <a:r>
              <a:rPr lang="en-US" dirty="0" err="1"/>
              <a:t>baca</a:t>
            </a:r>
            <a:r>
              <a:rPr lang="en-US" dirty="0"/>
              <a:t> ],  </a:t>
            </a:r>
            <a:r>
              <a:rPr lang="en-US" dirty="0" err="1"/>
              <a:t>selajutnya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menutup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4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Remote Prosedur Call (RPC)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 err="1"/>
              <a:t>Konsep</a:t>
            </a:r>
            <a:r>
              <a:rPr lang="en-US" dirty="0"/>
              <a:t> RPC :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i="1" dirty="0" err="1"/>
              <a:t>prosedur</a:t>
            </a:r>
            <a:r>
              <a:rPr lang="en-US" i="1" dirty="0"/>
              <a:t> call</a:t>
            </a:r>
            <a:r>
              <a:rPr lang="en-US" dirty="0"/>
              <a:t> </a:t>
            </a:r>
            <a:r>
              <a:rPr lang="id-ID" dirty="0" smtClean="0"/>
              <a:t>jarak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i="1" dirty="0" err="1"/>
              <a:t>prosedur</a:t>
            </a:r>
            <a:r>
              <a:rPr lang="en-US" i="1" dirty="0"/>
              <a:t> call </a:t>
            </a:r>
            <a:r>
              <a:rPr lang="en-US" dirty="0" err="1"/>
              <a:t>lokal</a:t>
            </a:r>
            <a:r>
              <a:rPr lang="en-US" dirty="0"/>
              <a:t>.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 err="1"/>
              <a:t>Tujuannya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menyembunyikan</a:t>
            </a:r>
            <a:r>
              <a:rPr lang="en-US" dirty="0"/>
              <a:t> </a:t>
            </a:r>
            <a:r>
              <a:rPr lang="en-US" dirty="0" err="1"/>
              <a:t>rincian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(</a:t>
            </a:r>
            <a:r>
              <a:rPr lang="en-US" dirty="0" err="1"/>
              <a:t>yaitu</a:t>
            </a:r>
            <a:r>
              <a:rPr lang="en-US" dirty="0"/>
              <a:t>,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penerimaan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).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 err="1"/>
              <a:t>Prosedur</a:t>
            </a:r>
            <a:r>
              <a:rPr lang="en-US" dirty="0"/>
              <a:t> call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menyadari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yang </a:t>
            </a:r>
            <a:r>
              <a:rPr lang="en-US" dirty="0" err="1"/>
              <a:t>dipanggil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1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Operasi Dasar 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panggilan</a:t>
            </a:r>
            <a:r>
              <a:rPr lang="en-US" dirty="0"/>
              <a:t> </a:t>
            </a:r>
            <a:r>
              <a:rPr lang="en-US" dirty="0" err="1"/>
              <a:t>ditangguhkan</a:t>
            </a:r>
            <a:r>
              <a:rPr lang="en-US" dirty="0"/>
              <a:t>.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/>
              <a:t>Parameter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ditransfer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di mana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.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 err="1"/>
              <a:t>Prosedurnya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di </a:t>
            </a:r>
            <a:r>
              <a:rPr lang="en-US" dirty="0" err="1"/>
              <a:t>sana</a:t>
            </a:r>
            <a:r>
              <a:rPr lang="en-US" dirty="0"/>
              <a:t>.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,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panggilan</a:t>
            </a:r>
            <a:r>
              <a:rPr lang="en-US" dirty="0"/>
              <a:t>.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dilanjutkan</a:t>
            </a:r>
            <a:r>
              <a:rPr lang="en-US" dirty="0"/>
              <a:t> </a:t>
            </a:r>
            <a:r>
              <a:rPr lang="en-US" dirty="0" err="1"/>
              <a:t>seolah-olah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panggilan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7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RPC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oogle Shape;220;p28"/>
          <p:cNvPicPr preferRelativeResize="0"/>
          <p:nvPr/>
        </p:nvPicPr>
        <p:blipFill rotWithShape="1">
          <a:blip r:embed="rId2">
            <a:alphaModFix/>
          </a:blip>
          <a:srcRect l="18816" t="41540" r="17530" b="36253"/>
          <a:stretch/>
        </p:blipFill>
        <p:spPr>
          <a:xfrm>
            <a:off x="1199053" y="2052917"/>
            <a:ext cx="8801289" cy="4304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86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Remote Method Invocation (RMI)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RPC, </a:t>
            </a:r>
            <a:r>
              <a:rPr lang="en-US" dirty="0" err="1"/>
              <a:t>memungkinkan</a:t>
            </a:r>
            <a:r>
              <a:rPr lang="en-US" dirty="0"/>
              <a:t> proses Java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virtual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virtual </a:t>
            </a:r>
            <a:r>
              <a:rPr lang="en-US" dirty="0" smtClean="0"/>
              <a:t>lain</a:t>
            </a:r>
            <a:endParaRPr lang="en-US" dirty="0"/>
          </a:p>
          <a:p>
            <a:pPr marL="457200" lvl="0" indent="-342900">
              <a:lnSpc>
                <a:spcPct val="150000"/>
              </a:lnSpc>
              <a:spcBef>
                <a:spcPts val="1600"/>
              </a:spcBef>
              <a:buSzPts val="1800"/>
              <a:buChar char="●"/>
            </a:pP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Java </a:t>
            </a:r>
            <a:r>
              <a:rPr lang="en-US" dirty="0" err="1"/>
              <a:t>terdistribusi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2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Komunikasi Berorientasi Pesan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/>
              <a:t>RPC </a:t>
            </a:r>
            <a:r>
              <a:rPr lang="en-US" dirty="0" err="1"/>
              <a:t>dan</a:t>
            </a:r>
            <a:r>
              <a:rPr lang="en-US" dirty="0"/>
              <a:t> RMI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transparansi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sesuai</a:t>
            </a:r>
            <a:endParaRPr lang="en-US" dirty="0"/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fleksibel</a:t>
            </a:r>
            <a:endParaRPr lang="en-US" dirty="0"/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layer transport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lapisan</a:t>
            </a:r>
            <a:r>
              <a:rPr lang="en-US" dirty="0"/>
              <a:t> transport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soket</a:t>
            </a:r>
            <a:r>
              <a:rPr lang="en-US" dirty="0"/>
              <a:t> (Berkeley UNIX) </a:t>
            </a:r>
            <a:r>
              <a:rPr lang="en-US" dirty="0" err="1"/>
              <a:t>dan</a:t>
            </a:r>
            <a:r>
              <a:rPr lang="en-US" dirty="0"/>
              <a:t> XTI (X / Open Transport Interface), yang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TLI (model AT&amp;T)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4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Komunikasi Berorientasi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/>
              <a:t>RPC, RMI,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didasarkan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pertukaran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diskrit</a:t>
            </a:r>
            <a:r>
              <a:rPr lang="en-US" dirty="0"/>
              <a:t>.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memengaruhi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tepat</a:t>
            </a:r>
            <a:endParaRPr lang="en-US" dirty="0"/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yang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stream, </a:t>
            </a:r>
            <a:r>
              <a:rPr lang="en-US" dirty="0" err="1"/>
              <a:t>konten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dikirimkan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.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dirty="0" err="1"/>
              <a:t>mis</a:t>
            </a:r>
            <a:r>
              <a:rPr lang="en-US" dirty="0"/>
              <a:t>., </a:t>
            </a:r>
            <a:r>
              <a:rPr lang="en-US" dirty="0" err="1"/>
              <a:t>musik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video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5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terdistribusi</a:t>
            </a:r>
            <a:r>
              <a:rPr lang="en-US" dirty="0"/>
              <a:t>, proses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endParaRPr lang="en-US" dirty="0"/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/>
              <a:t>Proses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bertukar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.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diprogram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shared memory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terdistribusi</a:t>
            </a:r>
            <a:r>
              <a:rPr lang="en-US" dirty="0"/>
              <a:t> yang </a:t>
            </a:r>
            <a:r>
              <a:rPr lang="en-US" dirty="0" err="1"/>
              <a:t>sukses</a:t>
            </a:r>
            <a:r>
              <a:rPr lang="en-US" dirty="0"/>
              <a:t> </a:t>
            </a:r>
            <a:r>
              <a:rPr lang="en-US" dirty="0" err="1"/>
              <a:t>bergantung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model </a:t>
            </a:r>
            <a:r>
              <a:rPr lang="en-US" dirty="0" err="1"/>
              <a:t>komunikasi</a:t>
            </a:r>
            <a:r>
              <a:rPr lang="en-US" dirty="0"/>
              <a:t> yang </a:t>
            </a:r>
            <a:r>
              <a:rPr lang="en-US" dirty="0" err="1"/>
              <a:t>menyembunyikan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menyederhanakan</a:t>
            </a:r>
            <a:r>
              <a:rPr lang="en-US" dirty="0"/>
              <a:t> </a:t>
            </a:r>
            <a:r>
              <a:rPr lang="en-US" dirty="0" err="1"/>
              <a:t>penyampaian</a:t>
            </a:r>
            <a:r>
              <a:rPr lang="en-US" dirty="0"/>
              <a:t> </a:t>
            </a:r>
            <a:r>
              <a:rPr lang="en-US" dirty="0" err="1"/>
              <a:t>pesan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15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Data </a:t>
            </a:r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/>
              <a:t>Data stream = </a:t>
            </a:r>
            <a:r>
              <a:rPr lang="en-US" dirty="0" err="1"/>
              <a:t>urutan</a:t>
            </a:r>
            <a:r>
              <a:rPr lang="en-US" dirty="0"/>
              <a:t> item data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media </a:t>
            </a:r>
            <a:r>
              <a:rPr lang="en-US" dirty="0" err="1"/>
              <a:t>diskrit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kontinu</a:t>
            </a:r>
            <a:endParaRPr lang="en-US" dirty="0"/>
          </a:p>
          <a:p>
            <a:pPr marL="914400" lvl="1" indent="-342900">
              <a:lnSpc>
                <a:spcPct val="150000"/>
              </a:lnSpc>
              <a:buSzPts val="1800"/>
              <a:buChar char="○"/>
            </a:pPr>
            <a:r>
              <a:rPr lang="en-US" sz="1800" dirty="0" err="1"/>
              <a:t>misalnya</a:t>
            </a:r>
            <a:r>
              <a:rPr lang="en-US" sz="1800" dirty="0"/>
              <a:t> </a:t>
            </a:r>
            <a:r>
              <a:rPr lang="en-US" sz="1800" dirty="0" err="1"/>
              <a:t>Pipa</a:t>
            </a:r>
            <a:r>
              <a:rPr lang="en-US" sz="1800" dirty="0"/>
              <a:t> UNIX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koneksi</a:t>
            </a:r>
            <a:r>
              <a:rPr lang="en-US" sz="1800" dirty="0"/>
              <a:t> TCP / IP yang </a:t>
            </a:r>
            <a:r>
              <a:rPr lang="en-US" sz="1800" dirty="0" err="1"/>
              <a:t>keduanya</a:t>
            </a:r>
            <a:r>
              <a:rPr lang="en-US" sz="1800" dirty="0"/>
              <a:t> byte oriented (discrete) stream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/>
              <a:t>Audio </a:t>
            </a:r>
            <a:r>
              <a:rPr lang="en-US" dirty="0" err="1"/>
              <a:t>dan</a:t>
            </a:r>
            <a:r>
              <a:rPr lang="en-US" dirty="0"/>
              <a:t> video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data </a:t>
            </a:r>
            <a:r>
              <a:rPr lang="en-US" dirty="0" err="1"/>
              <a:t>berkelanjutan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file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8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Data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b="1" dirty="0"/>
              <a:t>Mode </a:t>
            </a:r>
            <a:r>
              <a:rPr lang="en-US" b="1" dirty="0" err="1"/>
              <a:t>transmisi</a:t>
            </a:r>
            <a:r>
              <a:rPr lang="en-US" b="1" dirty="0"/>
              <a:t> </a:t>
            </a:r>
            <a:r>
              <a:rPr lang="en-US" b="1" dirty="0" err="1"/>
              <a:t>asinkron</a:t>
            </a:r>
            <a:r>
              <a:rPr lang="en-US" b="1" dirty="0"/>
              <a:t> </a:t>
            </a:r>
            <a:r>
              <a:rPr lang="en-US" dirty="0" err="1"/>
              <a:t>urutannya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data </a:t>
            </a:r>
            <a:r>
              <a:rPr lang="en-US" dirty="0" err="1"/>
              <a:t>dikirimkan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demi </a:t>
            </a:r>
            <a:r>
              <a:rPr lang="en-US" dirty="0" err="1"/>
              <a:t>satu</a:t>
            </a:r>
            <a:r>
              <a:rPr lang="en-US" dirty="0"/>
              <a:t>.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b="1" dirty="0"/>
              <a:t>Mode </a:t>
            </a:r>
            <a:r>
              <a:rPr lang="en-US" b="1" dirty="0" err="1"/>
              <a:t>transmisi</a:t>
            </a:r>
            <a:r>
              <a:rPr lang="en-US" b="1" dirty="0"/>
              <a:t> </a:t>
            </a:r>
            <a:r>
              <a:rPr lang="en-US" b="1" dirty="0" err="1"/>
              <a:t>sinkron</a:t>
            </a:r>
            <a:r>
              <a:rPr lang="en-US" dirty="0"/>
              <a:t> </a:t>
            </a:r>
            <a:r>
              <a:rPr lang="en-US" dirty="0" err="1"/>
              <a:t>mentransmisikan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unit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yang </a:t>
            </a:r>
            <a:r>
              <a:rPr lang="en-US" dirty="0" err="1"/>
              <a:t>dijamin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penundaan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unit.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b="1" dirty="0"/>
              <a:t>Mode </a:t>
            </a:r>
            <a:r>
              <a:rPr lang="en-US" b="1" dirty="0" err="1"/>
              <a:t>transmisi</a:t>
            </a:r>
            <a:r>
              <a:rPr lang="en-US" b="1" dirty="0"/>
              <a:t> </a:t>
            </a:r>
            <a:r>
              <a:rPr lang="en-US" b="1" dirty="0" err="1"/>
              <a:t>isokron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penundaan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minimum.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lambat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cepat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41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Komunikasi 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/>
              <a:t>Multicast: </a:t>
            </a:r>
            <a:r>
              <a:rPr lang="en-US" dirty="0" err="1"/>
              <a:t>mengirim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penerima</a:t>
            </a:r>
            <a:r>
              <a:rPr lang="en-US" dirty="0"/>
              <a:t>.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/>
              <a:t>Network- and transport-layer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multicast </a:t>
            </a:r>
            <a:r>
              <a:rPr lang="en-US" dirty="0" err="1"/>
              <a:t>macet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penerima</a:t>
            </a:r>
            <a:r>
              <a:rPr lang="en-US" dirty="0"/>
              <a:t>.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 err="1"/>
              <a:t>Komunikasi</a:t>
            </a:r>
            <a:r>
              <a:rPr lang="en-US" dirty="0"/>
              <a:t> peer-to-peer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lapisan</a:t>
            </a:r>
            <a:r>
              <a:rPr lang="en-US" dirty="0"/>
              <a:t> </a:t>
            </a:r>
            <a:r>
              <a:rPr lang="en-US" dirty="0" err="1"/>
              <a:t>terstruktur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lapisan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multicast.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1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Penerapan Multicasting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 err="1"/>
              <a:t>Jaringan</a:t>
            </a:r>
            <a:r>
              <a:rPr lang="en-US" dirty="0"/>
              <a:t> overlay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menyebarkan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anggota</a:t>
            </a:r>
            <a:endParaRPr lang="en-US" dirty="0"/>
          </a:p>
          <a:p>
            <a:pPr marL="0" lvl="0" indent="0">
              <a:lnSpc>
                <a:spcPct val="150000"/>
              </a:lnSpc>
              <a:spcBef>
                <a:spcPts val="1600"/>
              </a:spcBef>
              <a:buNone/>
            </a:pPr>
            <a:endParaRPr lang="en-US" dirty="0"/>
          </a:p>
          <a:p>
            <a:pPr marL="457200" lvl="0" indent="-342900">
              <a:lnSpc>
                <a:spcPct val="150000"/>
              </a:lnSpc>
              <a:spcBef>
                <a:spcPts val="1600"/>
              </a:spcBef>
              <a:buSzPts val="1800"/>
              <a:buChar char="●"/>
            </a:pP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: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dirty="0"/>
              <a:t>Tree: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node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dirty="0"/>
              <a:t>Mesh: </a:t>
            </a:r>
            <a:r>
              <a:rPr lang="en-US" dirty="0" err="1"/>
              <a:t>banyak</a:t>
            </a:r>
            <a:r>
              <a:rPr lang="en-US" dirty="0"/>
              <a:t> node </a:t>
            </a:r>
            <a:r>
              <a:rPr lang="en-US" dirty="0" err="1"/>
              <a:t>tetangga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(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kuat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6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Masalah Dalam Model Komunikasi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 err="1"/>
              <a:t>Pengalamatan</a:t>
            </a:r>
            <a:endParaRPr lang="en-US" dirty="0"/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/>
              <a:t>Blocking versus non-blocking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/>
              <a:t>Buffered versus </a:t>
            </a:r>
            <a:r>
              <a:rPr lang="en-US" dirty="0" err="1"/>
              <a:t>unbuffered</a:t>
            </a:r>
            <a:endParaRPr lang="en-US" dirty="0"/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/>
              <a:t>Reliable versus unreliable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/>
              <a:t>Scalability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/>
              <a:t>Process : Concurrent versus sequential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/>
              <a:t>Push or Pull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30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>
                <a:solidFill>
                  <a:schemeClr val="dk2"/>
                </a:solidFill>
              </a:rPr>
              <a:t>Masalah Pengalamatan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240897"/>
            <a:ext cx="3857385" cy="3971217"/>
          </a:xfrm>
        </p:spPr>
        <p:txBody>
          <a:bodyPr>
            <a:normAutofit/>
          </a:bodyPr>
          <a:lstStyle/>
          <a:p>
            <a:pPr marL="457200" lvl="0" indent="-317500">
              <a:lnSpc>
                <a:spcPct val="150000"/>
              </a:lnSpc>
              <a:buSzPts val="1400"/>
              <a:buChar char="●"/>
            </a:pPr>
            <a:r>
              <a:rPr lang="en-US" sz="1600" b="1" dirty="0" err="1"/>
              <a:t>Alamat</a:t>
            </a:r>
            <a:r>
              <a:rPr lang="en-US" sz="1600" b="1" dirty="0"/>
              <a:t> </a:t>
            </a:r>
            <a:r>
              <a:rPr lang="en-US" sz="1600" b="1" dirty="0" err="1"/>
              <a:t>berbasis</a:t>
            </a:r>
            <a:r>
              <a:rPr lang="en-US" sz="1600" b="1" dirty="0"/>
              <a:t> </a:t>
            </a:r>
            <a:r>
              <a:rPr lang="en-US" sz="1600" b="1" dirty="0" err="1"/>
              <a:t>kabel</a:t>
            </a:r>
            <a:endParaRPr lang="en-US" sz="1600" b="1" dirty="0"/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proses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apriori</a:t>
            </a:r>
            <a:endParaRPr lang="en-US" dirty="0"/>
          </a:p>
          <a:p>
            <a:pPr marL="457200" lvl="0" indent="-317500">
              <a:lnSpc>
                <a:spcPct val="150000"/>
              </a:lnSpc>
              <a:buSzPts val="1400"/>
              <a:buChar char="●"/>
            </a:pPr>
            <a:r>
              <a:rPr lang="en-US" sz="1600" b="1" dirty="0" err="1"/>
              <a:t>Berbasis</a:t>
            </a:r>
            <a:r>
              <a:rPr lang="en-US" sz="1600" b="1" dirty="0"/>
              <a:t> broadcast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dirty="0"/>
              <a:t>Server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yang </a:t>
            </a:r>
            <a:r>
              <a:rPr lang="en-US" dirty="0" err="1"/>
              <a:t>jarang</a:t>
            </a:r>
            <a:endParaRPr lang="en-US" dirty="0"/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sz="1800" dirty="0" err="1"/>
              <a:t>boradcast</a:t>
            </a:r>
            <a:r>
              <a:rPr lang="en-US" dirty="0"/>
              <a:t> </a:t>
            </a:r>
            <a:r>
              <a:rPr lang="en-US" dirty="0" err="1"/>
              <a:t>klien</a:t>
            </a:r>
            <a:endParaRPr lang="en-US" dirty="0"/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sz="1800" dirty="0" err="1"/>
              <a:t>respon</a:t>
            </a:r>
            <a:r>
              <a:rPr lang="en-US" dirty="0"/>
              <a:t> di masa </a:t>
            </a:r>
            <a:r>
              <a:rPr lang="en-US" dirty="0" err="1"/>
              <a:t>mendatang</a:t>
            </a:r>
            <a:endParaRPr lang="en-US" dirty="0"/>
          </a:p>
          <a:p>
            <a:pPr marL="457200" lvl="0" indent="-317500">
              <a:lnSpc>
                <a:spcPct val="150000"/>
              </a:lnSpc>
              <a:buSzPts val="1400"/>
              <a:buChar char="●"/>
            </a:pPr>
            <a:r>
              <a:rPr lang="en-US" sz="1600" b="1" dirty="0"/>
              <a:t>Nama basis </a:t>
            </a:r>
            <a:r>
              <a:rPr lang="en-US" sz="1600" b="1" dirty="0" err="1"/>
              <a:t>layanan</a:t>
            </a:r>
            <a:endParaRPr lang="en-US" sz="1600" b="1" dirty="0"/>
          </a:p>
          <a:p>
            <a:endParaRPr lang="en-US" sz="2000" dirty="0"/>
          </a:p>
        </p:txBody>
      </p:sp>
      <p:pic>
        <p:nvPicPr>
          <p:cNvPr id="4" name="Google Shape;284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63684" y="2240897"/>
            <a:ext cx="3565573" cy="41294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063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Blocking versus Non-Blocking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b="1" dirty="0"/>
              <a:t>Blocking communication (synchronous)</a:t>
            </a:r>
          </a:p>
          <a:p>
            <a:pPr marL="457200" lvl="0" indent="-317500">
              <a:lnSpc>
                <a:spcPct val="150000"/>
              </a:lnSpc>
              <a:spcBef>
                <a:spcPts val="1600"/>
              </a:spcBef>
              <a:buSzPts val="1400"/>
              <a:buChar char="●"/>
            </a:pPr>
            <a:r>
              <a:rPr lang="en-US" dirty="0" err="1"/>
              <a:t>Kirim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benar-benar</a:t>
            </a:r>
            <a:r>
              <a:rPr lang="en-US" dirty="0"/>
              <a:t> </a:t>
            </a:r>
            <a:r>
              <a:rPr lang="en-US" dirty="0" err="1"/>
              <a:t>terkirim</a:t>
            </a:r>
            <a:endParaRPr lang="en-US" dirty="0"/>
          </a:p>
          <a:p>
            <a:pPr marL="457200" lvl="0" indent="-317500">
              <a:lnSpc>
                <a:spcPct val="150000"/>
              </a:lnSpc>
              <a:buSzPts val="1400"/>
              <a:buChar char="●"/>
            </a:pPr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benar-benar</a:t>
            </a:r>
            <a:r>
              <a:rPr lang="en-US" dirty="0"/>
              <a:t> </a:t>
            </a:r>
            <a:r>
              <a:rPr lang="en-US" dirty="0" err="1"/>
              <a:t>diterima</a:t>
            </a:r>
            <a:endParaRPr lang="en-US" dirty="0"/>
          </a:p>
          <a:p>
            <a:pPr marL="0" lv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en-US" b="1" dirty="0"/>
              <a:t>Non-blocking communication (asynchronous)</a:t>
            </a:r>
          </a:p>
          <a:p>
            <a:pPr marL="457200" lvl="0" indent="-317500">
              <a:lnSpc>
                <a:spcPct val="150000"/>
              </a:lnSpc>
              <a:spcBef>
                <a:spcPts val="1600"/>
              </a:spcBef>
              <a:buSzPts val="1400"/>
              <a:buChar char="●"/>
            </a:pPr>
            <a:r>
              <a:rPr lang="en-US" dirty="0" err="1"/>
              <a:t>Kirim</a:t>
            </a:r>
            <a:r>
              <a:rPr lang="en-US" dirty="0"/>
              <a:t> </a:t>
            </a:r>
            <a:r>
              <a:rPr lang="en-US" dirty="0" err="1"/>
              <a:t>pengembalian</a:t>
            </a:r>
            <a:r>
              <a:rPr lang="en-US" dirty="0"/>
              <a:t> </a:t>
            </a:r>
            <a:r>
              <a:rPr lang="en-US" dirty="0" err="1"/>
              <a:t>segera</a:t>
            </a:r>
            <a:endParaRPr lang="en-US" dirty="0"/>
          </a:p>
          <a:p>
            <a:pPr marL="457200" lvl="0" indent="-317500">
              <a:lnSpc>
                <a:spcPct val="150000"/>
              </a:lnSpc>
              <a:buSzPts val="1400"/>
              <a:buChar char="●"/>
            </a:pPr>
            <a:r>
              <a:rPr lang="en-US" dirty="0"/>
              <a:t>Return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memblokir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Masalah Buffering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240897"/>
            <a:ext cx="5105615" cy="2976563"/>
          </a:xfrm>
        </p:spPr>
        <p:txBody>
          <a:bodyPr>
            <a:normAutofit/>
          </a:bodyPr>
          <a:lstStyle/>
          <a:p>
            <a:pPr marL="457200" lvl="0" indent="-317500">
              <a:lnSpc>
                <a:spcPct val="150000"/>
              </a:lnSpc>
              <a:buSzPts val="1400"/>
              <a:buChar char="●"/>
            </a:pP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Buffering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/>
              <a:t>Server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memanggil</a:t>
            </a:r>
            <a:r>
              <a:rPr lang="en-US" sz="1800" dirty="0"/>
              <a:t> receive </a:t>
            </a:r>
            <a:r>
              <a:rPr lang="en-US" sz="1800" dirty="0" err="1"/>
              <a:t>sebelum</a:t>
            </a:r>
            <a:r>
              <a:rPr lang="en-US" sz="1800" dirty="0"/>
              <a:t> </a:t>
            </a:r>
            <a:r>
              <a:rPr lang="en-US" sz="1800" dirty="0" err="1"/>
              <a:t>klien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memanggil</a:t>
            </a:r>
            <a:r>
              <a:rPr lang="en-US" sz="1800" dirty="0"/>
              <a:t> </a:t>
            </a:r>
            <a:r>
              <a:rPr lang="en-US" sz="1800" dirty="0" smtClean="0"/>
              <a:t>send</a:t>
            </a:r>
            <a:endParaRPr lang="en-US" sz="1800" dirty="0"/>
          </a:p>
          <a:p>
            <a:pPr marL="457200" lvl="0" indent="-317500">
              <a:lnSpc>
                <a:spcPct val="150000"/>
              </a:lnSpc>
              <a:spcBef>
                <a:spcPts val="1600"/>
              </a:spcBef>
              <a:buSzPts val="1400"/>
              <a:buChar char="●"/>
            </a:pP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Buffering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 err="1"/>
              <a:t>Klien</a:t>
            </a:r>
            <a:r>
              <a:rPr lang="en-US" sz="1800" dirty="0"/>
              <a:t> </a:t>
            </a:r>
            <a:r>
              <a:rPr lang="en-US" sz="1800" dirty="0" err="1"/>
              <a:t>mengirim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kotak</a:t>
            </a:r>
            <a:r>
              <a:rPr lang="en-US" sz="1800" dirty="0"/>
              <a:t> </a:t>
            </a:r>
            <a:r>
              <a:rPr lang="en-US" sz="1800" dirty="0" err="1"/>
              <a:t>surat</a:t>
            </a:r>
            <a:endParaRPr lang="en-US" sz="1800" dirty="0"/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/>
              <a:t>Server </a:t>
            </a:r>
            <a:r>
              <a:rPr lang="en-US" sz="1800" dirty="0" err="1"/>
              <a:t>menerima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kotak</a:t>
            </a:r>
            <a:r>
              <a:rPr lang="en-US" sz="1800" dirty="0"/>
              <a:t> </a:t>
            </a:r>
            <a:r>
              <a:rPr lang="en-US" sz="1800" dirty="0" err="1"/>
              <a:t>surat</a:t>
            </a:r>
            <a:endParaRPr lang="en-US" sz="1800" dirty="0"/>
          </a:p>
          <a:p>
            <a:endParaRPr lang="en-US" sz="2400" dirty="0"/>
          </a:p>
        </p:txBody>
      </p:sp>
      <p:pic>
        <p:nvPicPr>
          <p:cNvPr id="4" name="Google Shape;299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61300" y="2240897"/>
            <a:ext cx="2913900" cy="324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087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oogle Shape;102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3689" y="2240897"/>
            <a:ext cx="3923053" cy="4115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0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6846" y="2240897"/>
            <a:ext cx="4207895" cy="30249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721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Tipe Komunikasi Middleware Layer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9" y="2240897"/>
            <a:ext cx="4568586" cy="2976563"/>
          </a:xfrm>
        </p:spPr>
        <p:txBody>
          <a:bodyPr>
            <a:normAutofit fontScale="925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b="1" dirty="0" err="1"/>
              <a:t>Berdasarkan</a:t>
            </a:r>
            <a:r>
              <a:rPr lang="en-US" b="1" dirty="0"/>
              <a:t> </a:t>
            </a:r>
            <a:r>
              <a:rPr lang="en-US" b="1" dirty="0" err="1"/>
              <a:t>Karakteristik</a:t>
            </a:r>
            <a:r>
              <a:rPr lang="en-US" b="1" dirty="0"/>
              <a:t> </a:t>
            </a:r>
            <a:r>
              <a:rPr lang="en-US" b="1" dirty="0" err="1"/>
              <a:t>Komunikasi</a:t>
            </a:r>
            <a:r>
              <a:rPr lang="en-US" b="1" dirty="0"/>
              <a:t>:</a:t>
            </a:r>
          </a:p>
          <a:p>
            <a:pPr marL="457200" lvl="0" indent="-317500">
              <a:lnSpc>
                <a:spcPct val="150000"/>
              </a:lnSpc>
              <a:spcBef>
                <a:spcPts val="1600"/>
              </a:spcBef>
              <a:buSzPts val="1400"/>
              <a:buChar char="●"/>
            </a:pP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Transien</a:t>
            </a:r>
            <a:r>
              <a:rPr lang="en-US" dirty="0"/>
              <a:t> VS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Persisten</a:t>
            </a:r>
            <a:endParaRPr lang="en-US" dirty="0"/>
          </a:p>
          <a:p>
            <a:pPr marL="457200" lvl="0" indent="-317500">
              <a:lnSpc>
                <a:spcPct val="150000"/>
              </a:lnSpc>
              <a:buSzPts val="1400"/>
              <a:buChar char="●"/>
            </a:pP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Asinkronus</a:t>
            </a:r>
            <a:r>
              <a:rPr lang="en-US" dirty="0"/>
              <a:t> VS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Sinkronus</a:t>
            </a:r>
            <a:endParaRPr lang="en-US" dirty="0"/>
          </a:p>
          <a:p>
            <a:pPr marL="457200" lvl="0" indent="-317500">
              <a:lnSpc>
                <a:spcPct val="150000"/>
              </a:lnSpc>
              <a:buSzPts val="1400"/>
              <a:buChar char="●"/>
            </a:pP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Diskrit</a:t>
            </a:r>
            <a:r>
              <a:rPr lang="en-US" dirty="0"/>
              <a:t> VS </a:t>
            </a:r>
            <a:r>
              <a:rPr lang="en-US" dirty="0" err="1"/>
              <a:t>Komunikasi</a:t>
            </a:r>
            <a:r>
              <a:rPr lang="en-US" dirty="0"/>
              <a:t> Streaming</a:t>
            </a:r>
          </a:p>
          <a:p>
            <a:pPr marL="457200" lvl="0" indent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63014" y="2240896"/>
            <a:ext cx="4568586" cy="2976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b="1" dirty="0" err="1"/>
              <a:t>Berdasarkan</a:t>
            </a:r>
            <a:r>
              <a:rPr lang="en-US" b="1" dirty="0"/>
              <a:t> </a:t>
            </a:r>
            <a:r>
              <a:rPr lang="en-US" b="1" dirty="0" err="1"/>
              <a:t>Teknik</a:t>
            </a:r>
            <a:r>
              <a:rPr lang="en-US" b="1" dirty="0"/>
              <a:t> </a:t>
            </a:r>
            <a:r>
              <a:rPr lang="en-US" b="1" dirty="0" err="1"/>
              <a:t>Komunikasi</a:t>
            </a:r>
            <a:r>
              <a:rPr lang="en-US" b="1" dirty="0"/>
              <a:t>:</a:t>
            </a:r>
          </a:p>
          <a:p>
            <a:pPr marL="457200" lvl="0" indent="-317500">
              <a:lnSpc>
                <a:spcPct val="150000"/>
              </a:lnSpc>
              <a:spcBef>
                <a:spcPts val="1600"/>
              </a:spcBef>
              <a:buSzPts val="1400"/>
              <a:buChar char="●"/>
            </a:pPr>
            <a:r>
              <a:rPr lang="en-US" dirty="0"/>
              <a:t>Socket</a:t>
            </a:r>
          </a:p>
          <a:p>
            <a:pPr marL="457200" lvl="0" indent="-317500">
              <a:lnSpc>
                <a:spcPct val="150000"/>
              </a:lnSpc>
              <a:buSzPts val="1400"/>
              <a:buChar char="●"/>
            </a:pPr>
            <a:r>
              <a:rPr lang="en-US" dirty="0"/>
              <a:t>Remote Procedure Call (RPC)</a:t>
            </a:r>
          </a:p>
          <a:p>
            <a:pPr marL="457200" lvl="0" indent="-317500">
              <a:lnSpc>
                <a:spcPct val="150000"/>
              </a:lnSpc>
              <a:buSzPts val="1400"/>
              <a:buChar char="●"/>
            </a:pPr>
            <a:r>
              <a:rPr lang="en-US" dirty="0"/>
              <a:t>Remote Method Invocation (RMI)</a:t>
            </a:r>
          </a:p>
          <a:p>
            <a:pPr marL="457200" lvl="0" indent="-317500">
              <a:lnSpc>
                <a:spcPct val="150000"/>
              </a:lnSpc>
              <a:buSzPts val="1400"/>
              <a:buChar char="●"/>
            </a:pP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Pesan</a:t>
            </a:r>
            <a:endParaRPr lang="en-US" dirty="0"/>
          </a:p>
          <a:p>
            <a:pPr marL="457200" lvl="0" indent="-317500">
              <a:lnSpc>
                <a:spcPct val="150000"/>
              </a:lnSpc>
              <a:buSzPts val="1400"/>
              <a:buChar char="●"/>
            </a:pP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Stream</a:t>
            </a:r>
          </a:p>
          <a:p>
            <a:pPr marL="457200" lvl="0" indent="-317500">
              <a:lnSpc>
                <a:spcPct val="150000"/>
              </a:lnSpc>
              <a:buSzPts val="1400"/>
              <a:buChar char="●"/>
            </a:pPr>
            <a:r>
              <a:rPr lang="en-US" dirty="0" err="1"/>
              <a:t>Komunikasi</a:t>
            </a:r>
            <a:r>
              <a:rPr lang="en-US" dirty="0"/>
              <a:t> Multicast</a:t>
            </a:r>
          </a:p>
        </p:txBody>
      </p:sp>
    </p:spTree>
    <p:extLst>
      <p:ext uri="{BB962C8B-B14F-4D97-AF65-F5344CB8AC3E}">
        <p14:creationId xmlns:p14="http://schemas.microsoft.com/office/powerpoint/2010/main" val="327693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Komunikasi Transien VS Komunikasi Persisten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Transient: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pengirim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penerima</a:t>
            </a:r>
            <a:r>
              <a:rPr lang="en-US" dirty="0"/>
              <a:t> </a:t>
            </a:r>
            <a:r>
              <a:rPr lang="en-US" dirty="0" err="1"/>
              <a:t>beroperasi</a:t>
            </a:r>
            <a:r>
              <a:rPr lang="en-US" dirty="0"/>
              <a:t>/</a:t>
            </a:r>
            <a:r>
              <a:rPr lang="en-US" dirty="0" err="1"/>
              <a:t>aktif</a:t>
            </a:r>
            <a:r>
              <a:rPr lang="en-US" dirty="0"/>
              <a:t>. (</a:t>
            </a:r>
            <a:r>
              <a:rPr lang="en-US" dirty="0" err="1"/>
              <a:t>contoh</a:t>
            </a:r>
            <a:r>
              <a:rPr lang="en-US" dirty="0"/>
              <a:t> : IRC)</a:t>
            </a:r>
          </a:p>
          <a:p>
            <a:pPr marL="457200" lvl="0" indent="-317500">
              <a:lnSpc>
                <a:spcPct val="150000"/>
              </a:lnSpc>
              <a:spcBef>
                <a:spcPts val="1600"/>
              </a:spcBef>
              <a:buSzPts val="1400"/>
              <a:buChar char="●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error 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penerima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dibuang</a:t>
            </a:r>
            <a:r>
              <a:rPr lang="en-US" dirty="0"/>
              <a:t>.</a:t>
            </a:r>
          </a:p>
          <a:p>
            <a:pPr marL="457200" lvl="0" indent="-317500">
              <a:lnSpc>
                <a:spcPct val="150000"/>
              </a:lnSpc>
              <a:buSzPts val="1400"/>
              <a:buChar char="●"/>
            </a:pPr>
            <a:r>
              <a:rPr lang="en-US" dirty="0" err="1"/>
              <a:t>transportasi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sementara</a:t>
            </a:r>
            <a:endParaRPr lang="en-US" dirty="0"/>
          </a:p>
          <a:p>
            <a:pPr marL="0" lv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en-US" dirty="0"/>
              <a:t>Persistent: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dipegang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middleware comm.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tsb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dikirimkan</a:t>
            </a:r>
            <a:r>
              <a:rPr lang="en-US" dirty="0"/>
              <a:t>. (</a:t>
            </a:r>
            <a:r>
              <a:rPr lang="en-US" dirty="0" err="1"/>
              <a:t>Contoh</a:t>
            </a:r>
            <a:r>
              <a:rPr lang="en-US" dirty="0"/>
              <a:t> :   email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Instan</a:t>
            </a:r>
            <a:r>
              <a:rPr lang="en-US" dirty="0"/>
              <a:t> Messenger)</a:t>
            </a:r>
          </a:p>
          <a:p>
            <a:pPr marL="457200" lvl="0" indent="-317500">
              <a:lnSpc>
                <a:spcPct val="150000"/>
              </a:lnSpc>
              <a:spcBef>
                <a:spcPts val="1600"/>
              </a:spcBef>
              <a:buSzPts val="1400"/>
              <a:buChar char="●"/>
            </a:pPr>
            <a:r>
              <a:rPr lang="en-US" dirty="0" err="1"/>
              <a:t>Pengirim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mengakhiri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pengiriman</a:t>
            </a:r>
            <a:endParaRPr lang="en-US" dirty="0"/>
          </a:p>
          <a:p>
            <a:pPr marL="457200" lvl="0" indent="-317500">
              <a:lnSpc>
                <a:spcPct val="150000"/>
              </a:lnSpc>
              <a:buSzPts val="1400"/>
              <a:buChar char="●"/>
            </a:pPr>
            <a:r>
              <a:rPr lang="en-US" dirty="0" err="1"/>
              <a:t>Penerima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berikutnya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8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Komunikasi Asinkronus VS Komunikasi Sinkronus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dirty="0" err="1"/>
              <a:t>Asinkronus</a:t>
            </a:r>
            <a:r>
              <a:rPr lang="en-US" dirty="0"/>
              <a:t>: (non-blocking) </a:t>
            </a:r>
            <a:r>
              <a:rPr lang="en-US" dirty="0" err="1"/>
              <a:t>pengirim</a:t>
            </a:r>
            <a:r>
              <a:rPr lang="en-US" dirty="0"/>
              <a:t> </a:t>
            </a:r>
            <a:r>
              <a:rPr lang="en-US" dirty="0" err="1"/>
              <a:t>melanjutkan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segera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diteruskan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/ middleware</a:t>
            </a:r>
          </a:p>
          <a:p>
            <a:pPr marL="0" lv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disangga</a:t>
            </a:r>
            <a:r>
              <a:rPr lang="en-US" dirty="0"/>
              <a:t>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middleware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dikirim</a:t>
            </a:r>
            <a:r>
              <a:rPr lang="en-US" dirty="0"/>
              <a:t> / </a:t>
            </a:r>
            <a:r>
              <a:rPr lang="en-US" dirty="0" err="1"/>
              <a:t>diterima</a:t>
            </a:r>
            <a:endParaRPr lang="en-US" dirty="0"/>
          </a:p>
          <a:p>
            <a:pPr marL="0" lv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en-US" dirty="0" err="1"/>
              <a:t>Sinkronus</a:t>
            </a:r>
            <a:r>
              <a:rPr lang="en-US" dirty="0"/>
              <a:t>: </a:t>
            </a:r>
            <a:r>
              <a:rPr lang="en-US" dirty="0" err="1"/>
              <a:t>pengirim</a:t>
            </a:r>
            <a:r>
              <a:rPr lang="en-US" dirty="0"/>
              <a:t> </a:t>
            </a:r>
            <a:r>
              <a:rPr lang="en-US" dirty="0" err="1"/>
              <a:t>diblokir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: </a:t>
            </a:r>
          </a:p>
          <a:p>
            <a:pPr marL="457200" lvl="0" indent="-317500">
              <a:lnSpc>
                <a:spcPct val="150000"/>
              </a:lnSpc>
              <a:spcBef>
                <a:spcPts val="1600"/>
              </a:spcBef>
              <a:buSzPts val="1400"/>
              <a:buChar char="●"/>
            </a:pPr>
            <a:r>
              <a:rPr lang="en-US" dirty="0"/>
              <a:t>OS </a:t>
            </a:r>
            <a:r>
              <a:rPr lang="en-US" dirty="0" err="1"/>
              <a:t>atau</a:t>
            </a:r>
            <a:r>
              <a:rPr lang="en-US" dirty="0"/>
              <a:t> middleware </a:t>
            </a:r>
            <a:r>
              <a:rPr lang="en-US" dirty="0" err="1"/>
              <a:t>memberitahukan</a:t>
            </a:r>
            <a:r>
              <a:rPr lang="en-US" dirty="0"/>
              <a:t> </a:t>
            </a:r>
            <a:r>
              <a:rPr lang="en-US" dirty="0" err="1"/>
              <a:t>penerimaan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, </a:t>
            </a:r>
            <a:r>
              <a:rPr lang="en-US" dirty="0" err="1"/>
              <a:t>atau</a:t>
            </a:r>
            <a:endParaRPr lang="en-US" dirty="0"/>
          </a:p>
          <a:p>
            <a:pPr marL="457200" lvl="0" indent="-317500">
              <a:lnSpc>
                <a:spcPct val="150000"/>
              </a:lnSpc>
              <a:buSzPts val="1400"/>
              <a:buChar char="●"/>
            </a:pP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penerima</a:t>
            </a:r>
            <a:r>
              <a:rPr lang="en-US" dirty="0"/>
              <a:t>, </a:t>
            </a:r>
            <a:r>
              <a:rPr lang="en-US" dirty="0" err="1"/>
              <a:t>atau</a:t>
            </a:r>
            <a:endParaRPr lang="en-US" dirty="0"/>
          </a:p>
          <a:p>
            <a:pPr marL="457200" lvl="0" indent="-317500">
              <a:lnSpc>
                <a:spcPct val="150000"/>
              </a:lnSpc>
              <a:buSzPts val="1400"/>
              <a:buChar char="●"/>
            </a:pPr>
            <a:r>
              <a:rPr lang="en-US" dirty="0" err="1"/>
              <a:t>Penerima</a:t>
            </a:r>
            <a:r>
              <a:rPr lang="en-US" dirty="0"/>
              <a:t> </a:t>
            </a:r>
            <a:r>
              <a:rPr lang="en-US" dirty="0" err="1"/>
              <a:t>memprosesnya</a:t>
            </a:r>
            <a:r>
              <a:rPr lang="en-US" dirty="0"/>
              <a:t> &amp;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respons</a:t>
            </a:r>
            <a:r>
              <a:rPr lang="en-US" dirty="0"/>
              <a:t>. (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rendezvous) - </a:t>
            </a:r>
            <a:r>
              <a:rPr lang="en-US" dirty="0" err="1"/>
              <a:t>inilah</a:t>
            </a:r>
            <a:r>
              <a:rPr lang="en-US" dirty="0"/>
              <a:t> yang kami </a:t>
            </a:r>
            <a:r>
              <a:rPr lang="en-US" dirty="0" err="1"/>
              <a:t>sebut</a:t>
            </a:r>
            <a:r>
              <a:rPr lang="en-US" dirty="0"/>
              <a:t> </a:t>
            </a:r>
            <a:r>
              <a:rPr lang="en-US" dirty="0" err="1"/>
              <a:t>sinkron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.</a:t>
            </a:r>
          </a:p>
          <a:p>
            <a:pPr marL="0" lvl="0" indent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4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662517"/>
            <a:ext cx="9744637" cy="2976563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endParaRPr lang="nn-NO" sz="4400" dirty="0"/>
          </a:p>
          <a:p>
            <a:pPr marL="0" lvl="0" indent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nn-NO" sz="4400" dirty="0" smtClean="0"/>
          </a:p>
          <a:p>
            <a:pPr marL="0" lvl="0" indent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nn-NO" sz="2400" dirty="0" smtClean="0"/>
              <a:t>Melihat </a:t>
            </a:r>
            <a:r>
              <a:rPr lang="nn-NO" sz="2400" dirty="0"/>
              <a:t>middleware sebagai layanan perantara (terdistribusi) dalam komunikasi tingkat aplikasi.</a:t>
            </a:r>
          </a:p>
          <a:p>
            <a:endParaRPr lang="en-US" sz="2400" dirty="0"/>
          </a:p>
        </p:txBody>
      </p:sp>
      <p:pic>
        <p:nvPicPr>
          <p:cNvPr id="4" name="Google Shape;133;p19" descr="04-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41928" y="982409"/>
            <a:ext cx="8690643" cy="4242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948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Komunikasi Diskrit VS Komunikasi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en-US" dirty="0" err="1"/>
              <a:t>Diskrit</a:t>
            </a:r>
            <a:r>
              <a:rPr lang="en-US" dirty="0"/>
              <a:t>: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bertukar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diskrit</a:t>
            </a:r>
            <a:endParaRPr lang="en-US" dirty="0"/>
          </a:p>
          <a:p>
            <a:pPr marL="457200" lvl="0" indent="-342900">
              <a:lnSpc>
                <a:spcPct val="150000"/>
              </a:lnSpc>
              <a:spcBef>
                <a:spcPts val="1600"/>
              </a:spcBef>
              <a:buSzPts val="1800"/>
              <a:buChar char="●"/>
            </a:pPr>
            <a:r>
              <a:rPr lang="en-US" dirty="0" err="1"/>
              <a:t>diskrit</a:t>
            </a:r>
            <a:r>
              <a:rPr lang="en-US" dirty="0"/>
              <a:t> =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berhubungan</a:t>
            </a:r>
            <a:endParaRPr lang="en-US" dirty="0"/>
          </a:p>
          <a:p>
            <a:pPr marL="0" lvl="0" indent="0">
              <a:lnSpc>
                <a:spcPct val="150000"/>
              </a:lnSpc>
              <a:spcBef>
                <a:spcPts val="1600"/>
              </a:spcBef>
              <a:buNone/>
            </a:pPr>
            <a:endParaRPr lang="en-US" dirty="0"/>
          </a:p>
          <a:p>
            <a:pPr marL="0" lvl="0" indent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Streaming: </a:t>
            </a:r>
            <a:r>
              <a:rPr lang="en-US" u="sng" dirty="0" err="1"/>
              <a:t>komunikasi</a:t>
            </a:r>
            <a:r>
              <a:rPr lang="en-US" u="sng" dirty="0"/>
              <a:t> </a:t>
            </a:r>
            <a:r>
              <a:rPr lang="en-US" u="sng" dirty="0" err="1"/>
              <a:t>satu</a:t>
            </a:r>
            <a:r>
              <a:rPr lang="en-US" u="sng" dirty="0"/>
              <a:t> </a:t>
            </a:r>
            <a:r>
              <a:rPr lang="en-US" u="sng" dirty="0" err="1"/>
              <a:t>arah</a:t>
            </a:r>
            <a:r>
              <a:rPr lang="en-US" dirty="0"/>
              <a:t>, </a:t>
            </a:r>
            <a:r>
              <a:rPr lang="en-US" dirty="0" err="1"/>
              <a:t>satu</a:t>
            </a:r>
            <a:r>
              <a:rPr lang="en-US" dirty="0"/>
              <a:t> "</a:t>
            </a:r>
            <a:r>
              <a:rPr lang="en-US" dirty="0" err="1"/>
              <a:t>sesi</a:t>
            </a:r>
            <a:r>
              <a:rPr lang="en-US" dirty="0"/>
              <a:t>"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pengirim</a:t>
            </a:r>
            <a:r>
              <a:rPr lang="en-US" dirty="0"/>
              <a:t> yang </a:t>
            </a:r>
            <a:r>
              <a:rPr lang="en-US" dirty="0" err="1"/>
              <a:t>terkait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48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 err="1"/>
              <a:t>merupakan</a:t>
            </a:r>
            <a:r>
              <a:rPr lang="en-US" dirty="0"/>
              <a:t> end-point </a:t>
            </a:r>
            <a:r>
              <a:rPr lang="en-US" dirty="0" err="1"/>
              <a:t>komunikasi</a:t>
            </a:r>
            <a:r>
              <a:rPr lang="en-US" dirty="0"/>
              <a:t> 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/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.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 err="1"/>
              <a:t>Soket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set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u="sng" dirty="0" err="1"/>
              <a:t>operasi</a:t>
            </a:r>
            <a:r>
              <a:rPr lang="en-US" u="sng" dirty="0"/>
              <a:t> primitive</a:t>
            </a:r>
            <a:r>
              <a:rPr lang="en-US" dirty="0"/>
              <a:t>.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 err="1"/>
              <a:t>Soket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abstraksi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end-point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aktual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Operating System </a:t>
            </a:r>
            <a:r>
              <a:rPr lang="en-US" dirty="0" err="1"/>
              <a:t>lokal</a:t>
            </a:r>
            <a:endParaRPr lang="en-US" dirty="0"/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soket</a:t>
            </a:r>
            <a:r>
              <a:rPr lang="en-US" dirty="0"/>
              <a:t>: IP # + port 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60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1575</TotalTime>
  <Words>1078</Words>
  <Application>Microsoft Office PowerPoint</Application>
  <PresentationFormat>Widescreen</PresentationFormat>
  <Paragraphs>182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Black</vt:lpstr>
      <vt:lpstr>Calibri</vt:lpstr>
      <vt:lpstr>Signika</vt:lpstr>
      <vt:lpstr>Twentieth Century</vt:lpstr>
      <vt:lpstr>1_Custom Design</vt:lpstr>
      <vt:lpstr>Communication</vt:lpstr>
      <vt:lpstr>Pendahuluan</vt:lpstr>
      <vt:lpstr>Dasar Komunikasi Jaringan </vt:lpstr>
      <vt:lpstr>Tipe Komunikasi Middleware Layer </vt:lpstr>
      <vt:lpstr>Komunikasi Transien VS Komunikasi Persisten</vt:lpstr>
      <vt:lpstr>Komunikasi Asinkronus VS Komunikasi Sinkronus</vt:lpstr>
      <vt:lpstr>PowerPoint Presentation</vt:lpstr>
      <vt:lpstr>Komunikasi Diskrit VS Komunikasi Streaming</vt:lpstr>
      <vt:lpstr>Socket</vt:lpstr>
      <vt:lpstr>PowerPoint Presentation</vt:lpstr>
      <vt:lpstr>Bagaimana Cara Server Menggunakan Socket</vt:lpstr>
      <vt:lpstr>Bagaimana Cara Client Menggunakan Socket</vt:lpstr>
      <vt:lpstr>Komunikasi Socket</vt:lpstr>
      <vt:lpstr>Remote Prosedur Call (RPC)</vt:lpstr>
      <vt:lpstr>Operasi Dasar RPC</vt:lpstr>
      <vt:lpstr>RPC STEPS</vt:lpstr>
      <vt:lpstr>Remote Method Invocation (RMI)</vt:lpstr>
      <vt:lpstr>Komunikasi Berorientasi Pesan</vt:lpstr>
      <vt:lpstr>Komunikasi Berorientasi Stream</vt:lpstr>
      <vt:lpstr>Data Streams</vt:lpstr>
      <vt:lpstr>Data Stream</vt:lpstr>
      <vt:lpstr>Komunikasi Multicast</vt:lpstr>
      <vt:lpstr>Penerapan Multicasting</vt:lpstr>
      <vt:lpstr>Masalah Dalam Model Komunikasi</vt:lpstr>
      <vt:lpstr>Masalah Pengalamatan</vt:lpstr>
      <vt:lpstr>Blocking versus Non-Blocking</vt:lpstr>
      <vt:lpstr>Masalah Buffering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Chaerul Umam</dc:creator>
  <cp:keywords>Communication</cp:keywords>
  <cp:lastModifiedBy>wildan.ghozi</cp:lastModifiedBy>
  <cp:revision>82</cp:revision>
  <dcterms:created xsi:type="dcterms:W3CDTF">2020-07-23T01:18:59Z</dcterms:created>
  <dcterms:modified xsi:type="dcterms:W3CDTF">2022-03-21T11:12:35Z</dcterms:modified>
</cp:coreProperties>
</file>