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9"/>
  </p:notesMasterIdLst>
  <p:sldIdLst>
    <p:sldId id="256" r:id="rId2"/>
    <p:sldId id="261" r:id="rId3"/>
    <p:sldId id="259" r:id="rId4"/>
    <p:sldId id="260" r:id="rId5"/>
    <p:sldId id="303" r:id="rId6"/>
    <p:sldId id="794" r:id="rId7"/>
    <p:sldId id="295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10" autoAdjust="0"/>
    <p:restoredTop sz="86897" autoAdjust="0"/>
  </p:normalViewPr>
  <p:slideViewPr>
    <p:cSldViewPr>
      <p:cViewPr varScale="1">
        <p:scale>
          <a:sx n="104" d="100"/>
          <a:sy n="104" d="100"/>
        </p:scale>
        <p:origin x="108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08B82-6AB9-41CD-84E1-50555EB3CA93}" type="datetimeFigureOut">
              <a:rPr lang="id-ID" smtClean="0"/>
              <a:t>18-09-2023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E864-64DB-4FBA-A705-6E503C0E7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16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E864-64DB-4FBA-A705-6E503C0E7FAA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27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E425F63-95AA-44A9-A414-4560BA96DB12}" type="datetimeFigureOut">
              <a:rPr lang="id-ID" smtClean="0"/>
              <a:t>18-09-2023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18-09-2023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18-09-2023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18-09-2023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18-09-2023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18-09-2023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E425F63-95AA-44A9-A414-4560BA96DB12}" type="datetimeFigureOut">
              <a:rPr lang="id-ID" smtClean="0"/>
              <a:t>18-09-2023</a:t>
            </a:fld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E425F63-95AA-44A9-A414-4560BA96DB12}" type="datetimeFigureOut">
              <a:rPr lang="id-ID" smtClean="0"/>
              <a:t>18-09-2023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18-09-2023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18-09-2023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18-09-2023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E425F63-95AA-44A9-A414-4560BA96DB12}" type="datetimeFigureOut">
              <a:rPr lang="id-ID" smtClean="0"/>
              <a:t>18-09-2023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and Cyber Security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L. Budi Handoko, M.Kom. (handoko@dosen.dinus.ac.id</a:t>
            </a:r>
            <a:r>
              <a:rPr lang="en-US" dirty="0"/>
              <a:t> /</a:t>
            </a:r>
          </a:p>
          <a:p>
            <a:r>
              <a:rPr lang="en-US" dirty="0"/>
              <a:t>handoko@dsn.dinus.ac.id</a:t>
            </a:r>
            <a:r>
              <a:rPr lang="id-ID" dirty="0"/>
              <a:t>)</a:t>
            </a:r>
          </a:p>
          <a:p>
            <a:r>
              <a:rPr lang="id-ID" dirty="0"/>
              <a:t>Dian Nuswantoro University</a:t>
            </a:r>
          </a:p>
        </p:txBody>
      </p:sp>
    </p:spTree>
    <p:extLst>
      <p:ext uri="{BB962C8B-B14F-4D97-AF65-F5344CB8AC3E}">
        <p14:creationId xmlns:p14="http://schemas.microsoft.com/office/powerpoint/2010/main" val="126327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Course Content (Syllabus)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Understanding about </a:t>
            </a:r>
            <a:r>
              <a:rPr lang="en-US" dirty="0"/>
              <a:t>security fundamental, cyber security, environments and threats</a:t>
            </a:r>
            <a:r>
              <a:rPr lang="id-ID" dirty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Understanding about</a:t>
            </a:r>
            <a:r>
              <a:rPr lang="en-US" dirty="0"/>
              <a:t> cyber law, global cyber threat and security standard (framework)</a:t>
            </a:r>
            <a:r>
              <a:rPr lang="id-ID" dirty="0"/>
              <a:t>.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Understanding about firewall and defense.</a:t>
            </a:r>
            <a:endParaRPr lang="id-ID" dirty="0"/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Understanding about </a:t>
            </a:r>
            <a:r>
              <a:rPr lang="en-US" dirty="0"/>
              <a:t>Malware, Various types and technique of (cyber) attack.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Understanding about</a:t>
            </a:r>
            <a:r>
              <a:rPr lang="en-US" dirty="0"/>
              <a:t> basic (network) hacking process.</a:t>
            </a:r>
            <a:endParaRPr lang="id-ID" dirty="0"/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Understanding about</a:t>
            </a:r>
            <a:r>
              <a:rPr lang="en-US" dirty="0"/>
              <a:t> basic (network) scanning and identification of network service(s).</a:t>
            </a:r>
            <a:endParaRPr lang="id-ID" dirty="0"/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Understanding about</a:t>
            </a:r>
            <a:r>
              <a:rPr lang="en-US" dirty="0"/>
              <a:t> basic web hacking, identify vulnerable, and injection technique. (OWASP)</a:t>
            </a:r>
            <a:endParaRPr lang="id-ID" dirty="0"/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Understanding about</a:t>
            </a:r>
            <a:r>
              <a:rPr lang="en-US" dirty="0"/>
              <a:t> Common Vulnerability Scoring System (CVSS).</a:t>
            </a:r>
            <a:endParaRPr lang="id-ID" dirty="0"/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Understanding about</a:t>
            </a:r>
            <a:r>
              <a:rPr lang="en-US" dirty="0"/>
              <a:t> Incident Response Team, Security Framework, and Cyber Security Maturity Model (CMM).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Understanding about</a:t>
            </a:r>
            <a:r>
              <a:rPr lang="en-US" dirty="0"/>
              <a:t> Ethical Hacking.</a:t>
            </a:r>
            <a:endParaRPr lang="id-ID" dirty="0"/>
          </a:p>
          <a:p>
            <a:pPr marL="624078" indent="-51435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7730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Books :</a:t>
            </a:r>
          </a:p>
          <a:p>
            <a:r>
              <a:rPr lang="id-ID" dirty="0"/>
              <a:t>Thomas J</a:t>
            </a:r>
            <a:r>
              <a:rPr lang="en-US" dirty="0"/>
              <a:t>.</a:t>
            </a:r>
            <a:r>
              <a:rPr lang="id-ID" dirty="0"/>
              <a:t> M</a:t>
            </a:r>
            <a:r>
              <a:rPr lang="en-US" dirty="0"/>
              <a:t>o</a:t>
            </a:r>
            <a:r>
              <a:rPr lang="id-ID" dirty="0"/>
              <a:t>wbray, </a:t>
            </a:r>
            <a:r>
              <a:rPr lang="en-US" dirty="0"/>
              <a:t>Managing Systems, Conducting Testing, and Investigating Intrusions</a:t>
            </a:r>
            <a:r>
              <a:rPr lang="id-ID" dirty="0"/>
              <a:t>, </a:t>
            </a:r>
            <a:r>
              <a:rPr lang="en-US" dirty="0"/>
              <a:t>Wiley</a:t>
            </a:r>
            <a:r>
              <a:rPr lang="id-ID" dirty="0"/>
              <a:t>, 20</a:t>
            </a:r>
            <a:r>
              <a:rPr lang="en-US" dirty="0"/>
              <a:t>13</a:t>
            </a:r>
            <a:endParaRPr lang="id-ID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Online Resource :</a:t>
            </a:r>
            <a:endParaRPr lang="id-ID" dirty="0"/>
          </a:p>
          <a:p>
            <a:r>
              <a:rPr lang="id-ID" sz="2000" dirty="0"/>
              <a:t>https://lms.onnocenter.or.id/wiki/index.php/Main_Page</a:t>
            </a:r>
          </a:p>
          <a:p>
            <a:r>
              <a:rPr lang="id-ID" sz="2000" dirty="0"/>
              <a:t>https://www.cyberpunk.rs/dvwa-damn-vulnerable-web-application</a:t>
            </a:r>
          </a:p>
        </p:txBody>
      </p:sp>
    </p:spTree>
    <p:extLst>
      <p:ext uri="{BB962C8B-B14F-4D97-AF65-F5344CB8AC3E}">
        <p14:creationId xmlns:p14="http://schemas.microsoft.com/office/powerpoint/2010/main" val="163746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Middle Exam (</a:t>
            </a:r>
            <a:r>
              <a:rPr lang="en-US" dirty="0"/>
              <a:t>2</a:t>
            </a:r>
            <a:r>
              <a:rPr lang="id-ID" dirty="0"/>
              <a:t>0%)</a:t>
            </a:r>
          </a:p>
          <a:p>
            <a:endParaRPr lang="id-ID" dirty="0"/>
          </a:p>
          <a:p>
            <a:r>
              <a:rPr lang="id-ID" dirty="0"/>
              <a:t>Final Exam (</a:t>
            </a:r>
            <a:r>
              <a:rPr lang="en-US" dirty="0"/>
              <a:t>2</a:t>
            </a:r>
            <a:r>
              <a:rPr lang="id-ID" dirty="0"/>
              <a:t>0%)</a:t>
            </a:r>
          </a:p>
          <a:p>
            <a:endParaRPr lang="id-ID" dirty="0"/>
          </a:p>
          <a:p>
            <a:r>
              <a:rPr lang="id-ID" dirty="0"/>
              <a:t>Assignments (</a:t>
            </a:r>
            <a:r>
              <a:rPr lang="en-US" dirty="0"/>
              <a:t>6</a:t>
            </a:r>
            <a:r>
              <a:rPr lang="id-ID" dirty="0"/>
              <a:t>0%), consisting :</a:t>
            </a:r>
          </a:p>
          <a:p>
            <a:pPr lvl="1"/>
            <a:r>
              <a:rPr lang="id-ID" dirty="0"/>
              <a:t>Individual Assignment</a:t>
            </a:r>
          </a:p>
          <a:p>
            <a:pPr lvl="1"/>
            <a:r>
              <a:rPr lang="id-ID" dirty="0"/>
              <a:t>Group Assignment</a:t>
            </a:r>
          </a:p>
          <a:p>
            <a:pPr lvl="1"/>
            <a:r>
              <a:rPr lang="id-ID" dirty="0"/>
              <a:t>Attendance</a:t>
            </a:r>
          </a:p>
          <a:p>
            <a:pPr lvl="1"/>
            <a:r>
              <a:rPr lang="id-ID" dirty="0"/>
              <a:t>Project or Challange (If  Any...)</a:t>
            </a:r>
          </a:p>
        </p:txBody>
      </p:sp>
    </p:spTree>
    <p:extLst>
      <p:ext uri="{BB962C8B-B14F-4D97-AF65-F5344CB8AC3E}">
        <p14:creationId xmlns:p14="http://schemas.microsoft.com/office/powerpoint/2010/main" val="247741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System</a:t>
            </a:r>
            <a:r>
              <a:rPr lang="en-US" dirty="0"/>
              <a:t> and Cyber Security </a:t>
            </a:r>
            <a:r>
              <a:rPr lang="id-ID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id-ID" dirty="0"/>
          </a:p>
          <a:p>
            <a:r>
              <a:rPr lang="en-US" dirty="0"/>
              <a:t>Cyber</a:t>
            </a:r>
          </a:p>
          <a:p>
            <a:r>
              <a:rPr lang="en-US" dirty="0"/>
              <a:t>Dark Network</a:t>
            </a:r>
          </a:p>
          <a:p>
            <a:r>
              <a:rPr lang="en-US" dirty="0"/>
              <a:t>Dark Web</a:t>
            </a:r>
          </a:p>
          <a:p>
            <a:r>
              <a:rPr lang="en-US" dirty="0"/>
              <a:t>Phishing</a:t>
            </a:r>
          </a:p>
          <a:p>
            <a:r>
              <a:rPr lang="en-US" dirty="0"/>
              <a:t>Fraud</a:t>
            </a:r>
          </a:p>
          <a:p>
            <a:r>
              <a:rPr lang="en-US" dirty="0"/>
              <a:t>Spoofing</a:t>
            </a:r>
          </a:p>
          <a:p>
            <a:r>
              <a:rPr lang="en-US" dirty="0"/>
              <a:t>Sniffing</a:t>
            </a:r>
          </a:p>
          <a:p>
            <a:r>
              <a:rPr lang="en-US" dirty="0"/>
              <a:t>(D)DoS</a:t>
            </a:r>
          </a:p>
          <a:p>
            <a:r>
              <a:rPr lang="en-US" dirty="0"/>
              <a:t>Smurf Attack</a:t>
            </a:r>
          </a:p>
          <a:p>
            <a:r>
              <a:rPr lang="en-US" dirty="0"/>
              <a:t>SIEM</a:t>
            </a:r>
          </a:p>
          <a:p>
            <a:r>
              <a:rPr lang="en-US" dirty="0"/>
              <a:t>IDS</a:t>
            </a:r>
          </a:p>
          <a:p>
            <a:r>
              <a:rPr lang="en-US" dirty="0"/>
              <a:t>IPS</a:t>
            </a:r>
          </a:p>
          <a:p>
            <a:r>
              <a:rPr lang="en-US" dirty="0"/>
              <a:t>Honey Net / Honey Pot</a:t>
            </a:r>
          </a:p>
          <a:p>
            <a:r>
              <a:rPr lang="en-US" dirty="0"/>
              <a:t>Firewall</a:t>
            </a:r>
          </a:p>
          <a:p>
            <a:r>
              <a:rPr lang="en-US" dirty="0"/>
              <a:t>Blockchains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id-ID" dirty="0"/>
          </a:p>
          <a:p>
            <a:r>
              <a:rPr lang="en-US" dirty="0"/>
              <a:t>AAA</a:t>
            </a:r>
          </a:p>
          <a:p>
            <a:r>
              <a:rPr lang="en-US" dirty="0"/>
              <a:t>SMKI</a:t>
            </a:r>
          </a:p>
          <a:p>
            <a:r>
              <a:rPr lang="en-US" dirty="0"/>
              <a:t>CSIRT</a:t>
            </a:r>
          </a:p>
          <a:p>
            <a:r>
              <a:rPr lang="en-US" dirty="0"/>
              <a:t>Soc-Eng</a:t>
            </a:r>
          </a:p>
          <a:p>
            <a:r>
              <a:rPr lang="en-US" dirty="0"/>
              <a:t>Heuristic</a:t>
            </a:r>
          </a:p>
          <a:p>
            <a:r>
              <a:rPr lang="en-US" dirty="0"/>
              <a:t>Brute Force</a:t>
            </a:r>
          </a:p>
          <a:p>
            <a:r>
              <a:rPr lang="en-US" dirty="0"/>
              <a:t>2FA</a:t>
            </a:r>
          </a:p>
          <a:p>
            <a:r>
              <a:rPr lang="en-US" dirty="0"/>
              <a:t>OTP</a:t>
            </a:r>
          </a:p>
          <a:p>
            <a:r>
              <a:rPr lang="en-US" dirty="0"/>
              <a:t>Homomorphic</a:t>
            </a:r>
          </a:p>
          <a:p>
            <a:r>
              <a:rPr lang="en-US" dirty="0" err="1"/>
              <a:t>MalWare</a:t>
            </a:r>
            <a:endParaRPr lang="en-US" dirty="0"/>
          </a:p>
          <a:p>
            <a:r>
              <a:rPr lang="en-US" dirty="0" err="1"/>
              <a:t>BloatWare</a:t>
            </a:r>
            <a:endParaRPr lang="en-US" dirty="0"/>
          </a:p>
          <a:p>
            <a:r>
              <a:rPr lang="en-US" dirty="0"/>
              <a:t>Benign</a:t>
            </a:r>
          </a:p>
          <a:p>
            <a:r>
              <a:rPr lang="en-US" dirty="0"/>
              <a:t>DVWA</a:t>
            </a:r>
          </a:p>
          <a:p>
            <a:endParaRPr lang="en-US" dirty="0"/>
          </a:p>
          <a:p>
            <a:r>
              <a:rPr lang="id-ID" dirty="0"/>
              <a:t>Anything else ???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569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4557A8-1455-8CDD-B93E-D488EB565F9E}"/>
              </a:ext>
            </a:extLst>
          </p:cNvPr>
          <p:cNvSpPr txBox="1"/>
          <p:nvPr/>
        </p:nvSpPr>
        <p:spPr>
          <a:xfrm>
            <a:off x="1822258" y="2413337"/>
            <a:ext cx="54994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i="1" dirty="0"/>
              <a:t>We trust you have received the usual lecture from the local System</a:t>
            </a:r>
            <a:r>
              <a:rPr lang="en-US" i="1" dirty="0"/>
              <a:t> </a:t>
            </a:r>
            <a:r>
              <a:rPr lang="id-ID" i="1" dirty="0"/>
              <a:t>Administrator. It usually boils down to these three things:</a:t>
            </a:r>
          </a:p>
          <a:p>
            <a:endParaRPr lang="id-ID" i="1" dirty="0"/>
          </a:p>
          <a:p>
            <a:r>
              <a:rPr lang="id-ID" i="1" dirty="0"/>
              <a:t>    #1) Respect the privacy of others.</a:t>
            </a:r>
          </a:p>
          <a:p>
            <a:r>
              <a:rPr lang="id-ID" i="1" dirty="0"/>
              <a:t>    #2) Think before you type.</a:t>
            </a:r>
          </a:p>
          <a:p>
            <a:r>
              <a:rPr lang="id-ID" i="1" dirty="0"/>
              <a:t>    #3) With great power comes great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34338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254" y="2276872"/>
            <a:ext cx="76754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Any Question ?</a:t>
            </a:r>
          </a:p>
          <a:p>
            <a:pPr algn="ctr"/>
            <a:endParaRPr lang="id-ID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Anything to discuss 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3350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52646</TotalTime>
  <Words>356</Words>
  <Application>Microsoft Office PowerPoint</Application>
  <PresentationFormat>On-screen Show (4:3)</PresentationFormat>
  <Paragraphs>76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Georgia</vt:lpstr>
      <vt:lpstr>Trebuchet MS</vt:lpstr>
      <vt:lpstr>Wingdings 2</vt:lpstr>
      <vt:lpstr>Urban</vt:lpstr>
      <vt:lpstr>System and Cyber Security</vt:lpstr>
      <vt:lpstr>Course Content (Syllabus)</vt:lpstr>
      <vt:lpstr>References</vt:lpstr>
      <vt:lpstr>Grading Guidelines</vt:lpstr>
      <vt:lpstr>System and Cyber Security Terminology</vt:lpstr>
      <vt:lpstr>PowerPoint Presentation</vt:lpstr>
      <vt:lpstr>PowerPoint Presentation</vt:lpstr>
    </vt:vector>
  </TitlesOfParts>
  <Company>Universitas Dian Nuswantoro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</dc:title>
  <dc:creator>L. Budi Handoko</dc:creator>
  <cp:lastModifiedBy>Ensign Budi</cp:lastModifiedBy>
  <cp:revision>403</cp:revision>
  <dcterms:created xsi:type="dcterms:W3CDTF">2011-09-14T06:18:36Z</dcterms:created>
  <dcterms:modified xsi:type="dcterms:W3CDTF">2023-09-19T08:02:50Z</dcterms:modified>
</cp:coreProperties>
</file>