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789" r:id="rId3"/>
    <p:sldId id="803" r:id="rId4"/>
    <p:sldId id="313" r:id="rId5"/>
    <p:sldId id="315" r:id="rId6"/>
    <p:sldId id="317" r:id="rId7"/>
    <p:sldId id="316" r:id="rId8"/>
    <p:sldId id="336" r:id="rId9"/>
    <p:sldId id="424" r:id="rId10"/>
    <p:sldId id="786" r:id="rId11"/>
    <p:sldId id="790" r:id="rId12"/>
    <p:sldId id="787" r:id="rId13"/>
    <p:sldId id="788" r:id="rId14"/>
    <p:sldId id="736" r:id="rId15"/>
    <p:sldId id="732" r:id="rId16"/>
    <p:sldId id="722" r:id="rId17"/>
    <p:sldId id="432" r:id="rId18"/>
    <p:sldId id="738" r:id="rId19"/>
    <p:sldId id="804" r:id="rId20"/>
    <p:sldId id="389" r:id="rId21"/>
    <p:sldId id="266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86897" autoAdjust="0"/>
  </p:normalViewPr>
  <p:slideViewPr>
    <p:cSldViewPr>
      <p:cViewPr varScale="1">
        <p:scale>
          <a:sx n="104" d="100"/>
          <a:sy n="104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E864-64DB-4FBA-A705-6E503C0E7FA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274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7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168F3E-09A5-43D7-BEBD-A2D24AEFEEA9}" type="slidenum">
              <a:rPr lang="en-US" altLang="en-US" sz="1300">
                <a:latin typeface="Helvetica" panose="020B0604020202020204" pitchFamily="34" charset="0"/>
              </a:rPr>
              <a:pPr/>
              <a:t>14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7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324ED4-581E-4011-A5CC-797FCBFD029D}" type="slidenum">
              <a:rPr lang="en-US" altLang="en-US" sz="1300">
                <a:latin typeface="Helvetica" panose="020B0604020202020204" pitchFamily="34" charset="0"/>
              </a:rPr>
              <a:pPr/>
              <a:t>15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5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E72D5D-8F45-4D8C-935A-6EE38D5EC09D}" type="slidenum">
              <a:rPr lang="en-US" altLang="en-US" sz="1300">
                <a:latin typeface="Helvetica" panose="020B0604020202020204" pitchFamily="34" charset="0"/>
              </a:rPr>
              <a:pPr/>
              <a:t>18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5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6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E425F63-95AA-44A9-A414-4560BA96DB12}" type="datetimeFigureOut">
              <a:rPr lang="id-ID" smtClean="0"/>
              <a:t>02-10-2023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and Cyber Security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L. Budi Handoko, M.Kom. (handoko@dosen.dinus.ac.id</a:t>
            </a:r>
            <a:r>
              <a:rPr lang="en-US" dirty="0"/>
              <a:t> /</a:t>
            </a:r>
          </a:p>
          <a:p>
            <a:r>
              <a:rPr lang="en-US" dirty="0"/>
              <a:t>handoko@dsn.dinus.ac.id</a:t>
            </a:r>
            <a:r>
              <a:rPr lang="id-ID" dirty="0"/>
              <a:t>)</a:t>
            </a:r>
          </a:p>
          <a:p>
            <a:r>
              <a:rPr lang="id-ID" dirty="0"/>
              <a:t>Dian Nuswantoro University</a:t>
            </a:r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520" y="419100"/>
            <a:ext cx="8229600" cy="1066800"/>
          </a:xfrm>
        </p:spPr>
        <p:txBody>
          <a:bodyPr/>
          <a:lstStyle/>
          <a:p>
            <a:r>
              <a:rPr lang="en-US" altLang="id-ID" dirty="0">
                <a:latin typeface="Times New Roman" panose="02020603050405020304" pitchFamily="18" charset="0"/>
              </a:rPr>
              <a:t>Illustration Type Of Attacks/Threats</a:t>
            </a:r>
          </a:p>
        </p:txBody>
      </p:sp>
      <p:sp>
        <p:nvSpPr>
          <p:cNvPr id="32801" name="Rectangle 1057"/>
          <p:cNvSpPr>
            <a:spLocks noChangeArrowheads="1"/>
          </p:cNvSpPr>
          <p:nvPr/>
        </p:nvSpPr>
        <p:spPr bwMode="auto">
          <a:xfrm>
            <a:off x="3086472" y="1609328"/>
            <a:ext cx="321372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02" name="Oval 1058"/>
          <p:cNvSpPr>
            <a:spLocks noChangeArrowheads="1"/>
          </p:cNvSpPr>
          <p:nvPr/>
        </p:nvSpPr>
        <p:spPr bwMode="auto">
          <a:xfrm>
            <a:off x="3315072" y="1914128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03" name="Oval 1059"/>
          <p:cNvSpPr>
            <a:spLocks noChangeArrowheads="1"/>
          </p:cNvSpPr>
          <p:nvPr/>
        </p:nvSpPr>
        <p:spPr bwMode="auto">
          <a:xfrm>
            <a:off x="5296272" y="1914128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04" name="Line 1060"/>
          <p:cNvSpPr>
            <a:spLocks noChangeShapeType="1"/>
          </p:cNvSpPr>
          <p:nvPr/>
        </p:nvSpPr>
        <p:spPr bwMode="auto">
          <a:xfrm>
            <a:off x="4077072" y="214272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32805" name="Text Box 1061"/>
          <p:cNvSpPr txBox="1">
            <a:spLocks noChangeArrowheads="1"/>
          </p:cNvSpPr>
          <p:nvPr/>
        </p:nvSpPr>
        <p:spPr bwMode="auto">
          <a:xfrm>
            <a:off x="5220072" y="2295128"/>
            <a:ext cx="976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/>
              <a:t>Information</a:t>
            </a:r>
          </a:p>
        </p:txBody>
      </p:sp>
      <p:sp>
        <p:nvSpPr>
          <p:cNvPr id="32806" name="Text Box 1062"/>
          <p:cNvSpPr txBox="1">
            <a:spLocks noChangeArrowheads="1"/>
          </p:cNvSpPr>
          <p:nvPr/>
        </p:nvSpPr>
        <p:spPr bwMode="auto">
          <a:xfrm>
            <a:off x="3238872" y="2295128"/>
            <a:ext cx="976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/>
              <a:t>Information</a:t>
            </a:r>
          </a:p>
        </p:txBody>
      </p:sp>
      <p:sp>
        <p:nvSpPr>
          <p:cNvPr id="32808" name="Text Box 1064"/>
          <p:cNvSpPr txBox="1">
            <a:spLocks noChangeArrowheads="1"/>
          </p:cNvSpPr>
          <p:nvPr/>
        </p:nvSpPr>
        <p:spPr bwMode="auto">
          <a:xfrm>
            <a:off x="3238872" y="2477691"/>
            <a:ext cx="627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/>
              <a:t>source</a:t>
            </a:r>
          </a:p>
        </p:txBody>
      </p:sp>
      <p:sp>
        <p:nvSpPr>
          <p:cNvPr id="32809" name="Text Box 1065"/>
          <p:cNvSpPr txBox="1">
            <a:spLocks noChangeArrowheads="1"/>
          </p:cNvSpPr>
          <p:nvPr/>
        </p:nvSpPr>
        <p:spPr bwMode="auto">
          <a:xfrm>
            <a:off x="5269285" y="2477691"/>
            <a:ext cx="941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/>
              <a:t>Destination</a:t>
            </a:r>
          </a:p>
        </p:txBody>
      </p:sp>
      <p:sp>
        <p:nvSpPr>
          <p:cNvPr id="32810" name="Text Box 1066"/>
          <p:cNvSpPr txBox="1">
            <a:spLocks noChangeArrowheads="1"/>
          </p:cNvSpPr>
          <p:nvPr/>
        </p:nvSpPr>
        <p:spPr bwMode="auto">
          <a:xfrm>
            <a:off x="4077072" y="2523728"/>
            <a:ext cx="1268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/>
              <a:t>(a) Normal Flow</a:t>
            </a:r>
          </a:p>
        </p:txBody>
      </p:sp>
      <p:sp>
        <p:nvSpPr>
          <p:cNvPr id="32811" name="Rectangle 1067"/>
          <p:cNvSpPr>
            <a:spLocks noChangeArrowheads="1"/>
          </p:cNvSpPr>
          <p:nvPr/>
        </p:nvSpPr>
        <p:spPr bwMode="auto">
          <a:xfrm>
            <a:off x="952872" y="2980928"/>
            <a:ext cx="3048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12" name="Oval 1068"/>
          <p:cNvSpPr>
            <a:spLocks noChangeArrowheads="1"/>
          </p:cNvSpPr>
          <p:nvPr/>
        </p:nvSpPr>
        <p:spPr bwMode="auto">
          <a:xfrm>
            <a:off x="1181472" y="3285728"/>
            <a:ext cx="762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13" name="Oval 1069"/>
          <p:cNvSpPr>
            <a:spLocks noChangeArrowheads="1"/>
          </p:cNvSpPr>
          <p:nvPr/>
        </p:nvSpPr>
        <p:spPr bwMode="auto">
          <a:xfrm>
            <a:off x="3162672" y="3285728"/>
            <a:ext cx="762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14" name="Line 1070"/>
          <p:cNvSpPr>
            <a:spLocks noChangeShapeType="1"/>
          </p:cNvSpPr>
          <p:nvPr/>
        </p:nvSpPr>
        <p:spPr bwMode="auto">
          <a:xfrm>
            <a:off x="1943472" y="351432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32819" name="Text Box 1075"/>
          <p:cNvSpPr txBox="1">
            <a:spLocks noChangeArrowheads="1"/>
          </p:cNvSpPr>
          <p:nvPr/>
        </p:nvSpPr>
        <p:spPr bwMode="auto">
          <a:xfrm>
            <a:off x="1943472" y="3895328"/>
            <a:ext cx="1243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 dirty="0">
                <a:solidFill>
                  <a:schemeClr val="hlink"/>
                </a:solidFill>
              </a:rPr>
              <a:t>(b) Interruption</a:t>
            </a:r>
          </a:p>
        </p:txBody>
      </p:sp>
      <p:sp>
        <p:nvSpPr>
          <p:cNvPr id="32820" name="Rectangle 1076"/>
          <p:cNvSpPr>
            <a:spLocks noChangeArrowheads="1"/>
          </p:cNvSpPr>
          <p:nvPr/>
        </p:nvSpPr>
        <p:spPr bwMode="auto">
          <a:xfrm>
            <a:off x="952872" y="4581128"/>
            <a:ext cx="3048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28" name="Text Box 1084"/>
          <p:cNvSpPr txBox="1">
            <a:spLocks noChangeArrowheads="1"/>
          </p:cNvSpPr>
          <p:nvPr/>
        </p:nvSpPr>
        <p:spPr bwMode="auto">
          <a:xfrm>
            <a:off x="1943472" y="5495528"/>
            <a:ext cx="1225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>
                <a:solidFill>
                  <a:schemeClr val="hlink"/>
                </a:solidFill>
              </a:rPr>
              <a:t>(c) Modification</a:t>
            </a:r>
          </a:p>
        </p:txBody>
      </p:sp>
      <p:sp>
        <p:nvSpPr>
          <p:cNvPr id="32847" name="Rectangle 1103"/>
          <p:cNvSpPr>
            <a:spLocks noChangeArrowheads="1"/>
          </p:cNvSpPr>
          <p:nvPr/>
        </p:nvSpPr>
        <p:spPr bwMode="auto">
          <a:xfrm>
            <a:off x="5220072" y="2980928"/>
            <a:ext cx="3048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48" name="Oval 1104"/>
          <p:cNvSpPr>
            <a:spLocks noChangeArrowheads="1"/>
          </p:cNvSpPr>
          <p:nvPr/>
        </p:nvSpPr>
        <p:spPr bwMode="auto">
          <a:xfrm>
            <a:off x="5372472" y="3133328"/>
            <a:ext cx="6858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55" name="Text Box 1111"/>
          <p:cNvSpPr txBox="1">
            <a:spLocks noChangeArrowheads="1"/>
          </p:cNvSpPr>
          <p:nvPr/>
        </p:nvSpPr>
        <p:spPr bwMode="auto">
          <a:xfrm>
            <a:off x="6210672" y="3895328"/>
            <a:ext cx="11699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>
                <a:solidFill>
                  <a:schemeClr val="hlink"/>
                </a:solidFill>
              </a:rPr>
              <a:t>(d) Fabrication</a:t>
            </a:r>
          </a:p>
        </p:txBody>
      </p:sp>
      <p:sp>
        <p:nvSpPr>
          <p:cNvPr id="32856" name="Line 1112"/>
          <p:cNvSpPr>
            <a:spLocks noChangeShapeType="1"/>
          </p:cNvSpPr>
          <p:nvPr/>
        </p:nvSpPr>
        <p:spPr bwMode="auto">
          <a:xfrm>
            <a:off x="2476872" y="32857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32859" name="Text Box 1115"/>
          <p:cNvSpPr txBox="1">
            <a:spLocks noChangeArrowheads="1"/>
          </p:cNvSpPr>
          <p:nvPr/>
        </p:nvSpPr>
        <p:spPr bwMode="auto">
          <a:xfrm>
            <a:off x="2476872" y="3209528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400" b="1"/>
              <a:t>I</a:t>
            </a:r>
          </a:p>
        </p:txBody>
      </p:sp>
      <p:sp>
        <p:nvSpPr>
          <p:cNvPr id="32861" name="Oval 1117"/>
          <p:cNvSpPr>
            <a:spLocks noChangeArrowheads="1"/>
          </p:cNvSpPr>
          <p:nvPr/>
        </p:nvSpPr>
        <p:spPr bwMode="auto">
          <a:xfrm>
            <a:off x="7353672" y="3133328"/>
            <a:ext cx="6858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62" name="Oval 1118"/>
          <p:cNvSpPr>
            <a:spLocks noChangeArrowheads="1"/>
          </p:cNvSpPr>
          <p:nvPr/>
        </p:nvSpPr>
        <p:spPr bwMode="auto">
          <a:xfrm>
            <a:off x="6363072" y="3514328"/>
            <a:ext cx="6858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cxnSp>
        <p:nvCxnSpPr>
          <p:cNvPr id="32865" name="AutoShape 1121"/>
          <p:cNvCxnSpPr>
            <a:cxnSpLocks noChangeShapeType="1"/>
            <a:stCxn id="32862" idx="0"/>
            <a:endCxn id="32861" idx="2"/>
          </p:cNvCxnSpPr>
          <p:nvPr/>
        </p:nvCxnSpPr>
        <p:spPr bwMode="auto">
          <a:xfrm rot="16200000">
            <a:off x="6934572" y="3095228"/>
            <a:ext cx="1905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66" name="Text Box 1122"/>
          <p:cNvSpPr txBox="1">
            <a:spLocks noChangeArrowheads="1"/>
          </p:cNvSpPr>
          <p:nvPr/>
        </p:nvSpPr>
        <p:spPr bwMode="auto">
          <a:xfrm>
            <a:off x="6667872" y="3057128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400" b="1"/>
              <a:t>I</a:t>
            </a:r>
          </a:p>
        </p:txBody>
      </p:sp>
      <p:sp>
        <p:nvSpPr>
          <p:cNvPr id="32867" name="Oval 1123"/>
          <p:cNvSpPr>
            <a:spLocks noChangeArrowheads="1"/>
          </p:cNvSpPr>
          <p:nvPr/>
        </p:nvSpPr>
        <p:spPr bwMode="auto">
          <a:xfrm>
            <a:off x="1105272" y="4733528"/>
            <a:ext cx="762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68" name="Oval 1124"/>
          <p:cNvSpPr>
            <a:spLocks noChangeArrowheads="1"/>
          </p:cNvSpPr>
          <p:nvPr/>
        </p:nvSpPr>
        <p:spPr bwMode="auto">
          <a:xfrm>
            <a:off x="2172072" y="5114528"/>
            <a:ext cx="762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69" name="Oval 1125"/>
          <p:cNvSpPr>
            <a:spLocks noChangeArrowheads="1"/>
          </p:cNvSpPr>
          <p:nvPr/>
        </p:nvSpPr>
        <p:spPr bwMode="auto">
          <a:xfrm>
            <a:off x="3162672" y="4733528"/>
            <a:ext cx="762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cxnSp>
        <p:nvCxnSpPr>
          <p:cNvPr id="32870" name="AutoShape 1126"/>
          <p:cNvCxnSpPr>
            <a:cxnSpLocks noChangeShapeType="1"/>
          </p:cNvCxnSpPr>
          <p:nvPr/>
        </p:nvCxnSpPr>
        <p:spPr bwMode="auto">
          <a:xfrm rot="16200000">
            <a:off x="2781672" y="4695428"/>
            <a:ext cx="1905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4" name="AutoShape 1130"/>
          <p:cNvCxnSpPr>
            <a:cxnSpLocks noChangeShapeType="1"/>
            <a:stCxn id="32867" idx="4"/>
            <a:endCxn id="32868" idx="1"/>
          </p:cNvCxnSpPr>
          <p:nvPr/>
        </p:nvCxnSpPr>
        <p:spPr bwMode="auto">
          <a:xfrm rot="16200000" flipH="1">
            <a:off x="1856953" y="4743847"/>
            <a:ext cx="55563" cy="796925"/>
          </a:xfrm>
          <a:prstGeom prst="bentConnector5">
            <a:avLst>
              <a:gd name="adj1" fmla="val 411431"/>
              <a:gd name="adj2" fmla="val 66931"/>
              <a:gd name="adj3" fmla="val -411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5" name="Text Box 1131"/>
          <p:cNvSpPr txBox="1">
            <a:spLocks noChangeArrowheads="1"/>
          </p:cNvSpPr>
          <p:nvPr/>
        </p:nvSpPr>
        <p:spPr bwMode="auto">
          <a:xfrm>
            <a:off x="2206997" y="4733528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400" b="1"/>
              <a:t>I</a:t>
            </a:r>
          </a:p>
        </p:txBody>
      </p:sp>
      <p:sp>
        <p:nvSpPr>
          <p:cNvPr id="32876" name="Rectangle 1132"/>
          <p:cNvSpPr>
            <a:spLocks noChangeArrowheads="1"/>
          </p:cNvSpPr>
          <p:nvPr/>
        </p:nvSpPr>
        <p:spPr bwMode="auto">
          <a:xfrm>
            <a:off x="5220072" y="4581128"/>
            <a:ext cx="3048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77" name="Oval 1133"/>
          <p:cNvSpPr>
            <a:spLocks noChangeArrowheads="1"/>
          </p:cNvSpPr>
          <p:nvPr/>
        </p:nvSpPr>
        <p:spPr bwMode="auto">
          <a:xfrm>
            <a:off x="5372472" y="4733528"/>
            <a:ext cx="762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78" name="Oval 1134"/>
          <p:cNvSpPr>
            <a:spLocks noChangeArrowheads="1"/>
          </p:cNvSpPr>
          <p:nvPr/>
        </p:nvSpPr>
        <p:spPr bwMode="auto">
          <a:xfrm>
            <a:off x="7353672" y="4733528"/>
            <a:ext cx="762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79" name="Line 1135"/>
          <p:cNvSpPr>
            <a:spLocks noChangeShapeType="1"/>
          </p:cNvSpPr>
          <p:nvPr/>
        </p:nvSpPr>
        <p:spPr bwMode="auto">
          <a:xfrm>
            <a:off x="6134472" y="496212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32880" name="Text Box 1136"/>
          <p:cNvSpPr txBox="1">
            <a:spLocks noChangeArrowheads="1"/>
          </p:cNvSpPr>
          <p:nvPr/>
        </p:nvSpPr>
        <p:spPr bwMode="auto">
          <a:xfrm>
            <a:off x="6210672" y="5495528"/>
            <a:ext cx="124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200">
                <a:solidFill>
                  <a:schemeClr val="folHlink"/>
                </a:solidFill>
              </a:rPr>
              <a:t>(e) Interception</a:t>
            </a:r>
          </a:p>
        </p:txBody>
      </p:sp>
      <p:sp>
        <p:nvSpPr>
          <p:cNvPr id="32881" name="Oval 1137"/>
          <p:cNvSpPr>
            <a:spLocks noChangeArrowheads="1"/>
          </p:cNvSpPr>
          <p:nvPr/>
        </p:nvSpPr>
        <p:spPr bwMode="auto">
          <a:xfrm>
            <a:off x="6515472" y="5190728"/>
            <a:ext cx="685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882" name="Line 1138"/>
          <p:cNvSpPr>
            <a:spLocks noChangeShapeType="1"/>
          </p:cNvSpPr>
          <p:nvPr/>
        </p:nvSpPr>
        <p:spPr bwMode="auto">
          <a:xfrm>
            <a:off x="6667872" y="496212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32883" name="Text Box 1139"/>
          <p:cNvSpPr txBox="1">
            <a:spLocks noChangeArrowheads="1"/>
          </p:cNvSpPr>
          <p:nvPr/>
        </p:nvSpPr>
        <p:spPr bwMode="auto">
          <a:xfrm>
            <a:off x="6626597" y="4733528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400" b="1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1866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8957852" cy="518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0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521" y="541078"/>
            <a:ext cx="8229600" cy="1066800"/>
          </a:xfrm>
        </p:spPr>
        <p:txBody>
          <a:bodyPr/>
          <a:lstStyle/>
          <a:p>
            <a:r>
              <a:rPr lang="en-US" altLang="id-ID" dirty="0"/>
              <a:t>Active and Passive Attacks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755576" y="1772816"/>
            <a:ext cx="7776864" cy="4280482"/>
            <a:chOff x="768" y="528"/>
            <a:chExt cx="4032" cy="2157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304" y="528"/>
              <a:ext cx="76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id-ID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Attack/threats</a:t>
              </a: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 flipH="1">
              <a:off x="1824" y="768"/>
              <a:ext cx="864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2688" y="768"/>
              <a:ext cx="100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344" y="1296"/>
              <a:ext cx="9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id-ID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Passive threats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3312" y="1248"/>
              <a:ext cx="76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id-ID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Active threats</a:t>
              </a: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1776" y="148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488" y="1872"/>
              <a:ext cx="62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id-ID" sz="1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Interception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768" y="2400"/>
              <a:ext cx="201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id-ID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Release of message                Traffic analysis</a:t>
              </a:r>
            </a:p>
            <a:p>
              <a:pPr eaLnBrk="0" hangingPunct="0"/>
              <a:r>
                <a:rPr lang="en-US" altLang="id-ID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 contents</a:t>
              </a: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H="1">
              <a:off x="1392" y="2016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1824" y="2016"/>
              <a:ext cx="38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3744" y="144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736" y="1920"/>
              <a:ext cx="206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id-ID" sz="1200">
                  <a:solidFill>
                    <a:schemeClr val="hlink"/>
                  </a:solidFill>
                  <a:latin typeface="Times New Roman" panose="02020603050405020304" pitchFamily="18" charset="0"/>
                </a:rPr>
                <a:t>Interruption     Modification     Fabrication</a:t>
              </a:r>
            </a:p>
            <a:p>
              <a:pPr eaLnBrk="0" hangingPunct="0"/>
              <a:r>
                <a:rPr lang="en-US" altLang="id-ID" sz="1200">
                  <a:solidFill>
                    <a:schemeClr val="hlink"/>
                  </a:solidFill>
                  <a:latin typeface="Times New Roman" panose="02020603050405020304" pitchFamily="18" charset="0"/>
                </a:rPr>
                <a:t>(Availability)       (Integrity)       (authentication)</a:t>
              </a:r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H="1">
              <a:off x="3024" y="1440"/>
              <a:ext cx="72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3744" y="1440"/>
              <a:ext cx="576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0" y="1981200"/>
            <a:ext cx="3886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id-ID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0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en-US" alt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/ Passive Attacks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136" y="1484784"/>
            <a:ext cx="7772400" cy="4896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id-ID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id-ID" sz="2400" i="1" dirty="0">
                <a:solidFill>
                  <a:srgbClr val="000000"/>
                </a:solidFill>
                <a:cs typeface="Times New Roman" panose="02020603050405020304" pitchFamily="18" charset="0"/>
              </a:rPr>
              <a:t>Passive attack</a:t>
            </a:r>
            <a:r>
              <a:rPr lang="en-US" altLang="id-ID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can only observe communications or data. </a:t>
            </a:r>
            <a:r>
              <a:rPr lang="en-US" altLang="id-ID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Example: </a:t>
            </a:r>
            <a:r>
              <a:rPr lang="en-US" alt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Interception ( also called eavesdropping or passive wiretapping) </a:t>
            </a:r>
          </a:p>
          <a:p>
            <a:pPr>
              <a:lnSpc>
                <a:spcPct val="90000"/>
              </a:lnSpc>
            </a:pPr>
            <a:endParaRPr lang="en-US" alt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id-ID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An </a:t>
            </a:r>
            <a:r>
              <a:rPr lang="en-US" altLang="id-ID" sz="2400" i="1" dirty="0">
                <a:solidFill>
                  <a:srgbClr val="000000"/>
                </a:solidFill>
                <a:cs typeface="Times New Roman" panose="02020603050405020304" pitchFamily="18" charset="0"/>
              </a:rPr>
              <a:t>Active attack</a:t>
            </a:r>
            <a:r>
              <a:rPr lang="en-US" altLang="id-ID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can actively modify communications or data</a:t>
            </a:r>
            <a:endParaRPr lang="en-US" altLang="id-ID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dirty="0">
                <a:solidFill>
                  <a:srgbClr val="000000"/>
                </a:solidFill>
                <a:latin typeface="TimesNewRoman" charset="0"/>
                <a:cs typeface="Times New Roman" panose="02020603050405020304" pitchFamily="18" charset="0"/>
              </a:rPr>
              <a:t>    • </a:t>
            </a:r>
            <a:r>
              <a:rPr lang="en-US" altLang="id-ID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Often difficult to perform, but very powerful</a:t>
            </a:r>
            <a:endParaRPr lang="en-US" altLang="id-ID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dirty="0">
                <a:solidFill>
                  <a:srgbClr val="000000"/>
                </a:solidFill>
                <a:latin typeface="TimesNewRoman" charset="0"/>
                <a:cs typeface="Times New Roman" panose="02020603050405020304" pitchFamily="18" charset="0"/>
              </a:rPr>
              <a:t>    – </a:t>
            </a:r>
            <a:r>
              <a:rPr lang="en-US" altLang="id-ID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Mail forgery/modification</a:t>
            </a:r>
            <a:endParaRPr lang="en-US" altLang="id-ID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dirty="0">
                <a:solidFill>
                  <a:srgbClr val="000000"/>
                </a:solidFill>
                <a:latin typeface="TimesNewRoman" charset="0"/>
                <a:cs typeface="Times New Roman" panose="02020603050405020304" pitchFamily="18" charset="0"/>
              </a:rPr>
              <a:t>    – </a:t>
            </a:r>
            <a:r>
              <a:rPr lang="en-US" altLang="id-ID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TCP session hijacking /IP spoofing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alt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Interruption, Modification ( also called active wiretapping),     Fabrication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Active Attacks: masquerade,  replay, modification and  denial of service.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id-ID" sz="2800" dirty="0"/>
          </a:p>
        </p:txBody>
      </p:sp>
    </p:spTree>
    <p:extLst>
      <p:ext uri="{BB962C8B-B14F-4D97-AF65-F5344CB8AC3E}">
        <p14:creationId xmlns:p14="http://schemas.microsoft.com/office/powerpoint/2010/main" val="66084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9336" y="620688"/>
            <a:ext cx="78216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Security Measure Levels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336" y="1412776"/>
            <a:ext cx="8389128" cy="492125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Impossible to have absolute security, but make cost to perpetrator sufficiently high to deter most intruders</a:t>
            </a:r>
          </a:p>
          <a:p>
            <a:r>
              <a:rPr lang="en-US" altLang="en-US" dirty="0"/>
              <a:t>Security must occur at four levels to be effective:</a:t>
            </a:r>
          </a:p>
          <a:p>
            <a:pPr lvl="1"/>
            <a:r>
              <a:rPr lang="en-US" altLang="en-US" b="1" dirty="0"/>
              <a:t>Physical</a:t>
            </a:r>
          </a:p>
          <a:p>
            <a:pPr lvl="2"/>
            <a:r>
              <a:rPr lang="en-US" altLang="en-US" dirty="0"/>
              <a:t>Data centers, servers, connected terminals</a:t>
            </a:r>
          </a:p>
          <a:p>
            <a:pPr lvl="1"/>
            <a:r>
              <a:rPr lang="en-US" altLang="en-US" b="1" dirty="0"/>
              <a:t>Human</a:t>
            </a:r>
          </a:p>
          <a:p>
            <a:pPr lvl="2"/>
            <a:r>
              <a:rPr lang="en-US" altLang="en-US" dirty="0"/>
              <a:t>Avoid </a:t>
            </a:r>
            <a:r>
              <a:rPr lang="en-US" altLang="en-US" b="1" dirty="0">
                <a:solidFill>
                  <a:srgbClr val="3366FF"/>
                </a:solidFill>
              </a:rPr>
              <a:t>social engineering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phishing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dumpster diving -&gt; </a:t>
            </a:r>
            <a:r>
              <a:rPr lang="en-US" altLang="en-US" b="1" dirty="0" err="1">
                <a:solidFill>
                  <a:srgbClr val="3366FF"/>
                </a:solidFill>
              </a:rPr>
              <a:t>doxxing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/>
              <a:t>Operating System</a:t>
            </a:r>
          </a:p>
          <a:p>
            <a:pPr lvl="2"/>
            <a:r>
              <a:rPr lang="en-US" altLang="en-US" dirty="0"/>
              <a:t>Protection mechanisms, debugging</a:t>
            </a:r>
          </a:p>
          <a:p>
            <a:pPr lvl="1"/>
            <a:r>
              <a:rPr lang="en-US" altLang="en-US" b="1" dirty="0"/>
              <a:t>Network</a:t>
            </a:r>
          </a:p>
          <a:p>
            <a:pPr lvl="2"/>
            <a:r>
              <a:rPr lang="en-US" altLang="en-US" dirty="0"/>
              <a:t>Intercepted communications, interruption, DOS</a:t>
            </a:r>
          </a:p>
          <a:p>
            <a:r>
              <a:rPr lang="en-US" altLang="en-US" dirty="0"/>
              <a:t>Security is as weak as the weakest link in the chain</a:t>
            </a:r>
          </a:p>
          <a:p>
            <a:r>
              <a:rPr lang="en-US" altLang="en-US" dirty="0"/>
              <a:t>But can too much security be a problem?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663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3" y="620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Security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556792"/>
            <a:ext cx="8280921" cy="48529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System </a:t>
            </a:r>
            <a:r>
              <a:rPr lang="en-US" altLang="en-US" b="1" dirty="0">
                <a:solidFill>
                  <a:srgbClr val="3366FF"/>
                </a:solidFill>
              </a:rPr>
              <a:t>secure</a:t>
            </a:r>
            <a:r>
              <a:rPr lang="en-US" altLang="en-US" dirty="0"/>
              <a:t> if resources used and accessed as intended under all circumstances</a:t>
            </a:r>
          </a:p>
          <a:p>
            <a:pPr lvl="1"/>
            <a:r>
              <a:rPr lang="en-US" altLang="en-US" dirty="0"/>
              <a:t>Unachievable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Intruders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crackers</a:t>
            </a:r>
            <a:r>
              <a:rPr lang="en-US" altLang="en-US" dirty="0"/>
              <a:t>) attempt to breach security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Threat </a:t>
            </a:r>
            <a:r>
              <a:rPr lang="en-US" altLang="en-US" dirty="0"/>
              <a:t>is potential security violation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Vulnerability </a:t>
            </a:r>
            <a:r>
              <a:rPr lang="en-US" altLang="en-US" dirty="0"/>
              <a:t>is a weakness that can be exploited</a:t>
            </a:r>
          </a:p>
          <a:p>
            <a:pPr lvl="1"/>
            <a:r>
              <a:rPr lang="en-US" altLang="en-US" dirty="0"/>
              <a:t>Software bugs</a:t>
            </a:r>
          </a:p>
          <a:p>
            <a:pPr lvl="1"/>
            <a:r>
              <a:rPr lang="en-US" altLang="en-US" dirty="0"/>
              <a:t>Design flaws</a:t>
            </a:r>
          </a:p>
          <a:p>
            <a:pPr lvl="1"/>
            <a:r>
              <a:rPr lang="en-US" altLang="en-US" dirty="0"/>
              <a:t>Misconfiguration</a:t>
            </a:r>
          </a:p>
          <a:p>
            <a:pPr lvl="1"/>
            <a:r>
              <a:rPr lang="en-US" altLang="en-US" dirty="0"/>
              <a:t>Lack of encryption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Attack</a:t>
            </a:r>
            <a:r>
              <a:rPr lang="en-US" altLang="en-US" dirty="0"/>
              <a:t> is attempt to breach security</a:t>
            </a:r>
          </a:p>
          <a:p>
            <a:r>
              <a:rPr lang="en-US" altLang="en-US" dirty="0"/>
              <a:t>Attack can be accidental or malicious</a:t>
            </a:r>
          </a:p>
          <a:p>
            <a:r>
              <a:rPr lang="en-US" altLang="en-US" dirty="0"/>
              <a:t>Easier to protect against accidental than malicious misuse</a:t>
            </a:r>
          </a:p>
        </p:txBody>
      </p:sp>
    </p:spTree>
    <p:extLst>
      <p:ext uri="{BB962C8B-B14F-4D97-AF65-F5344CB8AC3E}">
        <p14:creationId xmlns:p14="http://schemas.microsoft.com/office/powerpoint/2010/main" val="253288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security challenges</a:t>
            </a:r>
            <a:endParaRPr lang="en-US" altLang="id-ID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49424"/>
            <a:ext cx="3106688" cy="432511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Virus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Email Virus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Worm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Trojan Horse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Spam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Ransome Ware</a:t>
            </a:r>
          </a:p>
          <a:p>
            <a:r>
              <a:rPr lang="en-US" altLang="id-ID" dirty="0">
                <a:ea typeface="宋体" panose="02010600030101010101" pitchFamily="2" charset="-122"/>
              </a:rPr>
              <a:t>Keylogger</a:t>
            </a:r>
          </a:p>
          <a:p>
            <a:r>
              <a:rPr lang="en-US" altLang="id-ID" dirty="0" err="1">
                <a:ea typeface="宋体" panose="02010600030101010101" pitchFamily="2" charset="-122"/>
              </a:rPr>
              <a:t>RedLine</a:t>
            </a:r>
            <a:r>
              <a:rPr lang="en-US" altLang="id-ID" dirty="0">
                <a:ea typeface="宋体" panose="02010600030101010101" pitchFamily="2" charset="-122"/>
              </a:rPr>
              <a:t> Stealer</a:t>
            </a:r>
          </a:p>
          <a:p>
            <a:r>
              <a:rPr lang="en-US" altLang="id-ID" dirty="0">
                <a:ea typeface="宋体" panose="02010600030101010101" pitchFamily="2" charset="-122"/>
              </a:rPr>
              <a:t>Botnet</a:t>
            </a:r>
            <a:endParaRPr lang="en-US" altLang="id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70FE95-46D1-4845-E386-C67612255209}"/>
              </a:ext>
            </a:extLst>
          </p:cNvPr>
          <p:cNvSpPr/>
          <p:nvPr/>
        </p:nvSpPr>
        <p:spPr>
          <a:xfrm rot="19451826">
            <a:off x="3506461" y="3551198"/>
            <a:ext cx="60388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Malicious Software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(MALWARE)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CD35988-2EE6-36F6-4E03-F3BB75975E13}"/>
              </a:ext>
            </a:extLst>
          </p:cNvPr>
          <p:cNvSpPr txBox="1">
            <a:spLocks noChangeArrowheads="1"/>
          </p:cNvSpPr>
          <p:nvPr/>
        </p:nvSpPr>
        <p:spPr>
          <a:xfrm>
            <a:off x="3563888" y="2209800"/>
            <a:ext cx="3106688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Rootkit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Spyware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Adware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Bloatware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8958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id-ID" dirty="0"/>
              <a:t>Common security attacks and their countermeasures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/>
              <a:t>Finding a way into the network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Firewalls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Exploiting software bugs, buffer overflows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Intrusion Detection Systems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Denial of Service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Ingress filtering, IDS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TCP hijacking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IPSec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Packet sniffing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Encryption (SSH, SSL, HTTPS)</a:t>
            </a:r>
          </a:p>
          <a:p>
            <a:pPr>
              <a:lnSpc>
                <a:spcPct val="90000"/>
              </a:lnSpc>
            </a:pPr>
            <a:r>
              <a:rPr lang="en-US" altLang="id-ID" sz="2400"/>
              <a:t>Social problems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70378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4994" y="476672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More Threats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994" y="1229167"/>
            <a:ext cx="8091462" cy="53006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Many variations, many names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Trap Door</a:t>
            </a:r>
          </a:p>
          <a:p>
            <a:pPr lvl="1"/>
            <a:r>
              <a:rPr lang="en-US" altLang="en-US" dirty="0"/>
              <a:t>Specific user identifier or password that circumvents normal security procedures</a:t>
            </a:r>
          </a:p>
          <a:p>
            <a:pPr lvl="1"/>
            <a:r>
              <a:rPr lang="en-US" altLang="en-US" dirty="0"/>
              <a:t>Could be included in a compiler</a:t>
            </a:r>
          </a:p>
          <a:p>
            <a:pPr lvl="1"/>
            <a:r>
              <a:rPr lang="en-US" altLang="en-US" dirty="0"/>
              <a:t>How to detect them?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Logic Bomb</a:t>
            </a:r>
          </a:p>
          <a:p>
            <a:pPr lvl="1"/>
            <a:r>
              <a:rPr lang="en-US" altLang="en-US" dirty="0"/>
              <a:t>Program that initiates a security incident under certain circumstances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b="1" dirty="0">
                <a:solidFill>
                  <a:srgbClr val="3366FF"/>
                </a:solidFill>
              </a:rPr>
              <a:t>Buffer Overflow</a:t>
            </a:r>
          </a:p>
          <a:p>
            <a:pPr lvl="1"/>
            <a:r>
              <a:rPr lang="en-US" altLang="en-US" dirty="0"/>
              <a:t>Exploits a bug in a program (overflow either the stack or memory buffers)</a:t>
            </a:r>
          </a:p>
          <a:p>
            <a:pPr lvl="1"/>
            <a:r>
              <a:rPr lang="en-US" altLang="en-US" dirty="0"/>
              <a:t>Failure to check bounds on inputs, arguments</a:t>
            </a:r>
          </a:p>
          <a:p>
            <a:pPr lvl="1"/>
            <a:r>
              <a:rPr lang="en-US" altLang="en-US" dirty="0"/>
              <a:t>Write past arguments on the stack into the return address on stack</a:t>
            </a:r>
          </a:p>
          <a:p>
            <a:pPr lvl="1"/>
            <a:r>
              <a:rPr lang="en-US" altLang="en-US" dirty="0"/>
              <a:t>When routine returns from call, returns to hacked address</a:t>
            </a:r>
          </a:p>
          <a:p>
            <a:pPr lvl="2"/>
            <a:r>
              <a:rPr lang="en-US" altLang="en-US" dirty="0"/>
              <a:t>Pointed to code loaded onto stack that executes malicious code</a:t>
            </a:r>
          </a:p>
          <a:p>
            <a:pPr lvl="1"/>
            <a:r>
              <a:rPr lang="en-US" altLang="en-US" dirty="0"/>
              <a:t>Unauthorized user or privilege escalation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889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AC89D-FA2B-C499-44B6-4BB9F61B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42976"/>
            <a:ext cx="7598569" cy="1092200"/>
          </a:xfrm>
        </p:spPr>
        <p:txBody>
          <a:bodyPr>
            <a:normAutofit/>
          </a:bodyPr>
          <a:lstStyle/>
          <a:p>
            <a:r>
              <a:rPr lang="en-US" sz="2800" dirty="0"/>
              <a:t>Free Security information and event management (SIEM) tools (Open-source)</a:t>
            </a:r>
            <a:endParaRPr lang="id-ID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5DC199-D967-4223-5C8B-EEC7833D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7" y="2276872"/>
            <a:ext cx="8533585" cy="41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060848"/>
            <a:ext cx="3263339" cy="337592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8229600" cy="1066800"/>
          </a:xfrm>
        </p:spPr>
        <p:txBody>
          <a:bodyPr/>
          <a:lstStyle/>
          <a:p>
            <a:r>
              <a:rPr lang="en-US" dirty="0"/>
              <a:t>Triad CIA – Security Aspect</a:t>
            </a:r>
            <a:endParaRPr lang="id-ID" dirty="0"/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03435884-EA0B-E1EE-8EE6-7ACE2555E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4905508" cy="3649662"/>
          </a:xfrm>
        </p:spPr>
      </p:pic>
    </p:spTree>
    <p:extLst>
      <p:ext uri="{BB962C8B-B14F-4D97-AF65-F5344CB8AC3E}">
        <p14:creationId xmlns:p14="http://schemas.microsoft.com/office/powerpoint/2010/main" val="3770183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72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4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122F1-7A49-CC7D-F895-2C5B4E6F0C52}"/>
              </a:ext>
            </a:extLst>
          </p:cNvPr>
          <p:cNvSpPr txBox="1"/>
          <p:nvPr/>
        </p:nvSpPr>
        <p:spPr>
          <a:xfrm>
            <a:off x="395536" y="980728"/>
            <a:ext cx="37524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Confidentiality (</a:t>
            </a:r>
            <a:r>
              <a:rPr lang="en-US" dirty="0" err="1"/>
              <a:t>Kerahasiaan</a:t>
            </a:r>
            <a:r>
              <a:rPr lang="en-US" dirty="0"/>
              <a:t>)</a:t>
            </a:r>
          </a:p>
          <a:p>
            <a:pPr marL="273050" indent="0">
              <a:buNone/>
            </a:pPr>
            <a:r>
              <a:rPr lang="en-US" dirty="0" err="1"/>
              <a:t>Proteksi</a:t>
            </a:r>
            <a:r>
              <a:rPr lang="en-US" dirty="0"/>
              <a:t> untuk </a:t>
            </a:r>
            <a:r>
              <a:rPr lang="en-US" dirty="0" err="1"/>
              <a:t>pencegahan</a:t>
            </a:r>
            <a:r>
              <a:rPr lang="en-US" dirty="0"/>
              <a:t> penggunaan tanpa ijin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penting atau </a:t>
            </a:r>
            <a:r>
              <a:rPr lang="en-US" dirty="0" err="1"/>
              <a:t>rahasia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Integrity (</a:t>
            </a:r>
            <a:r>
              <a:rPr lang="en-US" dirty="0" err="1"/>
              <a:t>Integritas</a:t>
            </a:r>
            <a:r>
              <a:rPr lang="en-US" dirty="0"/>
              <a:t>)</a:t>
            </a:r>
          </a:p>
          <a:p>
            <a:pPr marL="273050" indent="0">
              <a:buNone/>
            </a:pP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terjaganya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dan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Availability (Ketersediaan)</a:t>
            </a:r>
          </a:p>
          <a:p>
            <a:pPr marL="273050" indent="0">
              <a:buNone/>
            </a:pP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benar-benar</a:t>
            </a:r>
            <a:r>
              <a:rPr lang="en-ID" dirty="0"/>
              <a:t> </a:t>
            </a:r>
            <a:r>
              <a:rPr lang="en-ID" dirty="0" err="1"/>
              <a:t>berhak</a:t>
            </a:r>
            <a:r>
              <a:rPr lang="en-ID" dirty="0"/>
              <a:t> </a:t>
            </a:r>
            <a:r>
              <a:rPr lang="en-ID" dirty="0" err="1"/>
              <a:t>sah</a:t>
            </a:r>
            <a:r>
              <a:rPr lang="en-ID" dirty="0"/>
              <a:t> dan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6C548-FB1A-55F4-A9D7-F0A25C8901DE}"/>
              </a:ext>
            </a:extLst>
          </p:cNvPr>
          <p:cNvSpPr txBox="1"/>
          <p:nvPr/>
        </p:nvSpPr>
        <p:spPr>
          <a:xfrm>
            <a:off x="4147944" y="775542"/>
            <a:ext cx="22962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Proteksi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Akses tidak sah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Penggunaan tidak sah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Pemberitahuan</a:t>
            </a:r>
            <a:r>
              <a:rPr lang="en-US" sz="1800" dirty="0"/>
              <a:t> </a:t>
            </a:r>
            <a:r>
              <a:rPr lang="en-US" sz="1800" dirty="0" err="1"/>
              <a:t>rahasia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C086A-E852-30DD-DBFC-D4C035954C5D}"/>
              </a:ext>
            </a:extLst>
          </p:cNvPr>
          <p:cNvSpPr txBox="1"/>
          <p:nvPr/>
        </p:nvSpPr>
        <p:spPr>
          <a:xfrm>
            <a:off x="6660232" y="1608376"/>
            <a:ext cx="2372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Proteksi</a:t>
            </a:r>
            <a:r>
              <a:rPr lang="en-US" sz="18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Dalam sistem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Dalam </a:t>
            </a:r>
            <a:r>
              <a:rPr lang="en-US" sz="1800" dirty="0" err="1"/>
              <a:t>perjalanan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Dalam proses</a:t>
            </a:r>
            <a:endParaRPr lang="en-ID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48B93-4430-ABFB-23E7-795B8C01896E}"/>
              </a:ext>
            </a:extLst>
          </p:cNvPr>
          <p:cNvSpPr txBox="1"/>
          <p:nvPr/>
        </p:nvSpPr>
        <p:spPr>
          <a:xfrm>
            <a:off x="4147944" y="3087543"/>
            <a:ext cx="3888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Deteksi</a:t>
            </a:r>
            <a:r>
              <a:rPr lang="en-US" sz="1800" dirty="0"/>
              <a:t> perubahan yang terjadi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Dalam </a:t>
            </a:r>
            <a:r>
              <a:rPr lang="en-US" sz="1800" dirty="0" err="1"/>
              <a:t>penyimpanan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Dalam </a:t>
            </a:r>
            <a:r>
              <a:rPr lang="en-US" sz="1800" dirty="0" err="1"/>
              <a:t>perjalanan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Dalam proses</a:t>
            </a:r>
            <a:endParaRPr lang="en-ID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6A50D-2FD1-771E-436F-D7C97C1C576B}"/>
              </a:ext>
            </a:extLst>
          </p:cNvPr>
          <p:cNvSpPr txBox="1"/>
          <p:nvPr/>
        </p:nvSpPr>
        <p:spPr>
          <a:xfrm>
            <a:off x="5255568" y="4522382"/>
            <a:ext cx="3888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Akses sah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Performa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diterima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Toleransi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Redundansi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Backup yang </a:t>
            </a:r>
            <a:r>
              <a:rPr lang="en-US" sz="1800" dirty="0" err="1"/>
              <a:t>reliabel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Penghindaran</a:t>
            </a:r>
            <a:r>
              <a:rPr lang="en-US" sz="1800" dirty="0"/>
              <a:t> </a:t>
            </a:r>
            <a:r>
              <a:rPr lang="en-US" sz="1800" dirty="0" err="1"/>
              <a:t>kehilangan</a:t>
            </a:r>
            <a:r>
              <a:rPr lang="en-US" sz="1800" dirty="0"/>
              <a:t> atau </a:t>
            </a:r>
            <a:r>
              <a:rPr lang="en-US" sz="1800" dirty="0" err="1"/>
              <a:t>kehancuran</a:t>
            </a:r>
            <a:r>
              <a:rPr lang="en-US" sz="1800" dirty="0"/>
              <a:t> data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5522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B4BD8-32BB-38A8-E604-6ECEF52A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9144000" cy="51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9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32371-37FC-EAB2-7882-EAFE848A0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117"/>
            <a:ext cx="9144000" cy="51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8ED54-AB32-1863-FD9A-061F2A53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C6197-A7A1-52C2-1A96-205FC9671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3130"/>
            <a:ext cx="9144000" cy="52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22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en-US" altLang="id-ID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Security Attacks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b="1" dirty="0">
                <a:latin typeface="Comic Sans MS" panose="030F0702030302020204" pitchFamily="66" charset="0"/>
              </a:rPr>
              <a:t>Interruption:</a:t>
            </a:r>
            <a:r>
              <a:rPr lang="en-US" altLang="id-ID" dirty="0">
                <a:latin typeface="Comic Sans MS" panose="030F0702030302020204" pitchFamily="66" charset="0"/>
              </a:rPr>
              <a:t> This is an attack on availability</a:t>
            </a:r>
          </a:p>
          <a:p>
            <a:pPr>
              <a:lnSpc>
                <a:spcPct val="90000"/>
              </a:lnSpc>
            </a:pPr>
            <a:endParaRPr lang="en-US" altLang="id-ID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b="1" dirty="0">
                <a:latin typeface="Comic Sans MS" panose="030F0702030302020204" pitchFamily="66" charset="0"/>
              </a:rPr>
              <a:t>Interception:</a:t>
            </a:r>
            <a:r>
              <a:rPr lang="en-US" altLang="id-ID" dirty="0">
                <a:latin typeface="Comic Sans MS" panose="030F0702030302020204" pitchFamily="66" charset="0"/>
              </a:rPr>
              <a:t> This is an attack on confidentiality</a:t>
            </a:r>
          </a:p>
          <a:p>
            <a:pPr>
              <a:lnSpc>
                <a:spcPct val="90000"/>
              </a:lnSpc>
            </a:pPr>
            <a:endParaRPr lang="en-US" altLang="id-ID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b="1" dirty="0">
                <a:latin typeface="Comic Sans MS" panose="030F0702030302020204" pitchFamily="66" charset="0"/>
              </a:rPr>
              <a:t>Modification:</a:t>
            </a:r>
            <a:r>
              <a:rPr lang="en-US" altLang="id-ID" dirty="0">
                <a:latin typeface="Comic Sans MS" panose="030F0702030302020204" pitchFamily="66" charset="0"/>
              </a:rPr>
              <a:t> This is an attack on integrity</a:t>
            </a:r>
          </a:p>
          <a:p>
            <a:pPr>
              <a:lnSpc>
                <a:spcPct val="90000"/>
              </a:lnSpc>
            </a:pPr>
            <a:endParaRPr lang="en-US" altLang="id-ID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id-ID" b="1" dirty="0">
                <a:latin typeface="Comic Sans MS" panose="030F0702030302020204" pitchFamily="66" charset="0"/>
              </a:rPr>
              <a:t>Fabrication:</a:t>
            </a:r>
            <a:r>
              <a:rPr lang="en-US" altLang="id-ID" dirty="0">
                <a:latin typeface="Comic Sans MS" panose="030F0702030302020204" pitchFamily="66" charset="0"/>
              </a:rPr>
              <a:t> This is an attack on authenticity</a:t>
            </a:r>
          </a:p>
          <a:p>
            <a:pPr>
              <a:lnSpc>
                <a:spcPct val="90000"/>
              </a:lnSpc>
            </a:pP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39604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66406</TotalTime>
  <Words>689</Words>
  <Application>Microsoft Office PowerPoint</Application>
  <PresentationFormat>On-screen Show (4:3)</PresentationFormat>
  <Paragraphs>167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Comic Sans MS</vt:lpstr>
      <vt:lpstr>Georgia</vt:lpstr>
      <vt:lpstr>Helvetica</vt:lpstr>
      <vt:lpstr>Times New Roman</vt:lpstr>
      <vt:lpstr>TimesNewRoman</vt:lpstr>
      <vt:lpstr>Trebuchet MS</vt:lpstr>
      <vt:lpstr>Wingdings</vt:lpstr>
      <vt:lpstr>Wingdings 2</vt:lpstr>
      <vt:lpstr>Urban</vt:lpstr>
      <vt:lpstr>System and Cyber Security</vt:lpstr>
      <vt:lpstr>Triad CIA – Security 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Attacks</vt:lpstr>
      <vt:lpstr>Illustration Type Of Attacks/Threats</vt:lpstr>
      <vt:lpstr>PowerPoint Presentation</vt:lpstr>
      <vt:lpstr>Active and Passive Attacks</vt:lpstr>
      <vt:lpstr>Active / Passive Attacks</vt:lpstr>
      <vt:lpstr>Security Measure Levels</vt:lpstr>
      <vt:lpstr>The Security Problem</vt:lpstr>
      <vt:lpstr>Computer security challenges</vt:lpstr>
      <vt:lpstr>Common security attacks and their countermeasures</vt:lpstr>
      <vt:lpstr>More Threats …</vt:lpstr>
      <vt:lpstr>Free Security information and event management (SIEM) tools (Open-source)</vt:lpstr>
      <vt:lpstr>PowerPoint Presentation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431</cp:revision>
  <dcterms:created xsi:type="dcterms:W3CDTF">2011-09-14T06:18:36Z</dcterms:created>
  <dcterms:modified xsi:type="dcterms:W3CDTF">2023-10-02T01:06:48Z</dcterms:modified>
</cp:coreProperties>
</file>