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0"/>
  </p:notesMasterIdLst>
  <p:sldIdLst>
    <p:sldId id="257" r:id="rId2"/>
    <p:sldId id="258" r:id="rId3"/>
    <p:sldId id="267" r:id="rId4"/>
    <p:sldId id="278" r:id="rId5"/>
    <p:sldId id="279" r:id="rId6"/>
    <p:sldId id="281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80" r:id="rId18"/>
    <p:sldId id="294" r:id="rId19"/>
    <p:sldId id="295" r:id="rId20"/>
    <p:sldId id="296" r:id="rId21"/>
    <p:sldId id="301" r:id="rId22"/>
    <p:sldId id="297" r:id="rId23"/>
    <p:sldId id="298" r:id="rId24"/>
    <p:sldId id="303" r:id="rId25"/>
    <p:sldId id="302" r:id="rId26"/>
    <p:sldId id="299" r:id="rId27"/>
    <p:sldId id="300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293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336" autoAdjust="0"/>
  </p:normalViewPr>
  <p:slideViewPr>
    <p:cSldViewPr snapToGrid="0">
      <p:cViewPr varScale="1">
        <p:scale>
          <a:sx n="100" d="100"/>
          <a:sy n="100" d="100"/>
        </p:scale>
        <p:origin x="10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tah Gymnastiar" userId="fc61073e033e6a32" providerId="LiveId" clId="{B87AEEDE-B714-8C40-A0D3-5BD1681CFD26}"/>
    <pc:docChg chg="custSel modSld">
      <pc:chgData name="Fattah Gymnastiar" userId="fc61073e033e6a32" providerId="LiveId" clId="{B87AEEDE-B714-8C40-A0D3-5BD1681CFD26}" dt="2023-09-09T10:22:06.522" v="88" actId="478"/>
      <pc:docMkLst>
        <pc:docMk/>
      </pc:docMkLst>
      <pc:sldChg chg="modSp mod">
        <pc:chgData name="Fattah Gymnastiar" userId="fc61073e033e6a32" providerId="LiveId" clId="{B87AEEDE-B714-8C40-A0D3-5BD1681CFD26}" dt="2023-09-09T10:19:01.388" v="48" actId="27636"/>
        <pc:sldMkLst>
          <pc:docMk/>
          <pc:sldMk cId="556541727" sldId="257"/>
        </pc:sldMkLst>
        <pc:spChg chg="mod">
          <ac:chgData name="Fattah Gymnastiar" userId="fc61073e033e6a32" providerId="LiveId" clId="{B87AEEDE-B714-8C40-A0D3-5BD1681CFD26}" dt="2023-09-09T10:18:43.567" v="25" actId="20577"/>
          <ac:spMkLst>
            <pc:docMk/>
            <pc:sldMk cId="556541727" sldId="257"/>
            <ac:spMk id="8" creationId="{106F9D41-8F07-4274-8BAF-C0886F6439C1}"/>
          </ac:spMkLst>
        </pc:spChg>
        <pc:spChg chg="mod">
          <ac:chgData name="Fattah Gymnastiar" userId="fc61073e033e6a32" providerId="LiveId" clId="{B87AEEDE-B714-8C40-A0D3-5BD1681CFD26}" dt="2023-09-09T10:19:01.388" v="48" actId="27636"/>
          <ac:spMkLst>
            <pc:docMk/>
            <pc:sldMk cId="556541727" sldId="257"/>
            <ac:spMk id="10" creationId="{6255887C-233F-4CCB-8162-74F2F25F242F}"/>
          </ac:spMkLst>
        </pc:spChg>
      </pc:sldChg>
      <pc:sldChg chg="delSp mod">
        <pc:chgData name="Fattah Gymnastiar" userId="fc61073e033e6a32" providerId="LiveId" clId="{B87AEEDE-B714-8C40-A0D3-5BD1681CFD26}" dt="2023-09-09T10:19:09.262" v="49" actId="478"/>
        <pc:sldMkLst>
          <pc:docMk/>
          <pc:sldMk cId="3303136128" sldId="258"/>
        </pc:sldMkLst>
        <pc:spChg chg="del">
          <ac:chgData name="Fattah Gymnastiar" userId="fc61073e033e6a32" providerId="LiveId" clId="{B87AEEDE-B714-8C40-A0D3-5BD1681CFD26}" dt="2023-09-09T10:19:09.262" v="49" actId="478"/>
          <ac:spMkLst>
            <pc:docMk/>
            <pc:sldMk cId="3303136128" sldId="258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09.262" v="49" actId="478"/>
          <ac:spMkLst>
            <pc:docMk/>
            <pc:sldMk cId="3303136128" sldId="25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13.717" v="50" actId="478"/>
        <pc:sldMkLst>
          <pc:docMk/>
          <pc:sldMk cId="4095824276" sldId="267"/>
        </pc:sldMkLst>
        <pc:spChg chg="del">
          <ac:chgData name="Fattah Gymnastiar" userId="fc61073e033e6a32" providerId="LiveId" clId="{B87AEEDE-B714-8C40-A0D3-5BD1681CFD26}" dt="2023-09-09T10:19:13.717" v="50" actId="478"/>
          <ac:spMkLst>
            <pc:docMk/>
            <pc:sldMk cId="4095824276" sldId="267"/>
            <ac:spMk id="6" creationId="{F6D19557-6CB7-425A-9E52-303B6684CFC7}"/>
          </ac:spMkLst>
        </pc:spChg>
        <pc:spChg chg="del">
          <ac:chgData name="Fattah Gymnastiar" userId="fc61073e033e6a32" providerId="LiveId" clId="{B87AEEDE-B714-8C40-A0D3-5BD1681CFD26}" dt="2023-09-09T10:19:13.717" v="50" actId="478"/>
          <ac:spMkLst>
            <pc:docMk/>
            <pc:sldMk cId="4095824276" sldId="267"/>
            <ac:spMk id="7" creationId="{31B54BE8-4384-4EB5-87DF-4FF8DD1791DD}"/>
          </ac:spMkLst>
        </pc:spChg>
      </pc:sldChg>
      <pc:sldChg chg="delSp mod">
        <pc:chgData name="Fattah Gymnastiar" userId="fc61073e033e6a32" providerId="LiveId" clId="{B87AEEDE-B714-8C40-A0D3-5BD1681CFD26}" dt="2023-09-09T10:19:18.436" v="51" actId="478"/>
        <pc:sldMkLst>
          <pc:docMk/>
          <pc:sldMk cId="2732511334" sldId="278"/>
        </pc:sldMkLst>
        <pc:spChg chg="del">
          <ac:chgData name="Fattah Gymnastiar" userId="fc61073e033e6a32" providerId="LiveId" clId="{B87AEEDE-B714-8C40-A0D3-5BD1681CFD26}" dt="2023-09-09T10:19:18.436" v="51" actId="478"/>
          <ac:spMkLst>
            <pc:docMk/>
            <pc:sldMk cId="2732511334" sldId="278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18.436" v="51" actId="478"/>
          <ac:spMkLst>
            <pc:docMk/>
            <pc:sldMk cId="2732511334" sldId="27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22.818" v="52" actId="478"/>
        <pc:sldMkLst>
          <pc:docMk/>
          <pc:sldMk cId="3338512041" sldId="279"/>
        </pc:sldMkLst>
        <pc:spChg chg="del">
          <ac:chgData name="Fattah Gymnastiar" userId="fc61073e033e6a32" providerId="LiveId" clId="{B87AEEDE-B714-8C40-A0D3-5BD1681CFD26}" dt="2023-09-09T10:19:22.818" v="52" actId="478"/>
          <ac:spMkLst>
            <pc:docMk/>
            <pc:sldMk cId="3338512041" sldId="279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22.818" v="52" actId="478"/>
          <ac:spMkLst>
            <pc:docMk/>
            <pc:sldMk cId="3338512041" sldId="27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35.392" v="68" actId="478"/>
        <pc:sldMkLst>
          <pc:docMk/>
          <pc:sldMk cId="2141378518" sldId="280"/>
        </pc:sldMkLst>
        <pc:spChg chg="del">
          <ac:chgData name="Fattah Gymnastiar" userId="fc61073e033e6a32" providerId="LiveId" clId="{B87AEEDE-B714-8C40-A0D3-5BD1681CFD26}" dt="2023-09-09T10:20:35.392" v="68" actId="478"/>
          <ac:spMkLst>
            <pc:docMk/>
            <pc:sldMk cId="2141378518" sldId="280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35.392" v="68" actId="478"/>
          <ac:spMkLst>
            <pc:docMk/>
            <pc:sldMk cId="2141378518" sldId="28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26.652" v="53" actId="478"/>
        <pc:sldMkLst>
          <pc:docMk/>
          <pc:sldMk cId="1323880712" sldId="281"/>
        </pc:sldMkLst>
        <pc:spChg chg="del">
          <ac:chgData name="Fattah Gymnastiar" userId="fc61073e033e6a32" providerId="LiveId" clId="{B87AEEDE-B714-8C40-A0D3-5BD1681CFD26}" dt="2023-09-09T10:19:26.652" v="53" actId="478"/>
          <ac:spMkLst>
            <pc:docMk/>
            <pc:sldMk cId="1323880712" sldId="281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26.652" v="53" actId="478"/>
          <ac:spMkLst>
            <pc:docMk/>
            <pc:sldMk cId="1323880712" sldId="28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36.974" v="55" actId="478"/>
        <pc:sldMkLst>
          <pc:docMk/>
          <pc:sldMk cId="2730425274" sldId="282"/>
        </pc:sldMkLst>
        <pc:spChg chg="del">
          <ac:chgData name="Fattah Gymnastiar" userId="fc61073e033e6a32" providerId="LiveId" clId="{B87AEEDE-B714-8C40-A0D3-5BD1681CFD26}" dt="2023-09-09T10:19:36.974" v="55" actId="478"/>
          <ac:spMkLst>
            <pc:docMk/>
            <pc:sldMk cId="2730425274" sldId="282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36.974" v="55" actId="478"/>
          <ac:spMkLst>
            <pc:docMk/>
            <pc:sldMk cId="2730425274" sldId="28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30.917" v="54" actId="478"/>
        <pc:sldMkLst>
          <pc:docMk/>
          <pc:sldMk cId="38766933" sldId="283"/>
        </pc:sldMkLst>
        <pc:spChg chg="del">
          <ac:chgData name="Fattah Gymnastiar" userId="fc61073e033e6a32" providerId="LiveId" clId="{B87AEEDE-B714-8C40-A0D3-5BD1681CFD26}" dt="2023-09-09T10:19:30.917" v="54" actId="478"/>
          <ac:spMkLst>
            <pc:docMk/>
            <pc:sldMk cId="38766933" sldId="283"/>
            <ac:spMk id="8" creationId="{CCEB1F4C-B5C6-43DE-8026-8E0904F8FF6F}"/>
          </ac:spMkLst>
        </pc:spChg>
        <pc:spChg chg="del">
          <ac:chgData name="Fattah Gymnastiar" userId="fc61073e033e6a32" providerId="LiveId" clId="{B87AEEDE-B714-8C40-A0D3-5BD1681CFD26}" dt="2023-09-09T10:19:30.917" v="54" actId="478"/>
          <ac:spMkLst>
            <pc:docMk/>
            <pc:sldMk cId="38766933" sldId="283"/>
            <ac:spMk id="10" creationId="{A3C77C46-48DC-4292-9F46-3EF9BD5607B6}"/>
          </ac:spMkLst>
        </pc:spChg>
      </pc:sldChg>
      <pc:sldChg chg="delSp mod">
        <pc:chgData name="Fattah Gymnastiar" userId="fc61073e033e6a32" providerId="LiveId" clId="{B87AEEDE-B714-8C40-A0D3-5BD1681CFD26}" dt="2023-09-09T10:19:41.003" v="56" actId="478"/>
        <pc:sldMkLst>
          <pc:docMk/>
          <pc:sldMk cId="3732190258" sldId="284"/>
        </pc:sldMkLst>
        <pc:spChg chg="del">
          <ac:chgData name="Fattah Gymnastiar" userId="fc61073e033e6a32" providerId="LiveId" clId="{B87AEEDE-B714-8C40-A0D3-5BD1681CFD26}" dt="2023-09-09T10:19:41.003" v="56" actId="478"/>
          <ac:spMkLst>
            <pc:docMk/>
            <pc:sldMk cId="3732190258" sldId="284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41.003" v="56" actId="478"/>
          <ac:spMkLst>
            <pc:docMk/>
            <pc:sldMk cId="3732190258" sldId="28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45.484" v="57" actId="478"/>
        <pc:sldMkLst>
          <pc:docMk/>
          <pc:sldMk cId="1844302076" sldId="285"/>
        </pc:sldMkLst>
        <pc:spChg chg="del">
          <ac:chgData name="Fattah Gymnastiar" userId="fc61073e033e6a32" providerId="LiveId" clId="{B87AEEDE-B714-8C40-A0D3-5BD1681CFD26}" dt="2023-09-09T10:19:45.484" v="57" actId="478"/>
          <ac:spMkLst>
            <pc:docMk/>
            <pc:sldMk cId="1844302076" sldId="285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45.484" v="57" actId="478"/>
          <ac:spMkLst>
            <pc:docMk/>
            <pc:sldMk cId="1844302076" sldId="28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19:49.117" v="58" actId="478"/>
        <pc:sldMkLst>
          <pc:docMk/>
          <pc:sldMk cId="2323189587" sldId="286"/>
        </pc:sldMkLst>
        <pc:spChg chg="del">
          <ac:chgData name="Fattah Gymnastiar" userId="fc61073e033e6a32" providerId="LiveId" clId="{B87AEEDE-B714-8C40-A0D3-5BD1681CFD26}" dt="2023-09-09T10:19:49.117" v="58" actId="478"/>
          <ac:spMkLst>
            <pc:docMk/>
            <pc:sldMk cId="2323189587" sldId="286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49.117" v="58" actId="478"/>
          <ac:spMkLst>
            <pc:docMk/>
            <pc:sldMk cId="2323189587" sldId="286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B87AEEDE-B714-8C40-A0D3-5BD1681CFD26}" dt="2023-09-09T10:20:08.770" v="63" actId="20577"/>
        <pc:sldMkLst>
          <pc:docMk/>
          <pc:sldMk cId="3894138349" sldId="287"/>
        </pc:sldMkLst>
        <pc:spChg chg="mod">
          <ac:chgData name="Fattah Gymnastiar" userId="fc61073e033e6a32" providerId="LiveId" clId="{B87AEEDE-B714-8C40-A0D3-5BD1681CFD26}" dt="2023-09-09T10:20:08.770" v="63" actId="20577"/>
          <ac:spMkLst>
            <pc:docMk/>
            <pc:sldMk cId="3894138349" sldId="287"/>
            <ac:spMk id="4" creationId="{6C8DDD39-04A7-4877-AA85-F052713D9CCA}"/>
          </ac:spMkLst>
        </pc:spChg>
        <pc:spChg chg="del">
          <ac:chgData name="Fattah Gymnastiar" userId="fc61073e033e6a32" providerId="LiveId" clId="{B87AEEDE-B714-8C40-A0D3-5BD1681CFD26}" dt="2023-09-09T10:19:56.934" v="59" actId="478"/>
          <ac:spMkLst>
            <pc:docMk/>
            <pc:sldMk cId="3894138349" sldId="287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19:56.934" v="59" actId="478"/>
          <ac:spMkLst>
            <pc:docMk/>
            <pc:sldMk cId="3894138349" sldId="28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15.490" v="64" actId="478"/>
        <pc:sldMkLst>
          <pc:docMk/>
          <pc:sldMk cId="2073469093" sldId="288"/>
        </pc:sldMkLst>
        <pc:spChg chg="del">
          <ac:chgData name="Fattah Gymnastiar" userId="fc61073e033e6a32" providerId="LiveId" clId="{B87AEEDE-B714-8C40-A0D3-5BD1681CFD26}" dt="2023-09-09T10:20:15.490" v="64" actId="478"/>
          <ac:spMkLst>
            <pc:docMk/>
            <pc:sldMk cId="2073469093" sldId="288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15.490" v="64" actId="478"/>
          <ac:spMkLst>
            <pc:docMk/>
            <pc:sldMk cId="2073469093" sldId="28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19.281" v="65" actId="478"/>
        <pc:sldMkLst>
          <pc:docMk/>
          <pc:sldMk cId="2382822286" sldId="289"/>
        </pc:sldMkLst>
        <pc:spChg chg="del">
          <ac:chgData name="Fattah Gymnastiar" userId="fc61073e033e6a32" providerId="LiveId" clId="{B87AEEDE-B714-8C40-A0D3-5BD1681CFD26}" dt="2023-09-09T10:20:19.281" v="65" actId="478"/>
          <ac:spMkLst>
            <pc:docMk/>
            <pc:sldMk cId="2382822286" sldId="289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19.281" v="65" actId="478"/>
          <ac:spMkLst>
            <pc:docMk/>
            <pc:sldMk cId="2382822286" sldId="28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24.147" v="66" actId="478"/>
        <pc:sldMkLst>
          <pc:docMk/>
          <pc:sldMk cId="1985049203" sldId="291"/>
        </pc:sldMkLst>
        <pc:spChg chg="del">
          <ac:chgData name="Fattah Gymnastiar" userId="fc61073e033e6a32" providerId="LiveId" clId="{B87AEEDE-B714-8C40-A0D3-5BD1681CFD26}" dt="2023-09-09T10:20:24.147" v="66" actId="478"/>
          <ac:spMkLst>
            <pc:docMk/>
            <pc:sldMk cId="1985049203" sldId="291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24.147" v="66" actId="478"/>
          <ac:spMkLst>
            <pc:docMk/>
            <pc:sldMk cId="1985049203" sldId="29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28.484" v="67" actId="478"/>
        <pc:sldMkLst>
          <pc:docMk/>
          <pc:sldMk cId="291670584" sldId="292"/>
        </pc:sldMkLst>
        <pc:spChg chg="del">
          <ac:chgData name="Fattah Gymnastiar" userId="fc61073e033e6a32" providerId="LiveId" clId="{B87AEEDE-B714-8C40-A0D3-5BD1681CFD26}" dt="2023-09-09T10:20:28.484" v="67" actId="478"/>
          <ac:spMkLst>
            <pc:docMk/>
            <pc:sldMk cId="291670584" sldId="292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28.484" v="67" actId="478"/>
          <ac:spMkLst>
            <pc:docMk/>
            <pc:sldMk cId="291670584" sldId="29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2:06.522" v="88" actId="478"/>
        <pc:sldMkLst>
          <pc:docMk/>
          <pc:sldMk cId="542105468" sldId="293"/>
        </pc:sldMkLst>
        <pc:spChg chg="del">
          <ac:chgData name="Fattah Gymnastiar" userId="fc61073e033e6a32" providerId="LiveId" clId="{B87AEEDE-B714-8C40-A0D3-5BD1681CFD26}" dt="2023-09-09T10:22:06.522" v="88" actId="478"/>
          <ac:spMkLst>
            <pc:docMk/>
            <pc:sldMk cId="542105468" sldId="293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2:06.522" v="88" actId="478"/>
          <ac:spMkLst>
            <pc:docMk/>
            <pc:sldMk cId="542105468" sldId="29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40.416" v="69" actId="478"/>
        <pc:sldMkLst>
          <pc:docMk/>
          <pc:sldMk cId="1806796202" sldId="294"/>
        </pc:sldMkLst>
        <pc:spChg chg="del">
          <ac:chgData name="Fattah Gymnastiar" userId="fc61073e033e6a32" providerId="LiveId" clId="{B87AEEDE-B714-8C40-A0D3-5BD1681CFD26}" dt="2023-09-09T10:20:40.416" v="69" actId="478"/>
          <ac:spMkLst>
            <pc:docMk/>
            <pc:sldMk cId="1806796202" sldId="294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40.416" v="69" actId="478"/>
          <ac:spMkLst>
            <pc:docMk/>
            <pc:sldMk cId="1806796202" sldId="29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44.868" v="70" actId="478"/>
        <pc:sldMkLst>
          <pc:docMk/>
          <pc:sldMk cId="2489900026" sldId="295"/>
        </pc:sldMkLst>
        <pc:spChg chg="del">
          <ac:chgData name="Fattah Gymnastiar" userId="fc61073e033e6a32" providerId="LiveId" clId="{B87AEEDE-B714-8C40-A0D3-5BD1681CFD26}" dt="2023-09-09T10:20:44.868" v="70" actId="478"/>
          <ac:spMkLst>
            <pc:docMk/>
            <pc:sldMk cId="2489900026" sldId="295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44.868" v="70" actId="478"/>
          <ac:spMkLst>
            <pc:docMk/>
            <pc:sldMk cId="2489900026" sldId="29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49.135" v="71" actId="478"/>
        <pc:sldMkLst>
          <pc:docMk/>
          <pc:sldMk cId="1670148535" sldId="296"/>
        </pc:sldMkLst>
        <pc:spChg chg="del">
          <ac:chgData name="Fattah Gymnastiar" userId="fc61073e033e6a32" providerId="LiveId" clId="{B87AEEDE-B714-8C40-A0D3-5BD1681CFD26}" dt="2023-09-09T10:20:49.135" v="71" actId="478"/>
          <ac:spMkLst>
            <pc:docMk/>
            <pc:sldMk cId="1670148535" sldId="296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0:49.135" v="71" actId="478"/>
          <ac:spMkLst>
            <pc:docMk/>
            <pc:sldMk cId="1670148535" sldId="29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00.003" v="73" actId="478"/>
        <pc:sldMkLst>
          <pc:docMk/>
          <pc:sldMk cId="2719984227" sldId="297"/>
        </pc:sldMkLst>
        <pc:spChg chg="del">
          <ac:chgData name="Fattah Gymnastiar" userId="fc61073e033e6a32" providerId="LiveId" clId="{B87AEEDE-B714-8C40-A0D3-5BD1681CFD26}" dt="2023-09-09T10:21:00.003" v="73" actId="478"/>
          <ac:spMkLst>
            <pc:docMk/>
            <pc:sldMk cId="2719984227" sldId="297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00.003" v="73" actId="478"/>
          <ac:spMkLst>
            <pc:docMk/>
            <pc:sldMk cId="2719984227" sldId="29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03.851" v="74" actId="478"/>
        <pc:sldMkLst>
          <pc:docMk/>
          <pc:sldMk cId="115948453" sldId="298"/>
        </pc:sldMkLst>
        <pc:spChg chg="del">
          <ac:chgData name="Fattah Gymnastiar" userId="fc61073e033e6a32" providerId="LiveId" clId="{B87AEEDE-B714-8C40-A0D3-5BD1681CFD26}" dt="2023-09-09T10:21:03.851" v="74" actId="478"/>
          <ac:spMkLst>
            <pc:docMk/>
            <pc:sldMk cId="115948453" sldId="298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03.851" v="74" actId="478"/>
          <ac:spMkLst>
            <pc:docMk/>
            <pc:sldMk cId="115948453" sldId="29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20.490" v="77" actId="478"/>
        <pc:sldMkLst>
          <pc:docMk/>
          <pc:sldMk cId="2163786226" sldId="299"/>
        </pc:sldMkLst>
        <pc:spChg chg="del">
          <ac:chgData name="Fattah Gymnastiar" userId="fc61073e033e6a32" providerId="LiveId" clId="{B87AEEDE-B714-8C40-A0D3-5BD1681CFD26}" dt="2023-09-09T10:21:20.490" v="77" actId="478"/>
          <ac:spMkLst>
            <pc:docMk/>
            <pc:sldMk cId="2163786226" sldId="299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20.490" v="77" actId="478"/>
          <ac:spMkLst>
            <pc:docMk/>
            <pc:sldMk cId="2163786226" sldId="29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25.867" v="78" actId="478"/>
        <pc:sldMkLst>
          <pc:docMk/>
          <pc:sldMk cId="311915899" sldId="300"/>
        </pc:sldMkLst>
        <pc:spChg chg="del">
          <ac:chgData name="Fattah Gymnastiar" userId="fc61073e033e6a32" providerId="LiveId" clId="{B87AEEDE-B714-8C40-A0D3-5BD1681CFD26}" dt="2023-09-09T10:21:25.867" v="78" actId="478"/>
          <ac:spMkLst>
            <pc:docMk/>
            <pc:sldMk cId="311915899" sldId="300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25.867" v="78" actId="478"/>
          <ac:spMkLst>
            <pc:docMk/>
            <pc:sldMk cId="311915899" sldId="30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0:53.724" v="72" actId="478"/>
        <pc:sldMkLst>
          <pc:docMk/>
          <pc:sldMk cId="3781031690" sldId="301"/>
        </pc:sldMkLst>
        <pc:spChg chg="del">
          <ac:chgData name="Fattah Gymnastiar" userId="fc61073e033e6a32" providerId="LiveId" clId="{B87AEEDE-B714-8C40-A0D3-5BD1681CFD26}" dt="2023-09-09T10:20:53.724" v="72" actId="478"/>
          <ac:spMkLst>
            <pc:docMk/>
            <pc:sldMk cId="3781031690" sldId="301"/>
            <ac:spMk id="8" creationId="{CCEB1F4C-B5C6-43DE-8026-8E0904F8FF6F}"/>
          </ac:spMkLst>
        </pc:spChg>
        <pc:spChg chg="del">
          <ac:chgData name="Fattah Gymnastiar" userId="fc61073e033e6a32" providerId="LiveId" clId="{B87AEEDE-B714-8C40-A0D3-5BD1681CFD26}" dt="2023-09-09T10:20:53.724" v="72" actId="478"/>
          <ac:spMkLst>
            <pc:docMk/>
            <pc:sldMk cId="3781031690" sldId="301"/>
            <ac:spMk id="10" creationId="{A3C77C46-48DC-4292-9F46-3EF9BD5607B6}"/>
          </ac:spMkLst>
        </pc:spChg>
      </pc:sldChg>
      <pc:sldChg chg="delSp mod">
        <pc:chgData name="Fattah Gymnastiar" userId="fc61073e033e6a32" providerId="LiveId" clId="{B87AEEDE-B714-8C40-A0D3-5BD1681CFD26}" dt="2023-09-09T10:21:16.454" v="76" actId="478"/>
        <pc:sldMkLst>
          <pc:docMk/>
          <pc:sldMk cId="1148518927" sldId="302"/>
        </pc:sldMkLst>
        <pc:spChg chg="del">
          <ac:chgData name="Fattah Gymnastiar" userId="fc61073e033e6a32" providerId="LiveId" clId="{B87AEEDE-B714-8C40-A0D3-5BD1681CFD26}" dt="2023-09-09T10:21:16.454" v="76" actId="478"/>
          <ac:spMkLst>
            <pc:docMk/>
            <pc:sldMk cId="1148518927" sldId="302"/>
            <ac:spMk id="8" creationId="{CCEB1F4C-B5C6-43DE-8026-8E0904F8FF6F}"/>
          </ac:spMkLst>
        </pc:spChg>
        <pc:spChg chg="del">
          <ac:chgData name="Fattah Gymnastiar" userId="fc61073e033e6a32" providerId="LiveId" clId="{B87AEEDE-B714-8C40-A0D3-5BD1681CFD26}" dt="2023-09-09T10:21:16.454" v="76" actId="478"/>
          <ac:spMkLst>
            <pc:docMk/>
            <pc:sldMk cId="1148518927" sldId="302"/>
            <ac:spMk id="10" creationId="{A3C77C46-48DC-4292-9F46-3EF9BD5607B6}"/>
          </ac:spMkLst>
        </pc:spChg>
      </pc:sldChg>
      <pc:sldChg chg="delSp mod">
        <pc:chgData name="Fattah Gymnastiar" userId="fc61073e033e6a32" providerId="LiveId" clId="{B87AEEDE-B714-8C40-A0D3-5BD1681CFD26}" dt="2023-09-09T10:21:08.343" v="75" actId="478"/>
        <pc:sldMkLst>
          <pc:docMk/>
          <pc:sldMk cId="1410924399" sldId="303"/>
        </pc:sldMkLst>
        <pc:spChg chg="del">
          <ac:chgData name="Fattah Gymnastiar" userId="fc61073e033e6a32" providerId="LiveId" clId="{B87AEEDE-B714-8C40-A0D3-5BD1681CFD26}" dt="2023-09-09T10:21:08.343" v="75" actId="478"/>
          <ac:spMkLst>
            <pc:docMk/>
            <pc:sldMk cId="1410924399" sldId="303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08.343" v="75" actId="478"/>
          <ac:spMkLst>
            <pc:docMk/>
            <pc:sldMk cId="1410924399" sldId="30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29.354" v="79" actId="478"/>
        <pc:sldMkLst>
          <pc:docMk/>
          <pc:sldMk cId="1261884459" sldId="304"/>
        </pc:sldMkLst>
        <pc:spChg chg="del">
          <ac:chgData name="Fattah Gymnastiar" userId="fc61073e033e6a32" providerId="LiveId" clId="{B87AEEDE-B714-8C40-A0D3-5BD1681CFD26}" dt="2023-09-09T10:21:29.354" v="79" actId="478"/>
          <ac:spMkLst>
            <pc:docMk/>
            <pc:sldMk cId="1261884459" sldId="304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29.354" v="79" actId="478"/>
          <ac:spMkLst>
            <pc:docMk/>
            <pc:sldMk cId="1261884459" sldId="30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35.503" v="80" actId="478"/>
        <pc:sldMkLst>
          <pc:docMk/>
          <pc:sldMk cId="3307911787" sldId="305"/>
        </pc:sldMkLst>
        <pc:spChg chg="del">
          <ac:chgData name="Fattah Gymnastiar" userId="fc61073e033e6a32" providerId="LiveId" clId="{B87AEEDE-B714-8C40-A0D3-5BD1681CFD26}" dt="2023-09-09T10:21:35.503" v="80" actId="478"/>
          <ac:spMkLst>
            <pc:docMk/>
            <pc:sldMk cId="3307911787" sldId="305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35.503" v="80" actId="478"/>
          <ac:spMkLst>
            <pc:docMk/>
            <pc:sldMk cId="3307911787" sldId="30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39.058" v="81" actId="478"/>
        <pc:sldMkLst>
          <pc:docMk/>
          <pc:sldMk cId="2194549725" sldId="306"/>
        </pc:sldMkLst>
        <pc:spChg chg="del">
          <ac:chgData name="Fattah Gymnastiar" userId="fc61073e033e6a32" providerId="LiveId" clId="{B87AEEDE-B714-8C40-A0D3-5BD1681CFD26}" dt="2023-09-09T10:21:39.058" v="81" actId="478"/>
          <ac:spMkLst>
            <pc:docMk/>
            <pc:sldMk cId="2194549725" sldId="306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39.058" v="81" actId="478"/>
          <ac:spMkLst>
            <pc:docMk/>
            <pc:sldMk cId="2194549725" sldId="30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42.393" v="82" actId="478"/>
        <pc:sldMkLst>
          <pc:docMk/>
          <pc:sldMk cId="2765944076" sldId="307"/>
        </pc:sldMkLst>
        <pc:spChg chg="del">
          <ac:chgData name="Fattah Gymnastiar" userId="fc61073e033e6a32" providerId="LiveId" clId="{B87AEEDE-B714-8C40-A0D3-5BD1681CFD26}" dt="2023-09-09T10:21:42.393" v="82" actId="478"/>
          <ac:spMkLst>
            <pc:docMk/>
            <pc:sldMk cId="2765944076" sldId="307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42.393" v="82" actId="478"/>
          <ac:spMkLst>
            <pc:docMk/>
            <pc:sldMk cId="2765944076" sldId="30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46.201" v="83" actId="478"/>
        <pc:sldMkLst>
          <pc:docMk/>
          <pc:sldMk cId="1486429853" sldId="308"/>
        </pc:sldMkLst>
        <pc:spChg chg="del">
          <ac:chgData name="Fattah Gymnastiar" userId="fc61073e033e6a32" providerId="LiveId" clId="{B87AEEDE-B714-8C40-A0D3-5BD1681CFD26}" dt="2023-09-09T10:21:46.201" v="83" actId="478"/>
          <ac:spMkLst>
            <pc:docMk/>
            <pc:sldMk cId="1486429853" sldId="308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46.201" v="83" actId="478"/>
          <ac:spMkLst>
            <pc:docMk/>
            <pc:sldMk cId="1486429853" sldId="30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49.886" v="84" actId="478"/>
        <pc:sldMkLst>
          <pc:docMk/>
          <pc:sldMk cId="26852041" sldId="309"/>
        </pc:sldMkLst>
        <pc:spChg chg="del">
          <ac:chgData name="Fattah Gymnastiar" userId="fc61073e033e6a32" providerId="LiveId" clId="{B87AEEDE-B714-8C40-A0D3-5BD1681CFD26}" dt="2023-09-09T10:21:49.886" v="84" actId="478"/>
          <ac:spMkLst>
            <pc:docMk/>
            <pc:sldMk cId="26852041" sldId="309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49.886" v="84" actId="478"/>
          <ac:spMkLst>
            <pc:docMk/>
            <pc:sldMk cId="26852041" sldId="30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55.465" v="85" actId="478"/>
        <pc:sldMkLst>
          <pc:docMk/>
          <pc:sldMk cId="3827801413" sldId="310"/>
        </pc:sldMkLst>
        <pc:spChg chg="del">
          <ac:chgData name="Fattah Gymnastiar" userId="fc61073e033e6a32" providerId="LiveId" clId="{B87AEEDE-B714-8C40-A0D3-5BD1681CFD26}" dt="2023-09-09T10:21:55.465" v="85" actId="478"/>
          <ac:spMkLst>
            <pc:docMk/>
            <pc:sldMk cId="3827801413" sldId="310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55.465" v="85" actId="478"/>
          <ac:spMkLst>
            <pc:docMk/>
            <pc:sldMk cId="3827801413" sldId="31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1:59.119" v="86" actId="478"/>
        <pc:sldMkLst>
          <pc:docMk/>
          <pc:sldMk cId="2121025449" sldId="311"/>
        </pc:sldMkLst>
        <pc:spChg chg="del">
          <ac:chgData name="Fattah Gymnastiar" userId="fc61073e033e6a32" providerId="LiveId" clId="{B87AEEDE-B714-8C40-A0D3-5BD1681CFD26}" dt="2023-09-09T10:21:59.119" v="86" actId="478"/>
          <ac:spMkLst>
            <pc:docMk/>
            <pc:sldMk cId="2121025449" sldId="311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1:59.119" v="86" actId="478"/>
          <ac:spMkLst>
            <pc:docMk/>
            <pc:sldMk cId="2121025449" sldId="31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87AEEDE-B714-8C40-A0D3-5BD1681CFD26}" dt="2023-09-09T10:22:02.623" v="87" actId="478"/>
        <pc:sldMkLst>
          <pc:docMk/>
          <pc:sldMk cId="2796896205" sldId="312"/>
        </pc:sldMkLst>
        <pc:spChg chg="del">
          <ac:chgData name="Fattah Gymnastiar" userId="fc61073e033e6a32" providerId="LiveId" clId="{B87AEEDE-B714-8C40-A0D3-5BD1681CFD26}" dt="2023-09-09T10:22:02.623" v="87" actId="478"/>
          <ac:spMkLst>
            <pc:docMk/>
            <pc:sldMk cId="2796896205" sldId="312"/>
            <ac:spMk id="80" creationId="{1E691D99-C86E-4F99-AA8C-3E3FC1E614C4}"/>
          </ac:spMkLst>
        </pc:spChg>
        <pc:spChg chg="del">
          <ac:chgData name="Fattah Gymnastiar" userId="fc61073e033e6a32" providerId="LiveId" clId="{B87AEEDE-B714-8C40-A0D3-5BD1681CFD26}" dt="2023-09-09T10:22:02.623" v="87" actId="478"/>
          <ac:spMkLst>
            <pc:docMk/>
            <pc:sldMk cId="2796896205" sldId="312"/>
            <ac:spMk id="85" creationId="{48B88F2C-5F81-41B6-9D81-4F88841AF1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09/09/23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SARJANA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5495" y="2213483"/>
            <a:ext cx="6555006" cy="2019860"/>
          </a:xfrm>
        </p:spPr>
        <p:txBody>
          <a:bodyPr/>
          <a:lstStyle/>
          <a:p>
            <a:r>
              <a:rPr lang="en-US" dirty="0"/>
              <a:t>MANAJEMEN WAKTU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305676" y="665384"/>
            <a:ext cx="43148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MANAJEMEN PROYEK TEKNOLOGI INFORMASI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Daftar</a:t>
            </a:r>
            <a:r>
              <a:rPr lang="en-US" sz="3600" dirty="0"/>
              <a:t> </a:t>
            </a:r>
            <a:r>
              <a:rPr lang="en-US" sz="3600" dirty="0" err="1"/>
              <a:t>aktivitas</a:t>
            </a:r>
            <a:endParaRPr lang="en-ID" sz="6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E1DCB-FE72-44FA-95EB-14685FD4E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2" y="2292824"/>
            <a:ext cx="3016880" cy="3016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7807" y="2009530"/>
            <a:ext cx="75563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Daftar aktivitas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 tabulasi aktivitas yg akan dimasukkan ke jadwal proyek. Daftar ini hrs mencakup: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Nama aktivitas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Nomor atau identitas aktivitas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Deskripsi singkat t</a:t>
            </a:r>
            <a:r>
              <a:rPr lang="en-US" sz="2000" dirty="0" err="1"/>
              <a:t>en</a:t>
            </a:r>
            <a:r>
              <a:rPr lang="id-ID" sz="2000" dirty="0"/>
              <a:t>t</a:t>
            </a:r>
            <a:r>
              <a:rPr lang="en-US" sz="2000" dirty="0"/>
              <a:t>an</a:t>
            </a:r>
            <a:r>
              <a:rPr lang="id-ID" sz="2000" dirty="0"/>
              <a:t>g aktivitas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Atribut aktivitas menyediakan informasi yg lbh byk ttg setiap aktivitas, misalnya ttg aktivitas sebelumnya, aktivitas sesudahnya, relasi logis, kebutuhan sumberdaya, hambatan-hambatan, tanggal final, dan asumsi-asumsi terkait aktivitas</a:t>
            </a:r>
          </a:p>
        </p:txBody>
      </p:sp>
    </p:spTree>
    <p:extLst>
      <p:ext uri="{BB962C8B-B14F-4D97-AF65-F5344CB8AC3E}">
        <p14:creationId xmlns:p14="http://schemas.microsoft.com/office/powerpoint/2010/main" val="184430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Milestone</a:t>
            </a:r>
            <a:endParaRPr lang="en-ID" sz="68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5588" y="1940946"/>
            <a:ext cx="79793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Milestone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 kejadian penting yang biasanya t</a:t>
            </a:r>
            <a:r>
              <a:rPr lang="en-US" sz="2000" dirty="0" err="1"/>
              <a:t>i</a:t>
            </a:r>
            <a:r>
              <a:rPr lang="id-ID" sz="2000" dirty="0"/>
              <a:t>d</a:t>
            </a:r>
            <a:r>
              <a:rPr lang="en-US" sz="2000" dirty="0"/>
              <a:t>a</a:t>
            </a:r>
            <a:r>
              <a:rPr lang="id-ID" sz="2000" dirty="0"/>
              <a:t>k m</a:t>
            </a:r>
            <a:r>
              <a:rPr lang="en-US" sz="2000" dirty="0" err="1"/>
              <a:t>em</a:t>
            </a:r>
            <a:r>
              <a:rPr lang="id-ID" sz="2000" dirty="0"/>
              <a:t>p</a:t>
            </a:r>
            <a:r>
              <a:rPr lang="en-US" sz="2000" dirty="0"/>
              <a:t>u</a:t>
            </a:r>
            <a:r>
              <a:rPr lang="id-ID" sz="2000" dirty="0"/>
              <a:t>y</a:t>
            </a:r>
            <a:r>
              <a:rPr lang="en-US" sz="2000" dirty="0" err="1"/>
              <a:t>ai</a:t>
            </a:r>
            <a:r>
              <a:rPr lang="id-ID" sz="2000" dirty="0"/>
              <a:t> durasi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Seringkali dibutuhkan bbrp aktivitas dan byk pekerjaan utk menyelesaikan sebuah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Milestone m</a:t>
            </a:r>
            <a:r>
              <a:rPr lang="en-US" sz="2000" dirty="0"/>
              <a:t>e</a:t>
            </a:r>
            <a:r>
              <a:rPr lang="id-ID" sz="2000" dirty="0"/>
              <a:t>r</a:t>
            </a:r>
            <a:r>
              <a:rPr lang="en-US" sz="2000" dirty="0"/>
              <a:t>u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k</a:t>
            </a:r>
            <a:r>
              <a:rPr lang="en-US" sz="2000" dirty="0"/>
              <a:t>an</a:t>
            </a:r>
            <a:r>
              <a:rPr lang="id-ID" sz="2000" dirty="0"/>
              <a:t> tool yg sangat berguna utk membuat tujuan jadwal dan memantau perkembangan </a:t>
            </a:r>
            <a:r>
              <a:rPr lang="id-ID" sz="2000" i="1" dirty="0"/>
              <a:t>(progress)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Misalnya: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Penyelesaian penandatanganan dokumen-dokumen penting oleh </a:t>
            </a:r>
            <a:r>
              <a:rPr lang="id-ID" sz="2000" i="1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Penyelesaian produk-produk spesifik</a:t>
            </a:r>
          </a:p>
        </p:txBody>
      </p:sp>
    </p:spTree>
    <p:extLst>
      <p:ext uri="{BB962C8B-B14F-4D97-AF65-F5344CB8AC3E}">
        <p14:creationId xmlns:p14="http://schemas.microsoft.com/office/powerpoint/2010/main" val="232318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Pengurutan</a:t>
            </a:r>
            <a:r>
              <a:rPr lang="en-US" sz="3600" dirty="0"/>
              <a:t> </a:t>
            </a:r>
            <a:r>
              <a:rPr lang="en-US" sz="3600" dirty="0" err="1"/>
              <a:t>AKtivitas</a:t>
            </a:r>
            <a:endParaRPr lang="en-ID" sz="68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5588" y="2151491"/>
            <a:ext cx="7815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Mencakup peninjauan kembali aktivitas-aktivitas yg harus dikerjakan dan menentukan ketergantungannya satu dgn yg lain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Ketergantungan atau hubungan antar aktivitas terkait dgn pengurutan aktivitas atau tugas-tugas proyek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H</a:t>
            </a:r>
            <a:r>
              <a:rPr lang="en-US" sz="2000" dirty="0"/>
              <a:t>a</a:t>
            </a:r>
            <a:r>
              <a:rPr lang="id-ID" sz="2000" dirty="0"/>
              <a:t>r</a:t>
            </a:r>
            <a:r>
              <a:rPr lang="en-US" sz="2000" dirty="0"/>
              <a:t>u</a:t>
            </a:r>
            <a:r>
              <a:rPr lang="id-ID" sz="2000" dirty="0"/>
              <a:t>s ditentukan ketergantungan antar aktivitas utk kepentingan </a:t>
            </a:r>
            <a:r>
              <a:rPr lang="id-ID" sz="2000" i="1" dirty="0"/>
              <a:t>critical path </a:t>
            </a:r>
            <a:r>
              <a:rPr lang="id-ID" sz="20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941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3 </a:t>
            </a:r>
            <a:r>
              <a:rPr lang="en-US" sz="3600" dirty="0" err="1"/>
              <a:t>Tipe</a:t>
            </a:r>
            <a:r>
              <a:rPr lang="en-US" sz="3600" dirty="0"/>
              <a:t> </a:t>
            </a:r>
            <a:r>
              <a:rPr lang="en-US" sz="3600" dirty="0" err="1"/>
              <a:t>Ketergantungan</a:t>
            </a:r>
            <a:endParaRPr lang="en-ID" sz="68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" y="2610817"/>
            <a:ext cx="3309582" cy="26613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1073" y="2038783"/>
            <a:ext cx="7962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/>
              <a:t>Ketergantungan mandatori</a:t>
            </a:r>
            <a:r>
              <a:rPr lang="id-ID" sz="2000" dirty="0"/>
              <a:t>: sejalan dgn sifat pekerjaan yg akan dilakukan dlm proyek; sering disebut jg </a:t>
            </a:r>
            <a:r>
              <a:rPr lang="id-ID" sz="2000" i="1" dirty="0"/>
              <a:t>hard logic</a:t>
            </a:r>
            <a:r>
              <a:rPr lang="en-US" sz="20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/>
              <a:t>Ketergantungan</a:t>
            </a:r>
            <a:r>
              <a:rPr lang="id-ID" sz="2000" dirty="0"/>
              <a:t> </a:t>
            </a:r>
            <a:r>
              <a:rPr lang="id-ID" sz="2000" b="1" dirty="0"/>
              <a:t>diskresionari</a:t>
            </a:r>
            <a:r>
              <a:rPr lang="id-ID" sz="2000" dirty="0"/>
              <a:t>: ditentukan oleh tim proyek; sering disebut soft logic dan hrs digunakan dgn hati-hati krn kemungkinan akan membatasi pilihan penjadwalan yg sesudahnya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Ketergantungan eksternal</a:t>
            </a:r>
            <a:r>
              <a:rPr lang="id-ID" sz="2000" dirty="0"/>
              <a:t>: mencakup hubungan antara aktivitas proyek dan aktivitas non proyek</a:t>
            </a:r>
          </a:p>
        </p:txBody>
      </p:sp>
    </p:spTree>
    <p:extLst>
      <p:ext uri="{BB962C8B-B14F-4D97-AF65-F5344CB8AC3E}">
        <p14:creationId xmlns:p14="http://schemas.microsoft.com/office/powerpoint/2010/main" val="207346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Diagram </a:t>
            </a:r>
            <a:r>
              <a:rPr lang="en-US" sz="3600" dirty="0" err="1"/>
              <a:t>jaringan</a:t>
            </a:r>
            <a:endParaRPr lang="en-ID" sz="6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5354" y="1867484"/>
            <a:ext cx="72151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Diagran jaringan m</a:t>
            </a:r>
            <a:r>
              <a:rPr lang="en-US" sz="2000" dirty="0"/>
              <a:t>e</a:t>
            </a:r>
            <a:r>
              <a:rPr lang="id-ID" sz="2000" dirty="0"/>
              <a:t>r</a:t>
            </a:r>
            <a:r>
              <a:rPr lang="en-US" sz="2000" dirty="0"/>
              <a:t>u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k</a:t>
            </a:r>
            <a:r>
              <a:rPr lang="en-US" sz="2000" dirty="0"/>
              <a:t>an</a:t>
            </a:r>
            <a:r>
              <a:rPr lang="id-ID" sz="2000" dirty="0"/>
              <a:t> teknik yg digunakan utk memperlihatkan pengurutan aktivitas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Sebuah diagram jaringan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 tampilan skematis mengenai hubungan logis antara aktivitas-aktivitas proyek atau urutan antara aktivitas-aktivitas proyek 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Terdapat dua format utama, yaitu: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d-ID" sz="2000" i="1" dirty="0"/>
              <a:t>Arrow Diagramming Method (Activity on Arrow atau AOA)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d-ID" sz="2000" i="1" dirty="0"/>
              <a:t>Preceden</a:t>
            </a:r>
            <a:r>
              <a:rPr lang="en-US" sz="2000" i="1" dirty="0"/>
              <a:t>c</a:t>
            </a:r>
            <a:r>
              <a:rPr lang="id-ID" sz="2000" i="1" dirty="0"/>
              <a:t>e Diagramming Method</a:t>
            </a:r>
            <a:r>
              <a:rPr lang="en-US" sz="2000" i="1" dirty="0"/>
              <a:t> </a:t>
            </a:r>
            <a:r>
              <a:rPr lang="en-US" sz="2000" dirty="0"/>
              <a:t>(PDM)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8282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Diagram </a:t>
            </a:r>
            <a:r>
              <a:rPr lang="en-US" sz="3600" dirty="0" err="1"/>
              <a:t>AoA</a:t>
            </a:r>
            <a:endParaRPr lang="en-ID" sz="6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50" y="3501865"/>
            <a:ext cx="5648649" cy="20254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2751" y="1949097"/>
            <a:ext cx="8264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Disebut juga diagram jaringan AOA (Activity On Arrow)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Aktivitas dinyatakan d</a:t>
            </a:r>
            <a:r>
              <a:rPr lang="en-US" sz="2000" dirty="0" err="1"/>
              <a:t>en</a:t>
            </a:r>
            <a:r>
              <a:rPr lang="id-ID" sz="2000" dirty="0"/>
              <a:t>g</a:t>
            </a:r>
            <a:r>
              <a:rPr lang="en-US" sz="2000" dirty="0"/>
              <a:t>a</a:t>
            </a:r>
            <a:r>
              <a:rPr lang="id-ID" sz="2000" dirty="0"/>
              <a:t>n anak panah (arrow)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Titik (node) atau lingkaran berada pd ujung awal dan ujung akhir aktivitas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Hanya d</a:t>
            </a:r>
            <a:r>
              <a:rPr lang="en-US" sz="2000" dirty="0"/>
              <a:t>a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t memperlihatkan ketergantungan finish-to-start </a:t>
            </a:r>
          </a:p>
        </p:txBody>
      </p:sp>
    </p:spTree>
    <p:extLst>
      <p:ext uri="{BB962C8B-B14F-4D97-AF65-F5344CB8AC3E}">
        <p14:creationId xmlns:p14="http://schemas.microsoft.com/office/powerpoint/2010/main" val="198504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Diagram PDM</a:t>
            </a:r>
            <a:endParaRPr lang="en-ID" sz="6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pic>
        <p:nvPicPr>
          <p:cNvPr id="1026" name="Picture 2" descr="Precedence Diagramming Method (Activity on Node Method) in Scheduling | PM  Study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33" y="3641904"/>
            <a:ext cx="5071518" cy="225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5588" y="1903956"/>
            <a:ext cx="82239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Aktivitas dinyatakan menggunakan kotak (boxes)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Anak panah menunjukkan hubungan antara aktivitas-aktivitas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PDM l</a:t>
            </a:r>
            <a:r>
              <a:rPr lang="en-US" sz="2000" dirty="0"/>
              <a:t>e</a:t>
            </a:r>
            <a:r>
              <a:rPr lang="id-ID" sz="2000" dirty="0"/>
              <a:t>b</a:t>
            </a:r>
            <a:r>
              <a:rPr lang="en-US" sz="2000" dirty="0" err="1"/>
              <a:t>i</a:t>
            </a:r>
            <a:r>
              <a:rPr lang="id-ID" sz="2000" dirty="0"/>
              <a:t>h populer d</a:t>
            </a:r>
            <a:r>
              <a:rPr lang="en-US" sz="2000" dirty="0"/>
              <a:t>a</a:t>
            </a:r>
            <a:r>
              <a:rPr lang="id-ID" sz="2000" dirty="0"/>
              <a:t>r</a:t>
            </a:r>
            <a:r>
              <a:rPr lang="en-US" sz="2000" dirty="0" err="1"/>
              <a:t>i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d</a:t>
            </a:r>
            <a:r>
              <a:rPr lang="en-US" sz="2000" dirty="0"/>
              <a:t>a</a:t>
            </a:r>
            <a:r>
              <a:rPr lang="id-ID" sz="2000" dirty="0"/>
              <a:t> metode ADM dan digunakan oleh perangkat lunak manajemen proyek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Lebih baik dalam memperlihatkan tipe-tipe ketergantungan yg berbeda</a:t>
            </a:r>
          </a:p>
        </p:txBody>
      </p:sp>
    </p:spTree>
    <p:extLst>
      <p:ext uri="{BB962C8B-B14F-4D97-AF65-F5344CB8AC3E}">
        <p14:creationId xmlns:p14="http://schemas.microsoft.com/office/powerpoint/2010/main" val="29167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Estimasi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sumberdaya</a:t>
            </a:r>
            <a:r>
              <a:rPr lang="en-US" sz="3600" dirty="0"/>
              <a:t> </a:t>
            </a:r>
            <a:r>
              <a:rPr lang="en-US" sz="3600" dirty="0" err="1"/>
              <a:t>aktifitas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98878" y="1912189"/>
            <a:ext cx="7433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S</a:t>
            </a:r>
            <a:r>
              <a:rPr lang="en-US" sz="2000" dirty="0" err="1"/>
              <a:t>ebelum</a:t>
            </a:r>
            <a:r>
              <a:rPr lang="id-ID" sz="2000" dirty="0"/>
              <a:t> estimasi durasi aktivitas, hrs diketahui terlebih dulu mengenai kuantitas dan tipe sumberdaya yg dibutuhkan setiap aktivitas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Isu penting: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d-ID" sz="2000" dirty="0"/>
              <a:t>Seberapa sulit utk menyelesaikan suatu aktivitas tertentu dalam proyek ybs?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d-ID" sz="2000" dirty="0"/>
              <a:t>Bgmn sejarah keberhasilan organisasi dlm mengerjakan aktivitas yg serupa?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d-ID" sz="2000" dirty="0"/>
              <a:t>Apakah tersedia sumberdaya yg dibutuhkan?</a:t>
            </a:r>
          </a:p>
        </p:txBody>
      </p:sp>
    </p:spTree>
    <p:extLst>
      <p:ext uri="{BB962C8B-B14F-4D97-AF65-F5344CB8AC3E}">
        <p14:creationId xmlns:p14="http://schemas.microsoft.com/office/powerpoint/2010/main" val="214137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Estimasi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durasi</a:t>
            </a:r>
            <a:r>
              <a:rPr lang="en-US" sz="3600" dirty="0"/>
              <a:t> </a:t>
            </a:r>
            <a:r>
              <a:rPr lang="en-US" sz="3600" dirty="0" err="1"/>
              <a:t>aktifitas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3343" y="1810297"/>
            <a:ext cx="76927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/>
              <a:t>Durasi mencakup jumlah waktu aktual utk mengerjakan suatu aktivitas ditambah waktu yg hilang (elapsed time)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/>
              <a:t>Effort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 jumlah hari-kerja atau jam kerja yg dibutuhkan utk menyelesaikan sebuah tugas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/>
              <a:t>Effort biasanya tdk sama dgn durasi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/>
              <a:t>Individu yg mengerjakan pekerjaan hrs membantu dlm membuat estimasi durasi aktivitas dan kmd hrs ditinjau ulang oleh seorang ahli</a:t>
            </a:r>
          </a:p>
        </p:txBody>
      </p:sp>
    </p:spTree>
    <p:extLst>
      <p:ext uri="{BB962C8B-B14F-4D97-AF65-F5344CB8AC3E}">
        <p14:creationId xmlns:p14="http://schemas.microsoft.com/office/powerpoint/2010/main" val="180679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Estimasi</a:t>
            </a:r>
            <a:r>
              <a:rPr lang="en-US" sz="3600" dirty="0"/>
              <a:t> </a:t>
            </a:r>
          </a:p>
          <a:p>
            <a:r>
              <a:rPr lang="en-US" sz="3600" dirty="0"/>
              <a:t>3-titik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2751" y="2151491"/>
            <a:ext cx="76011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2000" dirty="0"/>
              <a:t>Daripada membuat estimasi aktivitas dlm jumlah diskret, misalnya 4 minggu, seringkali sangat membantu utk membuat estimasi tiga-titik: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2000" dirty="0"/>
              <a:t>Yaitu sebuah estimasi yg mencakup estimasi optimis, rata-rat</a:t>
            </a:r>
            <a:r>
              <a:rPr lang="en-US" sz="2000" dirty="0"/>
              <a:t>a</a:t>
            </a:r>
            <a:r>
              <a:rPr lang="id-ID" sz="2000" dirty="0"/>
              <a:t>, dan pesimis; misalnya 3 minggu utk estimasi optimis, 4 minggu utk estimasi rata-rata, dan 5 minggu utk estimasi pesimis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2000" dirty="0"/>
              <a:t>Estimasi tiga-titik dibutuhkan utk estimasi PERT dan simulasi Monte Carlo</a:t>
            </a:r>
          </a:p>
        </p:txBody>
      </p:sp>
    </p:spTree>
    <p:extLst>
      <p:ext uri="{BB962C8B-B14F-4D97-AF65-F5344CB8AC3E}">
        <p14:creationId xmlns:p14="http://schemas.microsoft.com/office/powerpoint/2010/main" val="24899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D" sz="1600" dirty="0" err="1">
                <a:cs typeface="Times New Roman"/>
              </a:rPr>
              <a:t>Mahasiswa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mampu</a:t>
            </a:r>
            <a:r>
              <a:rPr lang="en-ID" sz="1600" dirty="0">
                <a:cs typeface="Times New Roman"/>
              </a:rPr>
              <a:t> me</a:t>
            </a:r>
            <a:r>
              <a:rPr lang="id-ID" sz="1600" dirty="0"/>
              <a:t>njelaskan pentingnya jadwal proyek dan manajemen waktu proyek yg baik</a:t>
            </a:r>
            <a:r>
              <a:rPr lang="en-US" sz="1600" dirty="0"/>
              <a:t>.</a:t>
            </a:r>
            <a:endParaRPr lang="id-ID" sz="1600" dirty="0"/>
          </a:p>
          <a:p>
            <a:pPr>
              <a:lnSpc>
                <a:spcPct val="90000"/>
              </a:lnSpc>
            </a:pPr>
            <a:endParaRPr lang="id-ID" sz="1600" dirty="0"/>
          </a:p>
          <a:p>
            <a:pPr>
              <a:lnSpc>
                <a:spcPct val="100000"/>
              </a:lnSpc>
            </a:pP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944410" y="4112654"/>
            <a:ext cx="4814215" cy="1413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id-ID" sz="1600" dirty="0"/>
              <a:t>Menjelaskan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id-ID" sz="1600" dirty="0"/>
              <a:t> tools dan teknik </a:t>
            </a:r>
            <a:r>
              <a:rPr lang="en-US" sz="1600" dirty="0" err="1"/>
              <a:t>dapat</a:t>
            </a:r>
            <a:r>
              <a:rPr lang="id-ID" sz="1600" dirty="0"/>
              <a:t> membantu manajer proyek utk melakukan estimasi durasi aktivitas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endParaRPr lang="en-ID" sz="1600" spc="-17" dirty="0">
              <a:cs typeface="Times New Roman"/>
            </a:endParaRP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menjelaskan</a:t>
            </a:r>
            <a:r>
              <a:rPr lang="en-ID" sz="1600" spc="-17" dirty="0">
                <a:cs typeface="Times New Roman"/>
              </a:rPr>
              <a:t> m</a:t>
            </a:r>
            <a:r>
              <a:rPr lang="id-ID" sz="1600" dirty="0"/>
              <a:t>enjelaskan </a:t>
            </a:r>
            <a:r>
              <a:rPr lang="en-US" sz="1600" dirty="0" err="1"/>
              <a:t>agaimana</a:t>
            </a:r>
            <a:r>
              <a:rPr lang="en-US" sz="1600" dirty="0"/>
              <a:t> </a:t>
            </a:r>
            <a:r>
              <a:rPr lang="id-ID" sz="1600" dirty="0"/>
              <a:t>sofware manajemen proyek </a:t>
            </a:r>
            <a:r>
              <a:rPr lang="en-US" sz="1600" dirty="0" err="1"/>
              <a:t>dapat</a:t>
            </a:r>
            <a:r>
              <a:rPr lang="id-ID" sz="1600" dirty="0"/>
              <a:t> membantu dlm manajemen waktu proyek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endParaRPr lang="en-ID" sz="1600" spc="-17" dirty="0"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Pembuatan</a:t>
            </a:r>
            <a:r>
              <a:rPr lang="en-US" sz="3600" dirty="0"/>
              <a:t> </a:t>
            </a:r>
            <a:r>
              <a:rPr lang="en-US" sz="3600" dirty="0" err="1"/>
              <a:t>jadwal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1456" y="1819803"/>
            <a:ext cx="70786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Gunakan hasil proses manajemen waktu utk menentukan tanggal mulai dan selesainya proyek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Tujuan utama adl utk membuat jadwal proyek yg realistis yg dpt digunakan sbg dasar utk memantau kemajuan proyek dlm dimensi waktu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Tool dan teknik yg terkait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/>
              <a:t>Gant</a:t>
            </a:r>
            <a:r>
              <a:rPr lang="en-US" dirty="0"/>
              <a:t>t</a:t>
            </a:r>
            <a:r>
              <a:rPr lang="id-ID" dirty="0"/>
              <a:t>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/>
              <a:t>Critical Path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/>
              <a:t>Critical Chain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/>
              <a:t>PERT Analysis</a:t>
            </a:r>
          </a:p>
        </p:txBody>
      </p:sp>
    </p:spTree>
    <p:extLst>
      <p:ext uri="{BB962C8B-B14F-4D97-AF65-F5344CB8AC3E}">
        <p14:creationId xmlns:p14="http://schemas.microsoft.com/office/powerpoint/2010/main" val="167014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957" y="1388688"/>
            <a:ext cx="6685427" cy="2145086"/>
          </a:xfrm>
        </p:spPr>
        <p:txBody>
          <a:bodyPr/>
          <a:lstStyle/>
          <a:p>
            <a:r>
              <a:rPr lang="en-US" b="1" i="0" dirty="0"/>
              <a:t>PERT </a:t>
            </a:r>
            <a:r>
              <a:rPr lang="en-US" b="1" i="0" dirty="0" err="1"/>
              <a:t>Analisis</a:t>
            </a:r>
            <a:endParaRPr lang="en-ID" b="1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PERT </a:t>
            </a:r>
            <a:r>
              <a:rPr lang="en-US" sz="3600" dirty="0" err="1"/>
              <a:t>analisis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9866" y="1930612"/>
            <a:ext cx="84843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penjadwalan</a:t>
            </a:r>
            <a:r>
              <a:rPr lang="en-US" sz="2000" dirty="0"/>
              <a:t>,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mengkoordinasi</a:t>
            </a:r>
            <a:r>
              <a:rPr lang="en-US" sz="2000" dirty="0"/>
              <a:t> </a:t>
            </a:r>
            <a:r>
              <a:rPr lang="en-US" sz="2000" dirty="0" err="1"/>
              <a:t>bagian-bagian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Metodologi</a:t>
            </a:r>
            <a:r>
              <a:rPr lang="en-US" sz="2000" dirty="0"/>
              <a:t> PERT 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Divisualisasikan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bagan</a:t>
            </a:r>
            <a:r>
              <a:rPr lang="en-US" sz="2000" dirty="0"/>
              <a:t> yang </a:t>
            </a:r>
            <a:r>
              <a:rPr lang="en-US" sz="2000" dirty="0" err="1"/>
              <a:t>melambangkan</a:t>
            </a:r>
            <a:r>
              <a:rPr lang="en-US" sz="2000" dirty="0"/>
              <a:t> </a:t>
            </a:r>
            <a:r>
              <a:rPr lang="en-US" sz="2000" dirty="0" err="1"/>
              <a:t>ilustrasi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Diagram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(nodes) yang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i="1" dirty="0"/>
              <a:t>(event)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tempuh</a:t>
            </a:r>
            <a:r>
              <a:rPr lang="en-US" sz="2000" dirty="0"/>
              <a:t> </a:t>
            </a:r>
            <a:r>
              <a:rPr lang="en-US" sz="2000" i="1" dirty="0"/>
              <a:t>(milestone)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Titik-titik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dihubungkan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(</a:t>
            </a:r>
            <a:r>
              <a:rPr lang="en-US" sz="2000" dirty="0" err="1"/>
              <a:t>garis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) yang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(task)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.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menunjukan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98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Manfaat</a:t>
            </a:r>
            <a:r>
              <a:rPr lang="en-US" sz="3600" dirty="0"/>
              <a:t> </a:t>
            </a:r>
          </a:p>
          <a:p>
            <a:r>
              <a:rPr lang="en-US" sz="3600" dirty="0"/>
              <a:t>PERT </a:t>
            </a:r>
            <a:r>
              <a:rPr lang="en-US" sz="3600" dirty="0" err="1"/>
              <a:t>analisis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0011" y="1179656"/>
            <a:ext cx="8074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ketergantungan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keterhubungan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implikasi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keterlambatan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alternatif</a:t>
            </a:r>
            <a:r>
              <a:rPr lang="en-US" sz="2000" dirty="0"/>
              <a:t> lain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kelancaran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percepatan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4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03" y="1119117"/>
            <a:ext cx="8064173" cy="432473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PERT diagram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957" y="1388688"/>
            <a:ext cx="6685427" cy="2145086"/>
          </a:xfrm>
        </p:spPr>
        <p:txBody>
          <a:bodyPr/>
          <a:lstStyle/>
          <a:p>
            <a:r>
              <a:rPr lang="en-US" b="1" i="0" dirty="0"/>
              <a:t>Critical Path Method (CPM) </a:t>
            </a:r>
            <a:r>
              <a:rPr lang="en-US" b="1" i="0" dirty="0" err="1"/>
              <a:t>Analisis</a:t>
            </a:r>
            <a:endParaRPr lang="en-ID" b="1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18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CPM </a:t>
            </a:r>
            <a:r>
              <a:rPr lang="en-US" sz="3600" dirty="0" err="1"/>
              <a:t>analisis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9866" y="1952608"/>
            <a:ext cx="79248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terpanjang</a:t>
            </a:r>
            <a:r>
              <a:rPr lang="en-US" sz="2000" dirty="0"/>
              <a:t> 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diperhatikan</a:t>
            </a:r>
            <a:r>
              <a:rPr lang="en-US" sz="2000" dirty="0"/>
              <a:t>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Tertundanya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di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menunda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dipercepat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pekerajaan</a:t>
            </a:r>
            <a:r>
              <a:rPr lang="en-US" sz="2000" dirty="0"/>
              <a:t> – </a:t>
            </a:r>
            <a:r>
              <a:rPr lang="en-US" sz="2000" dirty="0" err="1"/>
              <a:t>pekerjaan</a:t>
            </a:r>
            <a:r>
              <a:rPr lang="en-US" sz="2000" dirty="0"/>
              <a:t> di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Slack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0 (</a:t>
            </a:r>
            <a:r>
              <a:rPr lang="en-US" sz="2000" dirty="0" err="1"/>
              <a:t>nol</a:t>
            </a:r>
            <a:r>
              <a:rPr lang="en-US" sz="2000" dirty="0"/>
              <a:t>).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relokasi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non </a:t>
            </a:r>
            <a:r>
              <a:rPr lang="en-US" sz="2000" dirty="0" err="1"/>
              <a:t>kritis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78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Istilah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CPM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93660" y="1692165"/>
            <a:ext cx="79793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b="1" dirty="0"/>
              <a:t>E </a:t>
            </a:r>
            <a:r>
              <a:rPr lang="id-ID" b="1" i="1" dirty="0"/>
              <a:t>(earliest event occurence time </a:t>
            </a:r>
            <a:r>
              <a:rPr lang="id-ID" b="1" dirty="0"/>
              <a:t>) </a:t>
            </a:r>
            <a:r>
              <a:rPr lang="en-US" b="1" dirty="0"/>
              <a:t>: </a:t>
            </a:r>
            <a:r>
              <a:rPr lang="id-ID" dirty="0"/>
              <a:t>Saat tercepat terjadinya suatu peristiwa.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b="1" dirty="0"/>
              <a:t>L </a:t>
            </a:r>
            <a:r>
              <a:rPr lang="id-ID" b="1" i="1" dirty="0"/>
              <a:t>(Latest event occurence time)</a:t>
            </a:r>
            <a:r>
              <a:rPr lang="en-US" b="1" i="1" dirty="0"/>
              <a:t> : </a:t>
            </a:r>
            <a:r>
              <a:rPr lang="id-ID" dirty="0"/>
              <a:t>Saat paling lambat yang masih diperbolehkan bagi suatu peristiwa terjadi.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b="1" dirty="0"/>
              <a:t>ES </a:t>
            </a:r>
            <a:r>
              <a:rPr lang="id-ID" b="1" i="1" dirty="0"/>
              <a:t>(earliest activity start time)</a:t>
            </a:r>
            <a:r>
              <a:rPr lang="en-US" b="1" i="1" dirty="0"/>
              <a:t> : </a:t>
            </a:r>
            <a:r>
              <a:rPr lang="id-ID" dirty="0"/>
              <a:t>Waktu Mulai paling awal suatu kegiatan. Bila waktu mulai dinyatakan dalam jam, maka waktu ini adalah jam paling awal kegiatan dimulai.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 </a:t>
            </a:r>
            <a:r>
              <a:rPr lang="id-ID" b="1" dirty="0"/>
              <a:t>EF </a:t>
            </a:r>
            <a:r>
              <a:rPr lang="id-ID" b="1" i="1" dirty="0"/>
              <a:t>(earliest activity finish time)</a:t>
            </a:r>
            <a:r>
              <a:rPr lang="en-US" b="1" i="1" dirty="0"/>
              <a:t> : </a:t>
            </a:r>
            <a:r>
              <a:rPr lang="id-ID" dirty="0"/>
              <a:t>Waktu Selesai paling awal suatu kegiatan. EF suatu kegiatan terdahulu = ES kegiatan berikutnya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b="1" dirty="0"/>
              <a:t>LS </a:t>
            </a:r>
            <a:r>
              <a:rPr lang="id-ID" b="1" i="1" dirty="0"/>
              <a:t>(latest  activity start time)</a:t>
            </a:r>
            <a:r>
              <a:rPr lang="en-US" b="1" i="1" dirty="0"/>
              <a:t> : </a:t>
            </a:r>
            <a:r>
              <a:rPr lang="id-ID" dirty="0"/>
              <a:t>Waktu paling lambat kegiatan boleh dimulai tanpa memperlambat proyek secara keseluruhan.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b="1" dirty="0"/>
              <a:t>LF </a:t>
            </a:r>
            <a:r>
              <a:rPr lang="id-ID" b="1" i="1" dirty="0"/>
              <a:t>(latest activity finish time)</a:t>
            </a:r>
            <a:r>
              <a:rPr lang="en-US" b="1" i="1" dirty="0"/>
              <a:t> : </a:t>
            </a:r>
            <a:r>
              <a:rPr lang="id-ID" dirty="0"/>
              <a:t>Waktu paling lambat kegiatan diselesaikan tanpa memperlambat penyelesaian proyek.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 </a:t>
            </a:r>
            <a:r>
              <a:rPr lang="id-ID" b="1" dirty="0"/>
              <a:t>t </a:t>
            </a:r>
            <a:r>
              <a:rPr lang="id-ID" b="1" i="1" dirty="0"/>
              <a:t>(activity duration time)</a:t>
            </a:r>
            <a:r>
              <a:rPr lang="en-US" b="1" i="1" dirty="0"/>
              <a:t> :</a:t>
            </a:r>
            <a:r>
              <a:rPr lang="id-ID" dirty="0"/>
              <a:t>Kurun waktu yang diperlukan untuk suatu kegiatan (hari, minggu, bulan)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Asumsi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CPM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89696" y="23962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3</a:t>
            </a:r>
            <a:r>
              <a:rPr lang="id-ID" sz="2000" dirty="0"/>
              <a:t> asumsi dasar yaitu: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id-ID" sz="2000" dirty="0"/>
              <a:t>royek hanya memiliki satu </a:t>
            </a:r>
            <a:r>
              <a:rPr lang="id-ID" sz="2000" i="1" dirty="0"/>
              <a:t>initial event </a:t>
            </a:r>
            <a:r>
              <a:rPr lang="id-ID" sz="2000" dirty="0"/>
              <a:t>(start) dan satu </a:t>
            </a:r>
            <a:r>
              <a:rPr lang="id-ID" sz="2000" i="1" dirty="0"/>
              <a:t>terminal event </a:t>
            </a:r>
            <a:r>
              <a:rPr lang="id-ID" sz="2000" dirty="0"/>
              <a:t>(finish).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id-ID" sz="2000" dirty="0"/>
              <a:t>aat tercepat terjadinya </a:t>
            </a:r>
            <a:r>
              <a:rPr lang="id-ID" sz="2000" i="1" dirty="0"/>
              <a:t>initial event </a:t>
            </a:r>
            <a:r>
              <a:rPr lang="id-ID" sz="2000" dirty="0"/>
              <a:t>adalah hari ke-nol.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id-ID" sz="2000" dirty="0"/>
              <a:t>aat paling lambat terjadinya </a:t>
            </a:r>
            <a:r>
              <a:rPr lang="id-ID" sz="2000" i="1" dirty="0"/>
              <a:t>terminal event </a:t>
            </a:r>
            <a:r>
              <a:rPr lang="id-ID" sz="2000" dirty="0"/>
              <a:t>adalah LS = 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1884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2 model</a:t>
            </a:r>
          </a:p>
          <a:p>
            <a:r>
              <a:rPr lang="en-US" sz="3600" i="1" dirty="0" err="1"/>
              <a:t>penghitungan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9866" y="1492367"/>
            <a:ext cx="83724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id-ID" sz="2000" b="1" dirty="0"/>
              <a:t>Hitungan Maju</a:t>
            </a:r>
            <a:r>
              <a:rPr lang="en-US" sz="2000" b="1" dirty="0"/>
              <a:t> (Forward Pass)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Dimulai dari Start </a:t>
            </a:r>
            <a:r>
              <a:rPr lang="id-ID" sz="2000" i="1" dirty="0"/>
              <a:t>(initial event)</a:t>
            </a:r>
            <a:r>
              <a:rPr lang="id-ID" sz="2000" dirty="0"/>
              <a:t> menuju Finish </a:t>
            </a:r>
            <a:r>
              <a:rPr lang="id-ID" sz="2000" i="1" dirty="0"/>
              <a:t>(terminal event) </a:t>
            </a:r>
            <a:r>
              <a:rPr lang="id-ID" sz="2000" dirty="0"/>
              <a:t>untuk menghitung waktu penyelesaian tercepat suatu kegiatan</a:t>
            </a:r>
            <a:r>
              <a:rPr lang="id-ID" sz="2000" i="1" dirty="0"/>
              <a:t> </a:t>
            </a:r>
            <a:r>
              <a:rPr lang="id-ID" sz="2000" dirty="0"/>
              <a:t>(EF), waktu tercepat terjadinya kegiatan</a:t>
            </a:r>
            <a:r>
              <a:rPr lang="id-ID" sz="2000" i="1" dirty="0"/>
              <a:t> </a:t>
            </a:r>
            <a:r>
              <a:rPr lang="id-ID" sz="2000" dirty="0"/>
              <a:t>(ES) dan saat paling cepat dimulainya suatu peristiwa (E)</a:t>
            </a:r>
            <a:endParaRPr lang="en-US" sz="2000" dirty="0"/>
          </a:p>
          <a:p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Hitungan Mundur</a:t>
            </a:r>
            <a:r>
              <a:rPr lang="en-US" sz="2000" b="1" dirty="0"/>
              <a:t> (Backward Pass)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000" dirty="0"/>
              <a:t>Dimulai dari Finish menuju Start untuk mengidentifikasi saat paling lambat terjadinya suatu kegiatan (LF), waktu paling lambat terjadinya suatu kegiatan (LS) dan saat paling lambat suatu peristiwa terjadi (L).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8853" y="4970242"/>
            <a:ext cx="88035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d-ID" sz="2000" dirty="0"/>
              <a:t>Apabila kedua perhitungan tersebut telah selesai maka dapat diperoleh nilai </a:t>
            </a:r>
            <a:r>
              <a:rPr lang="id-ID" sz="2000" b="1" i="1" dirty="0"/>
              <a:t>Slack</a:t>
            </a:r>
            <a:r>
              <a:rPr lang="id-ID" sz="2000" b="1" dirty="0"/>
              <a:t> atau </a:t>
            </a:r>
            <a:r>
              <a:rPr lang="id-ID" sz="2000" b="1" i="1" dirty="0"/>
              <a:t>Float</a:t>
            </a:r>
            <a:r>
              <a:rPr lang="id-ID" sz="2000" dirty="0"/>
              <a:t> yang merupakan sejumlah kelonggaran waktu dan elastisitas dalam sebuah jaringan kerja.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91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786646" y="1292285"/>
            <a:ext cx="6040381" cy="3416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APAKAH JADWAL PROYEK </a:t>
            </a:r>
            <a:br>
              <a:rPr lang="en-US" sz="3600" dirty="0"/>
            </a:br>
            <a:r>
              <a:rPr lang="en-US" sz="6800" i="1" dirty="0"/>
              <a:t>PENTING?</a:t>
            </a:r>
            <a:endParaRPr lang="en-ID" sz="68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7" y="3814618"/>
            <a:ext cx="3228975" cy="495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1F439-6BE4-4390-B41A-48F63F0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62" y="1124368"/>
            <a:ext cx="5665289" cy="5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Forward pass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66363" y="1875009"/>
            <a:ext cx="81841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Kecuali kegiatan awal, maka suatu kegiatan baru dapat dimulai bila kegiatan yang mendahuluinya </a:t>
            </a:r>
            <a:r>
              <a:rPr lang="id-ID" sz="2000" i="1" dirty="0"/>
              <a:t>(predecessor)</a:t>
            </a:r>
            <a:r>
              <a:rPr lang="id-ID" sz="2000" dirty="0"/>
              <a:t> telah selesai.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Waktu selesai paling awal suatu kegiatan sama dengan waktu mulai paling awal, ditambah dengan kurun waktu kegiatan yang mendahuluinya.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id-ID" sz="2000" i="1" dirty="0"/>
              <a:t>EF(i-j)   = ES(i-j) + t (i-j)</a:t>
            </a:r>
            <a:endParaRPr lang="en-US" sz="2000" i="1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Bila suatu kegiatan memiliki dua atau lebih kegiatan-kegiatan terdahulu yang menggabung, maka waktu mulai paling awal (ES) kegiatan tersebut adalah sama dengan waktu selesai paling awal (EF) yang terbesar dari kegiatan terdahulu.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54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3019872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Backward pass</a:t>
            </a:r>
            <a:endParaRPr lang="en-ID" sz="6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C8B6-EC64-4636-8837-ECB828CF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" y="2610817"/>
            <a:ext cx="2754150" cy="2204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25588" y="2151491"/>
            <a:ext cx="80612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Waktu mulai paling akhir suatu kegiatan sama dengan waktu selesai paling akhir dikurangi kurun waktu berlangsungnya kegiatan yang bersangkutan.</a:t>
            </a:r>
            <a:endParaRPr lang="en-US" sz="2000" dirty="0"/>
          </a:p>
          <a:p>
            <a:r>
              <a:rPr lang="en-US" sz="2000" dirty="0"/>
              <a:t>			</a:t>
            </a:r>
            <a:r>
              <a:rPr lang="id-ID" sz="2000" i="1" dirty="0"/>
              <a:t>LS(i-j) = LF(i-j) – t</a:t>
            </a:r>
            <a:endParaRPr lang="en-US" sz="2000" i="1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Apabila suatu kegiatan terpecah menjadi 2 kegiatan atau lebih, maka waktu paling akhir (LF) kegiatan tersebut sama dengan waktu mulai paling akhir (LS) kegiatan berikutnya yang terkecil.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94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87602" y="797406"/>
            <a:ext cx="1573210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Contoh</a:t>
            </a:r>
            <a:endParaRPr lang="en-ID" sz="6800" i="1" dirty="0"/>
          </a:p>
        </p:txBody>
      </p:sp>
      <p:pic>
        <p:nvPicPr>
          <p:cNvPr id="7" name="Picture 3" descr="C:\Users\Moseica\Pictures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3837" y="1593229"/>
            <a:ext cx="7486074" cy="4202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429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87602" y="797406"/>
            <a:ext cx="2692326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kerja</a:t>
            </a:r>
            <a:endParaRPr lang="en-ID" sz="6800" i="1" dirty="0"/>
          </a:p>
        </p:txBody>
      </p:sp>
      <p:pic>
        <p:nvPicPr>
          <p:cNvPr id="6" name="Picture 3" descr="C:\Users\Moseica\Pictures\Pictur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824" y="1606876"/>
            <a:ext cx="7507339" cy="4340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52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00" y="1716058"/>
            <a:ext cx="7599575" cy="4174840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87602" y="797406"/>
            <a:ext cx="2692326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Forward pass</a:t>
            </a:r>
            <a:endParaRPr lang="en-ID" sz="6800" i="1" dirty="0"/>
          </a:p>
        </p:txBody>
      </p:sp>
    </p:spTree>
    <p:extLst>
      <p:ext uri="{BB962C8B-B14F-4D97-AF65-F5344CB8AC3E}">
        <p14:creationId xmlns:p14="http://schemas.microsoft.com/office/powerpoint/2010/main" val="3827801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87602" y="797406"/>
            <a:ext cx="2692326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Backward pass</a:t>
            </a:r>
            <a:endParaRPr lang="en-ID" sz="6800" i="1" dirty="0"/>
          </a:p>
        </p:txBody>
      </p:sp>
      <p:pic>
        <p:nvPicPr>
          <p:cNvPr id="7" name="Picture 3" descr="C:\Users\Moseica\Pictures\Pictur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742" y="1716058"/>
            <a:ext cx="7903191" cy="4479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2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87602" y="797406"/>
            <a:ext cx="2692326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Slack/Float</a:t>
            </a:r>
            <a:endParaRPr lang="en-ID" sz="6800" i="1" dirty="0"/>
          </a:p>
        </p:txBody>
      </p:sp>
      <p:pic>
        <p:nvPicPr>
          <p:cNvPr id="8" name="Picture 7" descr="C:\Users\Moseica\Pictures\Pictur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5916" y="1716058"/>
            <a:ext cx="8145439" cy="4338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689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87602" y="797406"/>
            <a:ext cx="2692326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Kesimpulan</a:t>
            </a:r>
            <a:endParaRPr lang="en-ID" sz="6800" i="1" dirty="0"/>
          </a:p>
        </p:txBody>
      </p:sp>
      <p:sp>
        <p:nvSpPr>
          <p:cNvPr id="2" name="Rectangle 1"/>
          <p:cNvSpPr/>
          <p:nvPr/>
        </p:nvSpPr>
        <p:spPr>
          <a:xfrm>
            <a:off x="2488441" y="2182786"/>
            <a:ext cx="6520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Kegiatan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 :</a:t>
            </a:r>
          </a:p>
          <a:p>
            <a:pPr lvl="1"/>
            <a:r>
              <a:rPr lang="en-US" sz="2800" dirty="0"/>
              <a:t>A, F, I, J</a:t>
            </a:r>
          </a:p>
          <a:p>
            <a:pPr lvl="1"/>
            <a:endParaRPr lang="en-US" sz="2800" dirty="0"/>
          </a:p>
          <a:p>
            <a:r>
              <a:rPr lang="en-US" sz="2800" b="1" dirty="0" err="1"/>
              <a:t>Jalur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 :</a:t>
            </a:r>
          </a:p>
          <a:p>
            <a:pPr lvl="1"/>
            <a:r>
              <a:rPr lang="en-US" sz="2800" dirty="0"/>
              <a:t>1-6-11-14-15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105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2910689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Pentingnya</a:t>
            </a:r>
            <a:endParaRPr lang="en-US" sz="3600" dirty="0"/>
          </a:p>
          <a:p>
            <a:r>
              <a:rPr lang="en-US" sz="3600" dirty="0" err="1"/>
              <a:t>Jadwal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68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" y="2656537"/>
            <a:ext cx="3512023" cy="23283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6091" y="1978631"/>
            <a:ext cx="72196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Manajer proyek biasanya menganggap penyerahan hasil tepat pa</a:t>
            </a:r>
            <a:r>
              <a:rPr lang="en-US" sz="2000" dirty="0"/>
              <a:t>a</a:t>
            </a:r>
            <a:r>
              <a:rPr lang="id-ID" sz="2000" dirty="0"/>
              <a:t>da waktunya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 tantangan y</a:t>
            </a:r>
            <a:r>
              <a:rPr lang="en-US" sz="2000" dirty="0"/>
              <a:t>an</a:t>
            </a:r>
            <a:r>
              <a:rPr lang="id-ID" sz="2000" dirty="0"/>
              <a:t>g p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in</a:t>
            </a:r>
            <a:r>
              <a:rPr lang="id-ID" sz="2000" dirty="0"/>
              <a:t>g besar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Isu mengenai jadwal m</a:t>
            </a:r>
            <a:r>
              <a:rPr lang="en-US" sz="2000" dirty="0"/>
              <a:t>e</a:t>
            </a:r>
            <a:r>
              <a:rPr lang="id-ID" sz="2000" dirty="0"/>
              <a:t>r</a:t>
            </a:r>
            <a:r>
              <a:rPr lang="en-US" sz="2000" dirty="0"/>
              <a:t>u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k</a:t>
            </a:r>
            <a:r>
              <a:rPr lang="en-US" sz="2000" dirty="0"/>
              <a:t>an</a:t>
            </a:r>
            <a:r>
              <a:rPr lang="id-ID" sz="2000" dirty="0"/>
              <a:t> sebab utama terjadinya konflik dlm proyek, khususnya pd paruh kedua jalannya proyek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Waktu m</a:t>
            </a:r>
            <a:r>
              <a:rPr lang="en-US" sz="2000" dirty="0"/>
              <a:t>e</a:t>
            </a:r>
            <a:r>
              <a:rPr lang="id-ID" sz="2000" dirty="0"/>
              <a:t>r</a:t>
            </a:r>
            <a:r>
              <a:rPr lang="en-US" sz="2000" dirty="0"/>
              <a:t>u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k</a:t>
            </a:r>
            <a:r>
              <a:rPr lang="en-US" sz="2000" dirty="0"/>
              <a:t>an</a:t>
            </a:r>
            <a:r>
              <a:rPr lang="id-ID" sz="2000" dirty="0"/>
              <a:t> besaran y</a:t>
            </a:r>
            <a:r>
              <a:rPr lang="en-US" sz="2000" dirty="0"/>
              <a:t>an</a:t>
            </a:r>
            <a:r>
              <a:rPr lang="id-ID" sz="2000" dirty="0"/>
              <a:t>g p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in</a:t>
            </a:r>
            <a:r>
              <a:rPr lang="id-ID" sz="2000" dirty="0"/>
              <a:t>g tidak fleksibel; waktu akan berlalu apapun y</a:t>
            </a:r>
            <a:r>
              <a:rPr lang="en-US" sz="2000" dirty="0"/>
              <a:t>an</a:t>
            </a:r>
            <a:r>
              <a:rPr lang="id-ID" sz="2000" dirty="0"/>
              <a:t>g terjadi pada proyek</a:t>
            </a:r>
            <a:r>
              <a:rPr lang="en-US" sz="2000" dirty="0"/>
              <a:t>.</a:t>
            </a:r>
            <a:r>
              <a:rPr lang="id-ID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2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2910689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Intensitas</a:t>
            </a:r>
            <a:r>
              <a:rPr lang="en-US" sz="3600" dirty="0"/>
              <a:t> </a:t>
            </a:r>
            <a:r>
              <a:rPr lang="en-US" sz="3600" dirty="0" err="1"/>
              <a:t>konflik</a:t>
            </a:r>
            <a:r>
              <a:rPr lang="en-US" sz="3600" dirty="0"/>
              <a:t> </a:t>
            </a:r>
            <a:r>
              <a:rPr lang="en-US" sz="3600" dirty="0" err="1"/>
              <a:t>selama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6800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5629" y="1692165"/>
            <a:ext cx="838804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6BA9D-09E9-4F55-BA57-A74389E39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" y="2483138"/>
            <a:ext cx="3517622" cy="35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2910689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Konflik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jadwal</a:t>
            </a:r>
            <a:endParaRPr lang="en-ID" sz="6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86BA9D-09E9-4F55-BA57-A74389E39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" y="2483138"/>
            <a:ext cx="3517622" cy="35176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23338" y="1490373"/>
            <a:ext cx="74861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Penyebab konflik: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Individual </a:t>
            </a:r>
            <a:r>
              <a:rPr lang="id-ID" sz="2000" i="1" dirty="0"/>
              <a:t>work style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Perbedaan budaya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Indikator tipe Myers-Briggs berfokus pd perilaku individu terhadap struktur dan tengat </a:t>
            </a:r>
            <a:r>
              <a:rPr lang="id-ID" sz="2000" i="1" dirty="0"/>
              <a:t>(deadline)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B</a:t>
            </a:r>
            <a:r>
              <a:rPr lang="en-US" sz="2000" dirty="0"/>
              <a:t>e</a:t>
            </a:r>
            <a:r>
              <a:rPr lang="id-ID" sz="2000" dirty="0"/>
              <a:t>b</a:t>
            </a:r>
            <a:r>
              <a:rPr lang="en-US" sz="2000" dirty="0"/>
              <a:t>e</a:t>
            </a:r>
            <a:r>
              <a:rPr lang="id-ID" sz="2000" dirty="0"/>
              <a:t>r</a:t>
            </a:r>
            <a:r>
              <a:rPr lang="en-US" sz="2000" dirty="0"/>
              <a:t>a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 individu memilih u</a:t>
            </a:r>
            <a:r>
              <a:rPr lang="en-US" sz="2000" dirty="0"/>
              <a:t>n</a:t>
            </a:r>
            <a:r>
              <a:rPr lang="id-ID" sz="2000" dirty="0"/>
              <a:t>t</a:t>
            </a:r>
            <a:r>
              <a:rPr lang="en-US" sz="2000" dirty="0"/>
              <a:t>u</a:t>
            </a:r>
            <a:r>
              <a:rPr lang="id-ID" sz="2000" dirty="0"/>
              <a:t>k mengikuti jadwal dan memenuhi teng</a:t>
            </a:r>
            <a:r>
              <a:rPr lang="en-US" sz="2000" dirty="0"/>
              <a:t>g</a:t>
            </a:r>
            <a:r>
              <a:rPr lang="id-ID" sz="2000" dirty="0"/>
              <a:t>at sementara b</a:t>
            </a:r>
            <a:r>
              <a:rPr lang="en-US" sz="2000" dirty="0"/>
              <a:t>e</a:t>
            </a:r>
            <a:r>
              <a:rPr lang="id-ID" sz="2000" dirty="0"/>
              <a:t>b</a:t>
            </a:r>
            <a:r>
              <a:rPr lang="en-US" sz="2000" dirty="0"/>
              <a:t>e</a:t>
            </a:r>
            <a:r>
              <a:rPr lang="id-ID" sz="2000" dirty="0"/>
              <a:t>r</a:t>
            </a:r>
            <a:r>
              <a:rPr lang="en-US" sz="2000" dirty="0"/>
              <a:t>a</a:t>
            </a:r>
            <a:r>
              <a:rPr lang="id-ID" sz="2000" dirty="0"/>
              <a:t>p</a:t>
            </a:r>
            <a:r>
              <a:rPr lang="en-US" sz="2000" dirty="0"/>
              <a:t>a</a:t>
            </a:r>
            <a:r>
              <a:rPr lang="id-ID" sz="2000" dirty="0"/>
              <a:t> individu y</a:t>
            </a:r>
            <a:r>
              <a:rPr lang="en-US" sz="2000" dirty="0"/>
              <a:t>an</a:t>
            </a:r>
            <a:r>
              <a:rPr lang="id-ID" sz="2000" dirty="0"/>
              <a:t>g lain tidak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Perbedaan budaya bahkan u</a:t>
            </a:r>
            <a:r>
              <a:rPr lang="en-US" sz="2000" dirty="0"/>
              <a:t>n</a:t>
            </a:r>
            <a:r>
              <a:rPr lang="id-ID" sz="2000" dirty="0"/>
              <a:t>t</a:t>
            </a:r>
            <a:r>
              <a:rPr lang="en-US" sz="2000" dirty="0"/>
              <a:t>u</a:t>
            </a:r>
            <a:r>
              <a:rPr lang="id-ID" sz="2000" dirty="0"/>
              <a:t>k negara yang sama akan mempunyai perilaku yg berbeda terhadap jadwal</a:t>
            </a:r>
          </a:p>
        </p:txBody>
      </p:sp>
    </p:spTree>
    <p:extLst>
      <p:ext uri="{BB962C8B-B14F-4D97-AF65-F5344CB8AC3E}">
        <p14:creationId xmlns:p14="http://schemas.microsoft.com/office/powerpoint/2010/main" val="13238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957" y="1388688"/>
            <a:ext cx="6685427" cy="2145086"/>
          </a:xfrm>
        </p:spPr>
        <p:txBody>
          <a:bodyPr/>
          <a:lstStyle/>
          <a:p>
            <a:r>
              <a:rPr lang="en-US" b="1" i="0" dirty="0" err="1"/>
              <a:t>Manajemen</a:t>
            </a:r>
            <a:r>
              <a:rPr lang="en-US" b="1" i="0" dirty="0"/>
              <a:t> </a:t>
            </a:r>
            <a:r>
              <a:rPr lang="en-US" b="1" i="0" dirty="0" err="1"/>
              <a:t>Waktu</a:t>
            </a:r>
            <a:r>
              <a:rPr lang="en-US" b="1" i="0" dirty="0"/>
              <a:t> </a:t>
            </a:r>
            <a:r>
              <a:rPr lang="en-US" b="1" i="0" dirty="0" err="1"/>
              <a:t>Proyek</a:t>
            </a:r>
            <a:endParaRPr lang="en-ID" b="1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6227096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6 Proses </a:t>
            </a:r>
          </a:p>
          <a:p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Waktu</a:t>
            </a:r>
            <a:endParaRPr lang="en-ID" sz="6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" y="2656537"/>
            <a:ext cx="3512023" cy="23283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4285" y="1692165"/>
            <a:ext cx="72833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Definisi aktivitas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id-ID" sz="2000" dirty="0"/>
              <a:t> identifikasi aktivitas khusus y</a:t>
            </a:r>
            <a:r>
              <a:rPr lang="en-US" sz="2000" dirty="0"/>
              <a:t>an</a:t>
            </a:r>
            <a:r>
              <a:rPr lang="id-ID" sz="2000" dirty="0"/>
              <a:t>g hrs dilakukan oleh anggota tim proyek dan stakeholder u</a:t>
            </a:r>
            <a:r>
              <a:rPr lang="en-US" sz="2000" dirty="0"/>
              <a:t>n</a:t>
            </a:r>
            <a:r>
              <a:rPr lang="id-ID" sz="2000" dirty="0"/>
              <a:t>t</a:t>
            </a:r>
            <a:r>
              <a:rPr lang="en-US" sz="2000" dirty="0"/>
              <a:t>u</a:t>
            </a:r>
            <a:r>
              <a:rPr lang="id-ID" sz="2000" dirty="0"/>
              <a:t>k menghasilkan </a:t>
            </a:r>
            <a:r>
              <a:rPr lang="id-ID" sz="2000" i="1" dirty="0"/>
              <a:t>deliverables</a:t>
            </a:r>
            <a:r>
              <a:rPr lang="en-US" sz="2000" i="1" dirty="0"/>
              <a:t>.</a:t>
            </a:r>
            <a:endParaRPr lang="id-ID" sz="2000" i="1" dirty="0"/>
          </a:p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Pengurutan aktivitas (activity sequencing)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id-ID" sz="2000" dirty="0"/>
              <a:t> identifikasi dan dokumentasi keterkaitan antar aktivitas proyek</a:t>
            </a:r>
            <a:r>
              <a:rPr lang="en-US" sz="2000" dirty="0"/>
              <a:t>.</a:t>
            </a:r>
            <a:endParaRPr lang="id-ID" sz="2000" dirty="0"/>
          </a:p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Estimasi sumberdaya 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 setiap aktivitas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id-ID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Estimasi durasi aktivitas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Pembuatan jadwal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id-ID" sz="2000" dirty="0"/>
              <a:t> analisis urutan aktivitas, analisis estimasi sumberdaya utk setiap aktivitas, dan analisis durasi aktivitas utk membuat jadwal proyek</a:t>
            </a:r>
            <a:r>
              <a:rPr lang="en-US" sz="2000" dirty="0"/>
              <a:t>.</a:t>
            </a:r>
            <a:endParaRPr lang="id-ID" sz="2000" dirty="0"/>
          </a:p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Pengendalian jadwal</a:t>
            </a:r>
            <a:r>
              <a:rPr lang="id-ID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id-ID" sz="2000" dirty="0"/>
              <a:t> pengendalian dan pengaturan perubahan jadwal proyek</a:t>
            </a:r>
            <a:r>
              <a:rPr lang="en-US" sz="2000" dirty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304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5716" y="1692165"/>
            <a:ext cx="2241950" cy="91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Aktivitas</a:t>
            </a:r>
            <a:endParaRPr lang="en-ID" sz="68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E1DCB-FE72-44FA-95EB-14685FD4E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2" y="2292824"/>
            <a:ext cx="3016880" cy="3016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2596" y="1893384"/>
            <a:ext cx="8252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d-ID" sz="2000" dirty="0"/>
              <a:t>Aktivitas atau tugas ad</a:t>
            </a:r>
            <a:r>
              <a:rPr lang="en-US" sz="2000" dirty="0"/>
              <a:t>a</a:t>
            </a:r>
            <a:r>
              <a:rPr lang="id-ID" sz="2000" dirty="0"/>
              <a:t>l</a:t>
            </a:r>
            <a:r>
              <a:rPr lang="en-US" sz="2000" dirty="0"/>
              <a:t>ah</a:t>
            </a:r>
            <a:r>
              <a:rPr lang="id-ID" sz="2000" dirty="0"/>
              <a:t> elemen pekerjaan yg biasanya ditemukan pd WBS yg membutuhkan durasi, biaya, dan sumberdaya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d-ID" sz="2000" dirty="0"/>
              <a:t>Jadwal proyek m</a:t>
            </a:r>
            <a:r>
              <a:rPr lang="en-US" sz="2000" dirty="0" err="1"/>
              <a:t>en</a:t>
            </a:r>
            <a:r>
              <a:rPr lang="id-ID" sz="2000" dirty="0"/>
              <a:t>j</a:t>
            </a:r>
            <a:r>
              <a:rPr lang="en-US" sz="2000" dirty="0"/>
              <a:t>a</a:t>
            </a:r>
            <a:r>
              <a:rPr lang="id-ID" sz="2000" dirty="0"/>
              <a:t>d</a:t>
            </a:r>
            <a:r>
              <a:rPr lang="en-US" sz="2000" dirty="0" err="1"/>
              <a:t>i</a:t>
            </a:r>
            <a:r>
              <a:rPr lang="id-ID" sz="2000" dirty="0"/>
              <a:t> dokumen mendasar yg mengawali proyek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d-ID" sz="2000" dirty="0"/>
              <a:t>Project charter mencakup tanggal mulai dan berakhirnya proyek, juga mengenai informasi anggaran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d-ID" sz="2000" dirty="0"/>
              <a:t>Pernyataan lingkup dan WBS membantu b</a:t>
            </a:r>
            <a:r>
              <a:rPr lang="en-US" sz="2000" dirty="0"/>
              <a:t>a</a:t>
            </a:r>
            <a:r>
              <a:rPr lang="id-ID" sz="2000" dirty="0"/>
              <a:t>g</a:t>
            </a:r>
            <a:r>
              <a:rPr lang="en-US" sz="2000" dirty="0" err="1"/>
              <a:t>ai</a:t>
            </a:r>
            <a:r>
              <a:rPr lang="id-ID" sz="2000" dirty="0"/>
              <a:t>m</a:t>
            </a:r>
            <a:r>
              <a:rPr lang="en-US" sz="2000" dirty="0"/>
              <a:t>a</a:t>
            </a:r>
            <a:r>
              <a:rPr lang="id-ID" sz="2000" dirty="0"/>
              <a:t>n</a:t>
            </a:r>
            <a:r>
              <a:rPr lang="en-US" sz="2000" dirty="0"/>
              <a:t>a</a:t>
            </a:r>
            <a:r>
              <a:rPr lang="id-ID" sz="2000" dirty="0"/>
              <a:t> proyek akan dilaksanakan</a:t>
            </a:r>
            <a:r>
              <a:rPr lang="en-US" sz="2000" dirty="0"/>
              <a:t>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d-ID" sz="2000" dirty="0"/>
              <a:t>Definisi aktivitas mencakup pengembangan WBS yg lbh rinci dan penjelasan yg mendukung pengertian ttg bgmn pekerjaan akan dilakukan, shg dpt dibuat estimasi biaya dan durasi pekerjaan yg realistis</a:t>
            </a:r>
          </a:p>
        </p:txBody>
      </p:sp>
    </p:spTree>
    <p:extLst>
      <p:ext uri="{BB962C8B-B14F-4D97-AF65-F5344CB8AC3E}">
        <p14:creationId xmlns:p14="http://schemas.microsoft.com/office/powerpoint/2010/main" val="373219025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1837</Words>
  <Application>Microsoft Macintosh PowerPoint</Application>
  <PresentationFormat>Widescreen</PresentationFormat>
  <Paragraphs>192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Signika</vt:lpstr>
      <vt:lpstr>Wingdings</vt:lpstr>
      <vt:lpstr>1_Custom Design</vt:lpstr>
      <vt:lpstr>MANAJEMEN WAKTU</vt:lpstr>
      <vt:lpstr>Capaian Pembelajaran</vt:lpstr>
      <vt:lpstr>PowerPoint Presentation</vt:lpstr>
      <vt:lpstr>PowerPoint Presentation</vt:lpstr>
      <vt:lpstr>PowerPoint Presentation</vt:lpstr>
      <vt:lpstr>PowerPoint Presentation</vt:lpstr>
      <vt:lpstr>Manajemen Waktu Proyek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PERT Analisis</vt:lpstr>
      <vt:lpstr>PowerPoint Presentation</vt:lpstr>
      <vt:lpstr>PowerPoint Presentation</vt:lpstr>
      <vt:lpstr>PowerPoint Presentation</vt:lpstr>
      <vt:lpstr>Critical Path Method (CPM) Analisis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coe.udinus</cp:lastModifiedBy>
  <cp:revision>86</cp:revision>
  <dcterms:created xsi:type="dcterms:W3CDTF">2020-07-23T01:18:59Z</dcterms:created>
  <dcterms:modified xsi:type="dcterms:W3CDTF">2023-09-09T10:23:01Z</dcterms:modified>
</cp:coreProperties>
</file>