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8"/>
  </p:notesMasterIdLst>
  <p:sldIdLst>
    <p:sldId id="257" r:id="rId2"/>
    <p:sldId id="258" r:id="rId3"/>
    <p:sldId id="267" r:id="rId4"/>
    <p:sldId id="287" r:id="rId5"/>
    <p:sldId id="279" r:id="rId6"/>
    <p:sldId id="288" r:id="rId7"/>
    <p:sldId id="290" r:id="rId8"/>
    <p:sldId id="292" r:id="rId9"/>
    <p:sldId id="293" r:id="rId10"/>
    <p:sldId id="294" r:id="rId11"/>
    <p:sldId id="295" r:id="rId12"/>
    <p:sldId id="281" r:id="rId13"/>
    <p:sldId id="280" r:id="rId14"/>
    <p:sldId id="282" r:id="rId15"/>
    <p:sldId id="283" r:id="rId16"/>
    <p:sldId id="284" r:id="rId17"/>
    <p:sldId id="285" r:id="rId18"/>
    <p:sldId id="289" r:id="rId19"/>
    <p:sldId id="286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311" r:id="rId35"/>
    <p:sldId id="312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27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794" autoAdjust="0"/>
  </p:normalViewPr>
  <p:slideViewPr>
    <p:cSldViewPr snapToGrid="0">
      <p:cViewPr varScale="1">
        <p:scale>
          <a:sx n="111" d="100"/>
          <a:sy n="111" d="100"/>
        </p:scale>
        <p:origin x="6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tah Gymnastiar" userId="fc61073e033e6a32" providerId="LiveId" clId="{092E1CC4-0877-E345-98E8-699097495F9F}"/>
    <pc:docChg chg="custSel modSld">
      <pc:chgData name="Fattah Gymnastiar" userId="fc61073e033e6a32" providerId="LiveId" clId="{092E1CC4-0877-E345-98E8-699097495F9F}" dt="2023-09-09T10:28:57.231" v="105" actId="478"/>
      <pc:docMkLst>
        <pc:docMk/>
      </pc:docMkLst>
      <pc:sldChg chg="modSp mod">
        <pc:chgData name="Fattah Gymnastiar" userId="fc61073e033e6a32" providerId="LiveId" clId="{092E1CC4-0877-E345-98E8-699097495F9F}" dt="2023-09-09T10:24:10.265" v="52" actId="27636"/>
        <pc:sldMkLst>
          <pc:docMk/>
          <pc:sldMk cId="556541727" sldId="257"/>
        </pc:sldMkLst>
        <pc:spChg chg="mod">
          <ac:chgData name="Fattah Gymnastiar" userId="fc61073e033e6a32" providerId="LiveId" clId="{092E1CC4-0877-E345-98E8-699097495F9F}" dt="2023-09-09T10:23:58.216" v="29" actId="20577"/>
          <ac:spMkLst>
            <pc:docMk/>
            <pc:sldMk cId="556541727" sldId="257"/>
            <ac:spMk id="8" creationId="{106F9D41-8F07-4274-8BAF-C0886F6439C1}"/>
          </ac:spMkLst>
        </pc:spChg>
        <pc:spChg chg="mod">
          <ac:chgData name="Fattah Gymnastiar" userId="fc61073e033e6a32" providerId="LiveId" clId="{092E1CC4-0877-E345-98E8-699097495F9F}" dt="2023-09-09T10:24:10.265" v="52" actId="27636"/>
          <ac:spMkLst>
            <pc:docMk/>
            <pc:sldMk cId="556541727" sldId="257"/>
            <ac:spMk id="10" creationId="{6255887C-233F-4CCB-8162-74F2F25F242F}"/>
          </ac:spMkLst>
        </pc:spChg>
      </pc:sldChg>
      <pc:sldChg chg="delSp mod">
        <pc:chgData name="Fattah Gymnastiar" userId="fc61073e033e6a32" providerId="LiveId" clId="{092E1CC4-0877-E345-98E8-699097495F9F}" dt="2023-09-09T10:24:26.408" v="53" actId="478"/>
        <pc:sldMkLst>
          <pc:docMk/>
          <pc:sldMk cId="3303136128" sldId="258"/>
        </pc:sldMkLst>
        <pc:spChg chg="del">
          <ac:chgData name="Fattah Gymnastiar" userId="fc61073e033e6a32" providerId="LiveId" clId="{092E1CC4-0877-E345-98E8-699097495F9F}" dt="2023-09-09T10:24:26.408" v="53" actId="478"/>
          <ac:spMkLst>
            <pc:docMk/>
            <pc:sldMk cId="3303136128" sldId="258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4:26.408" v="53" actId="478"/>
          <ac:spMkLst>
            <pc:docMk/>
            <pc:sldMk cId="3303136128" sldId="25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4:32.397" v="54" actId="478"/>
        <pc:sldMkLst>
          <pc:docMk/>
          <pc:sldMk cId="4095824276" sldId="267"/>
        </pc:sldMkLst>
        <pc:spChg chg="del">
          <ac:chgData name="Fattah Gymnastiar" userId="fc61073e033e6a32" providerId="LiveId" clId="{092E1CC4-0877-E345-98E8-699097495F9F}" dt="2023-09-09T10:24:32.397" v="54" actId="478"/>
          <ac:spMkLst>
            <pc:docMk/>
            <pc:sldMk cId="4095824276" sldId="267"/>
            <ac:spMk id="6" creationId="{F6D19557-6CB7-425A-9E52-303B6684CFC7}"/>
          </ac:spMkLst>
        </pc:spChg>
        <pc:spChg chg="del">
          <ac:chgData name="Fattah Gymnastiar" userId="fc61073e033e6a32" providerId="LiveId" clId="{092E1CC4-0877-E345-98E8-699097495F9F}" dt="2023-09-09T10:24:32.397" v="54" actId="478"/>
          <ac:spMkLst>
            <pc:docMk/>
            <pc:sldMk cId="4095824276" sldId="267"/>
            <ac:spMk id="7" creationId="{31B54BE8-4384-4EB5-87DF-4FF8DD1791DD}"/>
          </ac:spMkLst>
        </pc:spChg>
      </pc:sldChg>
      <pc:sldChg chg="delSp mod">
        <pc:chgData name="Fattah Gymnastiar" userId="fc61073e033e6a32" providerId="LiveId" clId="{092E1CC4-0877-E345-98E8-699097495F9F}" dt="2023-09-09T10:24:40.797" v="56" actId="478"/>
        <pc:sldMkLst>
          <pc:docMk/>
          <pc:sldMk cId="919333434" sldId="279"/>
        </pc:sldMkLst>
        <pc:spChg chg="del">
          <ac:chgData name="Fattah Gymnastiar" userId="fc61073e033e6a32" providerId="LiveId" clId="{092E1CC4-0877-E345-98E8-699097495F9F}" dt="2023-09-09T10:24:40.797" v="56" actId="478"/>
          <ac:spMkLst>
            <pc:docMk/>
            <pc:sldMk cId="919333434" sldId="279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4:40.797" v="56" actId="478"/>
          <ac:spMkLst>
            <pc:docMk/>
            <pc:sldMk cId="919333434" sldId="27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13.768" v="64" actId="478"/>
        <pc:sldMkLst>
          <pc:docMk/>
          <pc:sldMk cId="1790570035" sldId="280"/>
        </pc:sldMkLst>
        <pc:spChg chg="del">
          <ac:chgData name="Fattah Gymnastiar" userId="fc61073e033e6a32" providerId="LiveId" clId="{092E1CC4-0877-E345-98E8-699097495F9F}" dt="2023-09-09T10:25:13.768" v="64" actId="478"/>
          <ac:spMkLst>
            <pc:docMk/>
            <pc:sldMk cId="1790570035" sldId="280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13.768" v="64" actId="478"/>
          <ac:spMkLst>
            <pc:docMk/>
            <pc:sldMk cId="1790570035" sldId="28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10.368" v="63" actId="478"/>
        <pc:sldMkLst>
          <pc:docMk/>
          <pc:sldMk cId="225819519" sldId="281"/>
        </pc:sldMkLst>
        <pc:spChg chg="del">
          <ac:chgData name="Fattah Gymnastiar" userId="fc61073e033e6a32" providerId="LiveId" clId="{092E1CC4-0877-E345-98E8-699097495F9F}" dt="2023-09-09T10:25:10.368" v="63" actId="478"/>
          <ac:spMkLst>
            <pc:docMk/>
            <pc:sldMk cId="225819519" sldId="281"/>
            <ac:spMk id="8" creationId="{CCEB1F4C-B5C6-43DE-8026-8E0904F8FF6F}"/>
          </ac:spMkLst>
        </pc:spChg>
        <pc:spChg chg="del">
          <ac:chgData name="Fattah Gymnastiar" userId="fc61073e033e6a32" providerId="LiveId" clId="{092E1CC4-0877-E345-98E8-699097495F9F}" dt="2023-09-09T10:25:10.368" v="63" actId="478"/>
          <ac:spMkLst>
            <pc:docMk/>
            <pc:sldMk cId="225819519" sldId="281"/>
            <ac:spMk id="10" creationId="{A3C77C46-48DC-4292-9F46-3EF9BD5607B6}"/>
          </ac:spMkLst>
        </pc:spChg>
      </pc:sldChg>
      <pc:sldChg chg="delSp mod">
        <pc:chgData name="Fattah Gymnastiar" userId="fc61073e033e6a32" providerId="LiveId" clId="{092E1CC4-0877-E345-98E8-699097495F9F}" dt="2023-09-09T10:25:21.453" v="65" actId="478"/>
        <pc:sldMkLst>
          <pc:docMk/>
          <pc:sldMk cId="4285023485" sldId="282"/>
        </pc:sldMkLst>
        <pc:spChg chg="del">
          <ac:chgData name="Fattah Gymnastiar" userId="fc61073e033e6a32" providerId="LiveId" clId="{092E1CC4-0877-E345-98E8-699097495F9F}" dt="2023-09-09T10:25:21.453" v="65" actId="478"/>
          <ac:spMkLst>
            <pc:docMk/>
            <pc:sldMk cId="4285023485" sldId="282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21.453" v="65" actId="478"/>
          <ac:spMkLst>
            <pc:docMk/>
            <pc:sldMk cId="4285023485" sldId="28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25.491" v="66" actId="478"/>
        <pc:sldMkLst>
          <pc:docMk/>
          <pc:sldMk cId="197116159" sldId="283"/>
        </pc:sldMkLst>
        <pc:spChg chg="del">
          <ac:chgData name="Fattah Gymnastiar" userId="fc61073e033e6a32" providerId="LiveId" clId="{092E1CC4-0877-E345-98E8-699097495F9F}" dt="2023-09-09T10:25:25.491" v="66" actId="478"/>
          <ac:spMkLst>
            <pc:docMk/>
            <pc:sldMk cId="197116159" sldId="283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25.491" v="66" actId="478"/>
          <ac:spMkLst>
            <pc:docMk/>
            <pc:sldMk cId="197116159" sldId="28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32.219" v="67" actId="478"/>
        <pc:sldMkLst>
          <pc:docMk/>
          <pc:sldMk cId="244602212" sldId="284"/>
        </pc:sldMkLst>
        <pc:spChg chg="del">
          <ac:chgData name="Fattah Gymnastiar" userId="fc61073e033e6a32" providerId="LiveId" clId="{092E1CC4-0877-E345-98E8-699097495F9F}" dt="2023-09-09T10:25:32.219" v="67" actId="478"/>
          <ac:spMkLst>
            <pc:docMk/>
            <pc:sldMk cId="244602212" sldId="284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32.219" v="67" actId="478"/>
          <ac:spMkLst>
            <pc:docMk/>
            <pc:sldMk cId="244602212" sldId="28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35.671" v="68" actId="478"/>
        <pc:sldMkLst>
          <pc:docMk/>
          <pc:sldMk cId="2204658090" sldId="285"/>
        </pc:sldMkLst>
        <pc:spChg chg="del">
          <ac:chgData name="Fattah Gymnastiar" userId="fc61073e033e6a32" providerId="LiveId" clId="{092E1CC4-0877-E345-98E8-699097495F9F}" dt="2023-09-09T10:25:35.671" v="68" actId="478"/>
          <ac:spMkLst>
            <pc:docMk/>
            <pc:sldMk cId="2204658090" sldId="285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35.671" v="68" actId="478"/>
          <ac:spMkLst>
            <pc:docMk/>
            <pc:sldMk cId="2204658090" sldId="28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42.800" v="70" actId="478"/>
        <pc:sldMkLst>
          <pc:docMk/>
          <pc:sldMk cId="3863838822" sldId="286"/>
        </pc:sldMkLst>
        <pc:spChg chg="del">
          <ac:chgData name="Fattah Gymnastiar" userId="fc61073e033e6a32" providerId="LiveId" clId="{092E1CC4-0877-E345-98E8-699097495F9F}" dt="2023-09-09T10:25:42.800" v="70" actId="478"/>
          <ac:spMkLst>
            <pc:docMk/>
            <pc:sldMk cId="3863838822" sldId="286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42.800" v="70" actId="478"/>
          <ac:spMkLst>
            <pc:docMk/>
            <pc:sldMk cId="3863838822" sldId="28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4:36.185" v="55" actId="478"/>
        <pc:sldMkLst>
          <pc:docMk/>
          <pc:sldMk cId="1247527651" sldId="287"/>
        </pc:sldMkLst>
        <pc:spChg chg="del">
          <ac:chgData name="Fattah Gymnastiar" userId="fc61073e033e6a32" providerId="LiveId" clId="{092E1CC4-0877-E345-98E8-699097495F9F}" dt="2023-09-09T10:24:36.185" v="55" actId="478"/>
          <ac:spMkLst>
            <pc:docMk/>
            <pc:sldMk cId="1247527651" sldId="287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4:36.185" v="55" actId="478"/>
          <ac:spMkLst>
            <pc:docMk/>
            <pc:sldMk cId="1247527651" sldId="28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4:46.419" v="57" actId="478"/>
        <pc:sldMkLst>
          <pc:docMk/>
          <pc:sldMk cId="931573785" sldId="288"/>
        </pc:sldMkLst>
        <pc:spChg chg="del">
          <ac:chgData name="Fattah Gymnastiar" userId="fc61073e033e6a32" providerId="LiveId" clId="{092E1CC4-0877-E345-98E8-699097495F9F}" dt="2023-09-09T10:24:46.419" v="57" actId="478"/>
          <ac:spMkLst>
            <pc:docMk/>
            <pc:sldMk cId="931573785" sldId="288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4:46.419" v="57" actId="478"/>
          <ac:spMkLst>
            <pc:docMk/>
            <pc:sldMk cId="931573785" sldId="28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39.313" v="69" actId="478"/>
        <pc:sldMkLst>
          <pc:docMk/>
          <pc:sldMk cId="3958881004" sldId="289"/>
        </pc:sldMkLst>
        <pc:spChg chg="del">
          <ac:chgData name="Fattah Gymnastiar" userId="fc61073e033e6a32" providerId="LiveId" clId="{092E1CC4-0877-E345-98E8-699097495F9F}" dt="2023-09-09T10:25:39.313" v="69" actId="478"/>
          <ac:spMkLst>
            <pc:docMk/>
            <pc:sldMk cId="3958881004" sldId="289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39.313" v="69" actId="478"/>
          <ac:spMkLst>
            <pc:docMk/>
            <pc:sldMk cId="3958881004" sldId="28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4:49.714" v="58" actId="478"/>
        <pc:sldMkLst>
          <pc:docMk/>
          <pc:sldMk cId="4236198050" sldId="290"/>
        </pc:sldMkLst>
        <pc:spChg chg="del">
          <ac:chgData name="Fattah Gymnastiar" userId="fc61073e033e6a32" providerId="LiveId" clId="{092E1CC4-0877-E345-98E8-699097495F9F}" dt="2023-09-09T10:24:49.714" v="58" actId="478"/>
          <ac:spMkLst>
            <pc:docMk/>
            <pc:sldMk cId="4236198050" sldId="290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4:49.714" v="58" actId="478"/>
          <ac:spMkLst>
            <pc:docMk/>
            <pc:sldMk cId="4236198050" sldId="29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4:53.438" v="59" actId="478"/>
        <pc:sldMkLst>
          <pc:docMk/>
          <pc:sldMk cId="4132166487" sldId="292"/>
        </pc:sldMkLst>
        <pc:spChg chg="del">
          <ac:chgData name="Fattah Gymnastiar" userId="fc61073e033e6a32" providerId="LiveId" clId="{092E1CC4-0877-E345-98E8-699097495F9F}" dt="2023-09-09T10:24:53.438" v="59" actId="478"/>
          <ac:spMkLst>
            <pc:docMk/>
            <pc:sldMk cId="4132166487" sldId="292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4:53.438" v="59" actId="478"/>
          <ac:spMkLst>
            <pc:docMk/>
            <pc:sldMk cId="4132166487" sldId="29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4:56.941" v="60" actId="478"/>
        <pc:sldMkLst>
          <pc:docMk/>
          <pc:sldMk cId="2257363257" sldId="293"/>
        </pc:sldMkLst>
        <pc:spChg chg="del">
          <ac:chgData name="Fattah Gymnastiar" userId="fc61073e033e6a32" providerId="LiveId" clId="{092E1CC4-0877-E345-98E8-699097495F9F}" dt="2023-09-09T10:24:56.941" v="60" actId="478"/>
          <ac:spMkLst>
            <pc:docMk/>
            <pc:sldMk cId="2257363257" sldId="293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4:56.941" v="60" actId="478"/>
          <ac:spMkLst>
            <pc:docMk/>
            <pc:sldMk cId="2257363257" sldId="29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00.783" v="61" actId="478"/>
        <pc:sldMkLst>
          <pc:docMk/>
          <pc:sldMk cId="2016040661" sldId="294"/>
        </pc:sldMkLst>
        <pc:spChg chg="del">
          <ac:chgData name="Fattah Gymnastiar" userId="fc61073e033e6a32" providerId="LiveId" clId="{092E1CC4-0877-E345-98E8-699097495F9F}" dt="2023-09-09T10:25:00.783" v="61" actId="478"/>
          <ac:spMkLst>
            <pc:docMk/>
            <pc:sldMk cId="2016040661" sldId="294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00.783" v="61" actId="478"/>
          <ac:spMkLst>
            <pc:docMk/>
            <pc:sldMk cId="2016040661" sldId="29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06.102" v="62" actId="478"/>
        <pc:sldMkLst>
          <pc:docMk/>
          <pc:sldMk cId="1998171351" sldId="295"/>
        </pc:sldMkLst>
        <pc:spChg chg="del">
          <ac:chgData name="Fattah Gymnastiar" userId="fc61073e033e6a32" providerId="LiveId" clId="{092E1CC4-0877-E345-98E8-699097495F9F}" dt="2023-09-09T10:25:06.102" v="62" actId="478"/>
          <ac:spMkLst>
            <pc:docMk/>
            <pc:sldMk cId="1998171351" sldId="295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06.102" v="62" actId="478"/>
          <ac:spMkLst>
            <pc:docMk/>
            <pc:sldMk cId="1998171351" sldId="29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47.033" v="71" actId="478"/>
        <pc:sldMkLst>
          <pc:docMk/>
          <pc:sldMk cId="3271042991" sldId="296"/>
        </pc:sldMkLst>
        <pc:spChg chg="del">
          <ac:chgData name="Fattah Gymnastiar" userId="fc61073e033e6a32" providerId="LiveId" clId="{092E1CC4-0877-E345-98E8-699097495F9F}" dt="2023-09-09T10:25:47.033" v="71" actId="478"/>
          <ac:spMkLst>
            <pc:docMk/>
            <pc:sldMk cId="3271042991" sldId="296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47.033" v="71" actId="478"/>
          <ac:spMkLst>
            <pc:docMk/>
            <pc:sldMk cId="3271042991" sldId="29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52.617" v="72" actId="478"/>
        <pc:sldMkLst>
          <pc:docMk/>
          <pc:sldMk cId="856765650" sldId="297"/>
        </pc:sldMkLst>
        <pc:spChg chg="del">
          <ac:chgData name="Fattah Gymnastiar" userId="fc61073e033e6a32" providerId="LiveId" clId="{092E1CC4-0877-E345-98E8-699097495F9F}" dt="2023-09-09T10:25:52.617" v="72" actId="478"/>
          <ac:spMkLst>
            <pc:docMk/>
            <pc:sldMk cId="856765650" sldId="297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52.617" v="72" actId="478"/>
          <ac:spMkLst>
            <pc:docMk/>
            <pc:sldMk cId="856765650" sldId="29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5:55.716" v="73" actId="478"/>
        <pc:sldMkLst>
          <pc:docMk/>
          <pc:sldMk cId="1611600253" sldId="298"/>
        </pc:sldMkLst>
        <pc:spChg chg="del">
          <ac:chgData name="Fattah Gymnastiar" userId="fc61073e033e6a32" providerId="LiveId" clId="{092E1CC4-0877-E345-98E8-699097495F9F}" dt="2023-09-09T10:25:55.716" v="73" actId="478"/>
          <ac:spMkLst>
            <pc:docMk/>
            <pc:sldMk cId="1611600253" sldId="298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5:55.716" v="73" actId="478"/>
          <ac:spMkLst>
            <pc:docMk/>
            <pc:sldMk cId="1611600253" sldId="298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092E1CC4-0877-E345-98E8-699097495F9F}" dt="2023-09-09T10:25:59.551" v="76" actId="478"/>
        <pc:sldMkLst>
          <pc:docMk/>
          <pc:sldMk cId="2750200889" sldId="299"/>
        </pc:sldMkLst>
        <pc:spChg chg="del mod">
          <ac:chgData name="Fattah Gymnastiar" userId="fc61073e033e6a32" providerId="LiveId" clId="{092E1CC4-0877-E345-98E8-699097495F9F}" dt="2023-09-09T10:25:59.551" v="76" actId="478"/>
          <ac:spMkLst>
            <pc:docMk/>
            <pc:sldMk cId="2750200889" sldId="299"/>
            <ac:spMk id="80" creationId="{1E691D99-C86E-4F99-AA8C-3E3FC1E614C4}"/>
          </ac:spMkLst>
        </pc:spChg>
        <pc:spChg chg="del mod">
          <ac:chgData name="Fattah Gymnastiar" userId="fc61073e033e6a32" providerId="LiveId" clId="{092E1CC4-0877-E345-98E8-699097495F9F}" dt="2023-09-09T10:25:59.551" v="76" actId="478"/>
          <ac:spMkLst>
            <pc:docMk/>
            <pc:sldMk cId="2750200889" sldId="29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05.037" v="77" actId="478"/>
        <pc:sldMkLst>
          <pc:docMk/>
          <pc:sldMk cId="1628838500" sldId="300"/>
        </pc:sldMkLst>
        <pc:spChg chg="del">
          <ac:chgData name="Fattah Gymnastiar" userId="fc61073e033e6a32" providerId="LiveId" clId="{092E1CC4-0877-E345-98E8-699097495F9F}" dt="2023-09-09T10:26:05.037" v="77" actId="478"/>
          <ac:spMkLst>
            <pc:docMk/>
            <pc:sldMk cId="1628838500" sldId="300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05.037" v="77" actId="478"/>
          <ac:spMkLst>
            <pc:docMk/>
            <pc:sldMk cId="1628838500" sldId="30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08.639" v="78" actId="478"/>
        <pc:sldMkLst>
          <pc:docMk/>
          <pc:sldMk cId="4135125863" sldId="301"/>
        </pc:sldMkLst>
        <pc:spChg chg="del">
          <ac:chgData name="Fattah Gymnastiar" userId="fc61073e033e6a32" providerId="LiveId" clId="{092E1CC4-0877-E345-98E8-699097495F9F}" dt="2023-09-09T10:26:08.639" v="78" actId="478"/>
          <ac:spMkLst>
            <pc:docMk/>
            <pc:sldMk cId="4135125863" sldId="301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08.639" v="78" actId="478"/>
          <ac:spMkLst>
            <pc:docMk/>
            <pc:sldMk cId="4135125863" sldId="30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12.514" v="79" actId="478"/>
        <pc:sldMkLst>
          <pc:docMk/>
          <pc:sldMk cId="1124202684" sldId="302"/>
        </pc:sldMkLst>
        <pc:spChg chg="del">
          <ac:chgData name="Fattah Gymnastiar" userId="fc61073e033e6a32" providerId="LiveId" clId="{092E1CC4-0877-E345-98E8-699097495F9F}" dt="2023-09-09T10:26:12.514" v="79" actId="478"/>
          <ac:spMkLst>
            <pc:docMk/>
            <pc:sldMk cId="1124202684" sldId="302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12.514" v="79" actId="478"/>
          <ac:spMkLst>
            <pc:docMk/>
            <pc:sldMk cId="1124202684" sldId="30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17.806" v="80" actId="478"/>
        <pc:sldMkLst>
          <pc:docMk/>
          <pc:sldMk cId="1813127166" sldId="303"/>
        </pc:sldMkLst>
        <pc:spChg chg="del">
          <ac:chgData name="Fattah Gymnastiar" userId="fc61073e033e6a32" providerId="LiveId" clId="{092E1CC4-0877-E345-98E8-699097495F9F}" dt="2023-09-09T10:26:17.806" v="80" actId="478"/>
          <ac:spMkLst>
            <pc:docMk/>
            <pc:sldMk cId="1813127166" sldId="303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17.806" v="80" actId="478"/>
          <ac:spMkLst>
            <pc:docMk/>
            <pc:sldMk cId="1813127166" sldId="30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22.082" v="81" actId="478"/>
        <pc:sldMkLst>
          <pc:docMk/>
          <pc:sldMk cId="2015329736" sldId="304"/>
        </pc:sldMkLst>
        <pc:spChg chg="del">
          <ac:chgData name="Fattah Gymnastiar" userId="fc61073e033e6a32" providerId="LiveId" clId="{092E1CC4-0877-E345-98E8-699097495F9F}" dt="2023-09-09T10:26:22.082" v="81" actId="478"/>
          <ac:spMkLst>
            <pc:docMk/>
            <pc:sldMk cId="2015329736" sldId="304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22.082" v="81" actId="478"/>
          <ac:spMkLst>
            <pc:docMk/>
            <pc:sldMk cId="2015329736" sldId="30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27.667" v="82" actId="478"/>
        <pc:sldMkLst>
          <pc:docMk/>
          <pc:sldMk cId="2613997602" sldId="305"/>
        </pc:sldMkLst>
        <pc:spChg chg="del">
          <ac:chgData name="Fattah Gymnastiar" userId="fc61073e033e6a32" providerId="LiveId" clId="{092E1CC4-0877-E345-98E8-699097495F9F}" dt="2023-09-09T10:26:27.667" v="82" actId="478"/>
          <ac:spMkLst>
            <pc:docMk/>
            <pc:sldMk cId="2613997602" sldId="305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27.667" v="82" actId="478"/>
          <ac:spMkLst>
            <pc:docMk/>
            <pc:sldMk cId="2613997602" sldId="30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31.370" v="83" actId="478"/>
        <pc:sldMkLst>
          <pc:docMk/>
          <pc:sldMk cId="3776690912" sldId="306"/>
        </pc:sldMkLst>
        <pc:spChg chg="del">
          <ac:chgData name="Fattah Gymnastiar" userId="fc61073e033e6a32" providerId="LiveId" clId="{092E1CC4-0877-E345-98E8-699097495F9F}" dt="2023-09-09T10:26:31.370" v="83" actId="478"/>
          <ac:spMkLst>
            <pc:docMk/>
            <pc:sldMk cId="3776690912" sldId="306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31.370" v="83" actId="478"/>
          <ac:spMkLst>
            <pc:docMk/>
            <pc:sldMk cId="3776690912" sldId="30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34.785" v="84" actId="478"/>
        <pc:sldMkLst>
          <pc:docMk/>
          <pc:sldMk cId="3970138725" sldId="307"/>
        </pc:sldMkLst>
        <pc:spChg chg="del">
          <ac:chgData name="Fattah Gymnastiar" userId="fc61073e033e6a32" providerId="LiveId" clId="{092E1CC4-0877-E345-98E8-699097495F9F}" dt="2023-09-09T10:26:34.785" v="84" actId="478"/>
          <ac:spMkLst>
            <pc:docMk/>
            <pc:sldMk cId="3970138725" sldId="307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34.785" v="84" actId="478"/>
          <ac:spMkLst>
            <pc:docMk/>
            <pc:sldMk cId="3970138725" sldId="307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092E1CC4-0877-E345-98E8-699097495F9F}" dt="2023-09-09T10:26:38.500" v="87" actId="478"/>
        <pc:sldMkLst>
          <pc:docMk/>
          <pc:sldMk cId="3222429918" sldId="308"/>
        </pc:sldMkLst>
        <pc:spChg chg="del mod">
          <ac:chgData name="Fattah Gymnastiar" userId="fc61073e033e6a32" providerId="LiveId" clId="{092E1CC4-0877-E345-98E8-699097495F9F}" dt="2023-09-09T10:26:38.500" v="87" actId="478"/>
          <ac:spMkLst>
            <pc:docMk/>
            <pc:sldMk cId="3222429918" sldId="308"/>
            <ac:spMk id="80" creationId="{1E691D99-C86E-4F99-AA8C-3E3FC1E614C4}"/>
          </ac:spMkLst>
        </pc:spChg>
        <pc:spChg chg="del mod">
          <ac:chgData name="Fattah Gymnastiar" userId="fc61073e033e6a32" providerId="LiveId" clId="{092E1CC4-0877-E345-98E8-699097495F9F}" dt="2023-09-09T10:26:38.500" v="87" actId="478"/>
          <ac:spMkLst>
            <pc:docMk/>
            <pc:sldMk cId="3222429918" sldId="30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42.982" v="88" actId="478"/>
        <pc:sldMkLst>
          <pc:docMk/>
          <pc:sldMk cId="4257232710" sldId="310"/>
        </pc:sldMkLst>
        <pc:spChg chg="del">
          <ac:chgData name="Fattah Gymnastiar" userId="fc61073e033e6a32" providerId="LiveId" clId="{092E1CC4-0877-E345-98E8-699097495F9F}" dt="2023-09-09T10:26:42.982" v="88" actId="478"/>
          <ac:spMkLst>
            <pc:docMk/>
            <pc:sldMk cId="4257232710" sldId="310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42.982" v="88" actId="478"/>
          <ac:spMkLst>
            <pc:docMk/>
            <pc:sldMk cId="4257232710" sldId="31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48.542" v="89" actId="478"/>
        <pc:sldMkLst>
          <pc:docMk/>
          <pc:sldMk cId="3485315353" sldId="311"/>
        </pc:sldMkLst>
        <pc:spChg chg="del">
          <ac:chgData name="Fattah Gymnastiar" userId="fc61073e033e6a32" providerId="LiveId" clId="{092E1CC4-0877-E345-98E8-699097495F9F}" dt="2023-09-09T10:26:48.542" v="89" actId="478"/>
          <ac:spMkLst>
            <pc:docMk/>
            <pc:sldMk cId="3485315353" sldId="311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48.542" v="89" actId="478"/>
          <ac:spMkLst>
            <pc:docMk/>
            <pc:sldMk cId="3485315353" sldId="31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52.300" v="90" actId="478"/>
        <pc:sldMkLst>
          <pc:docMk/>
          <pc:sldMk cId="3345407426" sldId="312"/>
        </pc:sldMkLst>
        <pc:spChg chg="del">
          <ac:chgData name="Fattah Gymnastiar" userId="fc61073e033e6a32" providerId="LiveId" clId="{092E1CC4-0877-E345-98E8-699097495F9F}" dt="2023-09-09T10:26:52.300" v="90" actId="478"/>
          <ac:spMkLst>
            <pc:docMk/>
            <pc:sldMk cId="3345407426" sldId="312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52.300" v="90" actId="478"/>
          <ac:spMkLst>
            <pc:docMk/>
            <pc:sldMk cId="3345407426" sldId="312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092E1CC4-0877-E345-98E8-699097495F9F}" dt="2023-09-09T10:28:40.645" v="102" actId="20577"/>
        <pc:sldMkLst>
          <pc:docMk/>
          <pc:sldMk cId="588312003" sldId="314"/>
        </pc:sldMkLst>
        <pc:spChg chg="mod">
          <ac:chgData name="Fattah Gymnastiar" userId="fc61073e033e6a32" providerId="LiveId" clId="{092E1CC4-0877-E345-98E8-699097495F9F}" dt="2023-09-09T10:28:40.645" v="102" actId="20577"/>
          <ac:spMkLst>
            <pc:docMk/>
            <pc:sldMk cId="588312003" sldId="314"/>
            <ac:spMk id="7" creationId="{00000000-0000-0000-0000-000000000000}"/>
          </ac:spMkLst>
        </pc:spChg>
        <pc:spChg chg="del">
          <ac:chgData name="Fattah Gymnastiar" userId="fc61073e033e6a32" providerId="LiveId" clId="{092E1CC4-0877-E345-98E8-699097495F9F}" dt="2023-09-09T10:26:55.999" v="91" actId="478"/>
          <ac:spMkLst>
            <pc:docMk/>
            <pc:sldMk cId="588312003" sldId="314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55.999" v="91" actId="478"/>
          <ac:spMkLst>
            <pc:docMk/>
            <pc:sldMk cId="588312003" sldId="31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6:59.560" v="92" actId="478"/>
        <pc:sldMkLst>
          <pc:docMk/>
          <pc:sldMk cId="1043048522" sldId="315"/>
        </pc:sldMkLst>
        <pc:spChg chg="del">
          <ac:chgData name="Fattah Gymnastiar" userId="fc61073e033e6a32" providerId="LiveId" clId="{092E1CC4-0877-E345-98E8-699097495F9F}" dt="2023-09-09T10:26:59.560" v="92" actId="478"/>
          <ac:spMkLst>
            <pc:docMk/>
            <pc:sldMk cId="1043048522" sldId="315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6:59.560" v="92" actId="478"/>
          <ac:spMkLst>
            <pc:docMk/>
            <pc:sldMk cId="1043048522" sldId="315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092E1CC4-0877-E345-98E8-699097495F9F}" dt="2023-09-09T10:27:14.213" v="94" actId="1076"/>
        <pc:sldMkLst>
          <pc:docMk/>
          <pc:sldMk cId="985747806" sldId="316"/>
        </pc:sldMkLst>
        <pc:spChg chg="del">
          <ac:chgData name="Fattah Gymnastiar" userId="fc61073e033e6a32" providerId="LiveId" clId="{092E1CC4-0877-E345-98E8-699097495F9F}" dt="2023-09-09T10:27:04.642" v="93" actId="478"/>
          <ac:spMkLst>
            <pc:docMk/>
            <pc:sldMk cId="985747806" sldId="316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7:04.642" v="93" actId="478"/>
          <ac:spMkLst>
            <pc:docMk/>
            <pc:sldMk cId="985747806" sldId="316"/>
            <ac:spMk id="85" creationId="{48B88F2C-5F81-41B6-9D81-4F88841AF1C9}"/>
          </ac:spMkLst>
        </pc:spChg>
        <pc:picChg chg="mod">
          <ac:chgData name="Fattah Gymnastiar" userId="fc61073e033e6a32" providerId="LiveId" clId="{092E1CC4-0877-E345-98E8-699097495F9F}" dt="2023-09-09T10:27:14.213" v="94" actId="1076"/>
          <ac:picMkLst>
            <pc:docMk/>
            <pc:sldMk cId="985747806" sldId="316"/>
            <ac:picMk id="2" creationId="{00000000-0000-0000-0000-000000000000}"/>
          </ac:picMkLst>
        </pc:picChg>
      </pc:sldChg>
      <pc:sldChg chg="delSp mod">
        <pc:chgData name="Fattah Gymnastiar" userId="fc61073e033e6a32" providerId="LiveId" clId="{092E1CC4-0877-E345-98E8-699097495F9F}" dt="2023-09-09T10:27:51.407" v="98" actId="478"/>
        <pc:sldMkLst>
          <pc:docMk/>
          <pc:sldMk cId="1880032708" sldId="317"/>
        </pc:sldMkLst>
        <pc:spChg chg="del">
          <ac:chgData name="Fattah Gymnastiar" userId="fc61073e033e6a32" providerId="LiveId" clId="{092E1CC4-0877-E345-98E8-699097495F9F}" dt="2023-09-09T10:27:51.407" v="98" actId="478"/>
          <ac:spMkLst>
            <pc:docMk/>
            <pc:sldMk cId="1880032708" sldId="317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7:51.407" v="98" actId="478"/>
          <ac:spMkLst>
            <pc:docMk/>
            <pc:sldMk cId="1880032708" sldId="31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7:55.986" v="99" actId="478"/>
        <pc:sldMkLst>
          <pc:docMk/>
          <pc:sldMk cId="3869029704" sldId="318"/>
        </pc:sldMkLst>
        <pc:spChg chg="del">
          <ac:chgData name="Fattah Gymnastiar" userId="fc61073e033e6a32" providerId="LiveId" clId="{092E1CC4-0877-E345-98E8-699097495F9F}" dt="2023-09-09T10:27:55.986" v="99" actId="478"/>
          <ac:spMkLst>
            <pc:docMk/>
            <pc:sldMk cId="3869029704" sldId="318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7:55.986" v="99" actId="478"/>
          <ac:spMkLst>
            <pc:docMk/>
            <pc:sldMk cId="3869029704" sldId="31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7:42.154" v="95" actId="478"/>
        <pc:sldMkLst>
          <pc:docMk/>
          <pc:sldMk cId="57390275" sldId="319"/>
        </pc:sldMkLst>
        <pc:spChg chg="del">
          <ac:chgData name="Fattah Gymnastiar" userId="fc61073e033e6a32" providerId="LiveId" clId="{092E1CC4-0877-E345-98E8-699097495F9F}" dt="2023-09-09T10:27:42.154" v="95" actId="478"/>
          <ac:spMkLst>
            <pc:docMk/>
            <pc:sldMk cId="57390275" sldId="319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7:42.154" v="95" actId="478"/>
          <ac:spMkLst>
            <pc:docMk/>
            <pc:sldMk cId="57390275" sldId="319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092E1CC4-0877-E345-98E8-699097495F9F}" dt="2023-09-09T10:27:46.503" v="97" actId="478"/>
        <pc:sldMkLst>
          <pc:docMk/>
          <pc:sldMk cId="2755427898" sldId="320"/>
        </pc:sldMkLst>
        <pc:spChg chg="del">
          <ac:chgData name="Fattah Gymnastiar" userId="fc61073e033e6a32" providerId="LiveId" clId="{092E1CC4-0877-E345-98E8-699097495F9F}" dt="2023-09-09T10:27:46.503" v="97" actId="478"/>
          <ac:spMkLst>
            <pc:docMk/>
            <pc:sldMk cId="2755427898" sldId="320"/>
            <ac:spMk id="80" creationId="{1E691D99-C86E-4F99-AA8C-3E3FC1E614C4}"/>
          </ac:spMkLst>
        </pc:spChg>
        <pc:spChg chg="del mod">
          <ac:chgData name="Fattah Gymnastiar" userId="fc61073e033e6a32" providerId="LiveId" clId="{092E1CC4-0877-E345-98E8-699097495F9F}" dt="2023-09-09T10:27:46.503" v="97" actId="478"/>
          <ac:spMkLst>
            <pc:docMk/>
            <pc:sldMk cId="2755427898" sldId="32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8:49.612" v="103" actId="478"/>
        <pc:sldMkLst>
          <pc:docMk/>
          <pc:sldMk cId="2373720356" sldId="321"/>
        </pc:sldMkLst>
        <pc:spChg chg="del">
          <ac:chgData name="Fattah Gymnastiar" userId="fc61073e033e6a32" providerId="LiveId" clId="{092E1CC4-0877-E345-98E8-699097495F9F}" dt="2023-09-09T10:28:49.612" v="103" actId="478"/>
          <ac:spMkLst>
            <pc:docMk/>
            <pc:sldMk cId="2373720356" sldId="321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8:49.612" v="103" actId="478"/>
          <ac:spMkLst>
            <pc:docMk/>
            <pc:sldMk cId="2373720356" sldId="32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8:53.488" v="104" actId="478"/>
        <pc:sldMkLst>
          <pc:docMk/>
          <pc:sldMk cId="3856721052" sldId="322"/>
        </pc:sldMkLst>
        <pc:spChg chg="del">
          <ac:chgData name="Fattah Gymnastiar" userId="fc61073e033e6a32" providerId="LiveId" clId="{092E1CC4-0877-E345-98E8-699097495F9F}" dt="2023-09-09T10:28:53.488" v="104" actId="478"/>
          <ac:spMkLst>
            <pc:docMk/>
            <pc:sldMk cId="3856721052" sldId="322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8:53.488" v="104" actId="478"/>
          <ac:spMkLst>
            <pc:docMk/>
            <pc:sldMk cId="3856721052" sldId="32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092E1CC4-0877-E345-98E8-699097495F9F}" dt="2023-09-09T10:28:57.231" v="105" actId="478"/>
        <pc:sldMkLst>
          <pc:docMk/>
          <pc:sldMk cId="2930623817" sldId="323"/>
        </pc:sldMkLst>
        <pc:spChg chg="del">
          <ac:chgData name="Fattah Gymnastiar" userId="fc61073e033e6a32" providerId="LiveId" clId="{092E1CC4-0877-E345-98E8-699097495F9F}" dt="2023-09-09T10:28:57.231" v="105" actId="478"/>
          <ac:spMkLst>
            <pc:docMk/>
            <pc:sldMk cId="2930623817" sldId="323"/>
            <ac:spMk id="80" creationId="{1E691D99-C86E-4F99-AA8C-3E3FC1E614C4}"/>
          </ac:spMkLst>
        </pc:spChg>
        <pc:spChg chg="del">
          <ac:chgData name="Fattah Gymnastiar" userId="fc61073e033e6a32" providerId="LiveId" clId="{092E1CC4-0877-E345-98E8-699097495F9F}" dt="2023-09-09T10:28:57.231" v="105" actId="478"/>
          <ac:spMkLst>
            <pc:docMk/>
            <pc:sldMk cId="2930623817" sldId="323"/>
            <ac:spMk id="85" creationId="{48B88F2C-5F81-41B6-9D81-4F88841AF1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09/09/23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182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847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96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02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5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66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78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36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302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105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SARJANA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965" y="1992562"/>
            <a:ext cx="5907741" cy="2019860"/>
          </a:xfrm>
        </p:spPr>
        <p:txBody>
          <a:bodyPr/>
          <a:lstStyle/>
          <a:p>
            <a:r>
              <a:rPr lang="en-US" dirty="0"/>
              <a:t>MANAJEMEN BIAYA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396224" y="665384"/>
            <a:ext cx="4224278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MANAJEMEN PROYEK TEKNOLOGI INFORMASI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99339" y="1526481"/>
            <a:ext cx="2634358" cy="111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Biaya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5" y="2436466"/>
            <a:ext cx="2581867" cy="2581867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68291" y="1870881"/>
            <a:ext cx="8458200" cy="487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NPV = </a:t>
            </a:r>
            <a:r>
              <a:rPr lang="en-US" sz="2400" b="1" i="1" dirty="0">
                <a:solidFill>
                  <a:srgbClr val="C00000"/>
                </a:solidFill>
              </a:rPr>
              <a:t>NET PRESENT VALUE </a:t>
            </a:r>
            <a:r>
              <a:rPr lang="en-US" sz="2400" i="1" dirty="0"/>
              <a:t> </a:t>
            </a:r>
          </a:p>
          <a:p>
            <a:pPr>
              <a:spcBef>
                <a:spcPts val="600"/>
              </a:spcBef>
              <a:buFontTx/>
              <a:buNone/>
            </a:pPr>
            <a:endParaRPr lang="en-US" sz="2400" i="1" dirty="0"/>
          </a:p>
          <a:p>
            <a:pPr>
              <a:spcBef>
                <a:spcPts val="600"/>
              </a:spcBef>
            </a:pPr>
            <a:r>
              <a:rPr lang="en-US" sz="2400" dirty="0" err="1"/>
              <a:t>Nilai</a:t>
            </a:r>
            <a:r>
              <a:rPr lang="en-US" sz="2400" dirty="0"/>
              <a:t>  </a:t>
            </a:r>
            <a:r>
              <a:rPr lang="en-US" sz="2400" dirty="0" err="1"/>
              <a:t>ekivalen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id-ID" sz="2400" dirty="0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di</a:t>
            </a:r>
            <a:r>
              <a:rPr lang="id-ID" sz="2400" dirty="0"/>
              <a:t> </a:t>
            </a:r>
            <a:r>
              <a:rPr lang="en-US" sz="2400" dirty="0"/>
              <a:t>masa </a:t>
            </a:r>
            <a:r>
              <a:rPr lang="en-US" sz="2400" dirty="0" err="1"/>
              <a:t>depan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discount rate</a:t>
            </a:r>
            <a:r>
              <a:rPr lang="en-US" sz="2400" dirty="0"/>
              <a:t>  r</a:t>
            </a:r>
            <a:endParaRPr lang="id-ID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NPV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manfaat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proyek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keseluruhan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endParaRPr lang="en-US" sz="2400" dirty="0"/>
          </a:p>
          <a:p>
            <a:pPr>
              <a:spcBef>
                <a:spcPts val="600"/>
              </a:spcBef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>
                <a:solidFill>
                  <a:srgbClr val="FF0000"/>
                </a:solidFill>
              </a:rPr>
              <a:t>Investasi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utk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proyek</a:t>
            </a:r>
            <a:r>
              <a:rPr lang="en-US" sz="2400" dirty="0">
                <a:solidFill>
                  <a:srgbClr val="FF0000"/>
                </a:solidFill>
              </a:rPr>
              <a:t> – ∑{net cash flow / (1+r)</a:t>
            </a:r>
            <a:r>
              <a:rPr lang="en-US" sz="2400" baseline="30000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 }     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400" dirty="0"/>
              <a:t>                           t = </a:t>
            </a:r>
            <a:r>
              <a:rPr lang="en-US" sz="2400" dirty="0" err="1"/>
              <a:t>periode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400" dirty="0"/>
              <a:t>                           r = discount rate</a:t>
            </a:r>
          </a:p>
        </p:txBody>
      </p:sp>
    </p:spTree>
    <p:extLst>
      <p:ext uri="{BB962C8B-B14F-4D97-AF65-F5344CB8AC3E}">
        <p14:creationId xmlns:p14="http://schemas.microsoft.com/office/powerpoint/2010/main" val="201604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99339" y="1526481"/>
            <a:ext cx="2634358" cy="111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Biaya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5" y="2436466"/>
            <a:ext cx="2581867" cy="2581867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133697" y="2338317"/>
            <a:ext cx="8576082" cy="354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Biaya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langsung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ditelusuri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/>
              <a:t>Misal</a:t>
            </a:r>
            <a:r>
              <a:rPr lang="en-US" sz="2400" dirty="0"/>
              <a:t>: </a:t>
            </a:r>
            <a:r>
              <a:rPr lang="en-US" sz="2400" dirty="0" err="1"/>
              <a:t>gaji</a:t>
            </a:r>
            <a:r>
              <a:rPr lang="en-US" sz="2400" dirty="0"/>
              <a:t> </a:t>
            </a:r>
            <a:r>
              <a:rPr lang="en-US" sz="2400" dirty="0" err="1"/>
              <a:t>karyawan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; </a:t>
            </a:r>
            <a:r>
              <a:rPr lang="en-US" sz="2400" dirty="0" err="1"/>
              <a:t>pembelian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; </a:t>
            </a:r>
            <a:r>
              <a:rPr lang="en-US" sz="2400" dirty="0" err="1"/>
              <a:t>dll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Biaya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tak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langsung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ditelusuri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/>
              <a:t>Misal</a:t>
            </a:r>
            <a:r>
              <a:rPr lang="en-US" sz="2400" dirty="0"/>
              <a:t>: </a:t>
            </a:r>
            <a:r>
              <a:rPr lang="en-US" sz="2400" dirty="0" err="1"/>
              <a:t>tagihan</a:t>
            </a:r>
            <a:r>
              <a:rPr lang="en-US" sz="2400" dirty="0"/>
              <a:t> </a:t>
            </a:r>
            <a:r>
              <a:rPr lang="en-US" sz="2400" dirty="0" err="1"/>
              <a:t>listrik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;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sewa</a:t>
            </a:r>
            <a:r>
              <a:rPr lang="en-US" sz="2400" dirty="0"/>
              <a:t> </a:t>
            </a:r>
            <a:r>
              <a:rPr lang="en-US" sz="2400" dirty="0" err="1"/>
              <a:t>kantor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17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311" y="2695860"/>
            <a:ext cx="4823010" cy="1016091"/>
          </a:xfrm>
        </p:spPr>
        <p:txBody>
          <a:bodyPr>
            <a:normAutofit fontScale="90000"/>
          </a:bodyPr>
          <a:lstStyle/>
          <a:p>
            <a:r>
              <a:rPr lang="en-US" b="1" i="0" dirty="0"/>
              <a:t>MANAJEMEN BIAYA PROYEK</a:t>
            </a:r>
            <a:endParaRPr lang="en-ID" b="1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2" y="1384241"/>
            <a:ext cx="3369064" cy="105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US" sz="3600" dirty="0"/>
          </a:p>
          <a:p>
            <a:r>
              <a:rPr lang="en-US" sz="3600" dirty="0" err="1"/>
              <a:t>Proyek</a:t>
            </a:r>
            <a:endParaRPr lang="en-ID" sz="3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95684" y="2652638"/>
            <a:ext cx="8229600" cy="1074761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id-ID" sz="2000" dirty="0"/>
              <a:t>Manajemen Biaya Proyek adalah suatu proses atau kegiatan yang diperlukan untuk memastikan bahwa proyek akan dapat diselesaikan dalam suatu anggaran yang telah disetujui.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0" y="2652638"/>
            <a:ext cx="1691156" cy="16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7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2" y="1384241"/>
            <a:ext cx="3369064" cy="105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3048000" y="2551837"/>
            <a:ext cx="81295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Proyek IT mempunyai track record yang buruk dalam hal penggunaan biaya untuk mencapai sasaran proyek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Hasil studi yang dilakukan oleh CHAOS menjelaskan bahwa sejak tahun 1995, ratarata penggunaan biaya mencapai 189% diatas perkiraan biaya asli, namun mengalami peningkatan hingga 45% pada studi yang dilakukan pada tahun 2001.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0" y="2652638"/>
            <a:ext cx="1691156" cy="16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2" y="1384241"/>
            <a:ext cx="2481959" cy="908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Fase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7832" t="23286" r="27159" b="52083"/>
          <a:stretch>
            <a:fillRect/>
          </a:stretch>
        </p:blipFill>
        <p:spPr>
          <a:xfrm>
            <a:off x="3212910" y="1724168"/>
            <a:ext cx="8229600" cy="2057400"/>
          </a:xfr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89110" y="3841893"/>
            <a:ext cx="815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id-ID" sz="2000" dirty="0"/>
              <a:t>Penerapan manajemen biaya diterapkan pada fase Perencanaan dan selebihnya pada fase Pengendalian. Kegiatan manajemen biaya proyek pada fase planning meliputi : Perencanaan sumber daya, estimasi biaya dan anggaran biaya.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id-ID" sz="2000" dirty="0"/>
              <a:t>Sedangkan pada fase pengendalian kegiatannya adalah pengendalian biaya proyek.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0" y="2652638"/>
            <a:ext cx="1691156" cy="16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269817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Proses </a:t>
            </a:r>
          </a:p>
          <a:p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57006" y="2593075"/>
            <a:ext cx="8229600" cy="3149221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buFont typeface="+mj-lt"/>
              <a:buAutoNum type="arabicPeriod"/>
            </a:pPr>
            <a:r>
              <a:rPr lang="id-ID" sz="2000" b="1" dirty="0">
                <a:solidFill>
                  <a:srgbClr val="FF0000"/>
                </a:solidFill>
              </a:rPr>
              <a:t>Perencanaan Sumber Daya</a:t>
            </a:r>
            <a:r>
              <a:rPr lang="id-ID" sz="2000" b="1" dirty="0"/>
              <a:t> </a:t>
            </a:r>
            <a:r>
              <a:rPr lang="id-ID" sz="2000" dirty="0"/>
              <a:t>: menentukan sumber daya apa saja yang digunakan dan berapa jumlahnya.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id-ID" sz="2000" b="1" dirty="0">
                <a:solidFill>
                  <a:srgbClr val="FF0000"/>
                </a:solidFill>
              </a:rPr>
              <a:t>Estimasi Biaya (</a:t>
            </a:r>
            <a:r>
              <a:rPr lang="id-ID" sz="2000" b="1" i="1" dirty="0">
                <a:solidFill>
                  <a:srgbClr val="FF0000"/>
                </a:solidFill>
              </a:rPr>
              <a:t>Cost Estimating</a:t>
            </a:r>
            <a:r>
              <a:rPr lang="id-ID" sz="2000" b="1" dirty="0">
                <a:solidFill>
                  <a:srgbClr val="FF0000"/>
                </a:solidFill>
              </a:rPr>
              <a:t>) </a:t>
            </a:r>
            <a:r>
              <a:rPr lang="id-ID" sz="2000" dirty="0"/>
              <a:t>: menyusun suatu perkiraan biaya-biaya dan sumber daya yang diperlukan untuk menyelesaikan suatu proyek.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id-ID" sz="2000" b="1" dirty="0">
                <a:solidFill>
                  <a:srgbClr val="FF0000"/>
                </a:solidFill>
              </a:rPr>
              <a:t>Penganggaran Biaya (</a:t>
            </a:r>
            <a:r>
              <a:rPr lang="id-ID" sz="2000" b="1" i="1" dirty="0">
                <a:solidFill>
                  <a:srgbClr val="FF0000"/>
                </a:solidFill>
              </a:rPr>
              <a:t>Cost budgeting</a:t>
            </a:r>
            <a:r>
              <a:rPr lang="id-ID" sz="2000" b="1" dirty="0">
                <a:solidFill>
                  <a:srgbClr val="FF0000"/>
                </a:solidFill>
              </a:rPr>
              <a:t>) </a:t>
            </a:r>
            <a:r>
              <a:rPr lang="id-ID" sz="2000" dirty="0"/>
              <a:t>: membuat suatu alokasi perkiraan biaya secara menyeluruh ke dalam rincian pekerjaan untuk menetapkan suatu baseline sebagai ukuran kinerja.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id-ID" sz="2000" b="1" dirty="0">
                <a:solidFill>
                  <a:srgbClr val="FF0000"/>
                </a:solidFill>
              </a:rPr>
              <a:t>Pengendalian Biaya (Cost control) </a:t>
            </a:r>
            <a:r>
              <a:rPr lang="id-ID" sz="2000" dirty="0"/>
              <a:t>: melakukan pengendalian terhadap perubahan-perubahan pada anggaran proyek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0" y="2652638"/>
            <a:ext cx="1691156" cy="16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269817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1. </a:t>
            </a:r>
            <a:r>
              <a:rPr lang="en-US" sz="3600" dirty="0" err="1"/>
              <a:t>Perencanaan</a:t>
            </a:r>
            <a:r>
              <a:rPr lang="en-US" sz="3600" dirty="0"/>
              <a:t> </a:t>
            </a:r>
            <a:r>
              <a:rPr lang="en-US" sz="3600" dirty="0" err="1"/>
              <a:t>sumber</a:t>
            </a:r>
            <a:r>
              <a:rPr lang="en-US" sz="3600" dirty="0"/>
              <a:t> </a:t>
            </a:r>
            <a:r>
              <a:rPr lang="en-US" sz="3600" dirty="0" err="1"/>
              <a:t>daya</a:t>
            </a:r>
            <a:r>
              <a:rPr lang="en-US" sz="3600" dirty="0"/>
              <a:t> </a:t>
            </a:r>
            <a:endParaRPr lang="en-ID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3047999" y="2551836"/>
            <a:ext cx="81977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Sifat alami dari suatu proyek atau organisasi akan mempengaruhi perencanaan sumber daya.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Perencanaan sumber daya ini pada prinsipnya membuat rencana kebutuhan berbagai sumber daya (khususnya material, SDM, biaya dll) berdasarkan aktivitas pekerjaan dalam suatu proyek.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049308"/>
            <a:ext cx="4269817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Pertimbangan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perencanaan</a:t>
            </a:r>
            <a:r>
              <a:rPr lang="en-US" sz="3600" dirty="0"/>
              <a:t> </a:t>
            </a:r>
            <a:r>
              <a:rPr lang="en-US" sz="3600" dirty="0" err="1"/>
              <a:t>sumber</a:t>
            </a:r>
            <a:r>
              <a:rPr lang="en-US" sz="3600" dirty="0"/>
              <a:t> </a:t>
            </a:r>
            <a:r>
              <a:rPr lang="en-US" sz="3600" dirty="0" err="1"/>
              <a:t>daya</a:t>
            </a:r>
            <a:r>
              <a:rPr lang="en-US" sz="3600" dirty="0"/>
              <a:t> </a:t>
            </a:r>
            <a:endParaRPr lang="en-ID" sz="36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14047" y="2436466"/>
            <a:ext cx="8229600" cy="3817961"/>
          </a:xfrm>
        </p:spPr>
        <p:txBody>
          <a:bodyPr/>
          <a:lstStyle/>
          <a:p>
            <a:pPr eaLnBrk="1" hangingPunct="1"/>
            <a:r>
              <a:rPr lang="id-ID" sz="2000" dirty="0"/>
              <a:t>Bagaimana </a:t>
            </a:r>
            <a:r>
              <a:rPr lang="id-ID" sz="2000" b="1" dirty="0">
                <a:solidFill>
                  <a:srgbClr val="FF0000"/>
                </a:solidFill>
              </a:rPr>
              <a:t>tingkat kesulitan pekerjaan </a:t>
            </a:r>
            <a:r>
              <a:rPr lang="id-ID" sz="2000" dirty="0"/>
              <a:t>dalam proyek tersebut ? </a:t>
            </a:r>
          </a:p>
          <a:p>
            <a:pPr eaLnBrk="1" hangingPunct="1"/>
            <a:r>
              <a:rPr lang="id-ID" sz="2000" dirty="0"/>
              <a:t>Apakah terdapat statemen khusus tentang </a:t>
            </a:r>
            <a:r>
              <a:rPr lang="id-ID" sz="2000" b="1" i="1" dirty="0">
                <a:solidFill>
                  <a:srgbClr val="FF0000"/>
                </a:solidFill>
              </a:rPr>
              <a:t>lingkup (scope) proyek </a:t>
            </a:r>
            <a:r>
              <a:rPr lang="id-ID" sz="2000" dirty="0"/>
              <a:t>yang akan mempengaruhi penggunaan sumber daya? </a:t>
            </a:r>
          </a:p>
          <a:p>
            <a:pPr eaLnBrk="1" hangingPunct="1"/>
            <a:r>
              <a:rPr lang="id-ID" sz="2000" dirty="0"/>
              <a:t>Apakah organisasi tersebut pernah melakukan kegiatan atau proyek yang serupa, sehingga dapat dipakai untuk </a:t>
            </a:r>
            <a:r>
              <a:rPr lang="id-ID" sz="2000" b="1" i="1" dirty="0">
                <a:solidFill>
                  <a:srgbClr val="FF0000"/>
                </a:solidFill>
              </a:rPr>
              <a:t>acuan penggunaan sumberdaya </a:t>
            </a:r>
            <a:r>
              <a:rPr lang="id-ID" sz="2000" dirty="0"/>
              <a:t>? </a:t>
            </a:r>
          </a:p>
          <a:p>
            <a:pPr eaLnBrk="1" hangingPunct="1"/>
            <a:r>
              <a:rPr lang="id-ID" sz="2000" dirty="0"/>
              <a:t>Apakah organisasi mempunyai </a:t>
            </a:r>
            <a:r>
              <a:rPr lang="id-ID" sz="2000" b="1" i="1" dirty="0">
                <a:solidFill>
                  <a:srgbClr val="FF0000"/>
                </a:solidFill>
              </a:rPr>
              <a:t>orang-orang, peralatan, dan material </a:t>
            </a:r>
            <a:r>
              <a:rPr lang="id-ID" sz="2000" dirty="0"/>
              <a:t>yang tersedia dan mampu untuk melakukan pekerjaan di dalam proyek ? </a:t>
            </a:r>
          </a:p>
          <a:p>
            <a:pPr eaLnBrk="1" hangingPunct="1"/>
            <a:r>
              <a:rPr lang="id-ID" sz="2000" dirty="0"/>
              <a:t>Apakah organisasi membutuhkan </a:t>
            </a:r>
            <a:r>
              <a:rPr lang="id-ID" sz="2000" b="1" i="1" dirty="0">
                <a:solidFill>
                  <a:srgbClr val="FF0000"/>
                </a:solidFill>
              </a:rPr>
              <a:t>sumberdaya lebih besar </a:t>
            </a:r>
            <a:r>
              <a:rPr lang="id-ID" sz="2000" dirty="0"/>
              <a:t>untuk menyelesaikan pekerjaan? Dan Bagaimana melakukan outsourcing beberapa pekerjaan? </a:t>
            </a:r>
          </a:p>
          <a:p>
            <a:pPr eaLnBrk="1" hangingPunct="1"/>
            <a:r>
              <a:rPr lang="id-ID" sz="2000" dirty="0"/>
              <a:t>Apakah ada </a:t>
            </a:r>
            <a:r>
              <a:rPr lang="id-ID" sz="2000" b="1" i="1" dirty="0">
                <a:solidFill>
                  <a:srgbClr val="FF0000"/>
                </a:solidFill>
              </a:rPr>
              <a:t>kebijakan organisasi </a:t>
            </a:r>
            <a:r>
              <a:rPr lang="id-ID" sz="2000" dirty="0"/>
              <a:t>yang mempengaruhi ketersediaan sumber daya?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8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269817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2. </a:t>
            </a:r>
            <a:r>
              <a:rPr lang="en-US" sz="3600" dirty="0" err="1"/>
              <a:t>Estimasi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18" name="Rectangle 2" descr="5%"/>
          <p:cNvSpPr>
            <a:spLocks noChangeArrowheads="1"/>
          </p:cNvSpPr>
          <p:nvPr/>
        </p:nvSpPr>
        <p:spPr bwMode="auto">
          <a:xfrm>
            <a:off x="2746612" y="4305997"/>
            <a:ext cx="8608325" cy="1356815"/>
          </a:xfrm>
          <a:prstGeom prst="rect">
            <a:avLst/>
          </a:prstGeom>
          <a:pattFill prst="pct5">
            <a:fgClr>
              <a:srgbClr val="800000"/>
            </a:fgClr>
            <a:bgClr>
              <a:srgbClr val="FFBDCA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Rectangle 3" descr="5%"/>
          <p:cNvSpPr>
            <a:spLocks noChangeArrowheads="1"/>
          </p:cNvSpPr>
          <p:nvPr/>
        </p:nvSpPr>
        <p:spPr bwMode="auto">
          <a:xfrm>
            <a:off x="2746612" y="1235122"/>
            <a:ext cx="8496694" cy="2536654"/>
          </a:xfrm>
          <a:prstGeom prst="rect">
            <a:avLst/>
          </a:prstGeom>
          <a:pattFill prst="pct5">
            <a:fgClr>
              <a:srgbClr val="333399"/>
            </a:fgClr>
            <a:bgClr>
              <a:srgbClr val="FFFFFF"/>
            </a:bgClr>
          </a:patt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AutoShape 9" descr="5%"/>
          <p:cNvSpPr>
            <a:spLocks noChangeArrowheads="1"/>
          </p:cNvSpPr>
          <p:nvPr/>
        </p:nvSpPr>
        <p:spPr bwMode="auto">
          <a:xfrm>
            <a:off x="6175611" y="2759122"/>
            <a:ext cx="3214965" cy="1297823"/>
          </a:xfrm>
          <a:prstGeom prst="cube">
            <a:avLst>
              <a:gd name="adj" fmla="val 9727"/>
            </a:avLst>
          </a:prstGeom>
          <a:pattFill prst="pct5">
            <a:fgClr>
              <a:srgbClr val="9191DB"/>
            </a:fgClr>
            <a:bgClr>
              <a:srgbClr val="333399"/>
            </a:bgClr>
          </a:patt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18000" tIns="36000" rIns="18000" bIns="3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00"/>
                </a:solidFill>
                <a:latin typeface="Tahoma" panose="020B0604030504040204" pitchFamily="34" charset="0"/>
              </a:rPr>
              <a:t>Menyusun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00"/>
                </a:solidFill>
                <a:latin typeface="Tahoma" panose="020B0604030504040204" pitchFamily="34" charset="0"/>
              </a:rPr>
              <a:t> anggaran biaya</a:t>
            </a:r>
          </a:p>
        </p:txBody>
      </p:sp>
      <p:sp>
        <p:nvSpPr>
          <p:cNvPr id="21" name="AutoShape 12" descr="5%"/>
          <p:cNvSpPr>
            <a:spLocks noChangeArrowheads="1"/>
          </p:cNvSpPr>
          <p:nvPr/>
        </p:nvSpPr>
        <p:spPr bwMode="auto">
          <a:xfrm>
            <a:off x="3127612" y="1387522"/>
            <a:ext cx="2994893" cy="1297823"/>
          </a:xfrm>
          <a:prstGeom prst="cube">
            <a:avLst>
              <a:gd name="adj" fmla="val 9907"/>
            </a:avLst>
          </a:prstGeom>
          <a:pattFill prst="pct5">
            <a:fgClr>
              <a:srgbClr val="9191DB"/>
            </a:fgClr>
            <a:bgClr>
              <a:srgbClr val="333399"/>
            </a:bgClr>
          </a:pattFill>
          <a:ln w="9525">
            <a:solidFill>
              <a:srgbClr val="99FF66"/>
            </a:solidFill>
            <a:miter lim="800000"/>
            <a:headEnd/>
            <a:tailEnd/>
          </a:ln>
        </p:spPr>
        <p:txBody>
          <a:bodyPr wrap="none" lIns="18000" tIns="36000" rIns="18000" bIns="3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99FF66"/>
                </a:solidFill>
                <a:latin typeface="Tahoma" panose="020B0604030504040204" pitchFamily="34" charset="0"/>
              </a:rPr>
              <a:t>1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99FF66"/>
                </a:solidFill>
                <a:latin typeface="Tahoma" panose="020B0604030504040204" pitchFamily="34" charset="0"/>
              </a:rPr>
              <a:t>Mengestimasi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99FF66"/>
                </a:solidFill>
                <a:latin typeface="Tahoma" panose="020B0604030504040204" pitchFamily="34" charset="0"/>
              </a:rPr>
              <a:t>biaya</a:t>
            </a:r>
          </a:p>
        </p:txBody>
      </p:sp>
      <p:sp>
        <p:nvSpPr>
          <p:cNvPr id="22" name="AutoShape 13" descr="5%"/>
          <p:cNvSpPr>
            <a:spLocks noChangeArrowheads="1"/>
          </p:cNvSpPr>
          <p:nvPr/>
        </p:nvSpPr>
        <p:spPr bwMode="auto">
          <a:xfrm>
            <a:off x="7775812" y="4382197"/>
            <a:ext cx="3444606" cy="1146657"/>
          </a:xfrm>
          <a:prstGeom prst="cube">
            <a:avLst>
              <a:gd name="adj" fmla="val 4769"/>
            </a:avLst>
          </a:prstGeom>
          <a:pattFill prst="pct5">
            <a:fgClr>
              <a:srgbClr val="FFFF00"/>
            </a:fgClr>
            <a:bgClr>
              <a:srgbClr val="C9C9ED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" tIns="36000" rIns="18000" bIns="3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ahoma" panose="020B0604030504040204" pitchFamily="34" charset="0"/>
              </a:rPr>
              <a:t>3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ahoma" panose="020B0604030504040204" pitchFamily="34" charset="0"/>
              </a:rPr>
              <a:t>Melakukan pengen-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ahoma" panose="020B0604030504040204" pitchFamily="34" charset="0"/>
              </a:rPr>
              <a:t>dalian </a:t>
            </a:r>
            <a:r>
              <a:rPr kumimoji="0" lang="id-ID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ahoma" panose="020B0604030504040204" pitchFamily="34" charset="0"/>
              </a:rPr>
              <a:t>biaya</a:t>
            </a:r>
            <a:endParaRPr kumimoji="0" lang="en-US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 flipV="1">
            <a:off x="9452211" y="3902122"/>
            <a:ext cx="735169" cy="471936"/>
          </a:xfrm>
          <a:custGeom>
            <a:avLst/>
            <a:gdLst>
              <a:gd name="T0" fmla="*/ 513676 w 21600"/>
              <a:gd name="T1" fmla="*/ 0 h 21600"/>
              <a:gd name="T2" fmla="*/ 295480 w 21600"/>
              <a:gd name="T3" fmla="*/ 203200 h 21600"/>
              <a:gd name="T4" fmla="*/ 0 w 21600"/>
              <a:gd name="T5" fmla="*/ 499195 h 21600"/>
              <a:gd name="T6" fmla="*/ 313640 w 21600"/>
              <a:gd name="T7" fmla="*/ 609600 h 21600"/>
              <a:gd name="T8" fmla="*/ 627280 w 21600"/>
              <a:gd name="T9" fmla="*/ 423333 h 21600"/>
              <a:gd name="T10" fmla="*/ 731838 w 21600"/>
              <a:gd name="T11" fmla="*/ 203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3775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161" y="0"/>
                </a:moveTo>
                <a:lnTo>
                  <a:pt x="8721" y="7200"/>
                </a:lnTo>
                <a:lnTo>
                  <a:pt x="11807" y="7200"/>
                </a:lnTo>
                <a:lnTo>
                  <a:pt x="11807" y="13775"/>
                </a:lnTo>
                <a:lnTo>
                  <a:pt x="0" y="13775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6743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 flipV="1">
            <a:off x="6251811" y="2251122"/>
            <a:ext cx="688921" cy="393280"/>
          </a:xfrm>
          <a:custGeom>
            <a:avLst/>
            <a:gdLst>
              <a:gd name="T0" fmla="*/ 481362 w 21600"/>
              <a:gd name="T1" fmla="*/ 0 h 21600"/>
              <a:gd name="T2" fmla="*/ 276892 w 21600"/>
              <a:gd name="T3" fmla="*/ 205105 h 21600"/>
              <a:gd name="T4" fmla="*/ 0 w 21600"/>
              <a:gd name="T5" fmla="*/ 393841 h 21600"/>
              <a:gd name="T6" fmla="*/ 310452 w 21600"/>
              <a:gd name="T7" fmla="*/ 508000 h 21600"/>
              <a:gd name="T8" fmla="*/ 620871 w 21600"/>
              <a:gd name="T9" fmla="*/ 367289 h 21600"/>
              <a:gd name="T10" fmla="*/ 685800 w 21600"/>
              <a:gd name="T11" fmla="*/ 205105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1892 h 21600"/>
              <a:gd name="T20" fmla="*/ 19555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161" y="0"/>
                </a:moveTo>
                <a:lnTo>
                  <a:pt x="8721" y="8721"/>
                </a:lnTo>
                <a:lnTo>
                  <a:pt x="10766" y="8721"/>
                </a:lnTo>
                <a:lnTo>
                  <a:pt x="10766" y="11892"/>
                </a:lnTo>
                <a:lnTo>
                  <a:pt x="0" y="11892"/>
                </a:lnTo>
                <a:lnTo>
                  <a:pt x="0" y="21600"/>
                </a:lnTo>
                <a:lnTo>
                  <a:pt x="19555" y="21600"/>
                </a:lnTo>
                <a:lnTo>
                  <a:pt x="19555" y="8721"/>
                </a:lnTo>
                <a:lnTo>
                  <a:pt x="21600" y="872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AutoShape 17" descr="Dark horizontal"/>
          <p:cNvSpPr>
            <a:spLocks noChangeArrowheads="1"/>
          </p:cNvSpPr>
          <p:nvPr/>
        </p:nvSpPr>
        <p:spPr bwMode="auto">
          <a:xfrm flipH="1">
            <a:off x="4270611" y="3140122"/>
            <a:ext cx="3597699" cy="1533791"/>
          </a:xfrm>
          <a:custGeom>
            <a:avLst/>
            <a:gdLst>
              <a:gd name="T0" fmla="*/ 3171860 w 21600"/>
              <a:gd name="T1" fmla="*/ 0 h 21600"/>
              <a:gd name="T2" fmla="*/ 2762321 w 21600"/>
              <a:gd name="T3" fmla="*/ 233250 h 21600"/>
              <a:gd name="T4" fmla="*/ 0 w 21600"/>
              <a:gd name="T5" fmla="*/ 1899109 h 21600"/>
              <a:gd name="T6" fmla="*/ 1654574 w 21600"/>
              <a:gd name="T7" fmla="*/ 1981200 h 21600"/>
              <a:gd name="T8" fmla="*/ 3308982 w 21600"/>
              <a:gd name="T9" fmla="*/ 1116810 h 21600"/>
              <a:gd name="T10" fmla="*/ 3581400 w 21600"/>
              <a:gd name="T11" fmla="*/ 23325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810 h 21600"/>
              <a:gd name="T20" fmla="*/ 19957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30" y="0"/>
                </a:moveTo>
                <a:lnTo>
                  <a:pt x="16660" y="2543"/>
                </a:lnTo>
                <a:lnTo>
                  <a:pt x="18303" y="2543"/>
                </a:lnTo>
                <a:lnTo>
                  <a:pt x="18303" y="19810"/>
                </a:lnTo>
                <a:lnTo>
                  <a:pt x="0" y="19810"/>
                </a:lnTo>
                <a:lnTo>
                  <a:pt x="0" y="21600"/>
                </a:lnTo>
                <a:lnTo>
                  <a:pt x="19957" y="21600"/>
                </a:lnTo>
                <a:lnTo>
                  <a:pt x="19957" y="2543"/>
                </a:lnTo>
                <a:lnTo>
                  <a:pt x="21600" y="2543"/>
                </a:lnTo>
                <a:close/>
              </a:path>
            </a:pathLst>
          </a:custGeom>
          <a:pattFill prst="dkHorz">
            <a:fgClr>
              <a:srgbClr val="B2B2B2"/>
            </a:fgClr>
            <a:bgClr>
              <a:srgbClr val="FFFFFF"/>
            </a:bgClr>
          </a:pattFill>
          <a:ln w="9525">
            <a:solidFill>
              <a:srgbClr val="80808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Rectangle 5" descr="5%"/>
          <p:cNvSpPr txBox="1">
            <a:spLocks noChangeArrowheads="1"/>
          </p:cNvSpPr>
          <p:nvPr/>
        </p:nvSpPr>
        <p:spPr bwMode="auto">
          <a:xfrm>
            <a:off x="7928211" y="1539922"/>
            <a:ext cx="3214965" cy="70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KELOMPOK PROSES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PERENCANAAN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5" descr="5%"/>
          <p:cNvSpPr txBox="1">
            <a:spLocks noChangeArrowheads="1"/>
          </p:cNvSpPr>
          <p:nvPr/>
        </p:nvSpPr>
        <p:spPr>
          <a:xfrm>
            <a:off x="3381306" y="4820951"/>
            <a:ext cx="3214965" cy="70790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id-ID" b="1" dirty="0">
                <a:solidFill>
                  <a:srgbClr val="800000"/>
                </a:solidFill>
                <a:latin typeface="Arial"/>
              </a:rPr>
              <a:t>KELOMPOK PROSES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id-ID" b="1" dirty="0">
                <a:solidFill>
                  <a:srgbClr val="800000"/>
                </a:solidFill>
                <a:latin typeface="Arial"/>
              </a:rPr>
              <a:t>PENGAWASAN</a:t>
            </a:r>
            <a:endParaRPr lang="en-US" b="1" dirty="0">
              <a:solidFill>
                <a:srgbClr val="800000"/>
              </a:solidFill>
              <a:latin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3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58661" y="4172121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600" spc="-17" dirty="0" err="1">
                <a:cs typeface="Times New Roman"/>
              </a:rPr>
              <a:t>Kemampuan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dalam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mengestimasi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biaya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penganggaran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proyek</a:t>
            </a:r>
            <a:r>
              <a:rPr lang="en-ID" sz="1600" spc="-17" dirty="0">
                <a:cs typeface="Times New Roman"/>
              </a:rPr>
              <a:t>.</a:t>
            </a:r>
          </a:p>
          <a:p>
            <a:endParaRPr lang="en-ID" sz="1600" dirty="0"/>
          </a:p>
        </p:txBody>
      </p: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5143500" y="3651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06472" y="25273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29713" y="1989227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mampu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menjelaskan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menghitung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biaya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dalam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proyek</a:t>
            </a:r>
            <a:endParaRPr lang="en-ID" sz="1600" spc="-17" dirty="0">
              <a:cs typeface="Times New Roman"/>
            </a:endParaRPr>
          </a:p>
          <a:p>
            <a:endParaRPr lang="en-ID" sz="1600" dirty="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191000" y="3498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Proses1 :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794913" y="2073007"/>
            <a:ext cx="6614615" cy="34653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Estimasi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pendahuluan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menyeleksi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err="1"/>
              <a:t>Dikerjakan</a:t>
            </a:r>
            <a:r>
              <a:rPr lang="en-US" sz="2000" dirty="0"/>
              <a:t> 3–5 </a:t>
            </a:r>
            <a:r>
              <a:rPr lang="en-US" sz="2000" dirty="0" err="1"/>
              <a:t>thn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Estimasi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untuk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anggaran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alokasi</a:t>
            </a:r>
            <a:r>
              <a:rPr lang="en-US" sz="2000" dirty="0"/>
              <a:t> dana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err="1"/>
              <a:t>Dikerjakan</a:t>
            </a:r>
            <a:r>
              <a:rPr lang="en-US" sz="2000" dirty="0"/>
              <a:t> 1–2 </a:t>
            </a:r>
            <a:r>
              <a:rPr lang="en-US" sz="2000" dirty="0" err="1"/>
              <a:t>thn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Estimasi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definitif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id-ID" sz="2000" dirty="0"/>
              <a:t>Estimasi sebenarnya, u</a:t>
            </a:r>
            <a:r>
              <a:rPr lang="en-US" sz="2000" dirty="0" err="1"/>
              <a:t>ntuk</a:t>
            </a:r>
            <a:r>
              <a:rPr lang="en-US" sz="2000" dirty="0"/>
              <a:t> </a:t>
            </a:r>
            <a:r>
              <a:rPr lang="en-US" sz="2000" dirty="0" err="1"/>
              <a:t>rincian</a:t>
            </a:r>
            <a:r>
              <a:rPr lang="en-US" sz="2000" dirty="0"/>
              <a:t> </a:t>
            </a:r>
            <a:r>
              <a:rPr lang="en-US" sz="2000" dirty="0" err="1"/>
              <a:t>pembelian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berlangsung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4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Jenis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graphicFrame>
        <p:nvGraphicFramePr>
          <p:cNvPr id="8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28373"/>
              </p:ext>
            </p:extLst>
          </p:nvPr>
        </p:nvGraphicFramePr>
        <p:xfrm>
          <a:off x="3829051" y="1934555"/>
          <a:ext cx="7211988" cy="4078608"/>
        </p:xfrm>
        <a:graphic>
          <a:graphicData uri="http://schemas.openxmlformats.org/drawingml/2006/table">
            <a:tbl>
              <a:tblPr/>
              <a:tblGrid>
                <a:gridCol w="78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9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A0000"/>
                          </a:solidFill>
                          <a:effectLst/>
                          <a:latin typeface="+mn-lt"/>
                        </a:rPr>
                        <a:t>TKT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A0000"/>
                          </a:solidFill>
                          <a:effectLst/>
                          <a:latin typeface="+mn-lt"/>
                        </a:rPr>
                        <a:t>WBS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A0000"/>
                          </a:solidFill>
                          <a:effectLst/>
                          <a:latin typeface="+mn-lt"/>
                        </a:rPr>
                        <a:t>JENIS ESTIMASI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A0000"/>
                          </a:solidFill>
                          <a:effectLst/>
                          <a:latin typeface="+mn-lt"/>
                        </a:rPr>
                        <a:t>METODE ESTIMASI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A0000"/>
                          </a:solidFill>
                          <a:effectLst/>
                          <a:latin typeface="+mn-lt"/>
                        </a:rPr>
                        <a:t>PENGUMPULAN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A0000"/>
                          </a:solidFill>
                          <a:effectLst/>
                          <a:latin typeface="+mn-lt"/>
                        </a:rPr>
                        <a:t>AKURASI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A0000"/>
                          </a:solidFill>
                          <a:effectLst/>
                          <a:latin typeface="+mn-lt"/>
                        </a:rPr>
                        <a:t>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ESTIMASI PENDAHULUAN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PARAME-TRIK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6213" indent="-1762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LINGKUP PROYEK (PERKIRAAN KASAR)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-25 S.D +75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2, 3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ESTIMASI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ANGGARAN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ANALOGI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6213" indent="-1762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LINGKUP PROYEK DAN KAPASITAS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SPESIFIKASI UMUM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PERKIRAAN HARGA      SATUAN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-10 S.D +25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6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4, 5, 6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ANGGARAN BIAYA DEFINITIF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PROYEK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RENCANA ROYEK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PENAWARAN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SPESIFIKASI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HARGA SATUAN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- 5 S.D +10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Masukan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77555" y="2436466"/>
            <a:ext cx="5246427" cy="3018430"/>
          </a:xfrm>
        </p:spPr>
        <p:txBody>
          <a:bodyPr>
            <a:normAutofit/>
          </a:bodyPr>
          <a:lstStyle/>
          <a:p>
            <a:pPr marL="609600" indent="-609600">
              <a:spcBef>
                <a:spcPts val="6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Faktor-faktor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endParaRPr lang="en-US" sz="2000" dirty="0"/>
          </a:p>
          <a:p>
            <a:pPr marL="609600" indent="-609600">
              <a:spcBef>
                <a:spcPts val="6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Aset</a:t>
            </a:r>
            <a:r>
              <a:rPr lang="en-US" sz="2000" dirty="0"/>
              <a:t> proses </a:t>
            </a:r>
            <a:r>
              <a:rPr lang="en-US" sz="2000" dirty="0" err="1"/>
              <a:t>organisasional</a:t>
            </a:r>
            <a:endParaRPr lang="en-US" sz="2000" dirty="0"/>
          </a:p>
          <a:p>
            <a:pPr marL="609600" indent="-609600">
              <a:spcBef>
                <a:spcPts val="6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cakupan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 marL="609600" indent="-609600">
              <a:spcBef>
                <a:spcPts val="6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/>
              <a:t>WBS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(</a:t>
            </a:r>
            <a:r>
              <a:rPr lang="en-US" sz="2000" dirty="0" err="1"/>
              <a:t>kamus</a:t>
            </a:r>
            <a:r>
              <a:rPr lang="en-US" sz="2000" dirty="0"/>
              <a:t>) </a:t>
            </a:r>
            <a:r>
              <a:rPr lang="en-US" sz="2000" dirty="0" err="1"/>
              <a:t>nya</a:t>
            </a:r>
            <a:endParaRPr lang="en-US" sz="2000" dirty="0"/>
          </a:p>
          <a:p>
            <a:pPr marL="609600" indent="-609600">
              <a:spcBef>
                <a:spcPts val="6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:</a:t>
            </a:r>
          </a:p>
          <a:p>
            <a:pPr marL="1314450" lvl="2" indent="-457200">
              <a:spcBef>
                <a:spcPts val="600"/>
              </a:spcBef>
              <a:buClr>
                <a:srgbClr val="A40000"/>
              </a:buClr>
              <a:buSzPct val="90000"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jadwal</a:t>
            </a:r>
            <a:endParaRPr lang="en-US" dirty="0"/>
          </a:p>
          <a:p>
            <a:pPr marL="1314450" lvl="2" indent="-457200">
              <a:spcBef>
                <a:spcPts val="600"/>
              </a:spcBef>
              <a:buSzPct val="90000"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SDM</a:t>
            </a:r>
          </a:p>
          <a:p>
            <a:pPr marL="1314450" lvl="2" indent="-457200">
              <a:spcBef>
                <a:spcPts val="600"/>
              </a:spcBef>
              <a:buSzPct val="90000"/>
            </a:pPr>
            <a:r>
              <a:rPr lang="en-US" dirty="0"/>
              <a:t>Register </a:t>
            </a:r>
            <a:r>
              <a:rPr lang="en-US" dirty="0" err="1"/>
              <a:t>resiko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0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Masukan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47300" y="1988658"/>
            <a:ext cx="6274977" cy="4273186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35000"/>
              </a:spcBef>
              <a:buFontTx/>
              <a:buNone/>
              <a:tabLst>
                <a:tab pos="457200" algn="l"/>
              </a:tabLst>
            </a:pPr>
            <a:r>
              <a:rPr lang="id-ID" sz="2000" b="1" dirty="0"/>
              <a:t>1. </a:t>
            </a:r>
            <a:r>
              <a:rPr lang="en-US" sz="2000" b="1" dirty="0" err="1"/>
              <a:t>Faktor-faktor</a:t>
            </a:r>
            <a:r>
              <a:rPr lang="en-US" sz="2000" b="1" dirty="0"/>
              <a:t> </a:t>
            </a:r>
            <a:r>
              <a:rPr lang="en-US" sz="2000" b="1" dirty="0" err="1"/>
              <a:t>lingkungan</a:t>
            </a:r>
            <a:r>
              <a:rPr lang="en-US" sz="2000" b="1" dirty="0"/>
              <a:t> </a:t>
            </a:r>
            <a:r>
              <a:rPr lang="en-US" sz="2000" b="1" dirty="0" err="1"/>
              <a:t>perusahaan</a:t>
            </a:r>
            <a:endParaRPr lang="en-US" sz="2000" b="1" dirty="0"/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457200" algn="l"/>
              </a:tabLst>
            </a:pPr>
            <a:r>
              <a:rPr lang="en-US" sz="2000" dirty="0"/>
              <a:t>	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memperhatikan</a:t>
            </a:r>
            <a:r>
              <a:rPr lang="en-US" sz="2000" dirty="0"/>
              <a:t>/</a:t>
            </a:r>
            <a:r>
              <a:rPr lang="en-US" sz="2000" dirty="0" err="1"/>
              <a:t>menggunakan</a:t>
            </a:r>
            <a:r>
              <a:rPr lang="en-US" sz="2000" dirty="0"/>
              <a:t>: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pasar</a:t>
            </a:r>
            <a:endParaRPr lang="en-US" sz="2000" dirty="0"/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sz="2000" dirty="0" err="1"/>
              <a:t>Basisdata</a:t>
            </a:r>
            <a:r>
              <a:rPr lang="en-US" sz="2000" dirty="0"/>
              <a:t> </a:t>
            </a:r>
            <a:r>
              <a:rPr lang="en-US" sz="2000" dirty="0" err="1"/>
              <a:t>komersial</a:t>
            </a:r>
            <a:endParaRPr lang="en-US" sz="2000" dirty="0"/>
          </a:p>
          <a:p>
            <a:pPr marL="533400" indent="-533400">
              <a:lnSpc>
                <a:spcPct val="90000"/>
              </a:lnSpc>
              <a:spcBef>
                <a:spcPct val="40000"/>
              </a:spcBef>
              <a:buSzPct val="90000"/>
              <a:buFontTx/>
              <a:buNone/>
              <a:tabLst>
                <a:tab pos="457200" algn="l"/>
              </a:tabLst>
            </a:pPr>
            <a:r>
              <a:rPr lang="id-ID" sz="2000" b="1" dirty="0"/>
              <a:t>2. </a:t>
            </a:r>
            <a:r>
              <a:rPr lang="en-US" sz="2000" b="1" dirty="0" err="1"/>
              <a:t>Aset</a:t>
            </a:r>
            <a:r>
              <a:rPr lang="en-US" sz="2000" b="1" dirty="0"/>
              <a:t> proses </a:t>
            </a:r>
            <a:r>
              <a:rPr lang="en-US" sz="2000" b="1" dirty="0" err="1"/>
              <a:t>organisasional</a:t>
            </a:r>
            <a:endParaRPr lang="en-US" sz="2000" b="1" dirty="0"/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SzPct val="90000"/>
              <a:tabLst>
                <a:tab pos="457200" algn="l"/>
              </a:tabLst>
            </a:pPr>
            <a:r>
              <a:rPr lang="en-US" sz="2000" dirty="0" err="1"/>
              <a:t>Kebijakan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; </a:t>
            </a:r>
            <a:endParaRPr lang="id-ID" sz="2000" dirty="0"/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SzPct val="90000"/>
              <a:tabLst>
                <a:tab pos="457200" algn="l"/>
              </a:tabLst>
            </a:pPr>
            <a:r>
              <a:rPr lang="en-US" sz="2000" dirty="0"/>
              <a:t>template;</a:t>
            </a:r>
            <a:endParaRPr lang="id-ID" sz="2000" dirty="0"/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SzPct val="90000"/>
              <a:tabLst>
                <a:tab pos="457200" algn="l"/>
              </a:tabLst>
            </a:pPr>
            <a:r>
              <a:rPr lang="en-US" sz="2000" dirty="0"/>
              <a:t>file </a:t>
            </a:r>
            <a:r>
              <a:rPr lang="en-US" sz="2000" dirty="0" err="1"/>
              <a:t>proyek</a:t>
            </a:r>
            <a:r>
              <a:rPr lang="en-US" sz="2000" dirty="0"/>
              <a:t>;</a:t>
            </a:r>
            <a:endParaRPr lang="id-ID" sz="2000" dirty="0"/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SzPct val="90000"/>
              <a:tabLst>
                <a:tab pos="457200" algn="l"/>
              </a:tabLst>
            </a:pP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historis</a:t>
            </a:r>
            <a:r>
              <a:rPr lang="en-US" sz="2000" dirty="0"/>
              <a:t>; </a:t>
            </a:r>
            <a:r>
              <a:rPr lang="id-ID" sz="2000" dirty="0"/>
              <a:t> 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SzPct val="90000"/>
              <a:tabLst>
                <a:tab pos="457200" algn="l"/>
              </a:tabLst>
            </a:pP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; </a:t>
            </a:r>
            <a:endParaRPr lang="id-ID" sz="2000" dirty="0"/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SzPct val="90000"/>
              <a:tabLst>
                <a:tab pos="457200" algn="l"/>
              </a:tabLst>
            </a:pP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proyek-proyek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Masukan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97115" y="2268511"/>
            <a:ext cx="7085351" cy="3847476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40000"/>
              </a:spcBef>
              <a:buSzPct val="90000"/>
              <a:buFontTx/>
              <a:buNone/>
              <a:tabLst>
                <a:tab pos="457200" algn="l"/>
              </a:tabLst>
            </a:pPr>
            <a:r>
              <a:rPr lang="id-ID" sz="2000" b="1" dirty="0"/>
              <a:t>3. </a:t>
            </a:r>
            <a:r>
              <a:rPr lang="en-US" sz="2000" b="1" dirty="0" err="1"/>
              <a:t>Pernyataan</a:t>
            </a:r>
            <a:r>
              <a:rPr lang="en-US" sz="2000" b="1" dirty="0"/>
              <a:t> </a:t>
            </a:r>
            <a:r>
              <a:rPr lang="en-US" sz="2000" b="1" dirty="0" err="1"/>
              <a:t>cakupan</a:t>
            </a:r>
            <a:r>
              <a:rPr lang="en-US" sz="2000" b="1" dirty="0"/>
              <a:t> </a:t>
            </a:r>
            <a:r>
              <a:rPr lang="en-US" sz="2000" b="1" dirty="0" err="1"/>
              <a:t>proyek</a:t>
            </a:r>
            <a:endParaRPr lang="en-US" sz="2000" b="1" dirty="0"/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457200" algn="l"/>
              </a:tabLst>
            </a:pPr>
            <a:r>
              <a:rPr lang="en-US" sz="2000" dirty="0"/>
              <a:t>	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mengestimasi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endParaRPr lang="id-ID" sz="2000" b="1" dirty="0"/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457200" algn="l"/>
              </a:tabLst>
            </a:pPr>
            <a:r>
              <a:rPr lang="id-ID" sz="2000" b="1" dirty="0"/>
              <a:t>4. </a:t>
            </a:r>
            <a:r>
              <a:rPr lang="en-US" sz="2000" b="1" dirty="0"/>
              <a:t>WBS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penjelasannya</a:t>
            </a:r>
            <a:r>
              <a:rPr lang="en-US" sz="2000" b="1" dirty="0"/>
              <a:t> (</a:t>
            </a:r>
            <a:r>
              <a:rPr lang="en-US" sz="2000" b="1" i="1" dirty="0"/>
              <a:t>dictionary</a:t>
            </a:r>
            <a:r>
              <a:rPr lang="en-US" sz="2000" b="1" dirty="0"/>
              <a:t>)</a:t>
            </a:r>
          </a:p>
          <a:p>
            <a:pPr marL="533400" indent="-53340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000" dirty="0"/>
              <a:t>	WBS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mengorganisasi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diestimasi</a:t>
            </a:r>
            <a:r>
              <a:rPr lang="en-US" sz="2000" dirty="0"/>
              <a:t> </a:t>
            </a:r>
            <a:r>
              <a:rPr lang="en-US" sz="2000" dirty="0" err="1"/>
              <a:t>biayanya</a:t>
            </a:r>
            <a:endParaRPr lang="en-US" sz="2000" dirty="0"/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457200" algn="l"/>
              </a:tabLst>
            </a:pPr>
            <a:r>
              <a:rPr lang="id-ID" sz="2000" b="1" dirty="0"/>
              <a:t>5. </a:t>
            </a:r>
            <a:r>
              <a:rPr lang="en-US" sz="2000" b="1" dirty="0" err="1"/>
              <a:t>Rencana</a:t>
            </a:r>
            <a:r>
              <a:rPr lang="en-US" sz="2000" b="1" dirty="0"/>
              <a:t> </a:t>
            </a:r>
            <a:r>
              <a:rPr lang="en-US" sz="2000" b="1" dirty="0" err="1"/>
              <a:t>manajemen</a:t>
            </a:r>
            <a:r>
              <a:rPr lang="en-US" sz="2000" b="1" dirty="0"/>
              <a:t> </a:t>
            </a:r>
            <a:r>
              <a:rPr lang="en-US" sz="2000" b="1" dirty="0" err="1"/>
              <a:t>proyek</a:t>
            </a:r>
            <a:endParaRPr lang="en-US" sz="2000" b="1" dirty="0"/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457200" algn="l"/>
              </a:tabLst>
            </a:pPr>
            <a:r>
              <a:rPr lang="en-US" sz="2000" dirty="0"/>
              <a:t>	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, monitoring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pengendalian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bagian-bagian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Piranti</a:t>
            </a:r>
            <a:r>
              <a:rPr lang="en-US" sz="3600" dirty="0"/>
              <a:t> &amp; </a:t>
            </a:r>
            <a:r>
              <a:rPr lang="en-US" sz="3600" dirty="0" err="1"/>
              <a:t>Teknik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00995" y="2593075"/>
            <a:ext cx="7131372" cy="3352651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Tx/>
              <a:buNone/>
            </a:pPr>
            <a:r>
              <a:rPr lang="id-ID" sz="2400" b="1" dirty="0"/>
              <a:t>1. </a:t>
            </a:r>
            <a:r>
              <a:rPr lang="en-US" sz="2400" b="1" dirty="0" err="1"/>
              <a:t>Estimasi</a:t>
            </a:r>
            <a:r>
              <a:rPr lang="en-US" sz="2400" b="1" dirty="0"/>
              <a:t> </a:t>
            </a:r>
            <a:r>
              <a:rPr lang="en-US" sz="2400" b="1" dirty="0" err="1"/>
              <a:t>analogi</a:t>
            </a:r>
            <a:endParaRPr lang="en-US" sz="2400" b="1" dirty="0"/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Bersifat</a:t>
            </a:r>
            <a:r>
              <a:rPr lang="en-US" sz="2400" dirty="0"/>
              <a:t> top-down;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terdahulu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yang </a:t>
            </a:r>
            <a:r>
              <a:rPr lang="en-US" sz="2400" dirty="0" err="1"/>
              <a:t>serupa</a:t>
            </a:r>
            <a:r>
              <a:rPr lang="en-US" sz="2400" dirty="0"/>
              <a:t>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id-ID" sz="2400" b="1" dirty="0"/>
              <a:t>2. </a:t>
            </a:r>
            <a:r>
              <a:rPr lang="en-US" sz="2400" b="1" dirty="0" err="1"/>
              <a:t>Biaya</a:t>
            </a:r>
            <a:r>
              <a:rPr lang="en-US" sz="2400" b="1" dirty="0"/>
              <a:t> </a:t>
            </a:r>
            <a:r>
              <a:rPr lang="en-US" sz="2400" b="1" dirty="0" err="1"/>
              <a:t>satuan</a:t>
            </a:r>
            <a:endParaRPr lang="en-US" sz="2400" b="1" dirty="0"/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INKINDO (</a:t>
            </a:r>
            <a:r>
              <a:rPr lang="en-US" sz="2400" dirty="0" err="1"/>
              <a:t>Ikatan</a:t>
            </a:r>
            <a:r>
              <a:rPr lang="en-US" sz="2400" dirty="0"/>
              <a:t> Nasional </a:t>
            </a:r>
            <a:r>
              <a:rPr lang="en-US" sz="2400" dirty="0" err="1"/>
              <a:t>Konsultan</a:t>
            </a:r>
            <a:r>
              <a:rPr lang="en-US" sz="2400" dirty="0"/>
              <a:t> Indonesia)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Piranti</a:t>
            </a:r>
            <a:r>
              <a:rPr lang="en-US" sz="3600" dirty="0"/>
              <a:t> &amp; </a:t>
            </a:r>
            <a:r>
              <a:rPr lang="en-US" sz="3600" dirty="0" err="1"/>
              <a:t>Teknik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86069" y="2618033"/>
            <a:ext cx="7777608" cy="309321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Tx/>
              <a:buNone/>
            </a:pPr>
            <a:r>
              <a:rPr lang="id-ID" sz="2400" b="1" dirty="0"/>
              <a:t>3. </a:t>
            </a:r>
            <a:r>
              <a:rPr lang="en-US" sz="2400" b="1" dirty="0"/>
              <a:t>Model </a:t>
            </a:r>
            <a:r>
              <a:rPr lang="en-US" sz="2400" b="1" dirty="0" err="1"/>
              <a:t>parametrik</a:t>
            </a:r>
            <a:endParaRPr lang="en-US" sz="2400" b="1" dirty="0"/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dirty="0"/>
              <a:t>	Model </a:t>
            </a:r>
            <a:r>
              <a:rPr lang="en-US" sz="2400" dirty="0" err="1"/>
              <a:t>matematik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parameter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dikuantifikasi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model </a:t>
            </a:r>
            <a:r>
              <a:rPr lang="en-US" sz="2400" dirty="0" err="1"/>
              <a:t>akurat</a:t>
            </a:r>
            <a:r>
              <a:rPr lang="en-US" sz="2400" dirty="0"/>
              <a:t>. </a:t>
            </a:r>
            <a:r>
              <a:rPr lang="id-ID" sz="2400" dirty="0"/>
              <a:t>Contoh p</a:t>
            </a:r>
            <a:r>
              <a:rPr lang="en-US" sz="2400" dirty="0" err="1"/>
              <a:t>arameter</a:t>
            </a:r>
            <a:r>
              <a:rPr lang="id-ID" sz="2400" dirty="0"/>
              <a:t>: </a:t>
            </a:r>
            <a:r>
              <a:rPr lang="en-US" sz="2400" dirty="0" err="1"/>
              <a:t>jml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; </a:t>
            </a:r>
            <a:r>
              <a:rPr lang="en-US" sz="2400" dirty="0" err="1"/>
              <a:t>jml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; </a:t>
            </a:r>
            <a:r>
              <a:rPr lang="en-US" sz="2400" dirty="0" err="1"/>
              <a:t>jml</a:t>
            </a:r>
            <a:r>
              <a:rPr lang="en-US" sz="2400" dirty="0"/>
              <a:t> jam </a:t>
            </a:r>
            <a:r>
              <a:rPr lang="en-US" sz="2400" dirty="0" err="1"/>
              <a:t>kerja</a:t>
            </a:r>
            <a:r>
              <a:rPr lang="en-US" sz="2400" dirty="0"/>
              <a:t>,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id-ID" sz="2400" b="1" dirty="0"/>
              <a:t>4. </a:t>
            </a:r>
            <a:r>
              <a:rPr lang="en-US" sz="2400" b="1" dirty="0"/>
              <a:t>Bottom-up estimating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dirty="0"/>
              <a:t>	</a:t>
            </a:r>
            <a:r>
              <a:rPr lang="id-ID" sz="2400" dirty="0"/>
              <a:t>Tentukan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terkecil</a:t>
            </a:r>
            <a:r>
              <a:rPr lang="en-US" sz="2400" dirty="0"/>
              <a:t>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ikhtisarkan</a:t>
            </a:r>
            <a:r>
              <a:rPr lang="en-US" sz="2400" dirty="0"/>
              <a:t>. </a:t>
            </a:r>
            <a:endParaRPr lang="id-ID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0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Piranti</a:t>
            </a:r>
            <a:r>
              <a:rPr lang="en-US" sz="3600" dirty="0"/>
              <a:t> &amp; </a:t>
            </a:r>
            <a:r>
              <a:rPr lang="en-US" sz="3600" dirty="0" err="1"/>
              <a:t>Teknik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58587" y="2619683"/>
            <a:ext cx="8001000" cy="3352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id-ID" sz="2400" b="1" dirty="0"/>
              <a:t>5. </a:t>
            </a:r>
            <a:r>
              <a:rPr lang="en-US" sz="2400" b="1" dirty="0" err="1"/>
              <a:t>Piranti</a:t>
            </a:r>
            <a:r>
              <a:rPr lang="en-US" sz="2400" b="1" dirty="0"/>
              <a:t> </a:t>
            </a:r>
            <a:r>
              <a:rPr lang="en-US" sz="2400" b="1" dirty="0" err="1"/>
              <a:t>berbantuan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400" dirty="0"/>
              <a:t>	P/L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, spreadsheet, P/L </a:t>
            </a:r>
            <a:r>
              <a:rPr lang="en-US" sz="2400" dirty="0" err="1"/>
              <a:t>simulasi</a:t>
            </a:r>
            <a:endParaRPr lang="id-ID" sz="2400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id-ID" sz="2400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id-ID" sz="2400" b="1" dirty="0"/>
              <a:t>6. </a:t>
            </a:r>
            <a:r>
              <a:rPr lang="en-US" sz="2400" b="1" dirty="0" err="1"/>
              <a:t>Analisis</a:t>
            </a:r>
            <a:r>
              <a:rPr lang="en-US" sz="2400" b="1" dirty="0"/>
              <a:t> </a:t>
            </a:r>
            <a:r>
              <a:rPr lang="en-US" sz="2400" b="1" dirty="0" err="1"/>
              <a:t>dokumen</a:t>
            </a:r>
            <a:r>
              <a:rPr lang="en-US" sz="2400" b="1" dirty="0"/>
              <a:t> </a:t>
            </a:r>
            <a:r>
              <a:rPr lang="en-US" sz="2400" b="1" dirty="0" err="1"/>
              <a:t>lelang</a:t>
            </a:r>
            <a:r>
              <a:rPr lang="en-US" sz="2400" b="1" dirty="0"/>
              <a:t> vendor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lelang</a:t>
            </a:r>
            <a:r>
              <a:rPr lang="en-US" sz="2400" dirty="0"/>
              <a:t> yang </a:t>
            </a:r>
            <a:r>
              <a:rPr lang="en-US" sz="2400" dirty="0" err="1"/>
              <a:t>diajukan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vendor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mengestimasi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2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Piranti</a:t>
            </a:r>
            <a:r>
              <a:rPr lang="en-US" sz="3600" dirty="0"/>
              <a:t> &amp; </a:t>
            </a:r>
            <a:r>
              <a:rPr lang="en-US" sz="3600" dirty="0" err="1"/>
              <a:t>Teknik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94273" y="2593075"/>
            <a:ext cx="7425128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id-ID" sz="2400" b="1" dirty="0"/>
              <a:t>7. </a:t>
            </a:r>
            <a:r>
              <a:rPr lang="en-US" sz="2400" b="1" dirty="0" err="1"/>
              <a:t>Analisis</a:t>
            </a:r>
            <a:r>
              <a:rPr lang="en-US" sz="2400" b="1" dirty="0"/>
              <a:t> </a:t>
            </a:r>
            <a:r>
              <a:rPr lang="en-US" sz="2400" b="1" dirty="0" err="1"/>
              <a:t>cadangan</a:t>
            </a:r>
            <a:endParaRPr lang="en-US" sz="2400" b="1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Cadangan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(</a:t>
            </a:r>
            <a:r>
              <a:rPr lang="en-US" sz="2400" i="1" dirty="0"/>
              <a:t>contingency allowances</a:t>
            </a:r>
            <a:r>
              <a:rPr lang="en-US" sz="2400" dirty="0"/>
              <a:t>)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diwaspadai</a:t>
            </a:r>
            <a:r>
              <a:rPr lang="en-US" sz="2400" dirty="0"/>
              <a:t>, agar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anggaran</a:t>
            </a:r>
            <a:r>
              <a:rPr lang="en-US" sz="2400" dirty="0"/>
              <a:t> yang </a:t>
            </a:r>
            <a:r>
              <a:rPr lang="en-US" sz="2400" dirty="0" err="1"/>
              <a:t>cadangannya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id-ID" sz="2400" b="1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id-ID" sz="2400" b="1" dirty="0"/>
              <a:t>8. </a:t>
            </a:r>
            <a:r>
              <a:rPr lang="en-US" sz="2400" b="1" dirty="0" err="1"/>
              <a:t>Biaya</a:t>
            </a:r>
            <a:r>
              <a:rPr lang="en-US" sz="2400" b="1" dirty="0"/>
              <a:t> </a:t>
            </a:r>
            <a:r>
              <a:rPr lang="en-US" sz="2400" b="1" dirty="0" err="1"/>
              <a:t>kualitas</a:t>
            </a:r>
            <a:endParaRPr lang="en-US" sz="2400" b="1" dirty="0"/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mengestimasi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agar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persyaratan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2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88239" y="2290997"/>
            <a:ext cx="7467600" cy="3810000"/>
          </a:xfrm>
        </p:spPr>
        <p:txBody>
          <a:bodyPr/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sz="2800" b="1" dirty="0" err="1"/>
              <a:t>Estimasi</a:t>
            </a:r>
            <a:r>
              <a:rPr lang="en-US" sz="2800" b="1" dirty="0"/>
              <a:t> </a:t>
            </a:r>
            <a:r>
              <a:rPr lang="en-US" sz="2800" b="1" dirty="0" err="1"/>
              <a:t>biaya</a:t>
            </a:r>
            <a:r>
              <a:rPr lang="en-US" sz="2800" b="1" dirty="0"/>
              <a:t> </a:t>
            </a:r>
            <a:r>
              <a:rPr lang="en-US" sz="2800" b="1" dirty="0" err="1"/>
              <a:t>kegiatan</a:t>
            </a:r>
            <a:endParaRPr lang="en-US" sz="2800" b="1" dirty="0"/>
          </a:p>
          <a:p>
            <a:pPr marL="457200" lvl="1" indent="-277813">
              <a:spcBef>
                <a:spcPts val="600"/>
              </a:spcBef>
            </a:pP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marL="457200" lvl="1" indent="-277813">
              <a:spcBef>
                <a:spcPts val="600"/>
              </a:spcBef>
            </a:pP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ikhtisar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jabarannya</a:t>
            </a:r>
            <a:endParaRPr lang="en-US" dirty="0"/>
          </a:p>
          <a:p>
            <a:pPr marL="0" indent="0">
              <a:spcBef>
                <a:spcPts val="1800"/>
              </a:spcBef>
              <a:buFontTx/>
              <a:buNone/>
            </a:pPr>
            <a:r>
              <a:rPr lang="en-US" sz="2800" b="1" dirty="0" err="1"/>
              <a:t>Detil</a:t>
            </a:r>
            <a:r>
              <a:rPr lang="en-US" sz="2800" b="1" dirty="0"/>
              <a:t> </a:t>
            </a:r>
            <a:r>
              <a:rPr lang="en-US" sz="2800" b="1" dirty="0" err="1"/>
              <a:t>pendukung</a:t>
            </a:r>
            <a:r>
              <a:rPr lang="en-US" sz="2800" dirty="0"/>
              <a:t>, </a:t>
            </a:r>
            <a:r>
              <a:rPr lang="en-US" sz="2800" dirty="0" err="1"/>
              <a:t>memuat</a:t>
            </a:r>
            <a:endParaRPr lang="en-US" sz="2800" dirty="0"/>
          </a:p>
          <a:p>
            <a:pPr marL="457200" lvl="1" indent="-277813">
              <a:spcBef>
                <a:spcPts val="600"/>
              </a:spcBef>
            </a:pPr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penjelasannya</a:t>
            </a:r>
            <a:r>
              <a:rPr lang="en-US" dirty="0"/>
              <a:t>; </a:t>
            </a:r>
          </a:p>
          <a:p>
            <a:pPr marL="457200" lvl="1" indent="-277813">
              <a:spcBef>
                <a:spcPts val="600"/>
              </a:spcBef>
            </a:pPr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; </a:t>
            </a:r>
          </a:p>
          <a:p>
            <a:pPr marL="457200" lvl="1" indent="-277813">
              <a:spcBef>
                <a:spcPts val="600"/>
              </a:spcBef>
            </a:pP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sz="3200" dirty="0"/>
              <a:t>.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629786" y="1295818"/>
            <a:ext cx="5073772" cy="16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APA ITU </a:t>
            </a:r>
            <a:br>
              <a:rPr lang="en-US" sz="3200" dirty="0"/>
            </a:br>
            <a:r>
              <a:rPr lang="en-US" sz="4900" i="1" dirty="0" err="1"/>
              <a:t>Biaya</a:t>
            </a:r>
            <a:r>
              <a:rPr lang="en-US" sz="4900" i="1" dirty="0"/>
              <a:t> </a:t>
            </a:r>
            <a:r>
              <a:rPr lang="en-US" sz="4900" i="1" dirty="0" err="1"/>
              <a:t>Proyek</a:t>
            </a:r>
            <a:r>
              <a:rPr lang="en-US" sz="4900" i="1" dirty="0"/>
              <a:t>? </a:t>
            </a:r>
            <a:endParaRPr lang="en-ID" sz="3200" i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7E1E322-BEE8-4FB0-B787-B5738A5B1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7" y="3814618"/>
            <a:ext cx="3228975" cy="4951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1F439-6BE4-4390-B41A-48F63F02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62" y="1124368"/>
            <a:ext cx="5665289" cy="56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88371" y="2129304"/>
            <a:ext cx="7475306" cy="3352800"/>
          </a:xfrm>
        </p:spPr>
        <p:txBody>
          <a:bodyPr/>
          <a:lstStyle/>
          <a:p>
            <a:pPr marL="0" indent="0">
              <a:spcBef>
                <a:spcPts val="600"/>
              </a:spcBef>
              <a:buFontTx/>
              <a:buNone/>
            </a:pPr>
            <a:endParaRPr lang="id-ID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800" b="1" dirty="0" err="1"/>
              <a:t>Rencana</a:t>
            </a:r>
            <a:r>
              <a:rPr lang="en-US" sz="2800" b="1" dirty="0"/>
              <a:t> </a:t>
            </a:r>
            <a:r>
              <a:rPr lang="en-US" sz="2800" b="1" dirty="0" err="1"/>
              <a:t>manajemen</a:t>
            </a:r>
            <a:r>
              <a:rPr lang="en-US" sz="2800" b="1" dirty="0"/>
              <a:t> </a:t>
            </a:r>
            <a:r>
              <a:rPr lang="en-US" sz="2800" b="1" dirty="0" err="1"/>
              <a:t>biaya</a:t>
            </a:r>
            <a:endParaRPr lang="en-US" sz="2800" b="1" dirty="0"/>
          </a:p>
          <a:p>
            <a:pPr marL="457200" lvl="1" indent="-277813">
              <a:spcBef>
                <a:spcPts val="600"/>
              </a:spcBef>
              <a:buFontTx/>
              <a:buNone/>
            </a:pPr>
            <a:r>
              <a:rPr lang="en-US" dirty="0"/>
              <a:t>	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. (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0" indent="0">
              <a:spcBef>
                <a:spcPts val="1800"/>
              </a:spcBef>
              <a:buFontTx/>
              <a:buNone/>
            </a:pPr>
            <a:r>
              <a:rPr lang="en-US" sz="2800" b="1" dirty="0" err="1"/>
              <a:t>Berbagai</a:t>
            </a:r>
            <a:r>
              <a:rPr lang="en-US" sz="2800" b="1" dirty="0"/>
              <a:t> </a:t>
            </a:r>
            <a:r>
              <a:rPr lang="en-US" sz="2800" b="1" dirty="0" err="1"/>
              <a:t>perubahan</a:t>
            </a:r>
            <a:r>
              <a:rPr lang="en-US" sz="2800" b="1" dirty="0"/>
              <a:t> yang </a:t>
            </a:r>
            <a:r>
              <a:rPr lang="en-US" sz="2800" b="1" dirty="0" err="1"/>
              <a:t>diminta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90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Masalah</a:t>
            </a:r>
            <a:r>
              <a:rPr lang="en-US" sz="3600" dirty="0"/>
              <a:t> </a:t>
            </a:r>
            <a:r>
              <a:rPr lang="en-US" sz="3600" dirty="0" err="1"/>
              <a:t>utama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mengestimasi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6BA9D-09E9-4F55-BA57-A74389E39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456"/>
            <a:ext cx="3853363" cy="385336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44780" y="2098399"/>
            <a:ext cx="7718897" cy="3901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yang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, </a:t>
            </a:r>
            <a:r>
              <a:rPr lang="en-US" sz="2000" dirty="0" err="1"/>
              <a:t>mengingat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level </a:t>
            </a:r>
            <a:r>
              <a:rPr lang="en-US" sz="2000" dirty="0" err="1"/>
              <a:t>proyek</a:t>
            </a:r>
            <a:endParaRPr lang="en-US" sz="2000" dirty="0"/>
          </a:p>
          <a:p>
            <a:r>
              <a:rPr lang="en-US" sz="2000" dirty="0" err="1"/>
              <a:t>Banyak</a:t>
            </a:r>
            <a:r>
              <a:rPr lang="en-US" sz="2000" dirty="0"/>
              <a:t> orang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berkaitan</a:t>
            </a:r>
            <a:r>
              <a:rPr lang="en-US" sz="2000" dirty="0"/>
              <a:t>. </a:t>
            </a:r>
            <a:r>
              <a:rPr lang="en-US" sz="2000" dirty="0" err="1"/>
              <a:t>Solusinya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cobalah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mentoring </a:t>
            </a:r>
          </a:p>
          <a:p>
            <a:r>
              <a:rPr lang="en-US" sz="2000" dirty="0" err="1"/>
              <a:t>Setiap</a:t>
            </a:r>
            <a:r>
              <a:rPr lang="en-US" sz="2000" dirty="0"/>
              <a:t> orang </a:t>
            </a:r>
            <a:r>
              <a:rPr lang="en-US" sz="2000" dirty="0" err="1"/>
              <a:t>memiliki</a:t>
            </a:r>
            <a:r>
              <a:rPr lang="en-US" sz="2000" dirty="0"/>
              <a:t> bias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. </a:t>
            </a:r>
            <a:r>
              <a:rPr lang="en-US" sz="2000" dirty="0" err="1"/>
              <a:t>Solusinya</a:t>
            </a:r>
            <a:r>
              <a:rPr lang="en-US" sz="2000" dirty="0"/>
              <a:t> </a:t>
            </a:r>
            <a:r>
              <a:rPr lang="en-US" sz="2000" dirty="0" err="1"/>
              <a:t>berikan</a:t>
            </a:r>
            <a:r>
              <a:rPr lang="en-US" sz="2000" dirty="0"/>
              <a:t> </a:t>
            </a:r>
            <a:r>
              <a:rPr lang="en-US" sz="2000" dirty="0" err="1"/>
              <a:t>pertanyaan-pertanyaan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r>
              <a:rPr lang="en-US" sz="2000" dirty="0"/>
              <a:t> yang </a:t>
            </a:r>
            <a:r>
              <a:rPr lang="en-US" sz="2000" dirty="0" err="1"/>
              <a:t>meyakinkan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bias.  </a:t>
            </a:r>
          </a:p>
          <a:p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menginginkan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tawaran,bukan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.  </a:t>
            </a:r>
            <a:r>
              <a:rPr lang="en-US" sz="2000" dirty="0" err="1"/>
              <a:t>Manajer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bernegosiasi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sponsor </a:t>
            </a:r>
            <a:r>
              <a:rPr lang="en-US" sz="2000" dirty="0" err="1"/>
              <a:t>proyek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yang </a:t>
            </a:r>
            <a:r>
              <a:rPr lang="en-US" sz="2000" dirty="0" err="1"/>
              <a:t>realistis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0138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Model </a:t>
            </a:r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biaya</a:t>
            </a:r>
            <a:endParaRPr lang="en-ID" sz="36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292024" y="2593076"/>
            <a:ext cx="6917961" cy="3613744"/>
          </a:xfrm>
        </p:spPr>
        <p:txBody>
          <a:bodyPr>
            <a:normAutofit/>
          </a:bodyPr>
          <a:lstStyle/>
          <a:p>
            <a:r>
              <a:rPr lang="en-US" sz="2000" dirty="0"/>
              <a:t>Salah </a:t>
            </a:r>
            <a:r>
              <a:rPr lang="en-US" sz="2000" dirty="0" err="1"/>
              <a:t>satu</a:t>
            </a:r>
            <a:r>
              <a:rPr lang="en-US" sz="2000" dirty="0"/>
              <a:t> model parameter yang </a:t>
            </a:r>
            <a:r>
              <a:rPr lang="en-US" sz="2000" dirty="0" err="1"/>
              <a:t>terkenal</a:t>
            </a:r>
            <a:r>
              <a:rPr lang="en-US" sz="2000" dirty="0"/>
              <a:t> 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Barry Boehm</a:t>
            </a:r>
          </a:p>
          <a:p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mengestimasi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(</a:t>
            </a:r>
            <a:r>
              <a:rPr lang="en-US" sz="2000" i="1" dirty="0"/>
              <a:t>source lines of code/SLOC</a:t>
            </a:r>
            <a:r>
              <a:rPr lang="en-US" sz="2000" dirty="0"/>
              <a:t>)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function points.</a:t>
            </a:r>
          </a:p>
          <a:p>
            <a:r>
              <a:rPr lang="en-US" sz="2000" dirty="0"/>
              <a:t>Constructive Cost Model (COCOMO) II, model </a:t>
            </a:r>
            <a:r>
              <a:rPr lang="en-US" sz="2000" dirty="0" err="1"/>
              <a:t>terkomputerisasi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tersedia</a:t>
            </a:r>
            <a:r>
              <a:rPr lang="en-US" sz="2000" dirty="0"/>
              <a:t> di Web</a:t>
            </a:r>
          </a:p>
          <a:p>
            <a:r>
              <a:rPr lang="en-US" sz="2000" dirty="0"/>
              <a:t>Barry Boehm </a:t>
            </a:r>
            <a:r>
              <a:rPr lang="en-US" sz="2000" dirty="0" err="1"/>
              <a:t>mengatakan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model </a:t>
            </a:r>
            <a:r>
              <a:rPr lang="en-US" sz="2000" dirty="0" err="1"/>
              <a:t>parametrik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menderita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terbatasnya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755909"/>
            <a:ext cx="1930403" cy="1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2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black"/>
                </a:solidFill>
              </a:rPr>
              <a:t>Proses 2: </a:t>
            </a:r>
          </a:p>
          <a:p>
            <a:r>
              <a:rPr lang="en-US" sz="3600" dirty="0" err="1">
                <a:solidFill>
                  <a:prstClr val="black"/>
                </a:solidFill>
              </a:rPr>
              <a:t>Menyusun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anggaran</a:t>
            </a:r>
            <a:endParaRPr lang="en-ID" sz="3600" i="1" dirty="0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088598" y="2948066"/>
            <a:ext cx="8496300" cy="265825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sz="2400" b="1" i="1" dirty="0" err="1">
                <a:solidFill>
                  <a:srgbClr val="FF0000"/>
                </a:solidFill>
              </a:rPr>
              <a:t>Pengertian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Umum</a:t>
            </a:r>
            <a:endParaRPr lang="en-US" sz="2400" b="1" i="1" dirty="0">
              <a:solidFill>
                <a:srgbClr val="FF0000"/>
              </a:solidFill>
            </a:endParaRPr>
          </a:p>
          <a:p>
            <a:pPr marL="609600" indent="-609600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Menyatukan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estimasi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patokan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endParaRPr lang="en-US" sz="2400" dirty="0"/>
          </a:p>
          <a:p>
            <a:pPr marL="609600" indent="-609600">
              <a:lnSpc>
                <a:spcPct val="110000"/>
              </a:lnSpc>
              <a:spcBef>
                <a:spcPct val="40000"/>
              </a:spcBef>
              <a:buFontTx/>
              <a:buNone/>
            </a:pPr>
            <a:endParaRPr lang="en-US" sz="2400" dirty="0"/>
          </a:p>
          <a:p>
            <a:pPr marL="609600" indent="-609600">
              <a:lnSpc>
                <a:spcPct val="110000"/>
              </a:lnSpc>
              <a:spcBef>
                <a:spcPct val="40000"/>
              </a:spcBef>
              <a:buFontTx/>
              <a:buNone/>
            </a:pP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1" y="2707364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32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Masukan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dalam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</a:p>
          <a:p>
            <a:r>
              <a:rPr lang="en-US" sz="3600" dirty="0" err="1">
                <a:solidFill>
                  <a:prstClr val="black"/>
                </a:solidFill>
              </a:rPr>
              <a:t>Menyusun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anggaran</a:t>
            </a:r>
            <a:endParaRPr lang="en-ID" sz="3600" i="1" dirty="0">
              <a:solidFill>
                <a:prstClr val="black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05200" y="2719466"/>
            <a:ext cx="7992256" cy="3722933"/>
          </a:xfrm>
        </p:spPr>
        <p:txBody>
          <a:bodyPr>
            <a:normAutofit/>
          </a:bodyPr>
          <a:lstStyle/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cakupan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/>
              <a:t>WBS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penjelasannya</a:t>
            </a:r>
            <a:endParaRPr lang="en-US" sz="2000" dirty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rincian</a:t>
            </a:r>
            <a:r>
              <a:rPr lang="en-US" sz="2000" dirty="0"/>
              <a:t> </a:t>
            </a:r>
            <a:r>
              <a:rPr lang="en-US" sz="2000" dirty="0" err="1"/>
              <a:t>pendukungnya</a:t>
            </a:r>
            <a:endParaRPr lang="en-US" sz="2000" dirty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: </a:t>
            </a:r>
            <a:r>
              <a:rPr lang="id-ID" sz="2000" dirty="0"/>
              <a:t>d</a:t>
            </a:r>
            <a:r>
              <a:rPr lang="en-US" sz="2000" dirty="0" err="1"/>
              <a:t>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agregasi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periode</a:t>
            </a:r>
            <a:endParaRPr lang="en-US" sz="2000" dirty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Kalender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endParaRPr lang="en-US" sz="2000" dirty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000" dirty="0" err="1"/>
              <a:t>Kontrak</a:t>
            </a:r>
            <a:r>
              <a:rPr lang="en-US" sz="2000" dirty="0"/>
              <a:t>: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dibeli</a:t>
            </a:r>
            <a:r>
              <a:rPr lang="en-US" sz="2000" dirty="0"/>
              <a:t>.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biayanya</a:t>
            </a:r>
            <a:r>
              <a:rPr lang="en-US" sz="20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1" y="2707364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1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Piranti</a:t>
            </a:r>
            <a:r>
              <a:rPr lang="en-US" sz="3600" dirty="0">
                <a:solidFill>
                  <a:prstClr val="black"/>
                </a:solidFill>
              </a:rPr>
              <a:t> &amp; </a:t>
            </a:r>
            <a:r>
              <a:rPr lang="en-US" sz="3600" dirty="0" err="1">
                <a:solidFill>
                  <a:prstClr val="black"/>
                </a:solidFill>
              </a:rPr>
              <a:t>Teknik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sz="3600" dirty="0" err="1">
                <a:solidFill>
                  <a:prstClr val="black"/>
                </a:solidFill>
              </a:rPr>
              <a:t>Menyusun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anggaran</a:t>
            </a:r>
            <a:endParaRPr lang="en-ID" sz="3600" i="1" dirty="0">
              <a:solidFill>
                <a:prstClr val="blac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5331" y="2800662"/>
            <a:ext cx="8240713" cy="3150433"/>
          </a:xfrm>
        </p:spPr>
        <p:txBody>
          <a:bodyPr>
            <a:normAutofit/>
          </a:bodyPr>
          <a:lstStyle/>
          <a:p>
            <a:pPr marL="0" indent="0">
              <a:spcBef>
                <a:spcPct val="40000"/>
              </a:spcBef>
              <a:buFontTx/>
              <a:buNone/>
            </a:pPr>
            <a:r>
              <a:rPr lang="id-ID" sz="2400" dirty="0"/>
              <a:t>Menggunakan </a:t>
            </a:r>
            <a:r>
              <a:rPr lang="en-US" sz="2400" dirty="0" err="1"/>
              <a:t>piranti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estimasi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</a:p>
          <a:p>
            <a:pPr marL="711200" lvl="1" indent="-449263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dirty="0" err="1"/>
              <a:t>Agregasi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711200" lvl="1" indent="-449263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cadangan</a:t>
            </a:r>
            <a:endParaRPr lang="en-US" dirty="0"/>
          </a:p>
          <a:p>
            <a:pPr marL="711200" lvl="1" indent="-449263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parametrik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total;  </a:t>
            </a:r>
          </a:p>
          <a:p>
            <a:pPr marL="711200" lvl="1" indent="-449263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dirty="0" err="1"/>
              <a:t>Rekonsiliasi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pendanaan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1" y="2707364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07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1" y="2707364"/>
            <a:ext cx="2628900" cy="1743075"/>
          </a:xfrm>
          <a:prstGeom prst="rect">
            <a:avLst/>
          </a:prstGeom>
        </p:spPr>
      </p:pic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Hasil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sz="3600" dirty="0" err="1">
                <a:solidFill>
                  <a:prstClr val="black"/>
                </a:solidFill>
              </a:rPr>
              <a:t>Menyusun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anggaran</a:t>
            </a:r>
            <a:endParaRPr lang="en-ID" sz="3600" i="1" dirty="0">
              <a:solidFill>
                <a:prstClr val="blac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21587" y="2749446"/>
            <a:ext cx="8763000" cy="3722933"/>
          </a:xfrm>
        </p:spPr>
        <p:txBody>
          <a:bodyPr>
            <a:normAutofit/>
          </a:bodyPr>
          <a:lstStyle/>
          <a:p>
            <a:pPr marL="0" indent="0">
              <a:spcBef>
                <a:spcPct val="40000"/>
              </a:spcBef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Patokan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biaya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i="1" dirty="0"/>
              <a:t>cost baseline</a:t>
            </a:r>
            <a:r>
              <a:rPr lang="en-US" sz="2000" dirty="0"/>
              <a:t>), </a:t>
            </a:r>
            <a:r>
              <a:rPr lang="id-ID" sz="2000" dirty="0"/>
              <a:t>yaitu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yang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penggunaannya</a:t>
            </a:r>
            <a:endParaRPr lang="en-US" sz="2000" dirty="0"/>
          </a:p>
          <a:p>
            <a:pPr marL="628650" lvl="1" indent="-361950">
              <a:spcBef>
                <a:spcPct val="40000"/>
              </a:spcBef>
              <a:buClr>
                <a:srgbClr val="A40000"/>
              </a:buClr>
            </a:pPr>
            <a:r>
              <a:rPr lang="en-US" sz="2000" dirty="0" err="1"/>
              <a:t>Disusun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menjumlahkan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 </a:t>
            </a:r>
            <a:r>
              <a:rPr lang="en-US" sz="2000" dirty="0" err="1"/>
              <a:t>biaya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periode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endParaRPr lang="en-US" sz="2000" dirty="0"/>
          </a:p>
          <a:p>
            <a:pPr marL="628650" lvl="1" indent="-361950">
              <a:spcBef>
                <a:spcPct val="40000"/>
              </a:spcBef>
              <a:buClr>
                <a:srgbClr val="A40000"/>
              </a:buClr>
            </a:pP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kurva</a:t>
            </a:r>
            <a:r>
              <a:rPr lang="en-US" sz="2000" dirty="0"/>
              <a:t> S</a:t>
            </a:r>
          </a:p>
          <a:p>
            <a:pPr marL="628650" lvl="1" indent="-361950">
              <a:spcBef>
                <a:spcPct val="40000"/>
              </a:spcBef>
              <a:buClr>
                <a:srgbClr val="A40000"/>
              </a:buClr>
            </a:pPr>
            <a:r>
              <a:rPr lang="en-US" sz="2000" dirty="0" err="1"/>
              <a:t>Anggaran</a:t>
            </a:r>
            <a:r>
              <a:rPr lang="en-US" sz="2000" dirty="0"/>
              <a:t> yang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mengukur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 marL="628650" lvl="1" indent="-361950">
              <a:spcBef>
                <a:spcPct val="40000"/>
              </a:spcBef>
              <a:buClr>
                <a:srgbClr val="A40000"/>
              </a:buClr>
            </a:pP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cost baseline</a:t>
            </a:r>
          </a:p>
        </p:txBody>
      </p:sp>
    </p:spTree>
    <p:extLst>
      <p:ext uri="{BB962C8B-B14F-4D97-AF65-F5344CB8AC3E}">
        <p14:creationId xmlns:p14="http://schemas.microsoft.com/office/powerpoint/2010/main" val="588312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3942238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Luaran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sz="3600" dirty="0" err="1">
                <a:solidFill>
                  <a:prstClr val="black"/>
                </a:solidFill>
              </a:rPr>
              <a:t>Menyusun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anggaran</a:t>
            </a:r>
            <a:endParaRPr lang="en-ID" sz="3600" i="1" dirty="0">
              <a:solidFill>
                <a:prstClr val="black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753877" y="1423096"/>
            <a:ext cx="5553866" cy="1066800"/>
          </a:xfrm>
        </p:spPr>
        <p:txBody>
          <a:bodyPr/>
          <a:lstStyle/>
          <a:p>
            <a:pPr algn="ctr">
              <a:spcBef>
                <a:spcPct val="40000"/>
              </a:spcBef>
              <a:buFontTx/>
              <a:buNone/>
            </a:pPr>
            <a:r>
              <a:rPr lang="en-US" dirty="0"/>
              <a:t> </a:t>
            </a:r>
            <a:r>
              <a:rPr lang="en-US" sz="2000" dirty="0" err="1"/>
              <a:t>Kurva</a:t>
            </a:r>
            <a:r>
              <a:rPr lang="en-US" sz="2000" dirty="0"/>
              <a:t> S </a:t>
            </a:r>
            <a:r>
              <a:rPr lang="en-US" sz="2000" dirty="0" err="1"/>
              <a:t>anggaran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(</a:t>
            </a:r>
            <a:r>
              <a:rPr lang="en-US" sz="2000" i="1" dirty="0"/>
              <a:t>planned value</a:t>
            </a:r>
            <a:r>
              <a:rPr lang="en-US" sz="2000" dirty="0"/>
              <a:t> = PV)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</a:t>
            </a:r>
            <a:r>
              <a:rPr lang="en-US" sz="2000" dirty="0" err="1"/>
              <a:t>Rp</a:t>
            </a:r>
            <a:r>
              <a:rPr lang="en-US" sz="2000" dirty="0"/>
              <a:t> 500 </a:t>
            </a:r>
            <a:r>
              <a:rPr lang="en-US" sz="2000" dirty="0" err="1"/>
              <a:t>juta</a:t>
            </a:r>
            <a:r>
              <a:rPr lang="en-US" sz="2000" dirty="0"/>
              <a:t> 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858728" y="2560432"/>
            <a:ext cx="7086600" cy="3703638"/>
            <a:chOff x="624" y="1536"/>
            <a:chExt cx="4560" cy="2238"/>
          </a:xfrm>
          <a:solidFill>
            <a:schemeClr val="bg1"/>
          </a:solidFill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344" y="1728"/>
              <a:ext cx="3168" cy="17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sz="240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296" y="2144"/>
              <a:ext cx="3240" cy="1360"/>
            </a:xfrm>
            <a:custGeom>
              <a:avLst/>
              <a:gdLst>
                <a:gd name="T0" fmla="*/ 0 w 3192"/>
                <a:gd name="T1" fmla="*/ 1264 h 1264"/>
                <a:gd name="T2" fmla="*/ 288 w 3192"/>
                <a:gd name="T3" fmla="*/ 1216 h 1264"/>
                <a:gd name="T4" fmla="*/ 624 w 3192"/>
                <a:gd name="T5" fmla="*/ 1120 h 1264"/>
                <a:gd name="T6" fmla="*/ 1008 w 3192"/>
                <a:gd name="T7" fmla="*/ 928 h 1264"/>
                <a:gd name="T8" fmla="*/ 1440 w 3192"/>
                <a:gd name="T9" fmla="*/ 640 h 1264"/>
                <a:gd name="T10" fmla="*/ 1872 w 3192"/>
                <a:gd name="T11" fmla="*/ 352 h 1264"/>
                <a:gd name="T12" fmla="*/ 2256 w 3192"/>
                <a:gd name="T13" fmla="*/ 208 h 1264"/>
                <a:gd name="T14" fmla="*/ 2736 w 3192"/>
                <a:gd name="T15" fmla="*/ 112 h 1264"/>
                <a:gd name="T16" fmla="*/ 3168 w 3192"/>
                <a:gd name="T17" fmla="*/ 16 h 1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92"/>
                <a:gd name="T28" fmla="*/ 0 h 1264"/>
                <a:gd name="T29" fmla="*/ 3192 w 3192"/>
                <a:gd name="T30" fmla="*/ 1264 h 12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92" h="1264">
                  <a:moveTo>
                    <a:pt x="0" y="1264"/>
                  </a:moveTo>
                  <a:cubicBezTo>
                    <a:pt x="92" y="1252"/>
                    <a:pt x="184" y="1240"/>
                    <a:pt x="288" y="1216"/>
                  </a:cubicBezTo>
                  <a:cubicBezTo>
                    <a:pt x="392" y="1192"/>
                    <a:pt x="504" y="1168"/>
                    <a:pt x="624" y="1120"/>
                  </a:cubicBezTo>
                  <a:cubicBezTo>
                    <a:pt x="744" y="1072"/>
                    <a:pt x="872" y="1008"/>
                    <a:pt x="1008" y="928"/>
                  </a:cubicBezTo>
                  <a:cubicBezTo>
                    <a:pt x="1144" y="848"/>
                    <a:pt x="1296" y="736"/>
                    <a:pt x="1440" y="640"/>
                  </a:cubicBezTo>
                  <a:cubicBezTo>
                    <a:pt x="1584" y="544"/>
                    <a:pt x="1736" y="424"/>
                    <a:pt x="1872" y="352"/>
                  </a:cubicBezTo>
                  <a:cubicBezTo>
                    <a:pt x="2008" y="280"/>
                    <a:pt x="2112" y="248"/>
                    <a:pt x="2256" y="208"/>
                  </a:cubicBezTo>
                  <a:cubicBezTo>
                    <a:pt x="2400" y="168"/>
                    <a:pt x="2584" y="144"/>
                    <a:pt x="2736" y="112"/>
                  </a:cubicBezTo>
                  <a:cubicBezTo>
                    <a:pt x="2888" y="80"/>
                    <a:pt x="3192" y="0"/>
                    <a:pt x="3168" y="16"/>
                  </a:cubicBezTo>
                </a:path>
              </a:pathLst>
            </a:cu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sz="24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968" y="172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2592" y="172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888" y="172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536" y="3552"/>
              <a:ext cx="576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Juli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064" y="3552"/>
              <a:ext cx="576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Agus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688" y="3552"/>
              <a:ext cx="576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Sept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456" y="3552"/>
              <a:ext cx="576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Okt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032" y="3552"/>
              <a:ext cx="576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Nov</a:t>
              </a: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1344" y="2160"/>
              <a:ext cx="3360" cy="0"/>
            </a:xfrm>
            <a:prstGeom prst="line">
              <a:avLst/>
            </a:prstGeom>
            <a:grp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1344" y="2304"/>
              <a:ext cx="3360" cy="0"/>
            </a:xfrm>
            <a:prstGeom prst="line">
              <a:avLst/>
            </a:prstGeom>
            <a:grp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1344" y="2448"/>
              <a:ext cx="3360" cy="0"/>
            </a:xfrm>
            <a:prstGeom prst="line">
              <a:avLst/>
            </a:prstGeom>
            <a:grp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1344" y="2928"/>
              <a:ext cx="3360" cy="0"/>
            </a:xfrm>
            <a:prstGeom prst="line">
              <a:avLst/>
            </a:prstGeom>
            <a:grp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1344" y="3312"/>
              <a:ext cx="3408" cy="0"/>
            </a:xfrm>
            <a:prstGeom prst="line">
              <a:avLst/>
            </a:prstGeom>
            <a:grp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>
              <a:off x="1152" y="2160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1152" y="2448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H="1">
              <a:off x="1152" y="3264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1152" y="2736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1152" y="3024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1152" y="3504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960" y="3408"/>
              <a:ext cx="336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816" y="3120"/>
              <a:ext cx="432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816" y="2880"/>
              <a:ext cx="432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200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816" y="2592"/>
              <a:ext cx="432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300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816" y="2304"/>
              <a:ext cx="432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400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816" y="2016"/>
              <a:ext cx="384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500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624" y="1536"/>
              <a:ext cx="672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cs typeface="Arial" panose="020B0604020202020204" pitchFamily="34" charset="0"/>
                </a:rPr>
                <a:t>Juta Rp</a:t>
              </a: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H="1">
              <a:off x="4512" y="3504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4752" y="3417"/>
              <a:ext cx="432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panose="020B0604020202020204" pitchFamily="34" charset="0"/>
                </a:rPr>
                <a:t>0 %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4752" y="3177"/>
              <a:ext cx="432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panose="020B0604020202020204" pitchFamily="34" charset="0"/>
                </a:rPr>
                <a:t>16%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4752" y="2784"/>
              <a:ext cx="432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panose="020B0604020202020204" pitchFamily="34" charset="0"/>
                </a:rPr>
                <a:t>48%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4752" y="2304"/>
              <a:ext cx="432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panose="020B0604020202020204" pitchFamily="34" charset="0"/>
                </a:rPr>
                <a:t>80%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4752" y="2160"/>
              <a:ext cx="432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panose="020B0604020202020204" pitchFamily="34" charset="0"/>
                </a:rPr>
                <a:t>90%</a:t>
              </a: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4656" y="1968"/>
              <a:ext cx="528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panose="020B0604020202020204" pitchFamily="34" charset="0"/>
                </a:rPr>
                <a:t>100%</a:t>
              </a: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4752" y="1545"/>
              <a:ext cx="288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panose="020B0604020202020204" pitchFamily="34" charset="0"/>
                </a:rPr>
                <a:t>%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1" y="2707364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48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3942238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Luaran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sz="3600" dirty="0" err="1">
                <a:solidFill>
                  <a:prstClr val="black"/>
                </a:solidFill>
              </a:rPr>
              <a:t>Menyusun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anggaran</a:t>
            </a:r>
            <a:endParaRPr lang="en-ID" sz="3600" i="1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716" t="34273" r="18394" b="19006"/>
          <a:stretch/>
        </p:blipFill>
        <p:spPr>
          <a:xfrm>
            <a:off x="4349379" y="1988658"/>
            <a:ext cx="7842621" cy="439341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1" y="2707364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7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black"/>
                </a:solidFill>
              </a:rPr>
              <a:t>Proses 3: </a:t>
            </a:r>
          </a:p>
          <a:p>
            <a:r>
              <a:rPr lang="en-US" sz="3600" dirty="0" err="1">
                <a:solidFill>
                  <a:prstClr val="black"/>
                </a:solidFill>
              </a:rPr>
              <a:t>Pengendalian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biaya</a:t>
            </a:r>
            <a:endParaRPr lang="en-ID" sz="3600" i="1" dirty="0">
              <a:solidFill>
                <a:prstClr val="black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50498" y="2754443"/>
            <a:ext cx="8229600" cy="328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Proses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pengendalian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endParaRPr lang="en-US" sz="2400" dirty="0"/>
          </a:p>
          <a:p>
            <a:pPr lvl="1"/>
            <a:r>
              <a:rPr lang="en-US" dirty="0"/>
              <a:t>monitoring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pembiayaan</a:t>
            </a:r>
            <a:endParaRPr lang="en-US" dirty="0"/>
          </a:p>
          <a:p>
            <a:pPr lvl="1"/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baseline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direvisi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stakeholders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pula</a:t>
            </a:r>
          </a:p>
          <a:p>
            <a:r>
              <a:rPr lang="en-US" sz="2400" dirty="0"/>
              <a:t>Earned value management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pengendalian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8194" name="Picture 2" descr="Pageview Social Networks on the tablet Royalty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6"/>
          <a:stretch/>
        </p:blipFill>
        <p:spPr bwMode="auto">
          <a:xfrm>
            <a:off x="590290" y="2754443"/>
            <a:ext cx="1819275" cy="22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03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2" y="1384241"/>
            <a:ext cx="1581207" cy="105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Biaya</a:t>
            </a:r>
            <a:endParaRPr lang="en-ID" sz="3600" i="1" dirty="0">
              <a:solidFill>
                <a:prstClr val="black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5" y="2436466"/>
            <a:ext cx="2581867" cy="25818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00150" y="1910353"/>
            <a:ext cx="8229600" cy="24789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dikorbankan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gantinya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diukurdalamsatuan</a:t>
            </a:r>
            <a:r>
              <a:rPr lang="en-US" sz="2000" dirty="0"/>
              <a:t> </a:t>
            </a:r>
            <a:r>
              <a:rPr lang="en-US" sz="2000" dirty="0" err="1"/>
              <a:t>keuangan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rupiah, </a:t>
            </a:r>
            <a:r>
              <a:rPr lang="en-US" sz="2000" dirty="0" err="1"/>
              <a:t>dolar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di </a:t>
            </a:r>
            <a:r>
              <a:rPr lang="en-US" sz="2000" dirty="0" err="1"/>
              <a:t>dalamnya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proses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diselesaikan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budget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disepakati</a:t>
            </a:r>
            <a:r>
              <a:rPr lang="en-US" sz="2000" dirty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247527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Piranti</a:t>
            </a:r>
            <a:r>
              <a:rPr lang="en-US" sz="3600" dirty="0">
                <a:solidFill>
                  <a:prstClr val="black"/>
                </a:solidFill>
              </a:rPr>
              <a:t> &amp; </a:t>
            </a:r>
            <a:r>
              <a:rPr lang="en-US" sz="3600" dirty="0" err="1">
                <a:solidFill>
                  <a:prstClr val="black"/>
                </a:solidFill>
              </a:rPr>
              <a:t>alat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sz="3600" dirty="0" err="1">
                <a:solidFill>
                  <a:prstClr val="black"/>
                </a:solidFill>
              </a:rPr>
              <a:t>Pengendalian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biaya</a:t>
            </a:r>
            <a:endParaRPr lang="en-ID" sz="3600" i="1" dirty="0">
              <a:solidFill>
                <a:prstClr val="black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110459" y="2829394"/>
            <a:ext cx="8229600" cy="341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Earned Value Management (EVM)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yang </a:t>
            </a:r>
            <a:r>
              <a:rPr lang="en-US" sz="2400" dirty="0" err="1"/>
              <a:t>mengintegrasikan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lingkup</a:t>
            </a:r>
            <a:r>
              <a:rPr lang="en-US" sz="2400" dirty="0"/>
              <a:t>,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data </a:t>
            </a:r>
            <a:r>
              <a:rPr lang="en-US" sz="2400" dirty="0" err="1"/>
              <a:t>biaya</a:t>
            </a:r>
            <a:endParaRPr lang="en-US" sz="2400" dirty="0"/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EVM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i="1" dirty="0"/>
              <a:t>baseline (original plan plus approved changes).  </a:t>
            </a:r>
            <a:r>
              <a:rPr lang="en-US" sz="2400" dirty="0" err="1"/>
              <a:t>Dengan</a:t>
            </a:r>
            <a:r>
              <a:rPr lang="en-US" sz="2400" dirty="0"/>
              <a:t> baseline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dievaluasi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periodik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aktual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diperbaharui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pemanfaatan</a:t>
            </a:r>
            <a:r>
              <a:rPr lang="en-US" sz="2400" dirty="0"/>
              <a:t> EVM </a:t>
            </a:r>
            <a:r>
              <a:rPr lang="en-US" sz="2400" dirty="0" err="1"/>
              <a:t>dapat</a:t>
            </a:r>
            <a:r>
              <a:rPr lang="en-US" sz="2400" dirty="0"/>
              <a:t> optimal. </a:t>
            </a:r>
          </a:p>
        </p:txBody>
      </p:sp>
      <p:pic>
        <p:nvPicPr>
          <p:cNvPr id="11" name="Picture 2" descr="Pageview Social Networks on the tablet Royalty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6"/>
          <a:stretch/>
        </p:blipFill>
        <p:spPr bwMode="auto">
          <a:xfrm>
            <a:off x="590290" y="2754443"/>
            <a:ext cx="1819275" cy="22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29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Istilah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dalam</a:t>
            </a:r>
            <a:r>
              <a:rPr lang="en-US" sz="3600" dirty="0">
                <a:solidFill>
                  <a:prstClr val="black"/>
                </a:solidFill>
              </a:rPr>
              <a:t> EVM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55233" y="25930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Planned Value (PV)</a:t>
            </a:r>
            <a:r>
              <a:rPr lang="en-US" sz="2400"/>
              <a:t> adalah rencana porsi total estimasi biaya yang sudah disetujui untuk dikeluarkan pada sebuah aktivitas selama perioda tertentu</a:t>
            </a:r>
          </a:p>
          <a:p>
            <a:r>
              <a:rPr lang="en-US" sz="2400" b="1"/>
              <a:t>Actual Cost (AC)</a:t>
            </a:r>
            <a:r>
              <a:rPr lang="en-US" sz="2400"/>
              <a:t> adalah biaya total langsung maupun tidak langsung yang digunakan dalam rangka menyelesaikan pekerjaan sesuai aktivitasnya selama perioda tertentu</a:t>
            </a:r>
            <a:endParaRPr lang="en-US" sz="2400" dirty="0"/>
          </a:p>
        </p:txBody>
      </p:sp>
      <p:pic>
        <p:nvPicPr>
          <p:cNvPr id="11" name="Picture 2" descr="Pageview Social Networks on the tablet Royalty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6"/>
          <a:stretch/>
        </p:blipFill>
        <p:spPr bwMode="auto">
          <a:xfrm>
            <a:off x="590290" y="2754443"/>
            <a:ext cx="1819275" cy="22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0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Istilah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dalam</a:t>
            </a:r>
            <a:r>
              <a:rPr lang="en-US" sz="3600" dirty="0">
                <a:solidFill>
                  <a:prstClr val="black"/>
                </a:solidFill>
              </a:rPr>
              <a:t> EVM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2921587" y="2709472"/>
            <a:ext cx="8229600" cy="3241623"/>
          </a:xfrm>
        </p:spPr>
        <p:txBody>
          <a:bodyPr>
            <a:normAutofit/>
          </a:bodyPr>
          <a:lstStyle/>
          <a:p>
            <a:r>
              <a:rPr lang="en-US" sz="2400" b="1" dirty="0"/>
              <a:t>Earned Value (EV) 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estimasi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(value)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yang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,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b="1" i="1" dirty="0"/>
              <a:t>rate of performance ( RP)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selesai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rencananya</a:t>
            </a:r>
            <a:r>
              <a:rPr lang="en-US" sz="2400" dirty="0"/>
              <a:t> </a:t>
            </a:r>
            <a:r>
              <a:rPr lang="en-US" sz="2400" dirty="0" err="1"/>
              <a:t>diselesaikan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b="1" i="1" dirty="0"/>
          </a:p>
          <a:p>
            <a:r>
              <a:rPr lang="en-US" sz="2400" b="1" dirty="0"/>
              <a:t>Cost Variance ( CV),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melebihi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direncanakan</a:t>
            </a:r>
            <a:endParaRPr lang="en-US" sz="2400" dirty="0"/>
          </a:p>
        </p:txBody>
      </p:sp>
      <p:pic>
        <p:nvPicPr>
          <p:cNvPr id="11" name="Picture 2" descr="Pageview Social Networks on the tablet Royalty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6"/>
          <a:stretch/>
        </p:blipFill>
        <p:spPr bwMode="auto">
          <a:xfrm>
            <a:off x="590290" y="2754443"/>
            <a:ext cx="1819275" cy="22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427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Istilah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dalam</a:t>
            </a:r>
            <a:r>
              <a:rPr lang="en-US" sz="3600" dirty="0">
                <a:solidFill>
                  <a:prstClr val="black"/>
                </a:solidFill>
              </a:rPr>
              <a:t> EVM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2921587" y="2709472"/>
            <a:ext cx="8229600" cy="3241623"/>
          </a:xfrm>
        </p:spPr>
        <p:txBody>
          <a:bodyPr>
            <a:normAutofit/>
          </a:bodyPr>
          <a:lstStyle/>
          <a:p>
            <a:r>
              <a:rPr lang="en-US" sz="2400" b="1" dirty="0"/>
              <a:t>Earned Value (EV) 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estimasi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(value)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yang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,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b="1" i="1" dirty="0"/>
              <a:t>rate of performance ( RP)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selesai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rencananya</a:t>
            </a:r>
            <a:r>
              <a:rPr lang="en-US" sz="2400" dirty="0"/>
              <a:t> </a:t>
            </a:r>
            <a:r>
              <a:rPr lang="en-US" sz="2400" dirty="0" err="1"/>
              <a:t>diselesaikan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b="1" i="1" dirty="0"/>
          </a:p>
          <a:p>
            <a:r>
              <a:rPr lang="en-US" sz="2400" b="1" dirty="0"/>
              <a:t>Cost Variance ( CV),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melebihi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direncanakan</a:t>
            </a:r>
            <a:endParaRPr lang="en-US" sz="2400" dirty="0"/>
          </a:p>
        </p:txBody>
      </p:sp>
      <p:pic>
        <p:nvPicPr>
          <p:cNvPr id="9" name="Picture 2" descr="Pageview Social Networks on the tablet Royalty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6"/>
          <a:stretch/>
        </p:blipFill>
        <p:spPr bwMode="auto">
          <a:xfrm>
            <a:off x="590290" y="2754443"/>
            <a:ext cx="1819275" cy="22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20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4965852" cy="120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Istilah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dalam</a:t>
            </a:r>
            <a:r>
              <a:rPr lang="en-US" sz="3600" dirty="0">
                <a:solidFill>
                  <a:prstClr val="black"/>
                </a:solidFill>
              </a:rPr>
              <a:t> EVM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2921587" y="2436466"/>
            <a:ext cx="8229600" cy="3334747"/>
          </a:xfrm>
        </p:spPr>
        <p:txBody>
          <a:bodyPr>
            <a:normAutofit/>
          </a:bodyPr>
          <a:lstStyle/>
          <a:p>
            <a:r>
              <a:rPr lang="en-US" sz="2400" b="1"/>
              <a:t>Schedule Variance ( SV)</a:t>
            </a:r>
            <a:r>
              <a:rPr lang="en-US" sz="2400"/>
              <a:t>, variabel yang menunjukkan apakah jadwal yang lebih lama/lebih lambat dari yang direncanakan</a:t>
            </a:r>
            <a:endParaRPr lang="en-US" sz="2400" b="1"/>
          </a:p>
          <a:p>
            <a:r>
              <a:rPr lang="en-US" sz="2400" b="1"/>
              <a:t>Cost Performance Index ( CPI)</a:t>
            </a:r>
            <a:r>
              <a:rPr lang="en-US" sz="2400"/>
              <a:t> , variabel yang dpt digunakan untuk mengestimasi biaya pada saat proyek selesai berdasarkan kinerja proyek sampai waktu tertentu</a:t>
            </a:r>
            <a:endParaRPr lang="en-US" sz="2400" b="1"/>
          </a:p>
          <a:p>
            <a:r>
              <a:rPr lang="en-US" sz="2400" b="1"/>
              <a:t>Schedule Performance Index ( SPI) </a:t>
            </a:r>
            <a:r>
              <a:rPr lang="en-US" sz="2400"/>
              <a:t>, variabel yang dpt digunakan untuk mengestimase waktu selesainya proyek, berdasarkan kinerja proyek sampai waktu tertentu</a:t>
            </a:r>
            <a:endParaRPr lang="en-US" sz="2400" b="1"/>
          </a:p>
        </p:txBody>
      </p:sp>
      <p:pic>
        <p:nvPicPr>
          <p:cNvPr id="12" name="Picture 2" descr="Pageview Social Networks on the tablet Royalty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6"/>
          <a:stretch/>
        </p:blipFill>
        <p:spPr bwMode="auto">
          <a:xfrm>
            <a:off x="590290" y="2754443"/>
            <a:ext cx="1819275" cy="22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721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38661" y="1384241"/>
            <a:ext cx="1794873" cy="105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/>
                </a:solidFill>
              </a:rPr>
              <a:t>Contoh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18333"/>
          <a:stretch>
            <a:fillRect/>
          </a:stretch>
        </p:blipFill>
        <p:spPr>
          <a:xfrm>
            <a:off x="3369220" y="1384242"/>
            <a:ext cx="6854071" cy="2887956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544274" y="4272198"/>
            <a:ext cx="8833260" cy="150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Angka negatif untuk CV dan SV  mengindikasikan </a:t>
            </a:r>
            <a:r>
              <a:rPr lang="en-US" sz="2000">
                <a:solidFill>
                  <a:srgbClr val="FF0000"/>
                </a:solidFill>
              </a:rPr>
              <a:t>masalah</a:t>
            </a:r>
            <a:r>
              <a:rPr lang="en-US" sz="2000"/>
              <a:t> dalam kinerja proyek. Biaya proyek berarti sudah melebihi dari yang direncanakan atau waktu yang digunakan sudah lebih panjang daripada yang direncanakan</a:t>
            </a:r>
          </a:p>
          <a:p>
            <a:r>
              <a:rPr lang="en-US" sz="2000"/>
              <a:t>CPI dan SPI &lt; 100% juga menunjukkan adanya masalah dalam kinerja proyek</a:t>
            </a:r>
            <a:endParaRPr lang="en-US" sz="2000" dirty="0"/>
          </a:p>
        </p:txBody>
      </p:sp>
      <p:pic>
        <p:nvPicPr>
          <p:cNvPr id="12" name="Picture 2" descr="Pageview Social Networks on the tablet Royalty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6"/>
          <a:stretch/>
        </p:blipFill>
        <p:spPr bwMode="auto">
          <a:xfrm>
            <a:off x="590290" y="2754443"/>
            <a:ext cx="1819275" cy="22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23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99339" y="1526481"/>
            <a:ext cx="2634358" cy="111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Biaya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5" y="2436466"/>
            <a:ext cx="2581867" cy="2581867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30940" y="1121019"/>
            <a:ext cx="8610600" cy="962025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id-ID" b="1" dirty="0"/>
              <a:t>:</a:t>
            </a:r>
            <a:endParaRPr lang="en-US" b="1" dirty="0"/>
          </a:p>
          <a:p>
            <a:pPr algn="ctr" eaLnBrk="1" hangingPunct="1"/>
            <a:r>
              <a:rPr lang="en-US" b="1" dirty="0" err="1">
                <a:solidFill>
                  <a:srgbClr val="C00000"/>
                </a:solidFill>
              </a:rPr>
              <a:t>Terbatas</a:t>
            </a:r>
            <a:r>
              <a:rPr lang="en-US" dirty="0"/>
              <a:t> </a:t>
            </a:r>
            <a:r>
              <a:rPr lang="id-ID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b="1" dirty="0" err="1">
                <a:solidFill>
                  <a:srgbClr val="00355C"/>
                </a:solidFill>
              </a:rPr>
              <a:t>dikelola</a:t>
            </a:r>
            <a:r>
              <a:rPr lang="en-US" dirty="0"/>
              <a:t> </a:t>
            </a:r>
            <a:r>
              <a:rPr lang="id-ID" dirty="0"/>
              <a:t>dengan baik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564340" y="2921244"/>
            <a:ext cx="1828800" cy="1676400"/>
          </a:xfrm>
          <a:prstGeom prst="ellipse">
            <a:avLst/>
          </a:prstGeom>
          <a:gradFill flip="none" rotWithShape="1">
            <a:gsLst>
              <a:gs pos="38000">
                <a:srgbClr val="DDDDDD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27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Anggaran</a:t>
            </a:r>
            <a:r>
              <a:rPr lang="en-US" sz="27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7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Proyek</a:t>
            </a:r>
            <a:r>
              <a:rPr lang="en-US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8540" y="4780207"/>
            <a:ext cx="8458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tabLst>
                <a:tab pos="0" algn="l"/>
              </a:tabLst>
              <a:defRPr/>
            </a:pPr>
            <a:r>
              <a:rPr lang="en-US" sz="2800" dirty="0" err="1"/>
              <a:t>Perhatian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id-ID" sz="2800" dirty="0"/>
              <a:t>pada </a:t>
            </a:r>
            <a:r>
              <a:rPr lang="en-US" sz="2800" b="1" dirty="0" err="1">
                <a:solidFill>
                  <a:srgbClr val="FF0000"/>
                </a:solidFill>
              </a:rPr>
              <a:t>biaya</a:t>
            </a:r>
            <a:r>
              <a:rPr lang="en-US" sz="2800" dirty="0"/>
              <a:t> </a:t>
            </a:r>
            <a:r>
              <a:rPr lang="en-US" sz="2800" dirty="0" err="1"/>
              <a:t>sumberdaya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utk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kegiatan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dalam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jadwal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proyek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5400000" flipV="1">
            <a:off x="7564840" y="2273544"/>
            <a:ext cx="609600" cy="533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178 h 21600"/>
              <a:gd name="T14" fmla="*/ 17958 w 21600"/>
              <a:gd name="T15" fmla="*/ 174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60" y="0"/>
                </a:moveTo>
                <a:lnTo>
                  <a:pt x="15660" y="4178"/>
                </a:lnTo>
                <a:lnTo>
                  <a:pt x="3375" y="4178"/>
                </a:lnTo>
                <a:lnTo>
                  <a:pt x="3375" y="17422"/>
                </a:lnTo>
                <a:lnTo>
                  <a:pt x="15660" y="17422"/>
                </a:lnTo>
                <a:lnTo>
                  <a:pt x="15660" y="21600"/>
                </a:lnTo>
                <a:lnTo>
                  <a:pt x="21600" y="10800"/>
                </a:lnTo>
                <a:lnTo>
                  <a:pt x="15660" y="0"/>
                </a:lnTo>
                <a:close/>
              </a:path>
              <a:path w="21600" h="21600">
                <a:moveTo>
                  <a:pt x="1350" y="4178"/>
                </a:moveTo>
                <a:lnTo>
                  <a:pt x="1350" y="17422"/>
                </a:lnTo>
                <a:lnTo>
                  <a:pt x="2700" y="17422"/>
                </a:lnTo>
                <a:lnTo>
                  <a:pt x="2700" y="4178"/>
                </a:lnTo>
                <a:lnTo>
                  <a:pt x="1350" y="4178"/>
                </a:lnTo>
                <a:close/>
              </a:path>
              <a:path w="21600" h="21600">
                <a:moveTo>
                  <a:pt x="0" y="4178"/>
                </a:moveTo>
                <a:lnTo>
                  <a:pt x="0" y="17422"/>
                </a:lnTo>
                <a:lnTo>
                  <a:pt x="675" y="17422"/>
                </a:lnTo>
                <a:lnTo>
                  <a:pt x="675" y="4178"/>
                </a:lnTo>
                <a:lnTo>
                  <a:pt x="0" y="4178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6660000" flipV="1">
            <a:off x="4593040" y="2273544"/>
            <a:ext cx="609600" cy="533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178 h 21600"/>
              <a:gd name="T14" fmla="*/ 17958 w 21600"/>
              <a:gd name="T15" fmla="*/ 174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60" y="0"/>
                </a:moveTo>
                <a:lnTo>
                  <a:pt x="15660" y="4178"/>
                </a:lnTo>
                <a:lnTo>
                  <a:pt x="3375" y="4178"/>
                </a:lnTo>
                <a:lnTo>
                  <a:pt x="3375" y="17422"/>
                </a:lnTo>
                <a:lnTo>
                  <a:pt x="15660" y="17422"/>
                </a:lnTo>
                <a:lnTo>
                  <a:pt x="15660" y="21600"/>
                </a:lnTo>
                <a:lnTo>
                  <a:pt x="21600" y="10800"/>
                </a:lnTo>
                <a:lnTo>
                  <a:pt x="15660" y="0"/>
                </a:lnTo>
                <a:close/>
              </a:path>
              <a:path w="21600" h="21600">
                <a:moveTo>
                  <a:pt x="1350" y="4178"/>
                </a:moveTo>
                <a:lnTo>
                  <a:pt x="1350" y="17422"/>
                </a:lnTo>
                <a:lnTo>
                  <a:pt x="2700" y="17422"/>
                </a:lnTo>
                <a:lnTo>
                  <a:pt x="2700" y="4178"/>
                </a:lnTo>
                <a:lnTo>
                  <a:pt x="1350" y="4178"/>
                </a:lnTo>
                <a:close/>
              </a:path>
              <a:path w="21600" h="21600">
                <a:moveTo>
                  <a:pt x="0" y="4178"/>
                </a:moveTo>
                <a:lnTo>
                  <a:pt x="0" y="17422"/>
                </a:lnTo>
                <a:lnTo>
                  <a:pt x="675" y="17422"/>
                </a:lnTo>
                <a:lnTo>
                  <a:pt x="675" y="4178"/>
                </a:lnTo>
                <a:lnTo>
                  <a:pt x="0" y="4178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55140" y="2997444"/>
            <a:ext cx="5029200" cy="1600200"/>
          </a:xfrm>
          <a:prstGeom prst="roundRect">
            <a:avLst/>
          </a:prstGeom>
          <a:solidFill>
            <a:srgbClr val="005A9E"/>
          </a:solidFill>
          <a:ln w="76200"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diperkirakan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/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diestimasi</a:t>
            </a:r>
            <a:endParaRPr lang="en-US" sz="2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  <a:defRPr/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dianggarkan</a:t>
            </a:r>
            <a:endParaRPr lang="en-US" sz="2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  <a:defRPr/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diawasi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penggunaannya</a:t>
            </a:r>
            <a:endParaRPr lang="id-ID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33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99339" y="1526481"/>
            <a:ext cx="2634358" cy="111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Biaya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5" y="2436466"/>
            <a:ext cx="2581867" cy="2581867"/>
          </a:xfrm>
          <a:prstGeom prst="rect">
            <a:avLst/>
          </a:prstGeom>
        </p:spPr>
      </p:pic>
      <p:sp>
        <p:nvSpPr>
          <p:cNvPr id="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611" y="2921995"/>
            <a:ext cx="8512791" cy="3127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i="1" dirty="0" err="1">
                <a:solidFill>
                  <a:srgbClr val="00B0F0"/>
                </a:solidFill>
              </a:rPr>
              <a:t>Manajemen</a:t>
            </a:r>
            <a:r>
              <a:rPr lang="en-US" sz="2400" b="1" i="1" dirty="0">
                <a:solidFill>
                  <a:srgbClr val="00B0F0"/>
                </a:solidFill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</a:rPr>
              <a:t>biaya</a:t>
            </a:r>
            <a:r>
              <a:rPr lang="en-US" sz="2400" b="1" i="1" dirty="0">
                <a:solidFill>
                  <a:srgbClr val="00B0F0"/>
                </a:solidFill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</a:rPr>
              <a:t>proyek</a:t>
            </a:r>
            <a:r>
              <a:rPr lang="en-US" sz="2400" b="1" i="1" dirty="0">
                <a:solidFill>
                  <a:srgbClr val="00B0F0"/>
                </a:solidFill>
              </a:rPr>
              <a:t>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proses-proses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menjamin</a:t>
            </a:r>
            <a:r>
              <a:rPr lang="en-US" sz="2400" dirty="0"/>
              <a:t> agar </a:t>
            </a:r>
            <a:r>
              <a:rPr lang="en-US" sz="2400" dirty="0" err="1"/>
              <a:t>anggaran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disetujui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lingkup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endParaRPr lang="en-US" sz="2400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5187547" y="1207729"/>
            <a:ext cx="4648200" cy="1447800"/>
          </a:xfrm>
          <a:prstGeom prst="wedgeRectCallout">
            <a:avLst>
              <a:gd name="adj1" fmla="val 17295"/>
              <a:gd name="adj2" fmla="val 73954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61938" indent="-261938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 i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Penyusunan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perkiraan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biaya</a:t>
            </a:r>
            <a:endParaRPr lang="id-ID" sz="2400" i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2400" i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Penyusunan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anggaran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biaya</a:t>
            </a:r>
            <a:endParaRPr lang="id-ID" sz="2400" i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2400" i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Pengawasan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biaya</a:t>
            </a:r>
            <a:endParaRPr lang="en-US" sz="2400" i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99339" y="1526481"/>
            <a:ext cx="2634358" cy="111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Biaya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5" y="2436466"/>
            <a:ext cx="2581867" cy="2581867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66949" y="2436466"/>
            <a:ext cx="6105098" cy="336581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Profit</a:t>
            </a:r>
            <a:r>
              <a:rPr lang="en-US" sz="2400" dirty="0"/>
              <a:t> (</a:t>
            </a:r>
            <a:r>
              <a:rPr lang="en-US" sz="2400" dirty="0" err="1"/>
              <a:t>laba</a:t>
            </a:r>
            <a:r>
              <a:rPr lang="en-US" sz="2400" dirty="0"/>
              <a:t>; </a:t>
            </a:r>
            <a:r>
              <a:rPr lang="en-US" sz="2400" dirty="0" err="1"/>
              <a:t>keuntungan</a:t>
            </a:r>
            <a:r>
              <a:rPr lang="en-US" sz="2400" dirty="0"/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dirty="0"/>
              <a:t>= </a:t>
            </a:r>
            <a:r>
              <a:rPr lang="en-US" dirty="0" err="1"/>
              <a:t>Penerimaan</a:t>
            </a:r>
            <a:r>
              <a:rPr lang="en-US" dirty="0"/>
              <a:t> – </a:t>
            </a:r>
            <a:r>
              <a:rPr lang="en-US" dirty="0" err="1"/>
              <a:t>pengeluaran</a:t>
            </a:r>
            <a:endParaRPr lang="en-US" dirty="0"/>
          </a:p>
          <a:p>
            <a:pPr>
              <a:spcBef>
                <a:spcPts val="1200"/>
              </a:spcBef>
              <a:buFontTx/>
              <a:buNone/>
            </a:pPr>
            <a:endParaRPr lang="en-US" sz="2400" b="1" dirty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Life cycle costing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: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selama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hasil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proyek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dimanfaatkan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9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99339" y="1526481"/>
            <a:ext cx="2634358" cy="111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Biaya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5" y="2436466"/>
            <a:ext cx="2581867" cy="2581867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47113" y="2436466"/>
            <a:ext cx="8001000" cy="2876266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Analisis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arus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kas</a:t>
            </a:r>
            <a:r>
              <a:rPr lang="en-US" sz="2400" b="1" dirty="0">
                <a:solidFill>
                  <a:srgbClr val="FF0000"/>
                </a:solidFill>
              </a:rPr>
              <a:t> (</a:t>
            </a:r>
            <a:r>
              <a:rPr lang="en-US" sz="2400" b="1" i="1" dirty="0">
                <a:solidFill>
                  <a:srgbClr val="FF0000"/>
                </a:solidFill>
              </a:rPr>
              <a:t>cash flow analysis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sz="2400" b="1" dirty="0" err="1">
                <a:solidFill>
                  <a:srgbClr val="FF0000"/>
                </a:solidFill>
              </a:rPr>
              <a:t>proyek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>
              <a:spcBef>
                <a:spcPct val="40000"/>
              </a:spcBef>
            </a:pP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biaya-manfaat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arus</a:t>
            </a:r>
            <a:r>
              <a:rPr lang="en-US" sz="2400" dirty="0"/>
              <a:t> </a:t>
            </a:r>
            <a:r>
              <a:rPr lang="en-US" sz="2400" dirty="0" err="1"/>
              <a:t>kas</a:t>
            </a:r>
            <a:r>
              <a:rPr lang="en-US" sz="2400" dirty="0"/>
              <a:t> </a:t>
            </a:r>
            <a:r>
              <a:rPr lang="en-US" sz="2400" dirty="0" err="1"/>
              <a:t>tahunan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(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)</a:t>
            </a:r>
          </a:p>
          <a:p>
            <a:pPr>
              <a:spcBef>
                <a:spcPct val="40000"/>
              </a:spcBef>
            </a:pP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puncak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mewaspadai</a:t>
            </a:r>
            <a:r>
              <a:rPr lang="en-US" sz="2400" dirty="0"/>
              <a:t> </a:t>
            </a:r>
            <a:r>
              <a:rPr lang="en-US" sz="2400" dirty="0" err="1"/>
              <a:t>pemilihan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agar </a:t>
            </a:r>
            <a:r>
              <a:rPr lang="en-US" sz="2400" dirty="0" err="1"/>
              <a:t>arus</a:t>
            </a:r>
            <a:r>
              <a:rPr lang="en-US" sz="2400" dirty="0"/>
              <a:t> </a:t>
            </a:r>
            <a:r>
              <a:rPr lang="en-US" sz="2400" dirty="0" err="1"/>
              <a:t>kas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diatasi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216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99339" y="1526481"/>
            <a:ext cx="2634358" cy="111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Biaya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5" y="2436466"/>
            <a:ext cx="2581867" cy="2581867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65226" y="1804770"/>
            <a:ext cx="8001000" cy="3845257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Discount rate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= </a:t>
            </a:r>
            <a:r>
              <a:rPr lang="en-US" sz="2400" i="1" dirty="0"/>
              <a:t>Cut off rate;  hurdle rate</a:t>
            </a:r>
          </a:p>
          <a:p>
            <a:pPr>
              <a:spcBef>
                <a:spcPct val="40000"/>
              </a:spcBef>
            </a:pPr>
            <a:r>
              <a:rPr lang="en-US" sz="2400" dirty="0" err="1"/>
              <a:t>Nilai</a:t>
            </a:r>
            <a:r>
              <a:rPr lang="en-US" sz="2400" dirty="0"/>
              <a:t> minimum yang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b="1" dirty="0" err="1">
                <a:solidFill>
                  <a:srgbClr val="FF0000"/>
                </a:solidFill>
              </a:rPr>
              <a:t>investasi</a:t>
            </a:r>
            <a:r>
              <a:rPr lang="en-US" sz="2400" dirty="0" err="1"/>
              <a:t>kan</a:t>
            </a:r>
            <a:r>
              <a:rPr lang="en-US" sz="2400" dirty="0"/>
              <a:t> dana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lain yang </a:t>
            </a:r>
            <a:r>
              <a:rPr lang="en-US" sz="2400" dirty="0" err="1"/>
              <a:t>resikonya</a:t>
            </a:r>
            <a:r>
              <a:rPr lang="en-US" sz="2400" dirty="0"/>
              <a:t> </a:t>
            </a:r>
            <a:r>
              <a:rPr lang="en-US" sz="2400" dirty="0" err="1"/>
              <a:t>setara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endParaRPr lang="id-ID" sz="2400" dirty="0"/>
          </a:p>
          <a:p>
            <a:pPr>
              <a:spcBef>
                <a:spcPct val="40000"/>
              </a:spcBef>
            </a:pPr>
            <a:r>
              <a:rPr lang="id-ID" sz="2400" dirty="0"/>
              <a:t>Sering kali menggunakan tingkat suku bunga bank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3632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2108</Words>
  <Application>Microsoft Macintosh PowerPoint</Application>
  <PresentationFormat>Widescreen</PresentationFormat>
  <Paragraphs>324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Signika</vt:lpstr>
      <vt:lpstr>Tahoma</vt:lpstr>
      <vt:lpstr>Wingdings</vt:lpstr>
      <vt:lpstr>1_Custom Design</vt:lpstr>
      <vt:lpstr>MANAJEMEN BIAYA</vt:lpstr>
      <vt:lpstr>Capaian Pembelajaran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MANAJEMEN BIAYA PROYEK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coe.udinus</cp:lastModifiedBy>
  <cp:revision>92</cp:revision>
  <dcterms:created xsi:type="dcterms:W3CDTF">2020-07-23T01:18:59Z</dcterms:created>
  <dcterms:modified xsi:type="dcterms:W3CDTF">2023-09-09T10:29:14Z</dcterms:modified>
</cp:coreProperties>
</file>